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57" r:id="rId3"/>
  </p:sldIdLst>
  <p:sldSz cx="9601200" cy="12801600" type="A3"/>
  <p:notesSz cx="6858000" cy="9144000"/>
  <p:defaultTextStyle>
    <a:defPPr>
      <a:defRPr lang="el-GR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>
          <p15:clr>
            <a:srgbClr val="A4A3A4"/>
          </p15:clr>
        </p15:guide>
        <p15:guide id="2" pos="30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2469"/>
    <a:srgbClr val="03297F"/>
    <a:srgbClr val="B60A0A"/>
    <a:srgbClr val="FFFC81"/>
    <a:srgbClr val="62431A"/>
    <a:srgbClr val="E5C963"/>
    <a:srgbClr val="CDC800"/>
    <a:srgbClr val="FFD757"/>
    <a:srgbClr val="E2AC00"/>
    <a:srgbClr val="3B6C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710" autoAdjust="0"/>
    <p:restoredTop sz="99290" autoAdjust="0"/>
  </p:normalViewPr>
  <p:slideViewPr>
    <p:cSldViewPr>
      <p:cViewPr varScale="1">
        <p:scale>
          <a:sx n="38" d="100"/>
          <a:sy n="38" d="100"/>
        </p:scale>
        <p:origin x="1268" y="24"/>
      </p:cViewPr>
      <p:guideLst>
        <p:guide orient="horz" pos="4032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Ελεύθερη σχεδίαση 6"/>
          <p:cNvSpPr>
            <a:spLocks/>
          </p:cNvSpPr>
          <p:nvPr/>
        </p:nvSpPr>
        <p:spPr bwMode="auto">
          <a:xfrm>
            <a:off x="0" y="8870636"/>
            <a:ext cx="9601200" cy="394419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128016" tIns="64008" rIns="128016" bIns="64008" anchor="t" compatLnSpc="1"/>
          <a:lstStyle/>
          <a:p>
            <a:endParaRPr kumimoji="0" lang="en-US"/>
          </a:p>
        </p:txBody>
      </p:sp>
      <p:sp>
        <p:nvSpPr>
          <p:cNvPr id="8" name="Ελεύθερη σχεδίαση 7"/>
          <p:cNvSpPr>
            <a:spLocks/>
          </p:cNvSpPr>
          <p:nvPr/>
        </p:nvSpPr>
        <p:spPr bwMode="auto">
          <a:xfrm>
            <a:off x="6410802" y="0"/>
            <a:ext cx="3190398" cy="128016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128016" tIns="64008" rIns="128016" bIns="64008" anchor="t" compatLnSpc="1"/>
          <a:lstStyle/>
          <a:p>
            <a:endParaRPr kumimoji="0" lang="en-US"/>
          </a:p>
        </p:txBody>
      </p:sp>
      <p:sp>
        <p:nvSpPr>
          <p:cNvPr id="9" name="Τίτλος 8"/>
          <p:cNvSpPr>
            <a:spLocks noGrp="1"/>
          </p:cNvSpPr>
          <p:nvPr>
            <p:ph type="ctrTitle"/>
          </p:nvPr>
        </p:nvSpPr>
        <p:spPr>
          <a:xfrm>
            <a:off x="450517" y="6230112"/>
            <a:ext cx="6804050" cy="4295648"/>
          </a:xfrm>
        </p:spPr>
        <p:txBody>
          <a:bodyPr rIns="64008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17" name="Υπότιτλος 16"/>
          <p:cNvSpPr>
            <a:spLocks noGrp="1"/>
          </p:cNvSpPr>
          <p:nvPr>
            <p:ph type="subTitle" idx="1"/>
          </p:nvPr>
        </p:nvSpPr>
        <p:spPr>
          <a:xfrm>
            <a:off x="454703" y="2883649"/>
            <a:ext cx="6804050" cy="3271520"/>
          </a:xfrm>
        </p:spPr>
        <p:txBody>
          <a:bodyPr tIns="0" rIns="64008" bIns="0" anchor="b">
            <a:normAutofit/>
          </a:bodyPr>
          <a:lstStyle>
            <a:lvl1pPr marL="0" indent="0" algn="r">
              <a:buNone/>
              <a:defRPr sz="2800">
                <a:solidFill>
                  <a:schemeClr val="tx1"/>
                </a:solidFill>
                <a:effectLst/>
              </a:defRPr>
            </a:lvl1pPr>
            <a:lvl2pPr marL="640080" indent="0" algn="ctr">
              <a:buNone/>
            </a:lvl2pPr>
            <a:lvl3pPr marL="1280160" indent="0" algn="ctr">
              <a:buNone/>
            </a:lvl3pPr>
            <a:lvl4pPr marL="1920240" indent="0" algn="ctr">
              <a:buNone/>
            </a:lvl4pPr>
            <a:lvl5pPr marL="2560320" indent="0" algn="ctr">
              <a:buNone/>
            </a:lvl5pPr>
            <a:lvl6pPr marL="3200400" indent="0" algn="ctr">
              <a:buNone/>
            </a:lvl6pPr>
            <a:lvl7pPr marL="3840480" indent="0" algn="ctr">
              <a:buNone/>
            </a:lvl7pPr>
            <a:lvl8pPr marL="4480560" indent="0" algn="ctr">
              <a:buNone/>
            </a:lvl8pPr>
            <a:lvl9pPr marL="5120640" indent="0" algn="ctr">
              <a:buNone/>
            </a:lvl9pPr>
          </a:lstStyle>
          <a:p>
            <a:r>
              <a:rPr kumimoji="0" lang="el-GR"/>
              <a:t>Στυλ κύριου υπότιτλου</a:t>
            </a:r>
            <a:endParaRPr kumimoji="0" lang="en-US"/>
          </a:p>
        </p:txBody>
      </p:sp>
      <p:sp>
        <p:nvSpPr>
          <p:cNvPr id="30" name="Θέση ημερομηνίας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19" name="Θέση υποσέλιδου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7" name="Θέση αριθμού διαφάνειας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960870" y="512660"/>
            <a:ext cx="2160270" cy="10922846"/>
          </a:xfrm>
        </p:spPr>
        <p:txBody>
          <a:bodyPr vert="eaVert"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80060" y="512660"/>
            <a:ext cx="6320790" cy="10922846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Ελεύθερη σχεδίαση 6"/>
          <p:cNvSpPr>
            <a:spLocks/>
          </p:cNvSpPr>
          <p:nvPr/>
        </p:nvSpPr>
        <p:spPr bwMode="auto">
          <a:xfrm>
            <a:off x="0" y="8870636"/>
            <a:ext cx="9601200" cy="394419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128016" tIns="64008" rIns="128016" bIns="64008" anchor="t" compatLnSpc="1"/>
          <a:lstStyle/>
          <a:p>
            <a:endParaRPr kumimoji="0" lang="en-US"/>
          </a:p>
        </p:txBody>
      </p:sp>
      <p:sp>
        <p:nvSpPr>
          <p:cNvPr id="9" name="Ελεύθερη σχεδίαση 8"/>
          <p:cNvSpPr>
            <a:spLocks/>
          </p:cNvSpPr>
          <p:nvPr/>
        </p:nvSpPr>
        <p:spPr bwMode="auto">
          <a:xfrm>
            <a:off x="6410802" y="0"/>
            <a:ext cx="3190398" cy="128016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128016" tIns="64008" rIns="128016" bIns="64008" anchor="t" compatLnSpc="1"/>
          <a:lstStyle/>
          <a:p>
            <a:endParaRPr kumimoji="0"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0090" y="6689831"/>
            <a:ext cx="6960870" cy="3409211"/>
          </a:xfrm>
        </p:spPr>
        <p:txBody>
          <a:bodyPr tIns="0" bIns="0" anchor="t"/>
          <a:lstStyle>
            <a:lvl1pPr algn="l">
              <a:buNone/>
              <a:defRPr sz="59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0090" y="4640161"/>
            <a:ext cx="6960870" cy="1991151"/>
          </a:xfrm>
        </p:spPr>
        <p:txBody>
          <a:bodyPr lIns="64008" tIns="0" rIns="64008" bIns="0" anchor="b"/>
          <a:lstStyle>
            <a:lvl1pPr marL="0" indent="0" algn="l">
              <a:buNone/>
              <a:defRPr sz="2800">
                <a:solidFill>
                  <a:schemeClr val="tx1"/>
                </a:solidFill>
                <a:effectLst/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80060" y="512658"/>
            <a:ext cx="7840980" cy="2133600"/>
          </a:xfrm>
        </p:spPr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80060" y="2987042"/>
            <a:ext cx="3840480" cy="8448464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480560" y="2987042"/>
            <a:ext cx="3840480" cy="8448464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80060" y="509694"/>
            <a:ext cx="8641080" cy="21336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80061" y="10241280"/>
            <a:ext cx="4242197" cy="1564640"/>
          </a:xfrm>
        </p:spPr>
        <p:txBody>
          <a:bodyPr anchor="t"/>
          <a:lstStyle>
            <a:lvl1pPr marL="0" indent="0">
              <a:buNone/>
              <a:defRPr sz="3400" b="1">
                <a:solidFill>
                  <a:schemeClr val="accent1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200" b="1"/>
            </a:lvl4pPr>
            <a:lvl5pPr>
              <a:buNone/>
              <a:defRPr sz="2200" b="1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3"/>
          </p:nvPr>
        </p:nvSpPr>
        <p:spPr>
          <a:xfrm>
            <a:off x="4877278" y="10241280"/>
            <a:ext cx="4243863" cy="1564640"/>
          </a:xfrm>
        </p:spPr>
        <p:txBody>
          <a:bodyPr anchor="t"/>
          <a:lstStyle>
            <a:lvl1pPr marL="0" indent="0">
              <a:buNone/>
              <a:defRPr sz="3400" b="1">
                <a:solidFill>
                  <a:schemeClr val="accent1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200" b="1"/>
            </a:lvl4pPr>
            <a:lvl5pPr>
              <a:buNone/>
              <a:defRPr sz="2200" b="1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2"/>
          </p:nvPr>
        </p:nvSpPr>
        <p:spPr>
          <a:xfrm>
            <a:off x="480061" y="2831570"/>
            <a:ext cx="4242197" cy="735795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877278" y="2831570"/>
            <a:ext cx="4243863" cy="735795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80060" y="512064"/>
            <a:ext cx="7844180" cy="2133600"/>
          </a:xfrm>
        </p:spPr>
        <p:txBody>
          <a:bodyPr anchor="ctr"/>
          <a:lstStyle>
            <a:lvl1pPr algn="l">
              <a:defRPr sz="6400"/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  <p:sp>
        <p:nvSpPr>
          <p:cNvPr id="9" name="Θέση υποσέλιδου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80060" y="2212986"/>
            <a:ext cx="3360420" cy="1363134"/>
          </a:xfrm>
        </p:spPr>
        <p:txBody>
          <a:bodyPr tIns="0" bIns="0" anchor="t"/>
          <a:lstStyle>
            <a:lvl1pPr algn="l">
              <a:buNone/>
              <a:defRPr sz="2500" b="1">
                <a:solidFill>
                  <a:schemeClr val="accent1"/>
                </a:solidFill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2"/>
          </p:nvPr>
        </p:nvSpPr>
        <p:spPr>
          <a:xfrm>
            <a:off x="480060" y="400259"/>
            <a:ext cx="2880360" cy="1706880"/>
          </a:xfrm>
        </p:spPr>
        <p:txBody>
          <a:bodyPr lIns="64008" tIns="0" rIns="64008" bIns="0" anchor="b"/>
          <a:lstStyle>
            <a:lvl1pPr marL="0" indent="0" algn="l">
              <a:buNone/>
              <a:defRPr sz="2000"/>
            </a:lvl1pPr>
            <a:lvl2pPr>
              <a:buNone/>
              <a:defRPr sz="1700"/>
            </a:lvl2pPr>
            <a:lvl3pPr>
              <a:buNone/>
              <a:defRPr sz="1400"/>
            </a:lvl3pPr>
            <a:lvl4pPr>
              <a:buNone/>
              <a:defRPr sz="1300"/>
            </a:lvl4pPr>
            <a:lvl5pPr>
              <a:buNone/>
              <a:defRPr sz="1300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1"/>
          </p:nvPr>
        </p:nvSpPr>
        <p:spPr>
          <a:xfrm>
            <a:off x="480060" y="3698240"/>
            <a:ext cx="7440930" cy="7112000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8564270" y="11987855"/>
            <a:ext cx="800100" cy="681566"/>
          </a:xfrm>
        </p:spPr>
        <p:txBody>
          <a:bodyPr/>
          <a:lstStyle/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834570" y="3183990"/>
            <a:ext cx="3206561" cy="2340442"/>
          </a:xfrm>
        </p:spPr>
        <p:txBody>
          <a:bodyPr anchor="b"/>
          <a:lstStyle>
            <a:lvl1pPr algn="l">
              <a:buNone/>
              <a:defRPr sz="3100" b="1">
                <a:solidFill>
                  <a:schemeClr val="accent1"/>
                </a:solidFill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118909" y="1903826"/>
            <a:ext cx="4320540" cy="768096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el-GR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834570" y="5597696"/>
            <a:ext cx="3206560" cy="4971833"/>
          </a:xfrm>
        </p:spPr>
        <p:txBody>
          <a:bodyPr lIns="64008" rIns="64008"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700"/>
            </a:lvl2pPr>
            <a:lvl3pPr>
              <a:buFontTx/>
              <a:buNone/>
              <a:defRPr sz="1400"/>
            </a:lvl3pPr>
            <a:lvl4pPr>
              <a:buFontTx/>
              <a:buNone/>
              <a:defRPr sz="1300"/>
            </a:lvl4pPr>
            <a:lvl5pPr>
              <a:buFontTx/>
              <a:buNone/>
              <a:defRPr sz="1300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480060" y="11987855"/>
            <a:ext cx="2240280" cy="681566"/>
          </a:xfrm>
        </p:spPr>
        <p:txBody>
          <a:bodyPr/>
          <a:lstStyle/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679">
              <a:srgbClr val="2E63BA"/>
            </a:gs>
            <a:gs pos="38722">
              <a:srgbClr val="3B67B0"/>
            </a:gs>
            <a:gs pos="57880">
              <a:srgbClr val="506EA0"/>
            </a:gs>
            <a:gs pos="77900">
              <a:srgbClr val="65758F"/>
            </a:gs>
            <a:gs pos="0">
              <a:srgbClr val="125AD0"/>
            </a:gs>
            <a:gs pos="100000">
              <a:schemeClr val="bg2">
                <a:tint val="83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Ελεύθερη σχεδίαση 11"/>
          <p:cNvSpPr>
            <a:spLocks/>
          </p:cNvSpPr>
          <p:nvPr/>
        </p:nvSpPr>
        <p:spPr bwMode="auto">
          <a:xfrm>
            <a:off x="0" y="8870636"/>
            <a:ext cx="9601200" cy="394419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128016" tIns="64008" rIns="128016" bIns="64008" anchor="t" compatLnSpc="1"/>
          <a:lstStyle/>
          <a:p>
            <a:endParaRPr kumimoji="0" lang="en-US"/>
          </a:p>
        </p:txBody>
      </p:sp>
      <p:sp>
        <p:nvSpPr>
          <p:cNvPr id="16" name="Ελεύθερη σχεδίαση 15"/>
          <p:cNvSpPr>
            <a:spLocks/>
          </p:cNvSpPr>
          <p:nvPr/>
        </p:nvSpPr>
        <p:spPr bwMode="auto">
          <a:xfrm>
            <a:off x="7680960" y="0"/>
            <a:ext cx="1920240" cy="128016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128016" tIns="64008" rIns="128016" bIns="64008" anchor="t" compatLnSpc="1"/>
          <a:lstStyle/>
          <a:p>
            <a:endParaRPr kumimoji="0" lang="en-US"/>
          </a:p>
        </p:txBody>
      </p:sp>
      <p:sp>
        <p:nvSpPr>
          <p:cNvPr id="9" name="Θέση τίτλου 8"/>
          <p:cNvSpPr>
            <a:spLocks noGrp="1"/>
          </p:cNvSpPr>
          <p:nvPr>
            <p:ph type="title"/>
          </p:nvPr>
        </p:nvSpPr>
        <p:spPr>
          <a:xfrm>
            <a:off x="480060" y="512658"/>
            <a:ext cx="7840980" cy="2133600"/>
          </a:xfrm>
          <a:prstGeom prst="rect">
            <a:avLst/>
          </a:prstGeom>
        </p:spPr>
        <p:txBody>
          <a:bodyPr vert="horz" lIns="64008" tIns="64008" rIns="64008" bIns="64008" anchor="ctr">
            <a:normAutofit/>
          </a:bodyPr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0" name="Θέση κειμένου 29"/>
          <p:cNvSpPr>
            <a:spLocks noGrp="1"/>
          </p:cNvSpPr>
          <p:nvPr>
            <p:ph type="body" idx="1"/>
          </p:nvPr>
        </p:nvSpPr>
        <p:spPr>
          <a:xfrm>
            <a:off x="480060" y="2987042"/>
            <a:ext cx="7840980" cy="8448464"/>
          </a:xfrm>
          <a:prstGeom prst="rect">
            <a:avLst/>
          </a:prstGeom>
        </p:spPr>
        <p:txBody>
          <a:bodyPr vert="horz" lIns="128016" tIns="64008" rIns="128016" bIns="64008">
            <a:normAutofit/>
          </a:bodyPr>
          <a:lstStyle/>
          <a:p>
            <a:pPr lvl="0" eaLnBrk="1" latinLnBrk="0" hangingPunct="1"/>
            <a:r>
              <a:rPr kumimoji="0" lang="el-GR"/>
              <a:t>Στυλ υποδείγματος κειμένου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10" name="Θέση ημερομηνίας 9"/>
          <p:cNvSpPr>
            <a:spLocks noGrp="1"/>
          </p:cNvSpPr>
          <p:nvPr>
            <p:ph type="dt" sz="half" idx="2"/>
          </p:nvPr>
        </p:nvSpPr>
        <p:spPr>
          <a:xfrm>
            <a:off x="480060" y="11987855"/>
            <a:ext cx="2240280" cy="681566"/>
          </a:xfrm>
          <a:prstGeom prst="rect">
            <a:avLst/>
          </a:prstGeom>
        </p:spPr>
        <p:txBody>
          <a:bodyPr vert="horz" lIns="128016" tIns="64008" rIns="128016" bIns="0" anchor="b"/>
          <a:lstStyle>
            <a:lvl1pPr algn="l" eaLnBrk="1" latinLnBrk="0" hangingPunct="1">
              <a:defRPr kumimoji="0" sz="14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4A411CE-62C7-490F-87F4-C8934180D59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22" name="Θέση υποσέλιδου 21"/>
          <p:cNvSpPr>
            <a:spLocks noGrp="1"/>
          </p:cNvSpPr>
          <p:nvPr>
            <p:ph type="ftr" sz="quarter" idx="3"/>
          </p:nvPr>
        </p:nvSpPr>
        <p:spPr>
          <a:xfrm>
            <a:off x="3280410" y="11987855"/>
            <a:ext cx="3040380" cy="681566"/>
          </a:xfrm>
          <a:prstGeom prst="rect">
            <a:avLst/>
          </a:prstGeom>
        </p:spPr>
        <p:txBody>
          <a:bodyPr vert="horz" lIns="0" tIns="64008" rIns="0" bIns="0" anchor="b"/>
          <a:lstStyle>
            <a:lvl1pPr algn="ctr" eaLnBrk="1" latinLnBrk="0" hangingPunct="1">
              <a:defRPr kumimoji="0" sz="14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18" name="Θέση αριθμού διαφάνειας 17"/>
          <p:cNvSpPr>
            <a:spLocks noGrp="1"/>
          </p:cNvSpPr>
          <p:nvPr>
            <p:ph type="sldNum" sz="quarter" idx="4"/>
          </p:nvPr>
        </p:nvSpPr>
        <p:spPr>
          <a:xfrm>
            <a:off x="8561070" y="11987855"/>
            <a:ext cx="800100" cy="681566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4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0ADD2C8-54C1-4DBF-B6ED-C03D81FFC77D}" type="slidenum">
              <a:rPr lang="el-GR" smtClean="0"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6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88874" indent="-537667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1326" indent="-384048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08176" indent="-358445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2224" indent="-332842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661" indent="-256032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381098" indent="-256032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688336" indent="-256032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25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995574" indent="-256032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408" indent="-256032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microsoft.com/office/2007/relationships/hdphoto" Target="../media/hdphoto6.wdp"/><Relationship Id="rId2" Type="http://schemas.openxmlformats.org/officeDocument/2006/relationships/image" Target="../media/image10.jp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000">
              <a:srgbClr val="192469"/>
            </a:gs>
            <a:gs pos="99000">
              <a:srgbClr val="00B0F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A00BE8-55B5-CF62-6BC1-EB4B41CA9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16E1B59-94D0-5A81-2372-63422ABBE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9500"/>
                    </a14:imgEffect>
                    <a14:imgEffect>
                      <a14:saturation sat="400000"/>
                    </a14:imgEffect>
                    <a14:imgEffect>
                      <a14:brightnessContrast bright="27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945" y="2909585"/>
            <a:ext cx="1246613" cy="12187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3E6B77CA-FE9A-6BE6-74BD-E9E43B2C0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10" y="9731254"/>
            <a:ext cx="2388252" cy="2584298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EB9C0C9F-4486-5809-2FDD-88AAFEDEA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181" y="10689604"/>
            <a:ext cx="1872208" cy="1489957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458D7BB-CE48-A9F5-9FAA-7278FFFD5E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2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80" y="232913"/>
            <a:ext cx="2870410" cy="1271343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E06E080B-04AF-6F64-6095-AE81738C0F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8287" y="14928"/>
            <a:ext cx="1246613" cy="162729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3" name="Εικόνα 12" descr="Εικόνα που περιέχει τέχνη, ζωγραφική, νεκρή φύση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8CE9D70A-7594-CD99-A03E-6FA924C244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832" y="9713168"/>
            <a:ext cx="2789894" cy="295088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Εικόνα 3" descr="Εικόνα που περιέχει κείμεν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39DFD801-8D9F-5361-FFF4-D411031BE7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7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829" y="10133894"/>
            <a:ext cx="2569493" cy="2087790"/>
          </a:xfrm>
          <a:prstGeom prst="rect">
            <a:avLst/>
          </a:prstGeom>
          <a:effectLst>
            <a:outerShdw dist="50800" dir="5400000" algn="ctr" rotWithShape="0">
              <a:schemeClr val="tx1">
                <a:lumMod val="95000"/>
                <a:lumOff val="5000"/>
                <a:alpha val="47000"/>
              </a:schemeClr>
            </a:outerShdw>
            <a:softEdge rad="317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A747EF-A374-8EB3-EAB3-7974ED36042E}"/>
              </a:ext>
            </a:extLst>
          </p:cNvPr>
          <p:cNvSpPr txBox="1"/>
          <p:nvPr/>
        </p:nvSpPr>
        <p:spPr>
          <a:xfrm>
            <a:off x="488946" y="12199860"/>
            <a:ext cx="88670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/>
              <a:t>The Hellenic Institute of Cultural Diplomacy, USA</a:t>
            </a:r>
            <a:endParaRPr lang="en-US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0C71A38B-09D5-ED92-6EBF-E74071734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0" y="6744771"/>
            <a:ext cx="2857652" cy="29414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3F18F7-71D2-BF3F-6A0C-78F1D97F3A51}"/>
              </a:ext>
            </a:extLst>
          </p:cNvPr>
          <p:cNvSpPr txBox="1"/>
          <p:nvPr/>
        </p:nvSpPr>
        <p:spPr>
          <a:xfrm>
            <a:off x="1056184" y="475080"/>
            <a:ext cx="7387479" cy="9718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Thursday, October 2, 7:00 pm  US CST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Dyer Observatory,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 Oman Drive, Nashville, TN</a:t>
            </a:r>
          </a:p>
          <a:p>
            <a:pPr algn="ctr">
              <a:buClr>
                <a:srgbClr val="000000"/>
              </a:buClr>
              <a:buSzPct val="100000"/>
            </a:pP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000000"/>
              </a:buClr>
              <a:buSzPct val="100000"/>
            </a:pP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000000"/>
              </a:buClr>
              <a:buSzPct val="100000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Hellenic Institute of Cultural Diplomacy-USA  and Vanderbilt University's Dyer Observatory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the widely anticipated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Antikythera Mechanism lecture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rescheduled from the weather cancelation in April.</a:t>
            </a:r>
          </a:p>
          <a:p>
            <a:pPr algn="ctr">
              <a:buClr>
                <a:srgbClr val="000000"/>
              </a:buClr>
              <a:buSzPct val="100000"/>
            </a:pPr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 two of the world's foremost scholars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-Dr. Xenophon Moussas and Dr. Julio Sausedo Morales –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live stream on site at Dyer ($10  Eventbrite)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https://www.eventbrite.com/e/special-lecture-and-viewing-night-the-antikythera-mechanism-tickets-1677680219699?aff=oddtdtcreator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view free from anywhere on Vanderbilt's YouTube channel.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https://www.youtube.com/@dyerobservers/streams </a:t>
            </a:r>
          </a:p>
          <a:p>
            <a:pPr algn="ctr">
              <a:buClr>
                <a:srgbClr val="000000"/>
              </a:buClr>
              <a:buSzPct val="100000"/>
            </a:pPr>
            <a:endParaRPr lang="en-US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welcome by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HICD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-USA President,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DeeGee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Lester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 introduction by Dr. Billy Teets, Director, Vanderbilt Dyer Observatory.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Moussas : </a:t>
            </a: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Antikythera Mechanism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laws of physics,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explore the ancient mechanism.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Saucedo Morales: </a:t>
            </a: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Construction, impact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follow-up of the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“Monumental Antikythera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Mechanism of Hermosillo” (</a:t>
            </a:r>
            <a:r>
              <a:rPr lang="en-US" sz="1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MAMH</a:t>
            </a: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introduce the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monumental and fully-functional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Antikythera Mechanism at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Universidad de Sonora, Mexico. </a:t>
            </a:r>
            <a:endParaRPr lang="en-US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44407B72-CB11-B95F-7E77-3099AAB7C6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6301" y="6656488"/>
            <a:ext cx="1807476" cy="30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5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52A551-CEF3-76AA-1A0A-C4B34B88D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9500"/>
                    </a14:imgEffect>
                    <a14:imgEffect>
                      <a14:saturation sat="400000"/>
                    </a14:imgEffect>
                    <a14:imgEffect>
                      <a14:brightnessContrast bright="27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945" y="2909585"/>
            <a:ext cx="1246613" cy="12187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6F891A58-8B11-1353-A0E6-08325C14D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10" y="9731254"/>
            <a:ext cx="2388252" cy="258429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1575188-1058-D5E5-168E-AF60CF50B8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9181" y="10689604"/>
            <a:ext cx="1872208" cy="1489957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81CB373-B91D-D4AE-C063-587D375E3D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2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80" y="232913"/>
            <a:ext cx="2870410" cy="1271343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0C0BC4A1-CEB4-F3E1-418D-3849A124F6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8287" y="14928"/>
            <a:ext cx="1246613" cy="162729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8" name="Εικόνα 7" descr="Εικόνα που περιέχει τέχνη, ζωγραφική, νεκρή φύση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09382093-8EBD-20E6-6CD1-E1FAF2B01E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832" y="9713168"/>
            <a:ext cx="2789894" cy="295088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Εικόνα 3" descr="Εικόνα που περιέχει κείμεν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1AB6C00F-6E9B-F335-D425-D53ED274D84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7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829" y="10133894"/>
            <a:ext cx="2569493" cy="2087790"/>
          </a:xfrm>
          <a:prstGeom prst="rect">
            <a:avLst/>
          </a:prstGeom>
          <a:effectLst>
            <a:outerShdw dist="50800" dir="5400000" algn="ctr" rotWithShape="0">
              <a:schemeClr val="tx1">
                <a:lumMod val="95000"/>
                <a:lumOff val="5000"/>
                <a:alpha val="47000"/>
              </a:schemeClr>
            </a:outerShdw>
            <a:softEdge rad="317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4B8C92-4765-9086-750C-EDDCE7227276}"/>
              </a:ext>
            </a:extLst>
          </p:cNvPr>
          <p:cNvSpPr txBox="1"/>
          <p:nvPr/>
        </p:nvSpPr>
        <p:spPr>
          <a:xfrm>
            <a:off x="488946" y="12199860"/>
            <a:ext cx="88670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/>
              <a:t>The Hellenic Institute of Cultural Diplomacy, USA</a:t>
            </a:r>
            <a:endParaRPr lang="en-US" dirty="0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632E65F7-5E69-441A-F64F-6F29096E3C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0" y="6744771"/>
            <a:ext cx="2857652" cy="29414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5DF119-2309-A95F-B384-76E37D18E9E6}"/>
              </a:ext>
            </a:extLst>
          </p:cNvPr>
          <p:cNvSpPr txBox="1"/>
          <p:nvPr/>
        </p:nvSpPr>
        <p:spPr>
          <a:xfrm>
            <a:off x="1056184" y="475080"/>
            <a:ext cx="7387479" cy="9718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Thursday, October 2, 7:00 pm  US CST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Dyer Observatory,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 Oman Drive, Nashville, TN</a:t>
            </a:r>
          </a:p>
          <a:p>
            <a:pPr algn="ctr">
              <a:buClr>
                <a:srgbClr val="000000"/>
              </a:buClr>
              <a:buSzPct val="100000"/>
            </a:pP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000000"/>
              </a:buClr>
              <a:buSzPct val="100000"/>
            </a:pP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000000"/>
              </a:buClr>
              <a:buSzPct val="100000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Hellenic Institute of Cultural Diplomacy-USA  and Vanderbilt University's Dyer Observatory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the widely anticipated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Antikythera Mechanism lecture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rescheduled from the weather cancelation in April.</a:t>
            </a:r>
          </a:p>
          <a:p>
            <a:pPr algn="ctr">
              <a:buClr>
                <a:srgbClr val="000000"/>
              </a:buClr>
              <a:buSzPct val="100000"/>
            </a:pPr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 two of the world's foremost scholars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-Dr. Xenophon Moussas and Dr. Julio Sausedo Morales –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live stream on site at Dyer ($10  Eventbrite)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https://www.eventbrite.com/e/special-lecture-and-viewing-night-the-antikythera-mechanism-tickets-1677680219699?aff=oddtdtcreator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view free from anywhere on Vanderbilt's YouTube channel.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https://www.youtube.com/@dyerobservers/streams </a:t>
            </a:r>
          </a:p>
          <a:p>
            <a:pPr algn="ctr">
              <a:buClr>
                <a:srgbClr val="000000"/>
              </a:buClr>
              <a:buSzPct val="100000"/>
            </a:pPr>
            <a:endParaRPr lang="en-US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welcome by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HICD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-USA President,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DeeGee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Lester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 introduction by Dr. Billy Teets, Director, Vanderbilt Dyer Observatory.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Moussas : </a:t>
            </a: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Antikythera Mechanism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laws of physics,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explore the ancient mechanism.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Saucedo Morales: </a:t>
            </a: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Construction, impact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follow-up of the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“Monumental Antikythera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Mechanism of Hermosillo” (</a:t>
            </a:r>
            <a:r>
              <a:rPr lang="en-US" sz="1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MAMH</a:t>
            </a: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introduce the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monumental and fully-functional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Antikythera Mechanism at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Universidad de Sonora, Mexico. </a:t>
            </a:r>
            <a:endParaRPr lang="en-US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5073658B-FC77-A6DF-E21D-42639505DB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6301" y="6656488"/>
            <a:ext cx="1807476" cy="30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6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Τεχνικό">
  <a:themeElements>
    <a:clrScheme name="Τεχνικό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Τεχνικό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Τεχνικό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337</TotalTime>
  <Words>392</Words>
  <Application>Microsoft Office PowerPoint</Application>
  <PresentationFormat>Χαρτί A3 (297x420 χιλ.)</PresentationFormat>
  <Paragraphs>62</Paragraphs>
  <Slides>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</vt:i4>
      </vt:variant>
    </vt:vector>
  </HeadingPairs>
  <TitlesOfParts>
    <vt:vector size="6" baseType="lpstr">
      <vt:lpstr>Arial</vt:lpstr>
      <vt:lpstr>Franklin Gothic Book</vt:lpstr>
      <vt:lpstr>Wingdings 2</vt:lpstr>
      <vt:lpstr>Τεχνικό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X MOUSSAS</dc:creator>
  <cp:lastModifiedBy>Xenophon Moussas</cp:lastModifiedBy>
  <cp:revision>31</cp:revision>
  <dcterms:created xsi:type="dcterms:W3CDTF">2015-09-06T18:28:39Z</dcterms:created>
  <dcterms:modified xsi:type="dcterms:W3CDTF">2025-09-18T06:53:05Z</dcterms:modified>
</cp:coreProperties>
</file>