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6" r:id="rId3"/>
    <p:sldId id="267" r:id="rId4"/>
  </p:sldIdLst>
  <p:sldSz cx="9601200" cy="12801600" type="A3"/>
  <p:notesSz cx="6858000" cy="9144000"/>
  <p:defaultTextStyle>
    <a:defPPr>
      <a:defRPr lang="el-GR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469"/>
    <a:srgbClr val="03297F"/>
    <a:srgbClr val="B60A0A"/>
    <a:srgbClr val="FFFC81"/>
    <a:srgbClr val="62431A"/>
    <a:srgbClr val="E5C963"/>
    <a:srgbClr val="CDC800"/>
    <a:srgbClr val="FFD757"/>
    <a:srgbClr val="E2AC00"/>
    <a:srgbClr val="3B6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10" autoAdjust="0"/>
    <p:restoredTop sz="99290" autoAdjust="0"/>
  </p:normalViewPr>
  <p:slideViewPr>
    <p:cSldViewPr>
      <p:cViewPr varScale="1">
        <p:scale>
          <a:sx n="38" d="100"/>
          <a:sy n="38" d="100"/>
        </p:scale>
        <p:origin x="1268" y="24"/>
      </p:cViewPr>
      <p:guideLst>
        <p:guide orient="horz" pos="4032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λεύθερη σχεδίαση 6"/>
          <p:cNvSpPr>
            <a:spLocks/>
          </p:cNvSpPr>
          <p:nvPr/>
        </p:nvSpPr>
        <p:spPr bwMode="auto">
          <a:xfrm>
            <a:off x="0" y="8870636"/>
            <a:ext cx="9601200" cy="394419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8" name="Ελεύθερη σχεδίαση 7"/>
          <p:cNvSpPr>
            <a:spLocks/>
          </p:cNvSpPr>
          <p:nvPr/>
        </p:nvSpPr>
        <p:spPr bwMode="auto">
          <a:xfrm>
            <a:off x="6410802" y="0"/>
            <a:ext cx="3190398" cy="128016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9" name="Τίτλος 8"/>
          <p:cNvSpPr>
            <a:spLocks noGrp="1"/>
          </p:cNvSpPr>
          <p:nvPr>
            <p:ph type="ctrTitle"/>
          </p:nvPr>
        </p:nvSpPr>
        <p:spPr>
          <a:xfrm>
            <a:off x="450517" y="6230112"/>
            <a:ext cx="6804050" cy="4295648"/>
          </a:xfrm>
        </p:spPr>
        <p:txBody>
          <a:bodyPr rIns="64008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7" name="Υπότιτλος 16"/>
          <p:cNvSpPr>
            <a:spLocks noGrp="1"/>
          </p:cNvSpPr>
          <p:nvPr>
            <p:ph type="subTitle" idx="1"/>
          </p:nvPr>
        </p:nvSpPr>
        <p:spPr>
          <a:xfrm>
            <a:off x="454703" y="2883649"/>
            <a:ext cx="6804050" cy="3271520"/>
          </a:xfrm>
        </p:spPr>
        <p:txBody>
          <a:bodyPr tIns="0" rIns="64008" bIns="0" anchor="b">
            <a:norm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  <a:effectLst/>
              </a:defRPr>
            </a:lvl1pPr>
            <a:lvl2pPr marL="640080" indent="0" algn="ctr">
              <a:buNone/>
            </a:lvl2pPr>
            <a:lvl3pPr marL="1280160" indent="0" algn="ctr">
              <a:buNone/>
            </a:lvl3pPr>
            <a:lvl4pPr marL="1920240" indent="0" algn="ctr">
              <a:buNone/>
            </a:lvl4pPr>
            <a:lvl5pPr marL="2560320" indent="0" algn="ctr">
              <a:buNone/>
            </a:lvl5pPr>
            <a:lvl6pPr marL="3200400" indent="0" algn="ctr">
              <a:buNone/>
            </a:lvl6pPr>
            <a:lvl7pPr marL="3840480" indent="0" algn="ctr">
              <a:buNone/>
            </a:lvl7pPr>
            <a:lvl8pPr marL="4480560" indent="0" algn="ctr">
              <a:buNone/>
            </a:lvl8pPr>
            <a:lvl9pPr marL="5120640" indent="0" algn="ctr">
              <a:buNone/>
            </a:lvl9pPr>
          </a:lstStyle>
          <a:p>
            <a:r>
              <a:rPr kumimoji="0" lang="el-GR"/>
              <a:t>Στυλ κύριου υπότιτλου</a:t>
            </a:r>
            <a:endParaRPr kumimoji="0" lang="en-US"/>
          </a:p>
        </p:txBody>
      </p:sp>
      <p:sp>
        <p:nvSpPr>
          <p:cNvPr id="30" name="Θέση ημερομηνίας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19" name="Θέση υποσέλιδου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Θέση αριθμού διαφάνειας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960870" y="512660"/>
            <a:ext cx="2160270" cy="10922846"/>
          </a:xfrm>
        </p:spPr>
        <p:txBody>
          <a:bodyPr vert="eaVert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80060" y="512660"/>
            <a:ext cx="6320790" cy="10922846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λεύθερη σχεδίαση 6"/>
          <p:cNvSpPr>
            <a:spLocks/>
          </p:cNvSpPr>
          <p:nvPr/>
        </p:nvSpPr>
        <p:spPr bwMode="auto">
          <a:xfrm>
            <a:off x="0" y="8870636"/>
            <a:ext cx="9601200" cy="394419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9" name="Ελεύθερη σχεδίαση 8"/>
          <p:cNvSpPr>
            <a:spLocks/>
          </p:cNvSpPr>
          <p:nvPr/>
        </p:nvSpPr>
        <p:spPr bwMode="auto">
          <a:xfrm>
            <a:off x="6410802" y="0"/>
            <a:ext cx="3190398" cy="128016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0090" y="6689831"/>
            <a:ext cx="6960870" cy="3409211"/>
          </a:xfrm>
        </p:spPr>
        <p:txBody>
          <a:bodyPr tIns="0" bIns="0" anchor="t"/>
          <a:lstStyle>
            <a:lvl1pPr algn="l">
              <a:buNone/>
              <a:defRPr sz="59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0090" y="4640161"/>
            <a:ext cx="6960870" cy="1991151"/>
          </a:xfrm>
        </p:spPr>
        <p:txBody>
          <a:bodyPr lIns="64008" tIns="0" rIns="64008" bIns="0" anchor="b"/>
          <a:lstStyle>
            <a:lvl1pPr marL="0" indent="0" algn="l">
              <a:buNone/>
              <a:defRPr sz="2800">
                <a:solidFill>
                  <a:schemeClr val="tx1"/>
                </a:solidFill>
                <a:effectLst/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060" y="512658"/>
            <a:ext cx="7840980" cy="2133600"/>
          </a:xfrm>
        </p:spPr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80060" y="2987042"/>
            <a:ext cx="3840480" cy="844846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480560" y="2987042"/>
            <a:ext cx="3840480" cy="844846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060" y="509694"/>
            <a:ext cx="8641080" cy="21336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80061" y="10241280"/>
            <a:ext cx="4242197" cy="1564640"/>
          </a:xfrm>
        </p:spPr>
        <p:txBody>
          <a:bodyPr anchor="t"/>
          <a:lstStyle>
            <a:lvl1pPr marL="0" indent="0">
              <a:buNone/>
              <a:defRPr sz="3400" b="1">
                <a:solidFill>
                  <a:schemeClr val="accent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877278" y="10241280"/>
            <a:ext cx="4243863" cy="1564640"/>
          </a:xfrm>
        </p:spPr>
        <p:txBody>
          <a:bodyPr anchor="t"/>
          <a:lstStyle>
            <a:lvl1pPr marL="0" indent="0">
              <a:buNone/>
              <a:defRPr sz="3400" b="1">
                <a:solidFill>
                  <a:schemeClr val="accent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480061" y="2831570"/>
            <a:ext cx="4242197" cy="735795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877278" y="2831570"/>
            <a:ext cx="4243863" cy="735795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060" y="512064"/>
            <a:ext cx="7844180" cy="2133600"/>
          </a:xfrm>
        </p:spPr>
        <p:txBody>
          <a:bodyPr anchor="ctr"/>
          <a:lstStyle>
            <a:lvl1pPr algn="l">
              <a:defRPr sz="640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060" y="2212986"/>
            <a:ext cx="3360420" cy="1363134"/>
          </a:xfrm>
        </p:spPr>
        <p:txBody>
          <a:bodyPr tIns="0" bIns="0" anchor="t"/>
          <a:lstStyle>
            <a:lvl1pPr algn="l">
              <a:buNone/>
              <a:defRPr sz="2500" b="1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480060" y="400259"/>
            <a:ext cx="2880360" cy="1706880"/>
          </a:xfrm>
        </p:spPr>
        <p:txBody>
          <a:bodyPr lIns="64008" tIns="0" rIns="64008" bIns="0" anchor="b"/>
          <a:lstStyle>
            <a:lvl1pPr marL="0" indent="0" algn="l"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480060" y="3698240"/>
            <a:ext cx="7440930" cy="711200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564270" y="11987855"/>
            <a:ext cx="800100" cy="681566"/>
          </a:xfrm>
        </p:spPr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34570" y="3183990"/>
            <a:ext cx="3206561" cy="2340442"/>
          </a:xfrm>
        </p:spPr>
        <p:txBody>
          <a:bodyPr anchor="b"/>
          <a:lstStyle>
            <a:lvl1pPr algn="l">
              <a:buNone/>
              <a:defRPr sz="3100" b="1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118909" y="1903826"/>
            <a:ext cx="4320540" cy="768096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834570" y="5597696"/>
            <a:ext cx="3206560" cy="4971833"/>
          </a:xfrm>
        </p:spPr>
        <p:txBody>
          <a:bodyPr lIns="64008" rIns="64008"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700"/>
            </a:lvl2pPr>
            <a:lvl3pPr>
              <a:buFontTx/>
              <a:buNone/>
              <a:defRPr sz="1400"/>
            </a:lvl3pPr>
            <a:lvl4pPr>
              <a:buFontTx/>
              <a:buNone/>
              <a:defRPr sz="1300"/>
            </a:lvl4pPr>
            <a:lvl5pPr>
              <a:buFontTx/>
              <a:buNone/>
              <a:defRPr sz="13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480060" y="11987855"/>
            <a:ext cx="2240280" cy="681566"/>
          </a:xfrm>
        </p:spPr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679">
              <a:srgbClr val="2E63BA"/>
            </a:gs>
            <a:gs pos="38722">
              <a:srgbClr val="3B67B0"/>
            </a:gs>
            <a:gs pos="57880">
              <a:srgbClr val="506EA0"/>
            </a:gs>
            <a:gs pos="77900">
              <a:srgbClr val="65758F"/>
            </a:gs>
            <a:gs pos="0">
              <a:srgbClr val="125AD0"/>
            </a:gs>
            <a:gs pos="100000">
              <a:schemeClr val="bg2">
                <a:tint val="83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Ελεύθερη σχεδίαση 11"/>
          <p:cNvSpPr>
            <a:spLocks/>
          </p:cNvSpPr>
          <p:nvPr/>
        </p:nvSpPr>
        <p:spPr bwMode="auto">
          <a:xfrm>
            <a:off x="0" y="8870636"/>
            <a:ext cx="9601200" cy="394419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16" name="Ελεύθερη σχεδίαση 15"/>
          <p:cNvSpPr>
            <a:spLocks/>
          </p:cNvSpPr>
          <p:nvPr/>
        </p:nvSpPr>
        <p:spPr bwMode="auto">
          <a:xfrm>
            <a:off x="7680960" y="0"/>
            <a:ext cx="1920240" cy="128016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9" name="Θέση τίτλου 8"/>
          <p:cNvSpPr>
            <a:spLocks noGrp="1"/>
          </p:cNvSpPr>
          <p:nvPr>
            <p:ph type="title"/>
          </p:nvPr>
        </p:nvSpPr>
        <p:spPr>
          <a:xfrm>
            <a:off x="480060" y="512658"/>
            <a:ext cx="7840980" cy="2133600"/>
          </a:xfrm>
          <a:prstGeom prst="rect">
            <a:avLst/>
          </a:prstGeom>
        </p:spPr>
        <p:txBody>
          <a:bodyPr vert="horz" lIns="64008" tIns="64008" rIns="64008" bIns="64008" anchor="ctr">
            <a:normAutofit/>
          </a:bodyPr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0" name="Θέση κειμένου 29"/>
          <p:cNvSpPr>
            <a:spLocks noGrp="1"/>
          </p:cNvSpPr>
          <p:nvPr>
            <p:ph type="body" idx="1"/>
          </p:nvPr>
        </p:nvSpPr>
        <p:spPr>
          <a:xfrm>
            <a:off x="480060" y="2987042"/>
            <a:ext cx="7840980" cy="8448464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/>
          <a:p>
            <a:pPr lvl="0" eaLnBrk="1" latinLnBrk="0" hangingPunct="1"/>
            <a:r>
              <a:rPr kumimoji="0" lang="el-GR"/>
              <a:t>Στυλ υποδείγματος κειμένου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0" name="Θέση ημερομηνίας 9"/>
          <p:cNvSpPr>
            <a:spLocks noGrp="1"/>
          </p:cNvSpPr>
          <p:nvPr>
            <p:ph type="dt" sz="half" idx="2"/>
          </p:nvPr>
        </p:nvSpPr>
        <p:spPr>
          <a:xfrm>
            <a:off x="480060" y="11987855"/>
            <a:ext cx="2240280" cy="681566"/>
          </a:xfrm>
          <a:prstGeom prst="rect">
            <a:avLst/>
          </a:prstGeom>
        </p:spPr>
        <p:txBody>
          <a:bodyPr vert="horz" lIns="128016" tIns="64008" rIns="128016" bIns="0" anchor="b"/>
          <a:lstStyle>
            <a:lvl1pPr algn="l" eaLnBrk="1" latinLnBrk="0" hangingPunct="1">
              <a:defRPr kumimoji="0"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22" name="Θέση υποσέλιδου 21"/>
          <p:cNvSpPr>
            <a:spLocks noGrp="1"/>
          </p:cNvSpPr>
          <p:nvPr>
            <p:ph type="ftr" sz="quarter" idx="3"/>
          </p:nvPr>
        </p:nvSpPr>
        <p:spPr>
          <a:xfrm>
            <a:off x="3280410" y="11987855"/>
            <a:ext cx="3040380" cy="681566"/>
          </a:xfrm>
          <a:prstGeom prst="rect">
            <a:avLst/>
          </a:prstGeom>
        </p:spPr>
        <p:txBody>
          <a:bodyPr vert="horz" lIns="0" tIns="64008" rIns="0" bIns="0" anchor="b"/>
          <a:lstStyle>
            <a:lvl1pPr algn="ctr" eaLnBrk="1" latinLnBrk="0" hangingPunct="1">
              <a:defRPr kumimoji="0"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Θέση αριθμού διαφάνειας 17"/>
          <p:cNvSpPr>
            <a:spLocks noGrp="1"/>
          </p:cNvSpPr>
          <p:nvPr>
            <p:ph type="sldNum" sz="quarter" idx="4"/>
          </p:nvPr>
        </p:nvSpPr>
        <p:spPr>
          <a:xfrm>
            <a:off x="8561070" y="11987855"/>
            <a:ext cx="800100" cy="681566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6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8874" indent="-537667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1326" indent="-384048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08176" indent="-358445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224" indent="-332842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661" indent="-256032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381098" indent="-256032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88336" indent="-256032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5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95574" indent="-256032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408" indent="-256032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11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microsoft.com/office/2007/relationships/hdphoto" Target="../media/hdphoto8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2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BD16B-CDD2-A3DF-8A75-B2223C0E5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6F34D51-A95E-9246-9896-22F383819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967" y="-53162"/>
            <a:ext cx="12869624" cy="1283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FF799E8-AFDC-5B11-B2DB-CBDBC70F3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9500"/>
                    </a14:imgEffect>
                    <a14:imgEffect>
                      <a14:saturation sat="400000"/>
                    </a14:imgEffect>
                    <a14:imgEffect>
                      <a14:brightnessContrast bright="27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945" y="2909585"/>
            <a:ext cx="1246613" cy="1218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3A69902-B052-EE49-F7DE-FD4D462C1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10" y="9731254"/>
            <a:ext cx="2388252" cy="258429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C2DB3E6-05B1-D540-B7C1-B4F53947A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181" y="10689604"/>
            <a:ext cx="1872208" cy="14899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320780F-F524-E878-8EDA-01C7928B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2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0" y="232913"/>
            <a:ext cx="2870410" cy="127134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ED57F65-7A1F-B82D-AFE8-D1FC9EAD67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8287" y="14928"/>
            <a:ext cx="1246613" cy="16272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Εικόνα 12" descr="Εικόνα που περιέχει τέχνη, ζωγραφική, νεκρή φύσ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910C3D0-B8DF-87E7-F513-0CD531B6FD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32" y="9713168"/>
            <a:ext cx="2789894" cy="29508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Εικόνα 3" descr="Εικόνα που περιέχει κείμεν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99CC6813-C452-CF3E-0827-268FF559A4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7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29" y="10133894"/>
            <a:ext cx="2569493" cy="2087790"/>
          </a:xfrm>
          <a:prstGeom prst="rect">
            <a:avLst/>
          </a:prstGeom>
          <a:effectLst>
            <a:outerShdw dist="50800" dir="5400000" algn="ctr" rotWithShape="0">
              <a:schemeClr val="tx1">
                <a:lumMod val="95000"/>
                <a:lumOff val="5000"/>
                <a:alpha val="47000"/>
              </a:schemeClr>
            </a:outerShdw>
            <a:softEdge rad="317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45EABE-1411-B136-A736-C0695EE4590D}"/>
              </a:ext>
            </a:extLst>
          </p:cNvPr>
          <p:cNvSpPr txBox="1"/>
          <p:nvPr/>
        </p:nvSpPr>
        <p:spPr>
          <a:xfrm>
            <a:off x="488946" y="12199860"/>
            <a:ext cx="886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FFE285"/>
                </a:solidFill>
                <a:latin typeface="+mn-lt"/>
              </a:rPr>
              <a:t>The Hellenic Institute of Cultural Diplomacy, USA</a:t>
            </a:r>
            <a:endParaRPr lang="en-US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C14646-9E1A-459F-C69D-983E99B8F5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0" y="6744771"/>
            <a:ext cx="2857652" cy="2941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8B0C8-79C1-D03E-811E-9511A035F5C8}"/>
              </a:ext>
            </a:extLst>
          </p:cNvPr>
          <p:cNvSpPr txBox="1"/>
          <p:nvPr/>
        </p:nvSpPr>
        <p:spPr>
          <a:xfrm>
            <a:off x="1056184" y="475080"/>
            <a:ext cx="7387479" cy="971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Thursday, October 2, 7:00 pm  US CST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Dyer Observatory,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Oman Drive, Nashville, TN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solidFill>
                <a:srgbClr val="E5C9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solidFill>
                <a:srgbClr val="E5C9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20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Hellenic Institute of Cultural Diplomacy-USA  and Vanderbilt University's Dyer Observatory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the widely anticipated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lecture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rescheduled from the weather cancelation in April.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100" b="1" dirty="0">
              <a:solidFill>
                <a:srgbClr val="E5C9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two of the world's foremost scholars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-Dr. Xenophon Moussas and Dr. Julio Sausedo Morales –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live stream on site at Dyer ($10  Eventbrite)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https://www.eventbrite.com/e/special-lecture-and-viewing-night-the-antikythera-mechanism-tickets-1677680219699?aff=oddtdtcreator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view free from anywhere on Vanderbilt's YouTube channel.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https://www.youtube.com/@dyerobservers/streams 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050" b="1" dirty="0">
              <a:solidFill>
                <a:srgbClr val="E5C9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welcome by </a:t>
            </a:r>
            <a:r>
              <a:rPr lang="en-US" sz="1800" b="1" dirty="0" err="1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HICD</a:t>
            </a: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-USA President, </a:t>
            </a:r>
            <a:r>
              <a:rPr lang="en-US" sz="1800" b="1" dirty="0" err="1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DeeGee</a:t>
            </a: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Lester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introduction by Dr. Billy Teets, Director, Vanderbilt Dyer Observatory.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Moussas : </a:t>
            </a:r>
            <a:r>
              <a:rPr lang="en-US" sz="1800" b="1" i="1" dirty="0">
                <a:solidFill>
                  <a:srgbClr val="FFF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Antikythera Mechanism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solidFill>
                  <a:srgbClr val="FFF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laws of physics</a:t>
            </a:r>
            <a:r>
              <a:rPr lang="en-US" sz="1800" b="1" i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explore the ancient mechanism.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Saucedo Morales</a:t>
            </a: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800" b="1" i="1" dirty="0">
                <a:solidFill>
                  <a:srgbClr val="FFF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Construction, impact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solidFill>
                  <a:srgbClr val="FFF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follow-up of the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solidFill>
                  <a:srgbClr val="FFF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“Monumental Antikythera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solidFill>
                  <a:srgbClr val="FFF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 of Hermosillo” (</a:t>
            </a:r>
            <a:r>
              <a:rPr lang="en-US" sz="1800" b="1" i="1" dirty="0" err="1">
                <a:solidFill>
                  <a:srgbClr val="FFF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MAMH</a:t>
            </a:r>
            <a:r>
              <a:rPr lang="en-US" sz="1800" b="1" i="1" dirty="0">
                <a:solidFill>
                  <a:srgbClr val="FFF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introduce the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monumental and fully-functional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at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Sonora, Mexico</a:t>
            </a:r>
            <a:r>
              <a:rPr lang="en-US" sz="1800" b="1" dirty="0">
                <a:solidFill>
                  <a:srgbClr val="E5C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altLang="en-US" sz="900" b="1" dirty="0">
              <a:solidFill>
                <a:srgbClr val="E5C9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3CE064F-08CA-32CD-B47B-EFE43CD278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6301" y="6656488"/>
            <a:ext cx="1807476" cy="30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F4C83-7172-B530-7609-4012F9CF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31ACE877-9E23-BEC5-134F-01BCCFFB4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4260" y="382325"/>
            <a:ext cx="13033449" cy="118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ADD574-F7DE-6DC5-0121-625F9280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9500"/>
                    </a14:imgEffect>
                    <a14:imgEffect>
                      <a14:saturation sat="400000"/>
                    </a14:imgEffect>
                    <a14:imgEffect>
                      <a14:brightnessContrast bright="27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945" y="2909585"/>
            <a:ext cx="1246613" cy="1218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8427F58-EAB6-986C-2734-12EDA2CF4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10" y="9731254"/>
            <a:ext cx="2388252" cy="258429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9C94088-5295-42FC-5AF4-7399ED23E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181" y="10689604"/>
            <a:ext cx="1872208" cy="14899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5A9D237-550F-6647-3C70-60A11A105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2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0" y="232913"/>
            <a:ext cx="2870410" cy="127134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D4A4FF4-1FC1-5415-30D5-8F7243468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8287" y="14928"/>
            <a:ext cx="1246613" cy="16272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Εικόνα 12" descr="Εικόνα που περιέχει τέχνη, ζωγραφική, νεκρή φύσ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7E285819-EB3B-A0B1-1400-BAF0D60A9A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32" y="9713168"/>
            <a:ext cx="2789894" cy="29508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Εικόνα 3" descr="Εικόνα που περιέχει κείμεν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0D94B17A-3C3D-7A9B-E91A-51BC0EA225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7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29" y="10133894"/>
            <a:ext cx="2569493" cy="2087790"/>
          </a:xfrm>
          <a:prstGeom prst="rect">
            <a:avLst/>
          </a:prstGeom>
          <a:effectLst>
            <a:outerShdw dist="50800" dir="5400000" algn="ctr" rotWithShape="0">
              <a:schemeClr val="tx1">
                <a:lumMod val="95000"/>
                <a:lumOff val="5000"/>
                <a:alpha val="47000"/>
              </a:schemeClr>
            </a:outerShdw>
            <a:softEdge rad="317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F9C8FA-AA69-362E-92B7-32297604622A}"/>
              </a:ext>
            </a:extLst>
          </p:cNvPr>
          <p:cNvSpPr txBox="1"/>
          <p:nvPr/>
        </p:nvSpPr>
        <p:spPr>
          <a:xfrm>
            <a:off x="488946" y="12199860"/>
            <a:ext cx="886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FFE285"/>
                </a:solidFill>
                <a:latin typeface="+mn-lt"/>
              </a:rPr>
              <a:t>The Hellenic Institute of Cultural Diplomacy, USA</a:t>
            </a:r>
            <a:endParaRPr lang="en-US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81321E5-6D16-D418-6A9B-673253A2B0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0" y="6744771"/>
            <a:ext cx="2857652" cy="2941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AFB04-3AC0-3E28-AE07-0088351105C5}"/>
              </a:ext>
            </a:extLst>
          </p:cNvPr>
          <p:cNvSpPr txBox="1"/>
          <p:nvPr/>
        </p:nvSpPr>
        <p:spPr>
          <a:xfrm>
            <a:off x="1056184" y="475080"/>
            <a:ext cx="7387479" cy="971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Thursday, October 2, 7:00 pm  US CST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Dyer Observatory,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Oman Drive, Nashville, TN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Hellenic Institute of Cultural Diplomacy-USA  and Vanderbilt University's Dyer Observatory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the widely anticipated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lecture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rescheduled from the weather cancelation in April.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two of the world's foremost scholars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-Dr. Xenophon Moussas and Dr. Julio Sausedo Morales –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live stream on site at Dyer ($10  Eventbrite)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https://www.eventbrite.com/e/special-lecture-and-viewing-night-the-antikythera-mechanism-tickets-1677680219699?aff=oddtdtcreator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view free from anywhere on Vanderbilt's YouTube channel.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https://www.youtube.com/@dyerobservers/streams 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welcome by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HICD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-USA President,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DeeGee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Lester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introduction by Dr. Billy Teets, Director, Vanderbilt Dyer Observatory.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Moussas :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Antikythera Mechanism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laws of physics,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explore the ancient mechanism.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Saucedo Morales: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Construction, impact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follow-up of the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“Monumental Antikythera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 of Hermosillo” (</a:t>
            </a:r>
            <a:r>
              <a:rPr lang="en-US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MAMH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introduce the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monumental and fully-functional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at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Sonora, Mexico. </a:t>
            </a:r>
            <a:endParaRPr lang="en-US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9EC356D-F1DA-7659-3DC1-414A89917A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6301" y="6656488"/>
            <a:ext cx="1807476" cy="30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569F4-5328-311D-51AB-C1150DD46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CA6C6B6-5F0D-3338-1785-75C36852A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42393" y="-3159311"/>
            <a:ext cx="17425935" cy="176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28E7BD1-0321-7DA9-F62B-430D0B589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9500"/>
                    </a14:imgEffect>
                    <a14:imgEffect>
                      <a14:saturation sat="400000"/>
                    </a14:imgEffect>
                    <a14:imgEffect>
                      <a14:brightnessContrast bright="27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945" y="2909585"/>
            <a:ext cx="1246613" cy="1218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C4A0672-BDC3-1DDB-AA53-A58E80C98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10" y="9731254"/>
            <a:ext cx="2388252" cy="258429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057C534-D673-B00E-5868-B70ABBEBA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181" y="10689604"/>
            <a:ext cx="1872208" cy="14899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98CEF85-2F4E-1EFA-F17A-F3B43B6F98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2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0" y="232913"/>
            <a:ext cx="2870410" cy="127134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75D6981-775B-2BA0-8386-6E030B0FA7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8287" y="14928"/>
            <a:ext cx="1246613" cy="16272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Εικόνα 12" descr="Εικόνα που περιέχει τέχνη, ζωγραφική, νεκρή φύσ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8783AE2-B1F9-E09C-5D70-8503E2D191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32" y="9713168"/>
            <a:ext cx="2789894" cy="29508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Εικόνα 3" descr="Εικόνα που περιέχει κείμεν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D032D12-AC86-2F70-02C6-6F1210DBEC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7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29" y="10133894"/>
            <a:ext cx="2569493" cy="2087790"/>
          </a:xfrm>
          <a:prstGeom prst="rect">
            <a:avLst/>
          </a:prstGeom>
          <a:effectLst>
            <a:outerShdw dist="50800" dir="5400000" algn="ctr" rotWithShape="0">
              <a:schemeClr val="tx1">
                <a:lumMod val="95000"/>
                <a:lumOff val="5000"/>
                <a:alpha val="47000"/>
              </a:schemeClr>
            </a:outerShdw>
            <a:softEdge rad="317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F9206-BC40-0C5F-F3B2-804D05B51845}"/>
              </a:ext>
            </a:extLst>
          </p:cNvPr>
          <p:cNvSpPr txBox="1"/>
          <p:nvPr/>
        </p:nvSpPr>
        <p:spPr>
          <a:xfrm>
            <a:off x="488946" y="12199860"/>
            <a:ext cx="886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FFE285"/>
                </a:solidFill>
                <a:latin typeface="+mn-lt"/>
              </a:rPr>
              <a:t>The Hellenic Institute of Cultural Diplomacy, USA</a:t>
            </a:r>
            <a:endParaRPr lang="en-US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2B90308-DA3B-3118-B66D-DB3217DDD4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0" y="6744771"/>
            <a:ext cx="2857652" cy="2941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4174D-2C85-C66E-7A32-2A1F11CA46D1}"/>
              </a:ext>
            </a:extLst>
          </p:cNvPr>
          <p:cNvSpPr txBox="1"/>
          <p:nvPr/>
        </p:nvSpPr>
        <p:spPr>
          <a:xfrm>
            <a:off x="1056184" y="475080"/>
            <a:ext cx="7387479" cy="971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Thursday, October 2, 7:00 pm  US CST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Dyer Observatory,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Oman Drive, Nashville, TN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solidFill>
                <a:srgbClr val="E5C9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solidFill>
                <a:srgbClr val="E5C9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Hellenic Institute of Cultural Diplomacy-USA  and Vanderbilt University's Dyer Observatory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the widely anticipated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lecture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rescheduled from the weather cancelation in April.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two of the world's foremost scholars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-Dr. Xenophon Moussas and Dr. Julio Sausedo Morales –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live stream on site at Dyer ($10  Eventbrite)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https://www.eventbrite.com/e/special-lecture-and-viewing-night-the-antikythera-mechanism-tickets-1677680219699?aff=oddtdtcreator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view free from anywhere on Vanderbilt's YouTube channel.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https://www.youtube.com/@dyerobservers/streams 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welcome by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HICD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-USA President,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DeeGee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Lester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introduction by Dr. Billy Teets, Director, Vanderbilt Dyer Observatory.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Moussas :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Antikythera Mechanism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laws of physics,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explore the ancient mechanism.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Saucedo Morales: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Construction, impact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follow-up of the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“Monumental Antikythera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 of Hermosillo” (</a:t>
            </a:r>
            <a:r>
              <a:rPr lang="en-US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MAMH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introduce the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monumental and fully-functional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at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Sonora, Mexico</a:t>
            </a:r>
            <a:r>
              <a:rPr lang="en-US" sz="1800" b="1" dirty="0">
                <a:solidFill>
                  <a:srgbClr val="FFF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altLang="en-US" sz="900" b="1" dirty="0">
              <a:solidFill>
                <a:srgbClr val="FFF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D64911B-253B-D689-358A-9A258168AC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6301" y="6656488"/>
            <a:ext cx="1807476" cy="30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Τεχνικό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Τεχνικό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Τεχν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337</TotalTime>
  <Words>588</Words>
  <Application>Microsoft Office PowerPoint</Application>
  <PresentationFormat>Χαρτί A3 (297x420 χιλ.)</PresentationFormat>
  <Paragraphs>93</Paragraphs>
  <Slides>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</vt:i4>
      </vt:variant>
    </vt:vector>
  </HeadingPairs>
  <TitlesOfParts>
    <vt:vector size="7" baseType="lpstr">
      <vt:lpstr>Arial</vt:lpstr>
      <vt:lpstr>Franklin Gothic Book</vt:lpstr>
      <vt:lpstr>Wingdings 2</vt:lpstr>
      <vt:lpstr>Τεχνικό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X MOUSSAS</dc:creator>
  <cp:lastModifiedBy>Xenophon Moussas</cp:lastModifiedBy>
  <cp:revision>30</cp:revision>
  <dcterms:created xsi:type="dcterms:W3CDTF">2015-09-06T18:28:39Z</dcterms:created>
  <dcterms:modified xsi:type="dcterms:W3CDTF">2025-09-18T05:52:09Z</dcterms:modified>
</cp:coreProperties>
</file>