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2" autoAdjust="0"/>
    <p:restoredTop sz="88015" autoAdjust="0"/>
  </p:normalViewPr>
  <p:slideViewPr>
    <p:cSldViewPr>
      <p:cViewPr>
        <p:scale>
          <a:sx n="33" d="100"/>
          <a:sy n="33" d="100"/>
        </p:scale>
        <p:origin x="-344" y="-8076"/>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xmoussas@gmail.com" TargetMode="External"/><Relationship Id="rId3" Type="http://schemas.openxmlformats.org/officeDocument/2006/relationships/image" Target="../media/image2.jpeg"/><Relationship Id="rId7" Type="http://schemas.openxmlformats.org/officeDocument/2006/relationships/hyperlink" Target="mailto:xmoussas@phys.uoa.gr"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2" descr="D:\TEX\Photos\Museum_National_Archaeological\EAM_Arsinoe.JPG"/>
          <p:cNvPicPr>
            <a:picLocks noChangeAspect="1" noChangeArrowheads="1"/>
          </p:cNvPicPr>
          <p:nvPr/>
        </p:nvPicPr>
        <p:blipFill>
          <a:blip r:embed="rId2" cstate="print"/>
          <a:srcRect/>
          <a:stretch>
            <a:fillRect/>
          </a:stretch>
        </p:blipFill>
        <p:spPr bwMode="auto">
          <a:xfrm>
            <a:off x="21782479" y="6265046"/>
            <a:ext cx="12709603" cy="38463668"/>
          </a:xfrm>
          <a:prstGeom prst="rect">
            <a:avLst/>
          </a:prstGeom>
          <a:noFill/>
        </p:spPr>
      </p:pic>
      <p:sp>
        <p:nvSpPr>
          <p:cNvPr id="52" name="Rectangle 36"/>
          <p:cNvSpPr>
            <a:spLocks noChangeArrowheads="1"/>
          </p:cNvSpPr>
          <p:nvPr/>
        </p:nvSpPr>
        <p:spPr bwMode="auto">
          <a:xfrm>
            <a:off x="4608762" y="1245816"/>
            <a:ext cx="26679525" cy="5019230"/>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8000" b="1" i="1" dirty="0">
                <a:solidFill>
                  <a:srgbClr val="003399"/>
                </a:solidFill>
                <a:effectLst>
                  <a:outerShdw blurRad="38100" dist="38100" dir="2700000" algn="tl">
                    <a:srgbClr val="FFFFFF"/>
                  </a:outerShdw>
                </a:effectLst>
                <a:latin typeface="Times New Roman" pitchFamily="18" charset="0"/>
              </a:rPr>
              <a:t>Έκθεση Μηχανισμού Αντικυθήρων</a:t>
            </a:r>
          </a:p>
          <a:p>
            <a:pPr algn="ctr" defTabSz="1463422" rtl="1" eaLnBrk="0" hangingPunct="0">
              <a:defRPr/>
            </a:pPr>
            <a:r>
              <a:rPr lang="el-GR" sz="7200" b="1" i="1" dirty="0">
                <a:solidFill>
                  <a:srgbClr val="003399"/>
                </a:solidFill>
                <a:effectLst>
                  <a:outerShdw blurRad="38100" dist="38100" dir="2700000" algn="tl">
                    <a:srgbClr val="FFFFFF"/>
                  </a:outerShdw>
                </a:effectLst>
                <a:latin typeface="Times New Roman" pitchFamily="18" charset="0"/>
              </a:rPr>
              <a:t>Ελληνιστική Επιστήμη</a:t>
            </a:r>
            <a:endParaRPr lang="en-GB" sz="7200" b="1" i="1" dirty="0">
              <a:solidFill>
                <a:srgbClr val="003399"/>
              </a:solidFill>
              <a:effectLst>
                <a:outerShdw blurRad="38100" dist="38100" dir="2700000" algn="tl">
                  <a:srgbClr val="FFFFFF"/>
                </a:outerShdw>
              </a:effectLst>
              <a:latin typeface="Times New Roman" pitchFamily="18" charset="0"/>
            </a:endParaRPr>
          </a:p>
          <a:p>
            <a:pPr algn="ctr" defTabSz="1463422" rtl="1" eaLnBrk="0" hangingPunct="0">
              <a:defRPr/>
            </a:pPr>
            <a:r>
              <a:rPr lang="en-GB" sz="8000" b="1" i="1" dirty="0" err="1">
                <a:solidFill>
                  <a:srgbClr val="003399"/>
                </a:solidFill>
                <a:effectLst>
                  <a:outerShdw blurRad="38100" dist="38100" dir="2700000" algn="tl">
                    <a:srgbClr val="FFFFFF"/>
                  </a:outerShdw>
                </a:effectLst>
                <a:latin typeface="Times New Roman" pitchFamily="18" charset="0"/>
              </a:rPr>
              <a:t>Ekspozita</a:t>
            </a:r>
            <a:r>
              <a:rPr lang="en-GB" sz="8000" b="1" i="1" dirty="0">
                <a:solidFill>
                  <a:srgbClr val="003399"/>
                </a:solidFill>
                <a:effectLst>
                  <a:outerShdw blurRad="38100" dist="38100" dir="2700000" algn="tl">
                    <a:srgbClr val="FFFFFF"/>
                  </a:outerShdw>
                </a:effectLst>
                <a:latin typeface="Times New Roman" pitchFamily="18" charset="0"/>
              </a:rPr>
              <a:t> e </a:t>
            </a:r>
            <a:r>
              <a:rPr lang="en-GB" sz="8000" b="1" i="1" dirty="0" err="1">
                <a:solidFill>
                  <a:srgbClr val="003399"/>
                </a:solidFill>
                <a:effectLst>
                  <a:outerShdw blurRad="38100" dist="38100" dir="2700000" algn="tl">
                    <a:srgbClr val="FFFFFF"/>
                  </a:outerShdw>
                </a:effectLst>
                <a:latin typeface="Times New Roman" pitchFamily="18" charset="0"/>
              </a:rPr>
              <a:t>Mekanizmit</a:t>
            </a:r>
            <a:r>
              <a:rPr lang="en-GB" sz="8000" b="1" i="1" dirty="0">
                <a:solidFill>
                  <a:srgbClr val="003399"/>
                </a:solidFill>
                <a:effectLst>
                  <a:outerShdw blurRad="38100" dist="38100" dir="2700000" algn="tl">
                    <a:srgbClr val="FFFFFF"/>
                  </a:outerShdw>
                </a:effectLst>
                <a:latin typeface="Times New Roman" pitchFamily="18" charset="0"/>
              </a:rPr>
              <a:t> </a:t>
            </a:r>
            <a:r>
              <a:rPr lang="en-GB" sz="8000" b="1" i="1" dirty="0" err="1">
                <a:solidFill>
                  <a:srgbClr val="003399"/>
                </a:solidFill>
                <a:effectLst>
                  <a:outerShdw blurRad="38100" dist="38100" dir="2700000" algn="tl">
                    <a:srgbClr val="FFFFFF"/>
                  </a:outerShdw>
                </a:effectLst>
                <a:latin typeface="Times New Roman" pitchFamily="18" charset="0"/>
              </a:rPr>
              <a:t>Antikitera</a:t>
            </a:r>
            <a:endParaRPr lang="en-GB" sz="8000" b="1" i="1" dirty="0">
              <a:solidFill>
                <a:srgbClr val="003399"/>
              </a:solidFill>
              <a:effectLst>
                <a:outerShdw blurRad="38100" dist="38100" dir="2700000" algn="tl">
                  <a:srgbClr val="FFFFFF"/>
                </a:outerShdw>
              </a:effectLst>
              <a:latin typeface="Times New Roman" pitchFamily="18" charset="0"/>
            </a:endParaRPr>
          </a:p>
          <a:p>
            <a:pPr algn="ctr" defTabSz="1463422" rtl="1" eaLnBrk="0" hangingPunct="0">
              <a:defRPr/>
            </a:pPr>
            <a:r>
              <a:rPr lang="en-GB" sz="7200" b="1" i="1" dirty="0" err="1">
                <a:solidFill>
                  <a:srgbClr val="003399"/>
                </a:solidFill>
                <a:effectLst>
                  <a:outerShdw blurRad="38100" dist="38100" dir="2700000" algn="tl">
                    <a:srgbClr val="FFFFFF"/>
                  </a:outerShdw>
                </a:effectLst>
                <a:latin typeface="Times New Roman" pitchFamily="18" charset="0"/>
              </a:rPr>
              <a:t>Shkenca</a:t>
            </a:r>
            <a:r>
              <a:rPr lang="en-GB" sz="7200" b="1" i="1" dirty="0">
                <a:solidFill>
                  <a:srgbClr val="003399"/>
                </a:solidFill>
                <a:effectLst>
                  <a:outerShdw blurRad="38100" dist="38100" dir="2700000" algn="tl">
                    <a:srgbClr val="FFFFFF"/>
                  </a:outerShdw>
                </a:effectLst>
                <a:latin typeface="Times New Roman" pitchFamily="18" charset="0"/>
              </a:rPr>
              <a:t> </a:t>
            </a:r>
            <a:r>
              <a:rPr lang="en-GB" sz="7200" b="1" i="1" dirty="0" err="1">
                <a:solidFill>
                  <a:srgbClr val="003399"/>
                </a:solidFill>
                <a:effectLst>
                  <a:outerShdw blurRad="38100" dist="38100" dir="2700000" algn="tl">
                    <a:srgbClr val="FFFFFF"/>
                  </a:outerShdw>
                </a:effectLst>
                <a:latin typeface="Times New Roman" pitchFamily="18" charset="0"/>
              </a:rPr>
              <a:t>Heleni</a:t>
            </a:r>
            <a:r>
              <a:rPr lang="en-US" sz="7200" b="1" i="1" dirty="0" err="1">
                <a:solidFill>
                  <a:srgbClr val="003399"/>
                </a:solidFill>
                <a:effectLst>
                  <a:outerShdw blurRad="38100" dist="38100" dir="2700000" algn="tl">
                    <a:srgbClr val="FFFFFF"/>
                  </a:outerShdw>
                </a:effectLst>
                <a:latin typeface="Times New Roman" pitchFamily="18" charset="0"/>
              </a:rPr>
              <a:t>sti</a:t>
            </a:r>
            <a:r>
              <a:rPr lang="en-GB" sz="7200" b="1" i="1" dirty="0" err="1">
                <a:solidFill>
                  <a:srgbClr val="003399"/>
                </a:solidFill>
                <a:effectLst>
                  <a:outerShdw blurRad="38100" dist="38100" dir="2700000" algn="tl">
                    <a:srgbClr val="FFFFFF"/>
                  </a:outerShdw>
                </a:effectLst>
                <a:latin typeface="Times New Roman" pitchFamily="18" charset="0"/>
              </a:rPr>
              <a:t>ke</a:t>
            </a:r>
            <a:endParaRPr lang="en-US" sz="7200" b="1" i="1" dirty="0">
              <a:solidFill>
                <a:srgbClr val="003399"/>
              </a:solidFill>
              <a:effectLst>
                <a:outerShdw blurRad="38100" dist="38100" dir="2700000" algn="tl">
                  <a:srgbClr val="FFFFFF"/>
                </a:outerShdw>
              </a:effectLst>
              <a:latin typeface="Times New Roman" pitchFamily="18" charset="0"/>
            </a:endParaRPr>
          </a:p>
        </p:txBody>
      </p:sp>
      <p:sp>
        <p:nvSpPr>
          <p:cNvPr id="55" name="4 - TextBox"/>
          <p:cNvSpPr txBox="1"/>
          <p:nvPr/>
        </p:nvSpPr>
        <p:spPr>
          <a:xfrm>
            <a:off x="9168941" y="6340920"/>
            <a:ext cx="11641621" cy="22498467"/>
          </a:xfrm>
          <a:prstGeom prst="rect">
            <a:avLst/>
          </a:prstGeom>
          <a:noFill/>
        </p:spPr>
        <p:txBody>
          <a:bodyPr wrap="square" rtlCol="0">
            <a:spAutoFit/>
          </a:bodyPr>
          <a:lstStyle/>
          <a:p>
            <a:r>
              <a:rPr lang="sq-AL" sz="2800" b="1" dirty="0"/>
              <a:t>Shkenca Heleni</a:t>
            </a:r>
            <a:r>
              <a:rPr lang="en-US" sz="2800" b="1" dirty="0" err="1"/>
              <a:t>sti</a:t>
            </a:r>
            <a:r>
              <a:rPr lang="sq-AL" sz="2800" b="1" dirty="0"/>
              <a:t>ke</a:t>
            </a:r>
            <a:endParaRPr lang="el-GR" sz="2800" b="1" dirty="0"/>
          </a:p>
          <a:p>
            <a:endParaRPr lang="en-US" sz="2800" dirty="0"/>
          </a:p>
          <a:p>
            <a:pPr algn="just"/>
            <a:r>
              <a:rPr lang="sq-AL" sz="2800" dirty="0"/>
              <a:t>Pothuajse të gjitha shkencat kanë lindur në Greqi, kryesisht në  Ionia  dhe më pas lulëzuan në të gjithë Greqinë.  Shkenca dhe veçanërisht astronomia dhe matematika përparuan me shpejtësi pas periudhës së Aleksandrit të Madh, si rezultat i njohurive dhe të dhënave që grekët kishin mbledhur nga perandoria e madhe e Aleksandrit nga Egjipti në Persi, Samarkand, Indi dhe Kinë.</a:t>
            </a:r>
            <a:endParaRPr lang="en-US" sz="2800" dirty="0"/>
          </a:p>
          <a:p>
            <a:pPr algn="just"/>
            <a:r>
              <a:rPr lang="sq-AL" sz="2800" dirty="0"/>
              <a:t>Në Aleksandri, </a:t>
            </a:r>
            <a:r>
              <a:rPr lang="sq-AL" sz="2800" i="1" dirty="0"/>
              <a:t>Muzeu </a:t>
            </a:r>
            <a:r>
              <a:rPr lang="sq-AL" sz="2800" dirty="0"/>
              <a:t>(Tempulli i Muzave, tetë perëndeshat e Arteve dhe Shkencës), një institucion kërkimor dhe  </a:t>
            </a:r>
            <a:r>
              <a:rPr lang="sq-AL" sz="2800" i="1" dirty="0"/>
              <a:t>Biblioteka Mbretërore </a:t>
            </a:r>
            <a:r>
              <a:rPr lang="sq-AL" sz="2800" dirty="0"/>
              <a:t>u bënë qendra e filozofisë. Në Egjipt shkencat u zhvilluan së tepërmi.  Ndër shekuj, pothuajse të gjithë shkencëtarët e rëndësishëm punuan në Muzeun dhe Bibliotekën e Aleksandrisë. Magna Graecia (Italia e Jugut dhe Sicilia) dhanë kontributin e tyre në shkencë dhe filozofi. </a:t>
            </a:r>
            <a:endParaRPr lang="en-US" sz="2800" dirty="0"/>
          </a:p>
          <a:p>
            <a:pPr algn="just"/>
            <a:r>
              <a:rPr lang="sq-AL" sz="2800" dirty="0"/>
              <a:t>Matematicieni dhe astronomi Autolycus i Pitane  (c. 360 P.K. deri në 290 P.K.) shkroi dy libra  për astronominë mbi lëvizjen e sferës qiellore me më  shumë se njëqind  teorema në astronomi. Euclidies (rreth. 325 p.K. deri në 265 p.K.) themeloi  Gjeometrinë dhe Shkencën teorike me teorema dhe prova të sakta. Aristarchus i Samos (c. 310 p.K. deri në 230 p.K.) themeloi sistemin heliocentrik, bazuar në teoritë e Pitagorës. Aristarchus i Samos (c. 310 p.K. deri në  230 p.K.) prezantoi nocionin e gravitetit pas Leucippus dhe Democritus dhe  Archimedes (Arkimedi) deklaroi se Hëna qëndron në trajektoren e saj rreth Tokës nga graviteti i Tokës. Eratosthenes i Cyrene (c. 276 p.K. deri në 194 p.K.), në Bibliotekën e Aleksandrisë, mati perimetrin e Tokës dhe distancën nga Dielli tepër saktë. Ai përmirësoi hartat e mëparshme të Tokës duke përdorur koordinatat sferike.</a:t>
            </a:r>
            <a:endParaRPr lang="en-US" sz="2800" dirty="0"/>
          </a:p>
          <a:p>
            <a:pPr algn="just"/>
            <a:r>
              <a:rPr lang="sq-AL" sz="2800" dirty="0"/>
              <a:t>Epiciklet janë shpikur nga Apollonius i Pergës rreth 262 p.K. deri në  190p.K.) ndoshta bazuar në idetë e Heraclides i Pontus(Heraklidi) (rreth 390 p.K. deri në 310 p.K.). Apollonius (Apoloni) krijoi seksionet konike (elipsi, hiperbola, parabola) të cilat i përdori Kepler. Lëvizja  epiciklike (si seria Fourier) e përdorur në Mekanizmin Antikitera për Hënën sipas ligjit të dytë të Keplerit.  Eudoxus i Cnidos (Eudoksii Knidos) (rreth  408 p.K. deri në 355 p.K.) ndërtoi modele matematikore të sistemit diellor me sferat koncentrike  të cilat riprodhonin lëvizjet e planetëve, Diellit, Hënës dhe yjeve. Kjo metodë është paraardhësi i harmonisë sferike.</a:t>
            </a:r>
            <a:endParaRPr lang="en-US" sz="2800" dirty="0"/>
          </a:p>
          <a:p>
            <a:pPr algn="just"/>
            <a:r>
              <a:rPr lang="sq-AL" sz="2800" dirty="0"/>
              <a:t>Hipparchus (Hiparku) i Rodosit (rreth 190 p.K. deri në  127 p.K.) kreu matje të shkëlqyera të trupave astronomikë. Ai ndërtoi disa instrumente. Ai bëri astrolabin e parë të sheshtë, i cili përmban projeksionin e sferës qiellore në një sipërfaqe të sheshtë. Ctesibius (rreth. 285 p.K. deri në 222 p.K.) dhe  Heron i Aleksandriasë (rreth 10 pas K. deri në 70 pas K.) ndërtuan shumë makineri, pompa, automata, hidravli (Organ) të cilat punonin me ajër të kompresuar dhe automatizma të tjerë. Terminologjia e përdorur nga këta autorë përkon me terminologjinë e manualit të Mekanizmit Antikitera. </a:t>
            </a:r>
            <a:endParaRPr lang="en-US" sz="2800" dirty="0"/>
          </a:p>
          <a:p>
            <a:pPr algn="just"/>
            <a:r>
              <a:rPr lang="sq-AL" sz="2800" dirty="0"/>
              <a:t>Claudius Ptolemy (Klaudius Ptolemi), astronom, gjeograf dhe  matematicien, shkroi shumë libra për astronominë që pasuan mijëvjeçarë dhe u përkthyen në Arabisht, Latinisht, Rusisht dhe në shumë gjuhë. Ai krijoi hartat e botës të cilat u zëvendësuan pas kohës së Colombus (Kolombusit). The Pappus (290 pas K.  deri në 350 pas K.) shkroi vepra të zgjeruara  matematikore. Në këto libra ka teorema të cilat kanë të bëjnë me ndërtimin dhe përdorimin e ingranazheve. Ioannis Philopolnus (Joan Filipolnus) (490 pas K. deri në  570 pas K.), në Bibliotekën e Aleksandrisë, prezantoi koncepte fizike të tilla si inercia dhe momenti.</a:t>
            </a:r>
            <a:endParaRPr lang="en-US" sz="2800" dirty="0"/>
          </a:p>
          <a:p>
            <a:pPr marL="82550">
              <a:spcAft>
                <a:spcPts val="1200"/>
              </a:spcAft>
            </a:pPr>
            <a:endParaRPr lang="en-GB" sz="2800" dirty="0"/>
          </a:p>
        </p:txBody>
      </p:sp>
      <p:pic>
        <p:nvPicPr>
          <p:cNvPr id="60" name="Picture 2" descr="D:\TEX\Photos\Museum_National_Archaeological\P6161472.JPG"/>
          <p:cNvPicPr>
            <a:picLocks noChangeAspect="1" noChangeArrowheads="1"/>
          </p:cNvPicPr>
          <p:nvPr/>
        </p:nvPicPr>
        <p:blipFill>
          <a:blip r:embed="rId3" cstate="print"/>
          <a:srcRect/>
          <a:stretch>
            <a:fillRect/>
          </a:stretch>
        </p:blipFill>
        <p:spPr bwMode="auto">
          <a:xfrm>
            <a:off x="7921129" y="44768187"/>
            <a:ext cx="5016802" cy="4159963"/>
          </a:xfrm>
          <a:prstGeom prst="ellipse">
            <a:avLst/>
          </a:prstGeom>
          <a:ln>
            <a:noFill/>
          </a:ln>
          <a:effectLst>
            <a:softEdge rad="112500"/>
          </a:effectLst>
        </p:spPr>
      </p:pic>
      <p:pic>
        <p:nvPicPr>
          <p:cNvPr id="64" name="Picture 6"/>
          <p:cNvPicPr>
            <a:picLocks noChangeAspect="1" noChangeArrowheads="1"/>
          </p:cNvPicPr>
          <p:nvPr/>
        </p:nvPicPr>
        <p:blipFill>
          <a:blip r:embed="rId4" cstate="print"/>
          <a:srcRect/>
          <a:stretch>
            <a:fillRect/>
          </a:stretch>
        </p:blipFill>
        <p:spPr bwMode="auto">
          <a:xfrm rot="16200000">
            <a:off x="11092819" y="32199582"/>
            <a:ext cx="13393489" cy="5017249"/>
          </a:xfrm>
          <a:prstGeom prst="rect">
            <a:avLst/>
          </a:prstGeom>
          <a:noFill/>
          <a:ln w="9525">
            <a:noFill/>
            <a:miter lim="800000"/>
            <a:headEnd/>
            <a:tailEnd/>
          </a:ln>
        </p:spPr>
      </p:pic>
      <p:pic>
        <p:nvPicPr>
          <p:cNvPr id="66" name="20 - Εικόνα" descr="astrolabe-spherical.gif"/>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Lst>
          </a:blip>
          <a:srcRect/>
          <a:stretch>
            <a:fillRect/>
          </a:stretch>
        </p:blipFill>
        <p:spPr bwMode="auto">
          <a:xfrm rot="20596600">
            <a:off x="1446701" y="44566355"/>
            <a:ext cx="4775776" cy="4290143"/>
          </a:xfrm>
          <a:prstGeom prst="rect">
            <a:avLst/>
          </a:prstGeom>
          <a:noFill/>
          <a:ln w="9525">
            <a:noFill/>
            <a:miter lim="800000"/>
            <a:headEnd/>
            <a:tailEnd/>
          </a:ln>
        </p:spPr>
      </p:pic>
      <p:grpSp>
        <p:nvGrpSpPr>
          <p:cNvPr id="67" name="50 - Ομάδα"/>
          <p:cNvGrpSpPr/>
          <p:nvPr/>
        </p:nvGrpSpPr>
        <p:grpSpPr>
          <a:xfrm>
            <a:off x="489673" y="8016763"/>
            <a:ext cx="8232588" cy="21555914"/>
            <a:chOff x="19532450" y="26827336"/>
            <a:chExt cx="5328592" cy="14785665"/>
          </a:xfrm>
        </p:grpSpPr>
        <p:grpSp>
          <p:nvGrpSpPr>
            <p:cNvPr id="68" name="21 - Ομάδα"/>
            <p:cNvGrpSpPr/>
            <p:nvPr/>
          </p:nvGrpSpPr>
          <p:grpSpPr>
            <a:xfrm>
              <a:off x="20070904" y="26827336"/>
              <a:ext cx="4271600" cy="12817424"/>
              <a:chOff x="12795731" y="7921130"/>
              <a:chExt cx="4034254" cy="11774983"/>
            </a:xfrm>
          </p:grpSpPr>
          <p:sp>
            <p:nvSpPr>
              <p:cNvPr id="70" name="22 - Έλλειψη"/>
              <p:cNvSpPr/>
              <p:nvPr/>
            </p:nvSpPr>
            <p:spPr bwMode="auto">
              <a:xfrm>
                <a:off x="13043142" y="15930548"/>
                <a:ext cx="3558960" cy="3500462"/>
              </a:xfrm>
              <a:prstGeom prst="ellipse">
                <a:avLst/>
              </a:prstGeom>
              <a:gradFill flip="none" rotWithShape="1">
                <a:gsLst>
                  <a:gs pos="50000">
                    <a:schemeClr val="accent1">
                      <a:shade val="67500"/>
                      <a:satMod val="115000"/>
                      <a:alpha val="39000"/>
                    </a:schemeClr>
                  </a:gs>
                  <a:gs pos="100000">
                    <a:schemeClr val="accent1">
                      <a:shade val="67500"/>
                      <a:satMod val="115000"/>
                      <a:alpha val="15000"/>
                    </a:schemeClr>
                  </a:gs>
                  <a:gs pos="100000">
                    <a:schemeClr val="accent1">
                      <a:shade val="100000"/>
                      <a:satMod val="115000"/>
                    </a:schemeClr>
                  </a:gs>
                </a:gsLst>
                <a:lin ang="0" scaled="1"/>
                <a:tileRect/>
              </a:gradFill>
              <a:ln w="44450" cap="flat" cmpd="dbl" algn="ctr">
                <a:solidFill>
                  <a:srgbClr val="FFC000">
                    <a:alpha val="79000"/>
                  </a:srgbClr>
                </a:solidFill>
                <a:prstDash val="solid"/>
                <a:round/>
                <a:headEnd type="none" w="med" len="med"/>
                <a:tailEnd type="none" w="med" len="med"/>
              </a:ln>
              <a:effectLst/>
            </p:spPr>
            <p:txBody>
              <a:bodyPr/>
              <a:lstStyle/>
              <a:p>
                <a:pPr defTabSz="3497263">
                  <a:defRPr/>
                </a:pPr>
                <a:endParaRPr lang="en-US"/>
              </a:p>
            </p:txBody>
          </p:sp>
          <p:sp>
            <p:nvSpPr>
              <p:cNvPr id="71" name="23 - Έλλειψη"/>
              <p:cNvSpPr/>
              <p:nvPr/>
            </p:nvSpPr>
            <p:spPr bwMode="auto">
              <a:xfrm>
                <a:off x="12795731" y="17499008"/>
                <a:ext cx="494823" cy="490542"/>
              </a:xfrm>
              <a:prstGeom prst="ellipse">
                <a:avLst/>
              </a:prstGeom>
              <a:gradFill flip="none" rotWithShape="1">
                <a:gsLst>
                  <a:gs pos="50000">
                    <a:schemeClr val="accent1">
                      <a:shade val="67500"/>
                      <a:satMod val="115000"/>
                      <a:alpha val="39000"/>
                    </a:schemeClr>
                  </a:gs>
                  <a:gs pos="100000">
                    <a:schemeClr val="accent1">
                      <a:shade val="67500"/>
                      <a:satMod val="115000"/>
                      <a:alpha val="15000"/>
                    </a:schemeClr>
                  </a:gs>
                  <a:gs pos="100000">
                    <a:schemeClr val="accent1">
                      <a:shade val="100000"/>
                      <a:satMod val="115000"/>
                    </a:schemeClr>
                  </a:gs>
                </a:gsLst>
                <a:lin ang="0" scaled="1"/>
                <a:tileRect/>
              </a:gradFill>
              <a:ln w="44450" cap="flat" cmpd="dbl" algn="ctr">
                <a:solidFill>
                  <a:srgbClr val="FFD85D">
                    <a:alpha val="78824"/>
                  </a:srgbClr>
                </a:solidFill>
                <a:prstDash val="solid"/>
                <a:round/>
                <a:headEnd type="none" w="med" len="med"/>
                <a:tailEnd type="none" w="med" len="med"/>
              </a:ln>
              <a:effectLst/>
            </p:spPr>
            <p:txBody>
              <a:bodyPr/>
              <a:lstStyle/>
              <a:p>
                <a:pPr defTabSz="3497263">
                  <a:defRPr/>
                </a:pPr>
                <a:endParaRPr lang="en-US"/>
              </a:p>
            </p:txBody>
          </p:sp>
          <p:sp>
            <p:nvSpPr>
              <p:cNvPr id="72" name="24 - Έλλειψη"/>
              <p:cNvSpPr/>
              <p:nvPr/>
            </p:nvSpPr>
            <p:spPr bwMode="auto">
              <a:xfrm>
                <a:off x="16316351" y="17511708"/>
                <a:ext cx="513634" cy="490542"/>
              </a:xfrm>
              <a:prstGeom prst="ellipse">
                <a:avLst/>
              </a:prstGeom>
              <a:gradFill flip="none" rotWithShape="1">
                <a:gsLst>
                  <a:gs pos="50000">
                    <a:schemeClr val="accent1">
                      <a:shade val="67500"/>
                      <a:satMod val="115000"/>
                      <a:alpha val="39000"/>
                    </a:schemeClr>
                  </a:gs>
                  <a:gs pos="100000">
                    <a:schemeClr val="accent1">
                      <a:shade val="67500"/>
                      <a:satMod val="115000"/>
                      <a:alpha val="15000"/>
                    </a:schemeClr>
                  </a:gs>
                  <a:gs pos="100000">
                    <a:schemeClr val="accent1">
                      <a:shade val="100000"/>
                      <a:satMod val="115000"/>
                    </a:schemeClr>
                  </a:gs>
                </a:gsLst>
                <a:lin ang="0" scaled="1"/>
                <a:tileRect/>
              </a:gradFill>
              <a:ln w="44450" cap="flat" cmpd="dbl" algn="ctr">
                <a:solidFill>
                  <a:srgbClr val="FFD85D">
                    <a:alpha val="78824"/>
                  </a:srgbClr>
                </a:solidFill>
                <a:prstDash val="solid"/>
                <a:round/>
                <a:headEnd type="none" w="med" len="med"/>
                <a:tailEnd type="none" w="med" len="med"/>
              </a:ln>
              <a:effectLst/>
            </p:spPr>
            <p:txBody>
              <a:bodyPr/>
              <a:lstStyle/>
              <a:p>
                <a:pPr defTabSz="3497263">
                  <a:defRPr/>
                </a:pPr>
                <a:endParaRPr lang="en-US"/>
              </a:p>
            </p:txBody>
          </p:sp>
          <p:sp>
            <p:nvSpPr>
              <p:cNvPr id="73" name="25 - Έλλειψη"/>
              <p:cNvSpPr/>
              <p:nvPr/>
            </p:nvSpPr>
            <p:spPr bwMode="auto">
              <a:xfrm>
                <a:off x="14530401" y="15716234"/>
                <a:ext cx="595318" cy="490542"/>
              </a:xfrm>
              <a:prstGeom prst="ellipse">
                <a:avLst/>
              </a:prstGeom>
              <a:gradFill flip="none" rotWithShape="1">
                <a:gsLst>
                  <a:gs pos="50000">
                    <a:schemeClr val="accent1">
                      <a:shade val="67500"/>
                      <a:satMod val="115000"/>
                      <a:alpha val="39000"/>
                    </a:schemeClr>
                  </a:gs>
                  <a:gs pos="100000">
                    <a:schemeClr val="accent1">
                      <a:shade val="67500"/>
                      <a:satMod val="115000"/>
                      <a:alpha val="15000"/>
                    </a:schemeClr>
                  </a:gs>
                  <a:gs pos="100000">
                    <a:schemeClr val="accent1">
                      <a:shade val="100000"/>
                      <a:satMod val="115000"/>
                    </a:schemeClr>
                  </a:gs>
                </a:gsLst>
                <a:lin ang="0" scaled="1"/>
                <a:tileRect/>
              </a:gradFill>
              <a:ln w="44450" cap="flat" cmpd="dbl" algn="ctr">
                <a:solidFill>
                  <a:srgbClr val="FFD85D">
                    <a:alpha val="78824"/>
                  </a:srgbClr>
                </a:solidFill>
                <a:prstDash val="solid"/>
                <a:round/>
                <a:headEnd type="none" w="med" len="med"/>
                <a:tailEnd type="none" w="med" len="med"/>
              </a:ln>
              <a:effectLst/>
            </p:spPr>
            <p:txBody>
              <a:bodyPr/>
              <a:lstStyle/>
              <a:p>
                <a:pPr defTabSz="3497263">
                  <a:defRPr/>
                </a:pPr>
                <a:endParaRPr lang="en-US"/>
              </a:p>
            </p:txBody>
          </p:sp>
          <p:sp>
            <p:nvSpPr>
              <p:cNvPr id="74" name="26 - Έλλειψη"/>
              <p:cNvSpPr/>
              <p:nvPr/>
            </p:nvSpPr>
            <p:spPr bwMode="auto">
              <a:xfrm>
                <a:off x="14458963" y="19145258"/>
                <a:ext cx="595318" cy="490542"/>
              </a:xfrm>
              <a:prstGeom prst="ellipse">
                <a:avLst/>
              </a:prstGeom>
              <a:gradFill flip="none" rotWithShape="1">
                <a:gsLst>
                  <a:gs pos="50000">
                    <a:schemeClr val="accent1">
                      <a:shade val="67500"/>
                      <a:satMod val="115000"/>
                      <a:alpha val="39000"/>
                    </a:schemeClr>
                  </a:gs>
                  <a:gs pos="100000">
                    <a:schemeClr val="accent1">
                      <a:shade val="67500"/>
                      <a:satMod val="115000"/>
                      <a:alpha val="15000"/>
                    </a:schemeClr>
                  </a:gs>
                  <a:gs pos="100000">
                    <a:schemeClr val="accent1">
                      <a:shade val="100000"/>
                      <a:satMod val="115000"/>
                    </a:schemeClr>
                  </a:gs>
                </a:gsLst>
                <a:lin ang="0" scaled="1"/>
                <a:tileRect/>
              </a:gradFill>
              <a:ln w="44450" cap="flat" cmpd="dbl" algn="ctr">
                <a:solidFill>
                  <a:srgbClr val="FFD85D">
                    <a:alpha val="78824"/>
                  </a:srgbClr>
                </a:solidFill>
                <a:prstDash val="solid"/>
                <a:round/>
                <a:headEnd type="none" w="med" len="med"/>
                <a:tailEnd type="none" w="med" len="med"/>
              </a:ln>
              <a:effectLst/>
            </p:spPr>
            <p:txBody>
              <a:bodyPr/>
              <a:lstStyle/>
              <a:p>
                <a:pPr defTabSz="3497263">
                  <a:defRPr/>
                </a:pPr>
                <a:endParaRPr lang="en-US"/>
              </a:p>
            </p:txBody>
          </p:sp>
          <p:sp>
            <p:nvSpPr>
              <p:cNvPr id="75" name="27 - Έλλειψη"/>
              <p:cNvSpPr/>
              <p:nvPr/>
            </p:nvSpPr>
            <p:spPr bwMode="auto">
              <a:xfrm>
                <a:off x="13393663" y="11953578"/>
                <a:ext cx="2928958" cy="2714644"/>
              </a:xfrm>
              <a:prstGeom prst="ellipse">
                <a:avLst/>
              </a:prstGeom>
              <a:gradFill flip="none" rotWithShape="1">
                <a:gsLst>
                  <a:gs pos="50000">
                    <a:schemeClr val="accent1">
                      <a:shade val="67500"/>
                      <a:satMod val="115000"/>
                      <a:alpha val="39000"/>
                    </a:schemeClr>
                  </a:gs>
                  <a:gs pos="100000">
                    <a:schemeClr val="accent1">
                      <a:shade val="67500"/>
                      <a:satMod val="115000"/>
                      <a:alpha val="15000"/>
                    </a:schemeClr>
                  </a:gs>
                  <a:gs pos="100000">
                    <a:schemeClr val="accent1">
                      <a:shade val="100000"/>
                      <a:satMod val="115000"/>
                    </a:schemeClr>
                  </a:gs>
                </a:gsLst>
                <a:lin ang="0" scaled="1"/>
                <a:tileRect/>
              </a:gradFill>
              <a:ln w="44450" cap="flat" cmpd="dbl" algn="ctr">
                <a:solidFill>
                  <a:srgbClr val="FFD85D">
                    <a:alpha val="78824"/>
                  </a:srgbClr>
                </a:solidFill>
                <a:prstDash val="solid"/>
                <a:round/>
                <a:headEnd type="none" w="med" len="med"/>
                <a:tailEnd type="none" w="med" len="med"/>
              </a:ln>
              <a:effectLst/>
            </p:spPr>
            <p:txBody>
              <a:bodyPr/>
              <a:lstStyle/>
              <a:p>
                <a:pPr defTabSz="3497263">
                  <a:defRPr/>
                </a:pPr>
                <a:endParaRPr lang="en-US"/>
              </a:p>
            </p:txBody>
          </p:sp>
          <p:sp>
            <p:nvSpPr>
              <p:cNvPr id="76" name="28 - Έλλειψη"/>
              <p:cNvSpPr/>
              <p:nvPr/>
            </p:nvSpPr>
            <p:spPr bwMode="auto">
              <a:xfrm>
                <a:off x="13328795" y="15716250"/>
                <a:ext cx="2928958" cy="3929074"/>
              </a:xfrm>
              <a:prstGeom prst="ellipse">
                <a:avLst/>
              </a:prstGeom>
              <a:gradFill flip="none" rotWithShape="1">
                <a:gsLst>
                  <a:gs pos="50000">
                    <a:schemeClr val="accent1">
                      <a:shade val="67500"/>
                      <a:satMod val="115000"/>
                      <a:alpha val="39000"/>
                    </a:schemeClr>
                  </a:gs>
                  <a:gs pos="100000">
                    <a:schemeClr val="accent1">
                      <a:shade val="67500"/>
                      <a:satMod val="115000"/>
                      <a:alpha val="15000"/>
                    </a:schemeClr>
                  </a:gs>
                  <a:gs pos="100000">
                    <a:schemeClr val="accent1">
                      <a:shade val="100000"/>
                      <a:satMod val="115000"/>
                    </a:schemeClr>
                  </a:gs>
                </a:gsLst>
                <a:lin ang="0" scaled="1"/>
                <a:tileRect/>
              </a:gradFill>
              <a:ln w="66675" cap="flat" cmpd="dbl" algn="ctr">
                <a:solidFill>
                  <a:srgbClr val="FFFF00">
                    <a:alpha val="79000"/>
                  </a:srgbClr>
                </a:solidFill>
                <a:prstDash val="sysDot"/>
                <a:round/>
                <a:headEnd type="none" w="med" len="med"/>
                <a:tailEnd type="none" w="med" len="med"/>
              </a:ln>
              <a:effectLst/>
            </p:spPr>
            <p:txBody>
              <a:bodyPr/>
              <a:lstStyle/>
              <a:p>
                <a:pPr defTabSz="3497263">
                  <a:defRPr/>
                </a:pPr>
                <a:endParaRPr lang="en-US"/>
              </a:p>
            </p:txBody>
          </p:sp>
          <p:sp>
            <p:nvSpPr>
              <p:cNvPr id="77" name="30 - Έλλειψη"/>
              <p:cNvSpPr>
                <a:spLocks noChangeArrowheads="1"/>
              </p:cNvSpPr>
              <p:nvPr/>
            </p:nvSpPr>
            <p:spPr bwMode="auto">
              <a:xfrm>
                <a:off x="14744700" y="15644813"/>
                <a:ext cx="142875" cy="142875"/>
              </a:xfrm>
              <a:prstGeom prst="ellipse">
                <a:avLst/>
              </a:prstGeom>
              <a:solidFill>
                <a:srgbClr val="FF0000"/>
              </a:solidFill>
              <a:ln w="9525" algn="ctr">
                <a:solidFill>
                  <a:srgbClr val="FF0000"/>
                </a:solidFill>
                <a:round/>
                <a:headEnd/>
                <a:tailEnd/>
              </a:ln>
            </p:spPr>
            <p:txBody>
              <a:bodyPr/>
              <a:lstStyle/>
              <a:p>
                <a:pPr defTabSz="3497263"/>
                <a:endParaRPr lang="en-US"/>
              </a:p>
            </p:txBody>
          </p:sp>
          <p:sp>
            <p:nvSpPr>
              <p:cNvPr id="78" name="32 - Έλλειψη"/>
              <p:cNvSpPr>
                <a:spLocks noChangeArrowheads="1"/>
              </p:cNvSpPr>
              <p:nvPr/>
            </p:nvSpPr>
            <p:spPr bwMode="auto">
              <a:xfrm>
                <a:off x="13425488" y="16683038"/>
                <a:ext cx="142875" cy="142875"/>
              </a:xfrm>
              <a:prstGeom prst="ellipse">
                <a:avLst/>
              </a:prstGeom>
              <a:solidFill>
                <a:srgbClr val="FF0000"/>
              </a:solidFill>
              <a:ln w="9525" algn="ctr">
                <a:solidFill>
                  <a:srgbClr val="FF0000"/>
                </a:solidFill>
                <a:round/>
                <a:headEnd/>
                <a:tailEnd/>
              </a:ln>
            </p:spPr>
            <p:txBody>
              <a:bodyPr/>
              <a:lstStyle/>
              <a:p>
                <a:pPr defTabSz="3497263"/>
                <a:endParaRPr lang="en-US"/>
              </a:p>
            </p:txBody>
          </p:sp>
          <p:sp>
            <p:nvSpPr>
              <p:cNvPr id="79" name="34 - Έλλειψη"/>
              <p:cNvSpPr>
                <a:spLocks noChangeArrowheads="1"/>
              </p:cNvSpPr>
              <p:nvPr/>
            </p:nvSpPr>
            <p:spPr bwMode="auto">
              <a:xfrm>
                <a:off x="16202025" y="17670463"/>
                <a:ext cx="142875" cy="142875"/>
              </a:xfrm>
              <a:prstGeom prst="ellipse">
                <a:avLst/>
              </a:prstGeom>
              <a:solidFill>
                <a:srgbClr val="FF0000"/>
              </a:solidFill>
              <a:ln w="9525" algn="ctr">
                <a:solidFill>
                  <a:srgbClr val="FF0000"/>
                </a:solidFill>
                <a:round/>
                <a:headEnd/>
                <a:tailEnd/>
              </a:ln>
            </p:spPr>
            <p:txBody>
              <a:bodyPr/>
              <a:lstStyle/>
              <a:p>
                <a:pPr defTabSz="3497263"/>
                <a:endParaRPr lang="en-US"/>
              </a:p>
            </p:txBody>
          </p:sp>
          <p:sp>
            <p:nvSpPr>
              <p:cNvPr id="80" name="35 - Έλλειψη"/>
              <p:cNvSpPr>
                <a:spLocks noChangeArrowheads="1"/>
              </p:cNvSpPr>
              <p:nvPr/>
            </p:nvSpPr>
            <p:spPr bwMode="auto">
              <a:xfrm>
                <a:off x="13244513" y="17670463"/>
                <a:ext cx="142875" cy="142875"/>
              </a:xfrm>
              <a:prstGeom prst="ellipse">
                <a:avLst/>
              </a:prstGeom>
              <a:solidFill>
                <a:srgbClr val="FF0000"/>
              </a:solidFill>
              <a:ln w="9525" algn="ctr">
                <a:solidFill>
                  <a:srgbClr val="FF0000"/>
                </a:solidFill>
                <a:round/>
                <a:headEnd/>
                <a:tailEnd/>
              </a:ln>
            </p:spPr>
            <p:txBody>
              <a:bodyPr/>
              <a:lstStyle/>
              <a:p>
                <a:pPr defTabSz="3497263"/>
                <a:endParaRPr lang="en-US"/>
              </a:p>
            </p:txBody>
          </p:sp>
          <p:sp>
            <p:nvSpPr>
              <p:cNvPr id="81" name="36 - Έλλειψη"/>
              <p:cNvSpPr>
                <a:spLocks noChangeArrowheads="1"/>
              </p:cNvSpPr>
              <p:nvPr/>
            </p:nvSpPr>
            <p:spPr bwMode="auto">
              <a:xfrm>
                <a:off x="14693900" y="19553238"/>
                <a:ext cx="142875" cy="142875"/>
              </a:xfrm>
              <a:prstGeom prst="ellipse">
                <a:avLst/>
              </a:prstGeom>
              <a:solidFill>
                <a:srgbClr val="FF0000"/>
              </a:solidFill>
              <a:ln w="9525" algn="ctr">
                <a:solidFill>
                  <a:srgbClr val="FF0000"/>
                </a:solidFill>
                <a:round/>
                <a:headEnd/>
                <a:tailEnd/>
              </a:ln>
            </p:spPr>
            <p:txBody>
              <a:bodyPr/>
              <a:lstStyle/>
              <a:p>
                <a:pPr defTabSz="3497263"/>
                <a:endParaRPr lang="en-US"/>
              </a:p>
            </p:txBody>
          </p:sp>
          <p:sp>
            <p:nvSpPr>
              <p:cNvPr id="82" name="34 - Έλλειψη"/>
              <p:cNvSpPr/>
              <p:nvPr/>
            </p:nvSpPr>
            <p:spPr bwMode="auto">
              <a:xfrm>
                <a:off x="13101641" y="16287738"/>
                <a:ext cx="595318" cy="490542"/>
              </a:xfrm>
              <a:prstGeom prst="ellipse">
                <a:avLst/>
              </a:prstGeom>
              <a:gradFill flip="none" rotWithShape="1">
                <a:gsLst>
                  <a:gs pos="50000">
                    <a:schemeClr val="accent1">
                      <a:shade val="67500"/>
                      <a:satMod val="115000"/>
                      <a:alpha val="39000"/>
                    </a:schemeClr>
                  </a:gs>
                  <a:gs pos="100000">
                    <a:schemeClr val="accent1">
                      <a:shade val="67500"/>
                      <a:satMod val="115000"/>
                      <a:alpha val="15000"/>
                    </a:schemeClr>
                  </a:gs>
                  <a:gs pos="100000">
                    <a:schemeClr val="accent1">
                      <a:shade val="100000"/>
                      <a:satMod val="115000"/>
                    </a:schemeClr>
                  </a:gs>
                </a:gsLst>
                <a:lin ang="0" scaled="1"/>
                <a:tileRect/>
              </a:gradFill>
              <a:ln w="44450" cap="flat" cmpd="dbl" algn="ctr">
                <a:solidFill>
                  <a:srgbClr val="FFD85D">
                    <a:alpha val="78824"/>
                  </a:srgbClr>
                </a:solidFill>
                <a:prstDash val="solid"/>
                <a:round/>
                <a:headEnd type="none" w="med" len="med"/>
                <a:tailEnd type="none" w="med" len="med"/>
              </a:ln>
              <a:effectLst/>
            </p:spPr>
            <p:txBody>
              <a:bodyPr/>
              <a:lstStyle/>
              <a:p>
                <a:pPr defTabSz="3497263">
                  <a:defRPr/>
                </a:pPr>
                <a:endParaRPr lang="en-US"/>
              </a:p>
            </p:txBody>
          </p:sp>
          <p:sp>
            <p:nvSpPr>
              <p:cNvPr id="83" name="38 - Έλλειψη"/>
              <p:cNvSpPr>
                <a:spLocks noChangeArrowheads="1"/>
              </p:cNvSpPr>
              <p:nvPr/>
            </p:nvSpPr>
            <p:spPr bwMode="auto">
              <a:xfrm>
                <a:off x="14706600" y="17586325"/>
                <a:ext cx="142875" cy="142875"/>
              </a:xfrm>
              <a:prstGeom prst="ellipse">
                <a:avLst/>
              </a:prstGeom>
              <a:solidFill>
                <a:srgbClr val="FF0000"/>
              </a:solidFill>
              <a:ln w="9525" algn="ctr">
                <a:solidFill>
                  <a:srgbClr val="FF0000"/>
                </a:solidFill>
                <a:round/>
                <a:headEnd/>
                <a:tailEnd/>
              </a:ln>
            </p:spPr>
            <p:txBody>
              <a:bodyPr/>
              <a:lstStyle/>
              <a:p>
                <a:pPr defTabSz="3497263"/>
                <a:endParaRPr lang="en-US"/>
              </a:p>
            </p:txBody>
          </p:sp>
          <p:sp>
            <p:nvSpPr>
              <p:cNvPr id="84" name="36 - Έλλειψη"/>
              <p:cNvSpPr/>
              <p:nvPr/>
            </p:nvSpPr>
            <p:spPr bwMode="auto">
              <a:xfrm>
                <a:off x="13537679" y="7921130"/>
                <a:ext cx="2928958" cy="2714644"/>
              </a:xfrm>
              <a:prstGeom prst="ellipse">
                <a:avLst/>
              </a:prstGeom>
              <a:gradFill flip="none" rotWithShape="1">
                <a:gsLst>
                  <a:gs pos="50000">
                    <a:schemeClr val="accent1">
                      <a:shade val="67500"/>
                      <a:satMod val="115000"/>
                      <a:alpha val="39000"/>
                    </a:schemeClr>
                  </a:gs>
                  <a:gs pos="100000">
                    <a:schemeClr val="accent1">
                      <a:shade val="67500"/>
                      <a:satMod val="115000"/>
                      <a:alpha val="15000"/>
                    </a:schemeClr>
                  </a:gs>
                  <a:gs pos="100000">
                    <a:schemeClr val="accent1">
                      <a:shade val="100000"/>
                      <a:satMod val="115000"/>
                    </a:schemeClr>
                  </a:gs>
                </a:gsLst>
                <a:lin ang="0" scaled="1"/>
                <a:tileRect/>
              </a:gradFill>
              <a:ln w="44450" cap="flat" cmpd="dbl" algn="ctr">
                <a:solidFill>
                  <a:srgbClr val="FFD85D">
                    <a:alpha val="78824"/>
                  </a:srgbClr>
                </a:solidFill>
                <a:prstDash val="solid"/>
                <a:round/>
                <a:headEnd type="none" w="med" len="med"/>
                <a:tailEnd type="none" w="med" len="med"/>
              </a:ln>
              <a:effectLst/>
            </p:spPr>
            <p:txBody>
              <a:bodyPr/>
              <a:lstStyle/>
              <a:p>
                <a:pPr defTabSz="3497263">
                  <a:defRPr/>
                </a:pPr>
                <a:endParaRPr lang="en-US"/>
              </a:p>
            </p:txBody>
          </p:sp>
          <p:sp>
            <p:nvSpPr>
              <p:cNvPr id="85" name="42 - Έλλειψη"/>
              <p:cNvSpPr>
                <a:spLocks noChangeArrowheads="1"/>
              </p:cNvSpPr>
              <p:nvPr/>
            </p:nvSpPr>
            <p:spPr bwMode="auto">
              <a:xfrm>
                <a:off x="14906972" y="9215438"/>
                <a:ext cx="142875" cy="142875"/>
              </a:xfrm>
              <a:prstGeom prst="ellipse">
                <a:avLst/>
              </a:prstGeom>
              <a:solidFill>
                <a:srgbClr val="FF0000"/>
              </a:solidFill>
              <a:ln w="9525" algn="ctr">
                <a:solidFill>
                  <a:srgbClr val="FF0000"/>
                </a:solidFill>
                <a:round/>
                <a:headEnd/>
                <a:tailEnd/>
              </a:ln>
            </p:spPr>
            <p:txBody>
              <a:bodyPr/>
              <a:lstStyle/>
              <a:p>
                <a:pPr defTabSz="3497263"/>
                <a:endParaRPr lang="en-US"/>
              </a:p>
            </p:txBody>
          </p:sp>
          <p:sp>
            <p:nvSpPr>
              <p:cNvPr id="86" name="38 - Έλλειψη"/>
              <p:cNvSpPr/>
              <p:nvPr/>
            </p:nvSpPr>
            <p:spPr bwMode="auto">
              <a:xfrm>
                <a:off x="13393663" y="11544134"/>
                <a:ext cx="2928958" cy="2714644"/>
              </a:xfrm>
              <a:prstGeom prst="ellipse">
                <a:avLst/>
              </a:prstGeom>
              <a:gradFill flip="none" rotWithShape="1">
                <a:gsLst>
                  <a:gs pos="50000">
                    <a:schemeClr val="accent1">
                      <a:shade val="67500"/>
                      <a:satMod val="115000"/>
                      <a:alpha val="39000"/>
                    </a:schemeClr>
                  </a:gs>
                  <a:gs pos="100000">
                    <a:schemeClr val="accent1">
                      <a:shade val="67500"/>
                      <a:satMod val="115000"/>
                      <a:alpha val="15000"/>
                    </a:schemeClr>
                  </a:gs>
                  <a:gs pos="100000">
                    <a:schemeClr val="accent1">
                      <a:shade val="100000"/>
                      <a:satMod val="115000"/>
                    </a:schemeClr>
                  </a:gs>
                </a:gsLst>
                <a:lin ang="0" scaled="1"/>
                <a:tileRect/>
              </a:gradFill>
              <a:ln w="44450" cap="flat" cmpd="dbl" algn="ctr">
                <a:solidFill>
                  <a:srgbClr val="FFD85D">
                    <a:alpha val="78824"/>
                  </a:srgbClr>
                </a:solidFill>
                <a:prstDash val="sysDot"/>
                <a:round/>
                <a:headEnd type="none" w="med" len="med"/>
                <a:tailEnd type="none" w="med" len="med"/>
              </a:ln>
              <a:effectLst/>
            </p:spPr>
            <p:txBody>
              <a:bodyPr/>
              <a:lstStyle/>
              <a:p>
                <a:pPr defTabSz="3497263">
                  <a:defRPr/>
                </a:pPr>
                <a:endParaRPr lang="en-US"/>
              </a:p>
            </p:txBody>
          </p:sp>
          <p:sp>
            <p:nvSpPr>
              <p:cNvPr id="87" name="40 - Έλλειψη"/>
              <p:cNvSpPr/>
              <p:nvPr/>
            </p:nvSpPr>
            <p:spPr bwMode="auto">
              <a:xfrm>
                <a:off x="15749301" y="12218719"/>
                <a:ext cx="482298" cy="490542"/>
              </a:xfrm>
              <a:prstGeom prst="ellipse">
                <a:avLst/>
              </a:prstGeom>
              <a:gradFill flip="none" rotWithShape="1">
                <a:gsLst>
                  <a:gs pos="50000">
                    <a:schemeClr val="accent1">
                      <a:shade val="67500"/>
                      <a:satMod val="115000"/>
                      <a:alpha val="39000"/>
                    </a:schemeClr>
                  </a:gs>
                  <a:gs pos="100000">
                    <a:schemeClr val="accent1">
                      <a:shade val="67500"/>
                      <a:satMod val="115000"/>
                      <a:alpha val="15000"/>
                    </a:schemeClr>
                  </a:gs>
                  <a:gs pos="100000">
                    <a:schemeClr val="accent1">
                      <a:shade val="100000"/>
                      <a:satMod val="115000"/>
                    </a:schemeClr>
                  </a:gs>
                </a:gsLst>
                <a:lin ang="0" scaled="1"/>
                <a:tileRect/>
              </a:gradFill>
              <a:ln w="44450" cap="flat" cmpd="dbl" algn="ctr">
                <a:solidFill>
                  <a:srgbClr val="FFD85D">
                    <a:alpha val="78824"/>
                  </a:srgbClr>
                </a:solidFill>
                <a:prstDash val="solid"/>
                <a:round/>
                <a:headEnd type="none" w="med" len="med"/>
                <a:tailEnd type="none" w="med" len="med"/>
              </a:ln>
              <a:effectLst/>
            </p:spPr>
            <p:txBody>
              <a:bodyPr/>
              <a:lstStyle/>
              <a:p>
                <a:pPr defTabSz="3497263">
                  <a:defRPr/>
                </a:pPr>
                <a:endParaRPr lang="en-US"/>
              </a:p>
            </p:txBody>
          </p:sp>
          <p:sp>
            <p:nvSpPr>
              <p:cNvPr id="88" name="31 - Έλλειψη"/>
              <p:cNvSpPr>
                <a:spLocks noChangeArrowheads="1"/>
              </p:cNvSpPr>
              <p:nvPr/>
            </p:nvSpPr>
            <p:spPr bwMode="auto">
              <a:xfrm>
                <a:off x="16130631" y="12243560"/>
                <a:ext cx="142875" cy="142875"/>
              </a:xfrm>
              <a:prstGeom prst="ellipse">
                <a:avLst/>
              </a:prstGeom>
              <a:solidFill>
                <a:srgbClr val="FF0000"/>
              </a:solidFill>
              <a:ln w="9525" algn="ctr">
                <a:solidFill>
                  <a:srgbClr val="FF0000"/>
                </a:solidFill>
                <a:round/>
                <a:headEnd/>
                <a:tailEnd/>
              </a:ln>
            </p:spPr>
            <p:txBody>
              <a:bodyPr/>
              <a:lstStyle/>
              <a:p>
                <a:pPr defTabSz="3497263"/>
                <a:endParaRPr lang="en-US"/>
              </a:p>
            </p:txBody>
          </p:sp>
          <p:sp>
            <p:nvSpPr>
              <p:cNvPr id="89" name="33 - Έλλειψη"/>
              <p:cNvSpPr>
                <a:spLocks noChangeArrowheads="1"/>
              </p:cNvSpPr>
              <p:nvPr/>
            </p:nvSpPr>
            <p:spPr bwMode="auto">
              <a:xfrm>
                <a:off x="14833823" y="12988284"/>
                <a:ext cx="142875" cy="142875"/>
              </a:xfrm>
              <a:prstGeom prst="ellipse">
                <a:avLst/>
              </a:prstGeom>
              <a:solidFill>
                <a:srgbClr val="FF0000"/>
              </a:solidFill>
              <a:ln w="9525" algn="ctr">
                <a:solidFill>
                  <a:srgbClr val="FF0000"/>
                </a:solidFill>
                <a:round/>
                <a:headEnd/>
                <a:tailEnd/>
              </a:ln>
            </p:spPr>
            <p:txBody>
              <a:bodyPr/>
              <a:lstStyle/>
              <a:p>
                <a:pPr defTabSz="3497263"/>
                <a:endParaRPr lang="en-US"/>
              </a:p>
            </p:txBody>
          </p:sp>
          <p:sp>
            <p:nvSpPr>
              <p:cNvPr id="90" name="33 - Έλλειψη"/>
              <p:cNvSpPr>
                <a:spLocks noChangeArrowheads="1"/>
              </p:cNvSpPr>
              <p:nvPr/>
            </p:nvSpPr>
            <p:spPr bwMode="auto">
              <a:xfrm>
                <a:off x="14833823" y="13177714"/>
                <a:ext cx="142875" cy="142875"/>
              </a:xfrm>
              <a:prstGeom prst="ellipse">
                <a:avLst/>
              </a:prstGeom>
              <a:solidFill>
                <a:srgbClr val="FF0000"/>
              </a:solidFill>
              <a:ln w="9525" algn="ctr">
                <a:solidFill>
                  <a:srgbClr val="FF0000"/>
                </a:solidFill>
                <a:round/>
                <a:headEnd/>
                <a:tailEnd/>
              </a:ln>
            </p:spPr>
            <p:txBody>
              <a:bodyPr/>
              <a:lstStyle/>
              <a:p>
                <a:pPr defTabSz="3497263"/>
                <a:endParaRPr lang="en-US"/>
              </a:p>
            </p:txBody>
          </p:sp>
          <p:sp>
            <p:nvSpPr>
              <p:cNvPr id="91" name="41 - Έλλειψη"/>
              <p:cNvSpPr>
                <a:spLocks noChangeArrowheads="1"/>
              </p:cNvSpPr>
              <p:nvPr/>
            </p:nvSpPr>
            <p:spPr bwMode="auto">
              <a:xfrm>
                <a:off x="16136757" y="8137154"/>
                <a:ext cx="142875" cy="142875"/>
              </a:xfrm>
              <a:prstGeom prst="ellipse">
                <a:avLst/>
              </a:prstGeom>
              <a:solidFill>
                <a:srgbClr val="FF0000"/>
              </a:solidFill>
              <a:ln w="9525" algn="ctr">
                <a:solidFill>
                  <a:srgbClr val="FF0000"/>
                </a:solidFill>
                <a:round/>
                <a:headEnd/>
                <a:tailEnd/>
              </a:ln>
            </p:spPr>
            <p:txBody>
              <a:bodyPr/>
              <a:lstStyle/>
              <a:p>
                <a:pPr defTabSz="3497263"/>
                <a:endParaRPr lang="en-US"/>
              </a:p>
            </p:txBody>
          </p:sp>
          <p:sp>
            <p:nvSpPr>
              <p:cNvPr id="92" name="47 - Έλλειψη"/>
              <p:cNvSpPr/>
              <p:nvPr/>
            </p:nvSpPr>
            <p:spPr bwMode="auto">
              <a:xfrm>
                <a:off x="15772093" y="8045337"/>
                <a:ext cx="410724" cy="439413"/>
              </a:xfrm>
              <a:prstGeom prst="ellipse">
                <a:avLst/>
              </a:prstGeom>
              <a:gradFill flip="none" rotWithShape="1">
                <a:gsLst>
                  <a:gs pos="50000">
                    <a:schemeClr val="accent1">
                      <a:shade val="67500"/>
                      <a:satMod val="115000"/>
                      <a:alpha val="39000"/>
                    </a:schemeClr>
                  </a:gs>
                  <a:gs pos="100000">
                    <a:schemeClr val="accent1">
                      <a:shade val="67500"/>
                      <a:satMod val="115000"/>
                      <a:alpha val="15000"/>
                    </a:schemeClr>
                  </a:gs>
                  <a:gs pos="100000">
                    <a:schemeClr val="accent1">
                      <a:shade val="100000"/>
                      <a:satMod val="115000"/>
                    </a:schemeClr>
                  </a:gs>
                </a:gsLst>
                <a:lin ang="0" scaled="1"/>
                <a:tileRect/>
              </a:gradFill>
              <a:ln w="44450" cap="flat" cmpd="dbl" algn="ctr">
                <a:solidFill>
                  <a:srgbClr val="FFD85D">
                    <a:alpha val="78824"/>
                  </a:srgbClr>
                </a:solidFill>
                <a:prstDash val="solid"/>
                <a:round/>
                <a:headEnd type="none" w="med" len="med"/>
                <a:tailEnd type="none" w="med" len="med"/>
              </a:ln>
              <a:effectLst/>
            </p:spPr>
            <p:txBody>
              <a:bodyPr/>
              <a:lstStyle/>
              <a:p>
                <a:pPr defTabSz="3497263">
                  <a:defRPr/>
                </a:pPr>
                <a:endParaRPr lang="en-US"/>
              </a:p>
            </p:txBody>
          </p:sp>
        </p:grpSp>
        <p:sp>
          <p:nvSpPr>
            <p:cNvPr id="69" name="49 - Ορθογώνιο"/>
            <p:cNvSpPr/>
            <p:nvPr/>
          </p:nvSpPr>
          <p:spPr>
            <a:xfrm>
              <a:off x="19532450" y="39860784"/>
              <a:ext cx="5328592" cy="1752217"/>
            </a:xfrm>
            <a:prstGeom prst="rect">
              <a:avLst/>
            </a:prstGeom>
          </p:spPr>
          <p:txBody>
            <a:bodyPr wrap="square">
              <a:spAutoFit/>
            </a:bodyPr>
            <a:lstStyle/>
            <a:p>
              <a:pPr algn="just"/>
              <a:r>
                <a:rPr lang="en-US" sz="2000" dirty="0" err="1"/>
                <a:t>Lëvizja</a:t>
              </a:r>
              <a:r>
                <a:rPr lang="en-US" sz="2000" dirty="0"/>
                <a:t> </a:t>
              </a:r>
              <a:r>
                <a:rPr lang="en-US" sz="2000" dirty="0" err="1"/>
                <a:t>planetare</a:t>
              </a:r>
              <a:r>
                <a:rPr lang="en-US" sz="2000" dirty="0"/>
                <a:t> duke </a:t>
              </a:r>
              <a:r>
                <a:rPr lang="en-US" sz="2000" dirty="0" err="1"/>
                <a:t>përdorur</a:t>
              </a:r>
              <a:r>
                <a:rPr lang="en-US" sz="2000" dirty="0"/>
                <a:t> </a:t>
              </a:r>
              <a:r>
                <a:rPr lang="en-US" sz="2000" dirty="0" err="1"/>
                <a:t>epiciklet</a:t>
              </a:r>
              <a:r>
                <a:rPr lang="en-US" sz="2000" dirty="0"/>
                <a:t>; </a:t>
              </a:r>
              <a:r>
                <a:rPr lang="en-US" sz="2000" dirty="0" err="1"/>
                <a:t>shtimi</a:t>
              </a:r>
              <a:r>
                <a:rPr lang="en-US" sz="2000" dirty="0"/>
                <a:t> </a:t>
              </a:r>
              <a:r>
                <a:rPr lang="en-US" sz="2000" dirty="0" err="1"/>
                <a:t>i</a:t>
              </a:r>
              <a:r>
                <a:rPr lang="en-US" sz="2000" dirty="0"/>
                <a:t> </a:t>
              </a:r>
              <a:r>
                <a:rPr lang="en-US" sz="2000" dirty="0" err="1"/>
                <a:t>dy</a:t>
              </a:r>
              <a:r>
                <a:rPr lang="en-US" sz="2000" dirty="0"/>
                <a:t> </a:t>
              </a:r>
              <a:r>
                <a:rPr lang="en-US" sz="2000" dirty="0" err="1"/>
                <a:t>lëvizjeve</a:t>
              </a:r>
              <a:r>
                <a:rPr lang="en-US" sz="2000" dirty="0"/>
                <a:t> </a:t>
              </a:r>
              <a:r>
                <a:rPr lang="en-US" sz="2000" dirty="0" err="1"/>
                <a:t>rrethore</a:t>
              </a:r>
              <a:r>
                <a:rPr lang="en-US" sz="2000" dirty="0"/>
                <a:t> me </a:t>
              </a:r>
              <a:r>
                <a:rPr lang="en-US" sz="2000" dirty="0" err="1"/>
                <a:t>dy</a:t>
              </a:r>
              <a:r>
                <a:rPr lang="en-US" sz="2000" dirty="0"/>
                <a:t> </a:t>
              </a:r>
              <a:r>
                <a:rPr lang="en-US" sz="2000" dirty="0" err="1"/>
                <a:t>periudha</a:t>
              </a:r>
              <a:r>
                <a:rPr lang="en-US" sz="2000" dirty="0"/>
                <a:t> </a:t>
              </a:r>
              <a:r>
                <a:rPr lang="en-US" sz="2000" dirty="0" err="1"/>
                <a:t>të</a:t>
              </a:r>
              <a:r>
                <a:rPr lang="en-US" sz="2000" dirty="0"/>
                <a:t> </a:t>
              </a:r>
              <a:r>
                <a:rPr lang="en-US" sz="2000" dirty="0" err="1"/>
                <a:t>ndryshme</a:t>
              </a:r>
              <a:r>
                <a:rPr lang="en-US" sz="2000" dirty="0"/>
                <a:t>.</a:t>
              </a:r>
              <a:endParaRPr lang="el-GR" sz="2000" dirty="0"/>
            </a:p>
            <a:p>
              <a:pPr algn="just"/>
              <a:r>
                <a:rPr lang="en-US" sz="2000" dirty="0" err="1"/>
                <a:t>Pjesa</a:t>
              </a:r>
              <a:r>
                <a:rPr lang="en-US" sz="2000" dirty="0"/>
                <a:t> e </a:t>
              </a:r>
              <a:r>
                <a:rPr lang="en-US" sz="2000" dirty="0" err="1"/>
                <a:t>ulët</a:t>
              </a:r>
              <a:r>
                <a:rPr lang="en-US" sz="2000" dirty="0"/>
                <a:t>, me </a:t>
              </a:r>
              <a:r>
                <a:rPr lang="en-US" sz="2000" dirty="0" err="1"/>
                <a:t>raport</a:t>
              </a:r>
              <a:r>
                <a:rPr lang="en-US" sz="2000" dirty="0"/>
                <a:t> </a:t>
              </a:r>
              <a:r>
                <a:rPr lang="en-US" sz="2000" dirty="0" err="1"/>
                <a:t>periodash</a:t>
              </a:r>
              <a:r>
                <a:rPr lang="en-US" sz="2000" dirty="0"/>
                <a:t> 1 me 2, </a:t>
              </a:r>
              <a:r>
                <a:rPr lang="en-US" sz="2000" dirty="0" err="1"/>
                <a:t>jep</a:t>
              </a:r>
              <a:r>
                <a:rPr lang="en-US" sz="2000" dirty="0"/>
                <a:t> </a:t>
              </a:r>
              <a:r>
                <a:rPr lang="en-US" sz="2000" dirty="0" err="1"/>
                <a:t>një</a:t>
              </a:r>
              <a:r>
                <a:rPr lang="en-US" sz="2000" dirty="0"/>
                <a:t> </a:t>
              </a:r>
              <a:r>
                <a:rPr lang="en-US" sz="2000" dirty="0" err="1"/>
                <a:t>lëvizje</a:t>
              </a:r>
              <a:r>
                <a:rPr lang="en-US" sz="2000" dirty="0"/>
                <a:t> </a:t>
              </a:r>
              <a:r>
                <a:rPr lang="en-US" sz="2000" dirty="0" err="1"/>
                <a:t>pothuajse</a:t>
              </a:r>
              <a:r>
                <a:rPr lang="en-US" sz="2000" dirty="0"/>
                <a:t> </a:t>
              </a:r>
              <a:r>
                <a:rPr lang="en-US" sz="2000" dirty="0" err="1"/>
                <a:t>eliptike</a:t>
              </a:r>
              <a:r>
                <a:rPr lang="el-GR" sz="2000" dirty="0"/>
                <a:t>.</a:t>
              </a:r>
            </a:p>
            <a:p>
              <a:pPr algn="just"/>
              <a:endParaRPr lang="el-GR" sz="2000" dirty="0"/>
            </a:p>
            <a:p>
              <a:pPr algn="just"/>
              <a:r>
                <a:rPr lang="en-US" sz="2000" dirty="0"/>
                <a:t> </a:t>
              </a:r>
              <a:r>
                <a:rPr lang="el-GR" sz="2000" dirty="0"/>
                <a:t>Πλανητικές τροχιές αναπαράγονται με απλά μαθηματικά, με χρήση επικύκλων: την πρόσθεση δύο κυκλικών κινήσεων με δύο διαφορετικές περιόδους.</a:t>
              </a:r>
            </a:p>
            <a:p>
              <a:pPr algn="just"/>
              <a:r>
                <a:rPr lang="el-GR" sz="2000" dirty="0"/>
                <a:t>Η κάτω, με αναλογία περιόδων 1 προς 2, δίνει σχεδόν ελλειπτική κίνηση.</a:t>
              </a:r>
              <a:endParaRPr lang="en-US" sz="2000" dirty="0"/>
            </a:p>
          </p:txBody>
        </p:sp>
      </p:grpSp>
      <p:sp>
        <p:nvSpPr>
          <p:cNvPr id="37" name="Rectangle 5"/>
          <p:cNvSpPr>
            <a:spLocks noChangeArrowheads="1"/>
          </p:cNvSpPr>
          <p:nvPr/>
        </p:nvSpPr>
        <p:spPr bwMode="auto">
          <a:xfrm>
            <a:off x="14259889" y="43675085"/>
            <a:ext cx="7329545"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lang="fr-FR" sz="1800" dirty="0" err="1">
                <a:latin typeface="Calibri" pitchFamily="34" charset="0"/>
                <a:ea typeface="Calibri" pitchFamily="34" charset="0"/>
                <a:cs typeface="Times New Roman" pitchFamily="18" charset="0"/>
              </a:rPr>
              <a:t>Teknologjia</a:t>
            </a:r>
            <a:r>
              <a:rPr lang="fr-FR" sz="1800" dirty="0">
                <a:latin typeface="Calibri" pitchFamily="34" charset="0"/>
                <a:ea typeface="Calibri" pitchFamily="34" charset="0"/>
                <a:cs typeface="Times New Roman" pitchFamily="18" charset="0"/>
              </a:rPr>
              <a:t> </a:t>
            </a:r>
            <a:r>
              <a:rPr lang="fr-FR" sz="1800" dirty="0" err="1">
                <a:latin typeface="Calibri" pitchFamily="34" charset="0"/>
                <a:ea typeface="Calibri" pitchFamily="34" charset="0"/>
                <a:cs typeface="Times New Roman" pitchFamily="18" charset="0"/>
              </a:rPr>
              <a:t>ishte</a:t>
            </a:r>
            <a:r>
              <a:rPr lang="fr-FR" sz="1800" dirty="0">
                <a:latin typeface="Calibri" pitchFamily="34" charset="0"/>
                <a:ea typeface="Calibri" pitchFamily="34" charset="0"/>
                <a:cs typeface="Times New Roman" pitchFamily="18" charset="0"/>
              </a:rPr>
              <a:t> </a:t>
            </a:r>
            <a:r>
              <a:rPr lang="fr-FR" sz="1800" dirty="0" err="1">
                <a:latin typeface="Calibri" pitchFamily="34" charset="0"/>
                <a:ea typeface="Calibri" pitchFamily="34" charset="0"/>
                <a:cs typeface="Times New Roman" pitchFamily="18" charset="0"/>
              </a:rPr>
              <a:t>shumë</a:t>
            </a:r>
            <a:r>
              <a:rPr lang="fr-FR" sz="1800" dirty="0">
                <a:latin typeface="Calibri" pitchFamily="34" charset="0"/>
                <a:ea typeface="Calibri" pitchFamily="34" charset="0"/>
                <a:cs typeface="Times New Roman" pitchFamily="18" charset="0"/>
              </a:rPr>
              <a:t> e </a:t>
            </a:r>
            <a:r>
              <a:rPr lang="fr-FR" sz="1800" dirty="0" err="1">
                <a:latin typeface="Calibri" pitchFamily="34" charset="0"/>
                <a:ea typeface="Calibri" pitchFamily="34" charset="0"/>
                <a:cs typeface="Times New Roman" pitchFamily="18" charset="0"/>
              </a:rPr>
              <a:t>përparuar</a:t>
            </a:r>
            <a:r>
              <a:rPr lang="fr-FR" sz="1800" dirty="0">
                <a:latin typeface="Calibri" pitchFamily="34" charset="0"/>
                <a:ea typeface="Calibri" pitchFamily="34" charset="0"/>
                <a:cs typeface="Times New Roman" pitchFamily="18" charset="0"/>
              </a:rPr>
              <a:t>; </a:t>
            </a:r>
            <a:r>
              <a:rPr lang="fr-FR" sz="1800" dirty="0" err="1">
                <a:latin typeface="Calibri" pitchFamily="34" charset="0"/>
                <a:ea typeface="Calibri" pitchFamily="34" charset="0"/>
                <a:cs typeface="Times New Roman" pitchFamily="18" charset="0"/>
              </a:rPr>
              <a:t>vini</a:t>
            </a:r>
            <a:r>
              <a:rPr lang="fr-FR" sz="1800" dirty="0">
                <a:latin typeface="Calibri" pitchFamily="34" charset="0"/>
                <a:ea typeface="Calibri" pitchFamily="34" charset="0"/>
                <a:cs typeface="Times New Roman" pitchFamily="18" charset="0"/>
              </a:rPr>
              <a:t> re </a:t>
            </a:r>
            <a:r>
              <a:rPr lang="fr-FR" sz="1800" dirty="0" err="1">
                <a:latin typeface="Calibri" pitchFamily="34" charset="0"/>
                <a:ea typeface="Calibri" pitchFamily="34" charset="0"/>
                <a:cs typeface="Times New Roman" pitchFamily="18" charset="0"/>
              </a:rPr>
              <a:t>këtë</a:t>
            </a:r>
            <a:r>
              <a:rPr lang="fr-FR" sz="1800" dirty="0">
                <a:latin typeface="Calibri" pitchFamily="34" charset="0"/>
                <a:ea typeface="Calibri" pitchFamily="34" charset="0"/>
                <a:cs typeface="Times New Roman" pitchFamily="18" charset="0"/>
              </a:rPr>
              <a:t> instrument </a:t>
            </a:r>
            <a:r>
              <a:rPr lang="fr-FR" sz="1800" dirty="0" err="1">
                <a:latin typeface="Calibri" pitchFamily="34" charset="0"/>
                <a:ea typeface="Calibri" pitchFamily="34" charset="0"/>
                <a:cs typeface="Times New Roman" pitchFamily="18" charset="0"/>
              </a:rPr>
              <a:t>gjinekologjik</a:t>
            </a:r>
            <a:r>
              <a:rPr lang="fr-FR" sz="1800" dirty="0">
                <a:latin typeface="Calibri" pitchFamily="34" charset="0"/>
                <a:ea typeface="Calibri" pitchFamily="34" charset="0"/>
                <a:cs typeface="Times New Roman" pitchFamily="18" charset="0"/>
              </a:rPr>
              <a:t>.</a:t>
            </a:r>
          </a:p>
          <a:p>
            <a:pPr lvl="0" algn="just" defTabSz="914400" fontAlgn="base">
              <a:spcBef>
                <a:spcPct val="0"/>
              </a:spcBef>
              <a:spcAft>
                <a:spcPct val="0"/>
              </a:spcAft>
            </a:pPr>
            <a:r>
              <a:rPr lang="fr-FR" sz="1800" dirty="0" err="1">
                <a:latin typeface="Calibri" pitchFamily="34" charset="0"/>
                <a:ea typeface="Calibri" pitchFamily="34" charset="0"/>
                <a:cs typeface="Times New Roman" pitchFamily="18" charset="0"/>
              </a:rPr>
              <a:t>Galenus</a:t>
            </a:r>
            <a:r>
              <a:rPr lang="fr-FR" sz="1800" dirty="0">
                <a:latin typeface="Calibri" pitchFamily="34" charset="0"/>
                <a:ea typeface="Calibri" pitchFamily="34" charset="0"/>
                <a:cs typeface="Times New Roman" pitchFamily="18" charset="0"/>
              </a:rPr>
              <a:t> (Galen), </a:t>
            </a:r>
            <a:r>
              <a:rPr lang="fr-FR" sz="1800" i="1" dirty="0" err="1">
                <a:latin typeface="Calibri" pitchFamily="34" charset="0"/>
                <a:ea typeface="Calibri" pitchFamily="34" charset="0"/>
                <a:cs typeface="Times New Roman" pitchFamily="18" charset="0"/>
              </a:rPr>
              <a:t>Linguarum</a:t>
            </a:r>
            <a:r>
              <a:rPr lang="fr-FR" sz="1800" i="1" dirty="0">
                <a:latin typeface="Calibri" pitchFamily="34" charset="0"/>
                <a:ea typeface="Calibri" pitchFamily="34" charset="0"/>
                <a:cs typeface="Times New Roman" pitchFamily="18" charset="0"/>
              </a:rPr>
              <a:t> </a:t>
            </a:r>
            <a:r>
              <a:rPr lang="fr-FR" sz="1800" i="1" dirty="0" err="1">
                <a:latin typeface="Calibri" pitchFamily="34" charset="0"/>
                <a:ea typeface="Calibri" pitchFamily="34" charset="0"/>
                <a:cs typeface="Times New Roman" pitchFamily="18" charset="0"/>
              </a:rPr>
              <a:t>seu</a:t>
            </a:r>
            <a:r>
              <a:rPr lang="fr-FR" sz="1800" i="1" dirty="0">
                <a:latin typeface="Calibri" pitchFamily="34" charset="0"/>
                <a:ea typeface="Calibri" pitchFamily="34" charset="0"/>
                <a:cs typeface="Times New Roman" pitchFamily="18" charset="0"/>
              </a:rPr>
              <a:t> </a:t>
            </a:r>
            <a:r>
              <a:rPr lang="fr-FR" sz="1800" i="1" dirty="0" err="1">
                <a:latin typeface="Calibri" pitchFamily="34" charset="0"/>
                <a:ea typeface="Calibri" pitchFamily="34" charset="0"/>
                <a:cs typeface="Times New Roman" pitchFamily="18" charset="0"/>
              </a:rPr>
              <a:t>dictionum</a:t>
            </a:r>
            <a:r>
              <a:rPr lang="fr-FR" sz="1800" i="1" dirty="0">
                <a:latin typeface="Calibri" pitchFamily="34" charset="0"/>
                <a:ea typeface="Calibri" pitchFamily="34" charset="0"/>
                <a:cs typeface="Times New Roman" pitchFamily="18" charset="0"/>
              </a:rPr>
              <a:t> </a:t>
            </a:r>
            <a:r>
              <a:rPr lang="fr-FR" sz="1800" i="1" dirty="0" err="1">
                <a:latin typeface="Calibri" pitchFamily="34" charset="0"/>
                <a:ea typeface="Calibri" pitchFamily="34" charset="0"/>
                <a:cs typeface="Times New Roman" pitchFamily="18" charset="0"/>
              </a:rPr>
              <a:t>exoletarum</a:t>
            </a:r>
            <a:r>
              <a:rPr lang="fr-FR" sz="1800" i="1" dirty="0">
                <a:latin typeface="Calibri" pitchFamily="34" charset="0"/>
                <a:ea typeface="Calibri" pitchFamily="34" charset="0"/>
                <a:cs typeface="Times New Roman" pitchFamily="18" charset="0"/>
              </a:rPr>
              <a:t> </a:t>
            </a:r>
            <a:r>
              <a:rPr lang="fr-FR" sz="1800" i="1" dirty="0" err="1">
                <a:latin typeface="Calibri" pitchFamily="34" charset="0"/>
                <a:ea typeface="Calibri" pitchFamily="34" charset="0"/>
                <a:cs typeface="Times New Roman" pitchFamily="18" charset="0"/>
              </a:rPr>
              <a:t>Hippocratis</a:t>
            </a:r>
            <a:r>
              <a:rPr lang="fr-FR" sz="1800" i="1" dirty="0">
                <a:latin typeface="Calibri" pitchFamily="34" charset="0"/>
                <a:ea typeface="Calibri" pitchFamily="34" charset="0"/>
                <a:cs typeface="Times New Roman" pitchFamily="18" charset="0"/>
              </a:rPr>
              <a:t> </a:t>
            </a:r>
            <a:r>
              <a:rPr lang="fr-FR" sz="1800" i="1" dirty="0" err="1">
                <a:latin typeface="Calibri" pitchFamily="34" charset="0"/>
                <a:ea typeface="Calibri" pitchFamily="34" charset="0"/>
                <a:cs typeface="Times New Roman" pitchFamily="18" charset="0"/>
              </a:rPr>
              <a:t>explicatio</a:t>
            </a:r>
            <a:r>
              <a:rPr lang="fr-FR" sz="1800" dirty="0">
                <a:latin typeface="Calibri" pitchFamily="34" charset="0"/>
                <a:ea typeface="Calibri" pitchFamily="34" charset="0"/>
                <a:cs typeface="Times New Roman" pitchFamily="18" charset="0"/>
              </a:rPr>
              <a:t> </a:t>
            </a:r>
            <a:endParaRPr lang="en-GB" sz="4000" dirty="0">
              <a:latin typeface="Arial" pitchFamily="34" charset="0"/>
              <a:cs typeface="Arial" pitchFamily="34" charset="0"/>
            </a:endParaRPr>
          </a:p>
          <a:p>
            <a:pPr lvl="0" algn="just" defTabSz="914400" eaLnBrk="0" fontAlgn="base" hangingPunct="0">
              <a:spcBef>
                <a:spcPct val="0"/>
              </a:spcBef>
              <a:spcAft>
                <a:spcPct val="0"/>
              </a:spcAft>
            </a:pPr>
            <a:r>
              <a:rPr lang="en-GB" sz="1800" dirty="0">
                <a:latin typeface="Calibri" pitchFamily="34" charset="0"/>
                <a:ea typeface="Calibri" pitchFamily="34" charset="0"/>
                <a:cs typeface="Times New Roman" pitchFamily="18" charset="0"/>
              </a:rPr>
              <a:t>"</a:t>
            </a:r>
            <a:r>
              <a:rPr lang="en-GB" sz="1800" dirty="0" err="1">
                <a:latin typeface="Calibri" pitchFamily="34" charset="0"/>
                <a:ea typeface="Calibri" pitchFamily="34" charset="0"/>
                <a:cs typeface="Times New Roman" pitchFamily="18" charset="0"/>
              </a:rPr>
              <a:t>Një</a:t>
            </a:r>
            <a:r>
              <a:rPr lang="en-GB" sz="1800" dirty="0">
                <a:latin typeface="Calibri" pitchFamily="34" charset="0"/>
                <a:ea typeface="Calibri" pitchFamily="34" charset="0"/>
                <a:cs typeface="Times New Roman" pitchFamily="18" charset="0"/>
              </a:rPr>
              <a:t> instrument </a:t>
            </a:r>
            <a:r>
              <a:rPr lang="en-GB" sz="1800" dirty="0" err="1">
                <a:latin typeface="Calibri" pitchFamily="34" charset="0"/>
                <a:ea typeface="Calibri" pitchFamily="34" charset="0"/>
                <a:cs typeface="Times New Roman" pitchFamily="18" charset="0"/>
              </a:rPr>
              <a:t>që</a:t>
            </a:r>
            <a:r>
              <a:rPr lang="en-GB" sz="1800" dirty="0">
                <a:latin typeface="Calibri" pitchFamily="34" charset="0"/>
                <a:ea typeface="Calibri" pitchFamily="34" charset="0"/>
                <a:cs typeface="Times New Roman" pitchFamily="18" charset="0"/>
              </a:rPr>
              <a:t> </a:t>
            </a:r>
            <a:r>
              <a:rPr lang="en-GB" sz="1800" dirty="0" err="1">
                <a:latin typeface="Calibri" pitchFamily="34" charset="0"/>
                <a:ea typeface="Calibri" pitchFamily="34" charset="0"/>
                <a:cs typeface="Times New Roman" pitchFamily="18" charset="0"/>
              </a:rPr>
              <a:t>lejon</a:t>
            </a:r>
            <a:r>
              <a:rPr lang="en-GB" sz="1800" dirty="0">
                <a:latin typeface="Calibri" pitchFamily="34" charset="0"/>
                <a:ea typeface="Calibri" pitchFamily="34" charset="0"/>
                <a:cs typeface="Times New Roman" pitchFamily="18" charset="0"/>
              </a:rPr>
              <a:t> </a:t>
            </a:r>
            <a:r>
              <a:rPr lang="en-GB" sz="1800" dirty="0" err="1">
                <a:latin typeface="Calibri" pitchFamily="34" charset="0"/>
                <a:ea typeface="Calibri" pitchFamily="34" charset="0"/>
                <a:cs typeface="Times New Roman" pitchFamily="18" charset="0"/>
              </a:rPr>
              <a:t>të</a:t>
            </a:r>
            <a:r>
              <a:rPr lang="en-GB" sz="1800" dirty="0">
                <a:latin typeface="Calibri" pitchFamily="34" charset="0"/>
                <a:ea typeface="Calibri" pitchFamily="34" charset="0"/>
                <a:cs typeface="Times New Roman" pitchFamily="18" charset="0"/>
              </a:rPr>
              <a:t> </a:t>
            </a:r>
            <a:r>
              <a:rPr lang="en-GB" sz="1800" dirty="0" err="1">
                <a:latin typeface="Calibri" pitchFamily="34" charset="0"/>
                <a:ea typeface="Calibri" pitchFamily="34" charset="0"/>
                <a:cs typeface="Times New Roman" pitchFamily="18" charset="0"/>
              </a:rPr>
              <a:t>vëzhgosh</a:t>
            </a:r>
            <a:r>
              <a:rPr lang="en-GB" sz="1800" dirty="0">
                <a:latin typeface="Calibri" pitchFamily="34" charset="0"/>
                <a:ea typeface="Calibri" pitchFamily="34" charset="0"/>
                <a:cs typeface="Times New Roman" pitchFamily="18" charset="0"/>
              </a:rPr>
              <a:t> </a:t>
            </a:r>
            <a:r>
              <a:rPr lang="en-GB" sz="1800" dirty="0" err="1">
                <a:latin typeface="Calibri" pitchFamily="34" charset="0"/>
                <a:ea typeface="Calibri" pitchFamily="34" charset="0"/>
                <a:cs typeface="Times New Roman" pitchFamily="18" charset="0"/>
              </a:rPr>
              <a:t>të</a:t>
            </a:r>
            <a:r>
              <a:rPr lang="en-GB" sz="1800" dirty="0">
                <a:latin typeface="Calibri" pitchFamily="34" charset="0"/>
                <a:ea typeface="Calibri" pitchFamily="34" charset="0"/>
                <a:cs typeface="Times New Roman" pitchFamily="18" charset="0"/>
              </a:rPr>
              <a:t> </a:t>
            </a:r>
            <a:r>
              <a:rPr lang="en-GB" sz="1800" dirty="0" err="1">
                <a:latin typeface="Calibri" pitchFamily="34" charset="0"/>
                <a:ea typeface="Calibri" pitchFamily="34" charset="0"/>
                <a:cs typeface="Times New Roman" pitchFamily="18" charset="0"/>
              </a:rPr>
              <a:t>ashtëquajturin</a:t>
            </a:r>
            <a:r>
              <a:rPr lang="en-GB" sz="1800" dirty="0">
                <a:latin typeface="Calibri" pitchFamily="34" charset="0"/>
                <a:ea typeface="Calibri" pitchFamily="34" charset="0"/>
                <a:cs typeface="Times New Roman" pitchFamily="18" charset="0"/>
              </a:rPr>
              <a:t> dilatator </a:t>
            </a:r>
            <a:r>
              <a:rPr lang="en-GB" sz="1800" dirty="0" err="1">
                <a:latin typeface="Calibri" pitchFamily="34" charset="0"/>
                <a:ea typeface="Calibri" pitchFamily="34" charset="0"/>
                <a:cs typeface="Times New Roman" pitchFamily="18" charset="0"/>
              </a:rPr>
              <a:t>dhe</a:t>
            </a:r>
            <a:r>
              <a:rPr lang="en-GB" sz="1800" dirty="0">
                <a:latin typeface="Calibri" pitchFamily="34" charset="0"/>
                <a:ea typeface="Calibri" pitchFamily="34" charset="0"/>
                <a:cs typeface="Times New Roman" pitchFamily="18" charset="0"/>
              </a:rPr>
              <a:t> </a:t>
            </a:r>
            <a:r>
              <a:rPr lang="en-GB" sz="1800" dirty="0" err="1">
                <a:latin typeface="Calibri" pitchFamily="34" charset="0"/>
                <a:ea typeface="Calibri" pitchFamily="34" charset="0"/>
                <a:cs typeface="Times New Roman" pitchFamily="18" charset="0"/>
              </a:rPr>
              <a:t>mitrën</a:t>
            </a:r>
            <a:r>
              <a:rPr lang="en-GB" sz="1800" dirty="0">
                <a:latin typeface="Calibri" pitchFamily="34" charset="0"/>
                <a:ea typeface="Calibri" pitchFamily="34" charset="0"/>
                <a:cs typeface="Times New Roman" pitchFamily="18" charset="0"/>
              </a:rPr>
              <a:t> e </a:t>
            </a:r>
            <a:r>
              <a:rPr lang="en-GB" sz="1800" dirty="0" err="1">
                <a:latin typeface="Calibri" pitchFamily="34" charset="0"/>
                <a:ea typeface="Calibri" pitchFamily="34" charset="0"/>
                <a:cs typeface="Times New Roman" pitchFamily="18" charset="0"/>
              </a:rPr>
              <a:t>femrës</a:t>
            </a:r>
            <a:r>
              <a:rPr lang="en-GB" sz="1800" dirty="0">
                <a:latin typeface="Calibri" pitchFamily="34" charset="0"/>
                <a:ea typeface="Calibri" pitchFamily="34" charset="0"/>
                <a:cs typeface="Times New Roman" pitchFamily="18" charset="0"/>
              </a:rPr>
              <a:t>“</a:t>
            </a:r>
            <a:endParaRPr lang="el-GR" sz="1800" dirty="0">
              <a:latin typeface="Calibri" pitchFamily="34" charset="0"/>
              <a:ea typeface="Calibri" pitchFamily="34" charset="0"/>
              <a:cs typeface="Times New Roman" pitchFamily="18" charset="0"/>
            </a:endParaRPr>
          </a:p>
          <a:p>
            <a:pPr lvl="0" algn="just" defTabSz="914400" eaLnBrk="0" fontAlgn="base" hangingPunct="0">
              <a:spcBef>
                <a:spcPct val="0"/>
              </a:spcBef>
              <a:spcAft>
                <a:spcPct val="0"/>
              </a:spcAft>
            </a:pPr>
            <a:endParaRPr lang="en-GB" sz="1800" dirty="0">
              <a:latin typeface="Calibri" pitchFamily="34" charset="0"/>
              <a:ea typeface="Calibri" pitchFamily="34" charset="0"/>
              <a:cs typeface="Times New Roman" pitchFamily="18" charset="0"/>
            </a:endParaRPr>
          </a:p>
          <a:p>
            <a:pPr lvl="0" algn="just" defTabSz="914400" fontAlgn="base">
              <a:spcBef>
                <a:spcPct val="0"/>
              </a:spcBef>
              <a:spcAft>
                <a:spcPct val="0"/>
              </a:spcAft>
            </a:pPr>
            <a:r>
              <a:rPr lang="el-GR" sz="1800" dirty="0">
                <a:latin typeface="Calibri" pitchFamily="34" charset="0"/>
                <a:ea typeface="Calibri" pitchFamily="34" charset="0"/>
                <a:cs typeface="Times New Roman" pitchFamily="18" charset="0"/>
              </a:rPr>
              <a:t>Η τεχνολογία ήταν πολύ προηγμένη. Προσέξετε αυτό το ιατρικό γυναικολογικό όργανο.</a:t>
            </a:r>
          </a:p>
          <a:p>
            <a:pPr lvl="0" algn="just" defTabSz="914400" fontAlgn="base">
              <a:spcBef>
                <a:spcPct val="0"/>
              </a:spcBef>
              <a:spcAft>
                <a:spcPct val="0"/>
              </a:spcAft>
            </a:pPr>
            <a:r>
              <a:rPr lang="el-GR" sz="1800" dirty="0">
                <a:latin typeface="Calibri" pitchFamily="34" charset="0"/>
                <a:ea typeface="Calibri" pitchFamily="34" charset="0"/>
                <a:cs typeface="Times New Roman" pitchFamily="18" charset="0"/>
              </a:rPr>
              <a:t>Γαληνός (Γαληνός), </a:t>
            </a:r>
            <a:r>
              <a:rPr lang="el-GR" sz="1800" dirty="0" err="1">
                <a:latin typeface="Calibri" pitchFamily="34" charset="0"/>
                <a:ea typeface="Calibri" pitchFamily="34" charset="0"/>
                <a:cs typeface="Times New Roman" pitchFamily="18" charset="0"/>
              </a:rPr>
              <a:t>Linguarum</a:t>
            </a:r>
            <a:r>
              <a:rPr lang="el-GR" sz="1800" dirty="0">
                <a:latin typeface="Calibri" pitchFamily="34" charset="0"/>
                <a:ea typeface="Calibri" pitchFamily="34" charset="0"/>
                <a:cs typeface="Times New Roman" pitchFamily="18" charset="0"/>
              </a:rPr>
              <a:t> </a:t>
            </a:r>
            <a:r>
              <a:rPr lang="el-GR" sz="1800" dirty="0" err="1">
                <a:latin typeface="Calibri" pitchFamily="34" charset="0"/>
                <a:ea typeface="Calibri" pitchFamily="34" charset="0"/>
                <a:cs typeface="Times New Roman" pitchFamily="18" charset="0"/>
              </a:rPr>
              <a:t>seu</a:t>
            </a:r>
            <a:r>
              <a:rPr lang="el-GR" sz="1800" dirty="0">
                <a:latin typeface="Calibri" pitchFamily="34" charset="0"/>
                <a:ea typeface="Calibri" pitchFamily="34" charset="0"/>
                <a:cs typeface="Times New Roman" pitchFamily="18" charset="0"/>
              </a:rPr>
              <a:t> </a:t>
            </a:r>
            <a:r>
              <a:rPr lang="el-GR" sz="1800" dirty="0" err="1">
                <a:latin typeface="Calibri" pitchFamily="34" charset="0"/>
                <a:ea typeface="Calibri" pitchFamily="34" charset="0"/>
                <a:cs typeface="Times New Roman" pitchFamily="18" charset="0"/>
              </a:rPr>
              <a:t>dictionum</a:t>
            </a:r>
            <a:r>
              <a:rPr lang="el-GR" sz="1800" dirty="0">
                <a:latin typeface="Calibri" pitchFamily="34" charset="0"/>
                <a:ea typeface="Calibri" pitchFamily="34" charset="0"/>
                <a:cs typeface="Times New Roman" pitchFamily="18" charset="0"/>
              </a:rPr>
              <a:t> </a:t>
            </a:r>
            <a:r>
              <a:rPr lang="el-GR" sz="1800" dirty="0" err="1">
                <a:latin typeface="Calibri" pitchFamily="34" charset="0"/>
                <a:ea typeface="Calibri" pitchFamily="34" charset="0"/>
                <a:cs typeface="Times New Roman" pitchFamily="18" charset="0"/>
              </a:rPr>
              <a:t>exoletarum</a:t>
            </a:r>
            <a:r>
              <a:rPr lang="el-GR" sz="1800" dirty="0">
                <a:latin typeface="Calibri" pitchFamily="34" charset="0"/>
                <a:ea typeface="Calibri" pitchFamily="34" charset="0"/>
                <a:cs typeface="Times New Roman" pitchFamily="18" charset="0"/>
              </a:rPr>
              <a:t> </a:t>
            </a:r>
            <a:r>
              <a:rPr lang="el-GR" sz="1800" dirty="0" err="1">
                <a:latin typeface="Calibri" pitchFamily="34" charset="0"/>
                <a:ea typeface="Calibri" pitchFamily="34" charset="0"/>
                <a:cs typeface="Times New Roman" pitchFamily="18" charset="0"/>
              </a:rPr>
              <a:t>Hippocratis</a:t>
            </a:r>
            <a:r>
              <a:rPr lang="el-GR" sz="1800" dirty="0">
                <a:latin typeface="Calibri" pitchFamily="34" charset="0"/>
                <a:ea typeface="Calibri" pitchFamily="34" charset="0"/>
                <a:cs typeface="Times New Roman" pitchFamily="18" charset="0"/>
              </a:rPr>
              <a:t> </a:t>
            </a:r>
            <a:r>
              <a:rPr lang="el-GR" sz="1800" dirty="0" err="1">
                <a:latin typeface="Calibri" pitchFamily="34" charset="0"/>
                <a:ea typeface="Calibri" pitchFamily="34" charset="0"/>
                <a:cs typeface="Times New Roman" pitchFamily="18" charset="0"/>
              </a:rPr>
              <a:t>explicatio</a:t>
            </a:r>
            <a:endParaRPr lang="el-GR" sz="1800" dirty="0">
              <a:latin typeface="Calibri" pitchFamily="34" charset="0"/>
              <a:ea typeface="Calibri" pitchFamily="34" charset="0"/>
              <a:cs typeface="Times New Roman" pitchFamily="18" charset="0"/>
            </a:endParaRPr>
          </a:p>
          <a:p>
            <a:pPr lvl="0" algn="just" defTabSz="914400" fontAlgn="base">
              <a:spcBef>
                <a:spcPct val="0"/>
              </a:spcBef>
              <a:spcAft>
                <a:spcPct val="0"/>
              </a:spcAft>
            </a:pPr>
            <a:r>
              <a:rPr lang="el-GR" sz="1800" dirty="0">
                <a:latin typeface="Calibri" pitchFamily="34" charset="0"/>
                <a:ea typeface="Calibri" pitchFamily="34" charset="0"/>
                <a:cs typeface="Times New Roman" pitchFamily="18" charset="0"/>
              </a:rPr>
              <a:t>«Ένα όργανο που επιτρέπει την παρατήρηση, τον λεγόμενο διαστολέα, αλλά και τη διόπτρα, τη μήτρα των γυναικών»</a:t>
            </a:r>
          </a:p>
          <a:p>
            <a:pPr lvl="0" algn="just" defTabSz="914400" eaLnBrk="0" fontAlgn="base" hangingPunct="0">
              <a:spcBef>
                <a:spcPct val="0"/>
              </a:spcBef>
              <a:spcAft>
                <a:spcPct val="0"/>
              </a:spcAft>
            </a:pPr>
            <a:endParaRPr lang="en-GB" sz="1800" dirty="0">
              <a:latin typeface="Calibri" pitchFamily="34" charset="0"/>
              <a:ea typeface="Calibri" pitchFamily="34" charset="0"/>
              <a:cs typeface="Times New Roman" pitchFamily="18" charset="0"/>
            </a:endParaRPr>
          </a:p>
          <a:p>
            <a:pPr lvl="0" algn="just" defTabSz="914400" eaLnBrk="0" fontAlgn="base" hangingPunct="0">
              <a:spcBef>
                <a:spcPct val="0"/>
              </a:spcBef>
              <a:spcAft>
                <a:spcPct val="0"/>
              </a:spcAft>
            </a:pPr>
            <a:r>
              <a:rPr lang="en-GB" sz="1800" dirty="0">
                <a:latin typeface="Calibri" pitchFamily="34" charset="0"/>
                <a:ea typeface="Calibri" pitchFamily="34" charset="0"/>
                <a:cs typeface="Times New Roman" pitchFamily="18" charset="0"/>
              </a:rPr>
              <a:t>“κα</a:t>
            </a:r>
            <a:r>
              <a:rPr lang="en-GB" sz="1800" dirty="0" err="1">
                <a:latin typeface="Calibri" pitchFamily="34" charset="0"/>
                <a:ea typeface="Calibri" pitchFamily="34" charset="0"/>
                <a:cs typeface="Times New Roman" pitchFamily="18" charset="0"/>
              </a:rPr>
              <a:t>το</a:t>
            </a:r>
            <a:r>
              <a:rPr lang="en-GB" sz="1800" dirty="0">
                <a:latin typeface="Calibri" pitchFamily="34" charset="0"/>
                <a:ea typeface="Calibri" pitchFamily="34" charset="0"/>
                <a:cs typeface="Times New Roman" pitchFamily="18" charset="0"/>
              </a:rPr>
              <a:t>πτῆρι: τῷ καλουμένῳ ἑδροδιαστολεῖ, ὥσπερ γε καὶ διόπτρα, ὁ γυναικῶν διαστολεύς.”</a:t>
            </a:r>
            <a:endParaRPr lang="en-GB" sz="3200" dirty="0">
              <a:latin typeface="Arial" pitchFamily="34" charset="0"/>
              <a:cs typeface="Arial" pitchFamily="34" charset="0"/>
            </a:endParaRPr>
          </a:p>
        </p:txBody>
      </p:sp>
      <p:sp>
        <p:nvSpPr>
          <p:cNvPr id="38" name="4 - TextBox"/>
          <p:cNvSpPr txBox="1"/>
          <p:nvPr/>
        </p:nvSpPr>
        <p:spPr>
          <a:xfrm>
            <a:off x="1321576" y="30027686"/>
            <a:ext cx="12432202" cy="13018949"/>
          </a:xfrm>
          <a:prstGeom prst="rect">
            <a:avLst/>
          </a:prstGeom>
          <a:noFill/>
        </p:spPr>
        <p:txBody>
          <a:bodyPr wrap="square" rtlCol="0">
            <a:spAutoFit/>
          </a:bodyPr>
          <a:lstStyle/>
          <a:p>
            <a:r>
              <a:rPr lang="el-GR" sz="2000" b="1" dirty="0"/>
              <a:t>Ελληνιστική Επιστήμη</a:t>
            </a:r>
          </a:p>
          <a:p>
            <a:pPr algn="just"/>
            <a:r>
              <a:rPr lang="el-GR" sz="2000" dirty="0"/>
              <a:t>Σχεδόν όλες οι επιστήμες γεννήθηκαν στην Ελλάδα, κυρίως στην Ιωνία, και στη συνέχεια άκμασαν σε όλη την Ελλάδα. Η επιστήμη και ιδιαίτερα η αστρονομία και τα μαθηματικά προόδευσαν ραγδαία μετά την εποχή του Μεγάλου Αλεξάνδρου, ως αποτέλεσμα των γνώσεων και των δεδομένων που είχαν συγκεντρώσει οι Έλληνες από την τεράστια αυτοκρατορία του Αλεξάνδρου, από την Αίγυπτο μέχρι την Περσία, τη Σαμαρκάνδη, την Ινδία και την Κίνα.</a:t>
            </a:r>
          </a:p>
          <a:p>
            <a:pPr algn="just"/>
            <a:r>
              <a:rPr lang="el-GR" sz="2000" dirty="0"/>
              <a:t>Στην Αλεξάνδρεια, το Μουσείο (Ναός των Μουσών, οι οκτώ θεές των Τεχνών και της Επιστήμης) είναι πρότυπο ερευνητικό ίδρυμα και η Βασιλική Βιβλιοθήκη γίνονται το κέντρο της φιλοσοφίας. Στην Αίγυπτο οι επιστήμες αναπτύχθηκαν αλματωδώς. Για αιώνες σχεδόν όλοι οι σημαντικοί επιστήμονες εργάστηκαν στο Μουσείο και στη Βιβλιοθήκη της Αλεξάνδρειας. Η Μεγάλη Ελλάδα (Magna </a:t>
            </a:r>
            <a:r>
              <a:rPr lang="el-GR" sz="2000" dirty="0" err="1"/>
              <a:t>Graecia</a:t>
            </a:r>
            <a:r>
              <a:rPr lang="el-GR" sz="2000" dirty="0"/>
              <a:t> = Νότια Ιταλία και Σικελία) συνεισφέρει σημαντικά στην επιστήμη και στη φιλοσοφία.</a:t>
            </a:r>
          </a:p>
          <a:p>
            <a:pPr algn="just"/>
            <a:r>
              <a:rPr lang="el-GR" sz="2000" dirty="0"/>
              <a:t>Ο Αυτόλυκος ο </a:t>
            </a:r>
            <a:r>
              <a:rPr lang="el-GR" sz="2000" dirty="0" err="1"/>
              <a:t>Πιταναίος</a:t>
            </a:r>
            <a:r>
              <a:rPr lang="el-GR" sz="2000" dirty="0"/>
              <a:t> (περίπου 360 </a:t>
            </a:r>
            <a:r>
              <a:rPr lang="el-GR" sz="2000" dirty="0" err="1"/>
              <a:t>π.Χ.</a:t>
            </a:r>
            <a:r>
              <a:rPr lang="el-GR" sz="2000" dirty="0"/>
              <a:t> έως 290 π.Χ.), μαθηματικός και αστρονόμος, έγραψε δύο αστρονομικά βιβλία για την κίνηση της ουράνιας σφαίρας. Περιέχει περισσότερα από εκατό </a:t>
            </a:r>
            <a:r>
              <a:rPr lang="el-GR" sz="2000" dirty="0" err="1"/>
              <a:t>μαθηματικοποιημένα</a:t>
            </a:r>
            <a:r>
              <a:rPr lang="el-GR" sz="2000" dirty="0"/>
              <a:t> αυστηρά θεωρήματα της αστρονομίας. Ο Ευκλείδης (περίπου 325 </a:t>
            </a:r>
            <a:r>
              <a:rPr lang="el-GR" sz="2000" dirty="0" err="1"/>
              <a:t>π.Χ.</a:t>
            </a:r>
            <a:r>
              <a:rPr lang="el-GR" sz="2000" dirty="0"/>
              <a:t> έως 265 π.Χ.) καθιερώνει τη θεωρητική Γεωμετρία και Φυσική (Οπτική) με θεωρήματα και ακριβείς αποδείξεις. Ο Αρίσταρχος ο Σάμιος (περίπου 310 </a:t>
            </a:r>
            <a:r>
              <a:rPr lang="el-GR" sz="2000" dirty="0" err="1"/>
              <a:t>π.Χ.</a:t>
            </a:r>
            <a:r>
              <a:rPr lang="el-GR" sz="2000" dirty="0"/>
              <a:t> έως 230 </a:t>
            </a:r>
            <a:r>
              <a:rPr lang="el-GR" sz="2000" dirty="0" err="1"/>
              <a:t>π.Χ.</a:t>
            </a:r>
            <a:r>
              <a:rPr lang="el-GR" sz="2000" dirty="0"/>
              <a:t>) καθιέρωσε το ηλιοκεντρικό σύστημα, με βάση τις Πυθαγόρειες θεωρίες. Ο Αρίσταρχος εισήγαγε την έννοια της βαρύτητας ακολουθώντας τον Λεύκιππο και τον Δημόκριτο και ο Αρχιμήδης δήλωσε ότι η Σελήνη διατηρείται στην τροχιά της γύρω από τη Γη από τη βαρύτητα της Γης και ο Ήλιος είναι το κέντρο του Σύμπαντος, διότι έχει μεγαλύτερη μάζα και συνεπώς πρέπει να είναι ακίνητος. Ο Ερατοσθένης ο </a:t>
            </a:r>
            <a:r>
              <a:rPr lang="el-GR" sz="2000" dirty="0" err="1"/>
              <a:t>Κυρηναίος</a:t>
            </a:r>
            <a:r>
              <a:rPr lang="el-GR" sz="2000" dirty="0"/>
              <a:t> (περίπου 276 </a:t>
            </a:r>
            <a:r>
              <a:rPr lang="el-GR" sz="2000" dirty="0" err="1"/>
              <a:t>π.Χ.</a:t>
            </a:r>
            <a:r>
              <a:rPr lang="el-GR" sz="2000" dirty="0"/>
              <a:t> έως 194 π.Χ.) στη Βιβλιοθήκη της Αλεξάνδρειας μετρά την περιφέρεια της Γης και την απόσταση μέχρι τον  Ήλιο με καλή ακρίβεια. Βελτίωσε προηγούμενους χάρτες της Γης χρησιμοποιώντας σφαιρικές συντεταγμένες.</a:t>
            </a:r>
          </a:p>
          <a:p>
            <a:pPr algn="just"/>
            <a:r>
              <a:rPr lang="el-GR" sz="2000" dirty="0"/>
              <a:t>Οι </a:t>
            </a:r>
            <a:r>
              <a:rPr lang="el-GR" sz="2000" dirty="0" err="1"/>
              <a:t>επίκυκλοι</a:t>
            </a:r>
            <a:r>
              <a:rPr lang="el-GR" sz="2000" dirty="0"/>
              <a:t> είχαν εφευρεθεί από τον Απολλώνιο τον </a:t>
            </a:r>
            <a:r>
              <a:rPr lang="el-GR" sz="2000" dirty="0" err="1"/>
              <a:t>Περγαίο</a:t>
            </a:r>
            <a:r>
              <a:rPr lang="el-GR" sz="2000" dirty="0"/>
              <a:t> (περίπου 262 π.Χ. έως 190 </a:t>
            </a:r>
            <a:r>
              <a:rPr lang="el-GR" sz="2000" dirty="0" err="1"/>
              <a:t>π.Χ.</a:t>
            </a:r>
            <a:r>
              <a:rPr lang="el-GR" sz="2000" dirty="0"/>
              <a:t>) πιθανώς βασισμένοι στις ιδέες του Ηρακλείδη του Πόντου (περίπου 390 </a:t>
            </a:r>
            <a:r>
              <a:rPr lang="el-GR" sz="2000" dirty="0" err="1"/>
              <a:t>π.Χ.</a:t>
            </a:r>
            <a:r>
              <a:rPr lang="el-GR" sz="2000" dirty="0"/>
              <a:t> έως 310 </a:t>
            </a:r>
            <a:r>
              <a:rPr lang="el-GR" sz="2000" dirty="0" err="1"/>
              <a:t>π.Χ.</a:t>
            </a:r>
            <a:r>
              <a:rPr lang="el-GR" sz="2000" dirty="0"/>
              <a:t>). Ο Απολλώνιος δημιούργησε τις κωνικές τομές (έλλειψη, υπερβολή, παραβολή), που χρησιμοποίησε ο Κέπλερ. Η </a:t>
            </a:r>
            <a:r>
              <a:rPr lang="el-GR" sz="2000" dirty="0" err="1"/>
              <a:t>επικυκλική</a:t>
            </a:r>
            <a:r>
              <a:rPr lang="el-GR" sz="2000" dirty="0"/>
              <a:t> κίνηση (όπως οι σειρές </a:t>
            </a:r>
            <a:r>
              <a:rPr lang="el-GR" sz="2000" dirty="0" err="1"/>
              <a:t>Fourier</a:t>
            </a:r>
            <a:r>
              <a:rPr lang="el-GR" sz="2000" dirty="0"/>
              <a:t>) χρησιμοποιείται στον Μηχανισμό των Αντικυθήρων για τη Σελήνη, της οποίας η θέση προσδιορίζεται με άριστη προσέγγιση ακολουθώντας πρακτικά αρκετά καλά τον 2ο νόμο του </a:t>
            </a:r>
            <a:r>
              <a:rPr lang="el-GR" sz="2000" dirty="0" err="1"/>
              <a:t>Kepler</a:t>
            </a:r>
            <a:r>
              <a:rPr lang="el-GR" sz="2000" dirty="0"/>
              <a:t>. Ο Εύδοξος ο </a:t>
            </a:r>
            <a:r>
              <a:rPr lang="el-GR" sz="2000" dirty="0" err="1"/>
              <a:t>Κνίδιος</a:t>
            </a:r>
            <a:r>
              <a:rPr lang="el-GR" sz="2000" dirty="0"/>
              <a:t> (περίπου 408 </a:t>
            </a:r>
            <a:r>
              <a:rPr lang="el-GR" sz="2000" dirty="0" err="1"/>
              <a:t>π.Χ.</a:t>
            </a:r>
            <a:r>
              <a:rPr lang="el-GR" sz="2000" dirty="0"/>
              <a:t> έως 355 </a:t>
            </a:r>
            <a:r>
              <a:rPr lang="el-GR" sz="2000" dirty="0" err="1"/>
              <a:t>π.Χ.</a:t>
            </a:r>
            <a:r>
              <a:rPr lang="el-GR" sz="2000" dirty="0"/>
              <a:t>) κατασκεύασε μαθηματικά μοντέλα του ηλιακού συστήματος με ομόκεντρες σφαίρες που αναπαρήγαγαν ρεαλιστικά τις κινήσεις των πλανητών, του Ήλιου, της Σελήνης και των άστρων. Αυτή η μέθοδος είναι ο προπάτορας των σφαιρικών αρμονικών που χρησιμοποιεί η πυρηνική φυσική σήμερα.</a:t>
            </a:r>
          </a:p>
          <a:p>
            <a:pPr algn="just"/>
            <a:r>
              <a:rPr lang="el-GR" sz="2000" dirty="0"/>
              <a:t>Ο  Ίππαρχος ο Ρόδιος (περίπου 190 π.Χ. έως 127 π.Χ.) πραγματοποίησε εξαιρετικά ακριβείς μετρήσεις αστρονομικών σωμάτων. Κατασκεύασε πολλά όργανα. Έκανε τον πρώτο επίπεδο αστρολάβο, προβάλλοντας την ουράνια σφαίρα σε ένα επίπεδο. Δημιούργησε ουσιαστικά την τριγωνομετρία.</a:t>
            </a:r>
          </a:p>
          <a:p>
            <a:pPr algn="just"/>
            <a:r>
              <a:rPr lang="el-GR" sz="2000" dirty="0"/>
              <a:t>Ο εφευρετικότατος Κτησίβιος (περ. 285 </a:t>
            </a:r>
            <a:r>
              <a:rPr lang="el-GR" sz="2000" dirty="0" err="1"/>
              <a:t>π.Χ.</a:t>
            </a:r>
            <a:r>
              <a:rPr lang="el-GR" sz="2000" dirty="0"/>
              <a:t> έως το 222 π.Χ.) και ο μέγας μαθηματικός, φυσικός και μηχανικός  Ήρων από την Αλεξάνδρεια (περίπου 70 π.Χ. έως το 70 μ.Χ.) κατασκεύασαν πολλές μηχανές, αντλίες, αυτόματα, υδραυλικά (Όργανο) που λειτουργούσαν με πεπιεσμένο αέρα, με αλυσίδες, σπάγκους και άλλους μηχανισμούς. Η ορολογία που χρησιμοποιούν οι συγγραφείς αυτοί συμπίπτει με την ορολογία του εγχειριδίου του Μηχανισμού των Αντικυθήρων.</a:t>
            </a:r>
          </a:p>
          <a:p>
            <a:pPr algn="just"/>
            <a:r>
              <a:rPr lang="el-GR" sz="2000" dirty="0"/>
              <a:t>Ο Κλαύδιος Πτολεμαίος, αστρονόμος, γεωγράφος και μαθηματικός, έγραψε πολλά αστρονομικά βιβλία, τα οποία επηρέασαν την αστρονομία για περισσότερο από χίλια χρόνια, μεταφράστηκαν στα αραβικά, τα λατινικά και πολλές άλλες γλώσσες. Κατασκεύασε χάρτες του κόσμου που διορθώθηκαν μόνο μετά την εποχή του Κολόμβου και την ανακάλυψη της Αμερικής.</a:t>
            </a:r>
          </a:p>
          <a:p>
            <a:pPr algn="just"/>
            <a:r>
              <a:rPr lang="el-GR" sz="2000" dirty="0"/>
              <a:t>Ο Πάππος (290 </a:t>
            </a:r>
            <a:r>
              <a:rPr lang="el-GR" sz="2000" dirty="0" err="1"/>
              <a:t>μ.Χ</a:t>
            </a:r>
            <a:r>
              <a:rPr lang="el-GR" sz="2000" dirty="0"/>
              <a:t>. έως το 350 </a:t>
            </a:r>
            <a:r>
              <a:rPr lang="el-GR" sz="2000" dirty="0" err="1"/>
              <a:t>μ.Χ</a:t>
            </a:r>
            <a:r>
              <a:rPr lang="el-GR" sz="2000" dirty="0"/>
              <a:t>.) έγραψε εκτενή μαθηματικά έργα που καλύπτουν όλα τα γνωστά μαθηματικά. Σε αυτά τα βιβλία υπάρχουν θεωρήματα σχετικά με την κατασκευή και τη χρήση των γραναζιών. Ο Ιωάννης Φιλόπονος (490 </a:t>
            </a:r>
            <a:r>
              <a:rPr lang="el-GR" sz="2000" dirty="0" err="1"/>
              <a:t>μ.Χ</a:t>
            </a:r>
            <a:r>
              <a:rPr lang="el-GR" sz="2000" dirty="0"/>
              <a:t>. έως το 570 </a:t>
            </a:r>
            <a:r>
              <a:rPr lang="el-GR" sz="2000" dirty="0" err="1"/>
              <a:t>μ.Χ</a:t>
            </a:r>
            <a:r>
              <a:rPr lang="el-GR" sz="2000" dirty="0"/>
              <a:t>.), στη Βιβλιοθήκη της Αλεξάνδρειας, εισήγαγε φυσικές έννοιες όπως η αδράνεια και η ροπή.</a:t>
            </a:r>
            <a:endParaRPr lang="en-GB" sz="2000" dirty="0"/>
          </a:p>
        </p:txBody>
      </p:sp>
      <p:grpSp>
        <p:nvGrpSpPr>
          <p:cNvPr id="41" name="Ομάδα 40"/>
          <p:cNvGrpSpPr/>
          <p:nvPr/>
        </p:nvGrpSpPr>
        <p:grpSpPr>
          <a:xfrm>
            <a:off x="1584426" y="829659"/>
            <a:ext cx="4830786" cy="5334632"/>
            <a:chOff x="1993246" y="829659"/>
            <a:chExt cx="4830786" cy="5334632"/>
          </a:xfrm>
        </p:grpSpPr>
        <p:sp>
          <p:nvSpPr>
            <p:cNvPr id="49" name="Rectangle 95"/>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endParaRPr lang="el-GR" sz="2400" dirty="0">
                <a:solidFill>
                  <a:srgbClr val="003399"/>
                </a:solidFill>
              </a:endParaRP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7"/>
                </a:rPr>
                <a:t>xmoussas@phys.uoa.gr</a:t>
              </a:r>
              <a:r>
                <a:rPr lang="en-GB" sz="1400" b="1" dirty="0">
                  <a:solidFill>
                    <a:srgbClr val="003399"/>
                  </a:solidFill>
                </a:rPr>
                <a:t>, </a:t>
              </a:r>
              <a:r>
                <a:rPr lang="en-GB" sz="1400" b="1" dirty="0">
                  <a:solidFill>
                    <a:srgbClr val="003399"/>
                  </a:solidFill>
                  <a:hlinkClick r:id="rId8"/>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pic>
          <p:nvPicPr>
            <p:cNvPr id="48" name="Picture 2" descr="https://upload.wikimedia.org/wikipedia/el/2/2b/Logo_uoa_blu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1689</Words>
  <Application>Microsoft Office PowerPoint</Application>
  <PresentationFormat>Προσαρμογή</PresentationFormat>
  <Paragraphs>40</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96</cp:revision>
  <dcterms:created xsi:type="dcterms:W3CDTF">2014-06-01T18:00:45Z</dcterms:created>
  <dcterms:modified xsi:type="dcterms:W3CDTF">2025-07-23T06:59:36Z</dcterms:modified>
</cp:coreProperties>
</file>