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Lst>
  <p:sldSz cx="36004500" cy="50406300"/>
  <p:notesSz cx="6858000" cy="9144000"/>
  <p:defaultText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876">
          <p15:clr>
            <a:srgbClr val="A4A3A4"/>
          </p15:clr>
        </p15:guide>
        <p15:guide id="2" pos="113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9485" autoAdjust="0"/>
    <p:restoredTop sz="94640" autoAdjust="0"/>
  </p:normalViewPr>
  <p:slideViewPr>
    <p:cSldViewPr>
      <p:cViewPr>
        <p:scale>
          <a:sx n="33" d="100"/>
          <a:sy n="33" d="100"/>
        </p:scale>
        <p:origin x="-612" y="-2216"/>
      </p:cViewPr>
      <p:guideLst>
        <p:guide orient="horz" pos="15876"/>
        <p:guide pos="1134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2700340" y="15658636"/>
            <a:ext cx="30603825" cy="10804682"/>
          </a:xfrm>
        </p:spPr>
        <p:txBody>
          <a:bodyPr/>
          <a:lstStyle/>
          <a:p>
            <a:r>
              <a:rPr lang="el-GR"/>
              <a:t>Kλικ για επεξεργασία του τίτλου</a:t>
            </a:r>
            <a:endParaRPr lang="en-GB"/>
          </a:p>
        </p:txBody>
      </p:sp>
      <p:sp>
        <p:nvSpPr>
          <p:cNvPr id="3" name="2 - Υπότιτλος"/>
          <p:cNvSpPr>
            <a:spLocks noGrp="1"/>
          </p:cNvSpPr>
          <p:nvPr>
            <p:ph type="subTitle" idx="1"/>
          </p:nvPr>
        </p:nvSpPr>
        <p:spPr>
          <a:xfrm>
            <a:off x="5400677" y="28563570"/>
            <a:ext cx="25203151" cy="12881610"/>
          </a:xfrm>
        </p:spPr>
        <p:txBody>
          <a:bodyPr/>
          <a:lstStyle>
            <a:lvl1pPr marL="0" indent="0" algn="ctr">
              <a:buNone/>
              <a:defRPr>
                <a:solidFill>
                  <a:schemeClr val="tx1">
                    <a:tint val="75000"/>
                  </a:schemeClr>
                </a:solidFill>
              </a:defRPr>
            </a:lvl1pPr>
            <a:lvl2pPr marL="2305294" indent="0" algn="ctr">
              <a:buNone/>
              <a:defRPr>
                <a:solidFill>
                  <a:schemeClr val="tx1">
                    <a:tint val="75000"/>
                  </a:schemeClr>
                </a:solidFill>
              </a:defRPr>
            </a:lvl2pPr>
            <a:lvl3pPr marL="4610588" indent="0" algn="ctr">
              <a:buNone/>
              <a:defRPr>
                <a:solidFill>
                  <a:schemeClr val="tx1">
                    <a:tint val="75000"/>
                  </a:schemeClr>
                </a:solidFill>
              </a:defRPr>
            </a:lvl3pPr>
            <a:lvl4pPr marL="6915882" indent="0" algn="ctr">
              <a:buNone/>
              <a:defRPr>
                <a:solidFill>
                  <a:schemeClr val="tx1">
                    <a:tint val="75000"/>
                  </a:schemeClr>
                </a:solidFill>
              </a:defRPr>
            </a:lvl4pPr>
            <a:lvl5pPr marL="9221175" indent="0" algn="ctr">
              <a:buNone/>
              <a:defRPr>
                <a:solidFill>
                  <a:schemeClr val="tx1">
                    <a:tint val="75000"/>
                  </a:schemeClr>
                </a:solidFill>
              </a:defRPr>
            </a:lvl5pPr>
            <a:lvl6pPr marL="11526469" indent="0" algn="ctr">
              <a:buNone/>
              <a:defRPr>
                <a:solidFill>
                  <a:schemeClr val="tx1">
                    <a:tint val="75000"/>
                  </a:schemeClr>
                </a:solidFill>
              </a:defRPr>
            </a:lvl6pPr>
            <a:lvl7pPr marL="13831763" indent="0" algn="ctr">
              <a:buNone/>
              <a:defRPr>
                <a:solidFill>
                  <a:schemeClr val="tx1">
                    <a:tint val="75000"/>
                  </a:schemeClr>
                </a:solidFill>
              </a:defRPr>
            </a:lvl7pPr>
            <a:lvl8pPr marL="16137057" indent="0" algn="ctr">
              <a:buNone/>
              <a:defRPr>
                <a:solidFill>
                  <a:schemeClr val="tx1">
                    <a:tint val="75000"/>
                  </a:schemeClr>
                </a:solidFill>
              </a:defRPr>
            </a:lvl8pPr>
            <a:lvl9pPr marL="18442351"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19577443" y="2695343"/>
            <a:ext cx="6075762" cy="57337166"/>
          </a:xfrm>
        </p:spPr>
        <p:txBody>
          <a:bodyPr vert="eaVert"/>
          <a:lstStyle/>
          <a:p>
            <a:r>
              <a:rPr lang="el-GR"/>
              <a:t>Kλικ για επεξεργασία του τίτλου</a:t>
            </a:r>
            <a:endParaRPr lang="en-GB"/>
          </a:p>
        </p:txBody>
      </p:sp>
      <p:sp>
        <p:nvSpPr>
          <p:cNvPr id="3" name="2 - Θέση κατακόρυφου κειμένου"/>
          <p:cNvSpPr>
            <a:spLocks noGrp="1"/>
          </p:cNvSpPr>
          <p:nvPr>
            <p:ph type="body" orient="vert" idx="1"/>
          </p:nvPr>
        </p:nvSpPr>
        <p:spPr>
          <a:xfrm>
            <a:off x="1350172" y="2695343"/>
            <a:ext cx="17627205" cy="57337166"/>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2844109" y="32390718"/>
            <a:ext cx="30603825" cy="10011251"/>
          </a:xfrm>
        </p:spPr>
        <p:txBody>
          <a:bodyPr anchor="t"/>
          <a:lstStyle>
            <a:lvl1pPr algn="l">
              <a:defRPr sz="20200" b="1" cap="all"/>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2844109" y="21364349"/>
            <a:ext cx="30603825" cy="11026373"/>
          </a:xfrm>
        </p:spPr>
        <p:txBody>
          <a:bodyPr anchor="b"/>
          <a:lstStyle>
            <a:lvl1pPr marL="0" indent="0">
              <a:buNone/>
              <a:defRPr sz="10100">
                <a:solidFill>
                  <a:schemeClr val="tx1">
                    <a:tint val="75000"/>
                  </a:schemeClr>
                </a:solidFill>
              </a:defRPr>
            </a:lvl1pPr>
            <a:lvl2pPr marL="2305294" indent="0">
              <a:buNone/>
              <a:defRPr sz="9100">
                <a:solidFill>
                  <a:schemeClr val="tx1">
                    <a:tint val="75000"/>
                  </a:schemeClr>
                </a:solidFill>
              </a:defRPr>
            </a:lvl2pPr>
            <a:lvl3pPr marL="4610588" indent="0">
              <a:buNone/>
              <a:defRPr sz="8100">
                <a:solidFill>
                  <a:schemeClr val="tx1">
                    <a:tint val="75000"/>
                  </a:schemeClr>
                </a:solidFill>
              </a:defRPr>
            </a:lvl3pPr>
            <a:lvl4pPr marL="6915882" indent="0">
              <a:buNone/>
              <a:defRPr sz="7100">
                <a:solidFill>
                  <a:schemeClr val="tx1">
                    <a:tint val="75000"/>
                  </a:schemeClr>
                </a:solidFill>
              </a:defRPr>
            </a:lvl4pPr>
            <a:lvl5pPr marL="9221175" indent="0">
              <a:buNone/>
              <a:defRPr sz="7100">
                <a:solidFill>
                  <a:schemeClr val="tx1">
                    <a:tint val="75000"/>
                  </a:schemeClr>
                </a:solidFill>
              </a:defRPr>
            </a:lvl5pPr>
            <a:lvl6pPr marL="11526469" indent="0">
              <a:buNone/>
              <a:defRPr sz="7100">
                <a:solidFill>
                  <a:schemeClr val="tx1">
                    <a:tint val="75000"/>
                  </a:schemeClr>
                </a:solidFill>
              </a:defRPr>
            </a:lvl6pPr>
            <a:lvl7pPr marL="13831763" indent="0">
              <a:buNone/>
              <a:defRPr sz="7100">
                <a:solidFill>
                  <a:schemeClr val="tx1">
                    <a:tint val="75000"/>
                  </a:schemeClr>
                </a:solidFill>
              </a:defRPr>
            </a:lvl7pPr>
            <a:lvl8pPr marL="16137057" indent="0">
              <a:buNone/>
              <a:defRPr sz="7100">
                <a:solidFill>
                  <a:schemeClr val="tx1">
                    <a:tint val="75000"/>
                  </a:schemeClr>
                </a:solidFill>
              </a:defRPr>
            </a:lvl8pPr>
            <a:lvl9pPr marL="18442351" indent="0">
              <a:buNone/>
              <a:defRPr sz="71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11"/>
          </p:nvPr>
        </p:nvSpPr>
        <p:spPr/>
        <p:txBody>
          <a:bodyPr/>
          <a:lstStyle/>
          <a:p>
            <a:endParaRPr lang="en-GB"/>
          </a:p>
        </p:txBody>
      </p:sp>
      <p:sp>
        <p:nvSpPr>
          <p:cNvPr id="6" name="5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περιεχομένου"/>
          <p:cNvSpPr>
            <a:spLocks noGrp="1"/>
          </p:cNvSpPr>
          <p:nvPr>
            <p:ph sz="half" idx="1"/>
          </p:nvPr>
        </p:nvSpPr>
        <p:spPr>
          <a:xfrm>
            <a:off x="1350171"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περιεχομένου"/>
          <p:cNvSpPr>
            <a:spLocks noGrp="1"/>
          </p:cNvSpPr>
          <p:nvPr>
            <p:ph sz="half" idx="2"/>
          </p:nvPr>
        </p:nvSpPr>
        <p:spPr>
          <a:xfrm>
            <a:off x="13801727" y="15681964"/>
            <a:ext cx="11851481" cy="44350549"/>
          </a:xfrm>
        </p:spPr>
        <p:txBody>
          <a:bodyPr/>
          <a:lstStyle>
            <a:lvl1pPr>
              <a:defRPr sz="14100"/>
            </a:lvl1pPr>
            <a:lvl2pPr>
              <a:defRPr sz="12100"/>
            </a:lvl2pPr>
            <a:lvl3pPr>
              <a:defRPr sz="10100"/>
            </a:lvl3pPr>
            <a:lvl4pPr>
              <a:defRPr sz="9100"/>
            </a:lvl4pPr>
            <a:lvl5pPr>
              <a:defRPr sz="9100"/>
            </a:lvl5pPr>
            <a:lvl6pPr>
              <a:defRPr sz="9100"/>
            </a:lvl6pPr>
            <a:lvl7pPr>
              <a:defRPr sz="9100"/>
            </a:lvl7pPr>
            <a:lvl8pPr>
              <a:defRPr sz="9100"/>
            </a:lvl8pPr>
            <a:lvl9pPr>
              <a:defRPr sz="9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5" y="2018589"/>
            <a:ext cx="32404051" cy="8401050"/>
          </a:xfrm>
        </p:spPr>
        <p:txBody>
          <a:bodyPr/>
          <a:lstStyle>
            <a:lvl1pPr>
              <a:defRPr/>
            </a:lvl1p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7" y="11283080"/>
            <a:ext cx="15908240"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1800227" y="15985331"/>
            <a:ext cx="15908240"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5" name="4 - Θέση κειμένου"/>
          <p:cNvSpPr>
            <a:spLocks noGrp="1"/>
          </p:cNvSpPr>
          <p:nvPr>
            <p:ph type="body" sz="quarter" idx="3"/>
          </p:nvPr>
        </p:nvSpPr>
        <p:spPr>
          <a:xfrm>
            <a:off x="18289790" y="11283080"/>
            <a:ext cx="15914487" cy="4702251"/>
          </a:xfrm>
        </p:spPr>
        <p:txBody>
          <a:bodyPr anchor="b"/>
          <a:lstStyle>
            <a:lvl1pPr marL="0" indent="0">
              <a:buNone/>
              <a:defRPr sz="12100" b="1"/>
            </a:lvl1pPr>
            <a:lvl2pPr marL="2305294" indent="0">
              <a:buNone/>
              <a:defRPr sz="10100" b="1"/>
            </a:lvl2pPr>
            <a:lvl3pPr marL="4610588" indent="0">
              <a:buNone/>
              <a:defRPr sz="9100" b="1"/>
            </a:lvl3pPr>
            <a:lvl4pPr marL="6915882" indent="0">
              <a:buNone/>
              <a:defRPr sz="8100" b="1"/>
            </a:lvl4pPr>
            <a:lvl5pPr marL="9221175" indent="0">
              <a:buNone/>
              <a:defRPr sz="8100" b="1"/>
            </a:lvl5pPr>
            <a:lvl6pPr marL="11526469" indent="0">
              <a:buNone/>
              <a:defRPr sz="8100" b="1"/>
            </a:lvl6pPr>
            <a:lvl7pPr marL="13831763" indent="0">
              <a:buNone/>
              <a:defRPr sz="8100" b="1"/>
            </a:lvl7pPr>
            <a:lvl8pPr marL="16137057" indent="0">
              <a:buNone/>
              <a:defRPr sz="8100" b="1"/>
            </a:lvl8pPr>
            <a:lvl9pPr marL="18442351" indent="0">
              <a:buNone/>
              <a:defRPr sz="81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18289790" y="15985331"/>
            <a:ext cx="15914487" cy="29041967"/>
          </a:xfrm>
        </p:spPr>
        <p:txBody>
          <a:bodyPr/>
          <a:lstStyle>
            <a:lvl1pPr>
              <a:defRPr sz="12100"/>
            </a:lvl1pPr>
            <a:lvl2pPr>
              <a:defRPr sz="10100"/>
            </a:lvl2pPr>
            <a:lvl3pPr>
              <a:defRPr sz="9100"/>
            </a:lvl3pPr>
            <a:lvl4pPr>
              <a:defRPr sz="8100"/>
            </a:lvl4pPr>
            <a:lvl5pPr>
              <a:defRPr sz="8100"/>
            </a:lvl5pPr>
            <a:lvl6pPr>
              <a:defRPr sz="8100"/>
            </a:lvl6pPr>
            <a:lvl7pPr>
              <a:defRPr sz="8100"/>
            </a:lvl7pPr>
            <a:lvl8pPr>
              <a:defRPr sz="8100"/>
            </a:lvl8pPr>
            <a:lvl9pPr>
              <a:defRPr sz="8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7" name="6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8" name="7 - Θέση υποσέλιδου"/>
          <p:cNvSpPr>
            <a:spLocks noGrp="1"/>
          </p:cNvSpPr>
          <p:nvPr>
            <p:ph type="ftr" sz="quarter" idx="11"/>
          </p:nvPr>
        </p:nvSpPr>
        <p:spPr/>
        <p:txBody>
          <a:bodyPr/>
          <a:lstStyle/>
          <a:p>
            <a:endParaRPr lang="en-GB"/>
          </a:p>
        </p:txBody>
      </p:sp>
      <p:sp>
        <p:nvSpPr>
          <p:cNvPr id="9" name="8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GB"/>
          </a:p>
        </p:txBody>
      </p:sp>
      <p:sp>
        <p:nvSpPr>
          <p:cNvPr id="3" name="2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4" name="3 - Θέση υποσέλιδου"/>
          <p:cNvSpPr>
            <a:spLocks noGrp="1"/>
          </p:cNvSpPr>
          <p:nvPr>
            <p:ph type="ftr" sz="quarter" idx="11"/>
          </p:nvPr>
        </p:nvSpPr>
        <p:spPr/>
        <p:txBody>
          <a:bodyPr/>
          <a:lstStyle/>
          <a:p>
            <a:endParaRPr lang="en-GB"/>
          </a:p>
        </p:txBody>
      </p:sp>
      <p:sp>
        <p:nvSpPr>
          <p:cNvPr id="5" name="4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3" name="2 - Θέση υποσέλιδου"/>
          <p:cNvSpPr>
            <a:spLocks noGrp="1"/>
          </p:cNvSpPr>
          <p:nvPr>
            <p:ph type="ftr" sz="quarter" idx="11"/>
          </p:nvPr>
        </p:nvSpPr>
        <p:spPr/>
        <p:txBody>
          <a:bodyPr/>
          <a:lstStyle/>
          <a:p>
            <a:endParaRPr lang="en-GB"/>
          </a:p>
        </p:txBody>
      </p:sp>
      <p:sp>
        <p:nvSpPr>
          <p:cNvPr id="4" name="3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800228" y="2006921"/>
            <a:ext cx="11845234" cy="8541068"/>
          </a:xfrm>
        </p:spPr>
        <p:txBody>
          <a:bodyPr anchor="b"/>
          <a:lstStyle>
            <a:lvl1pPr algn="l">
              <a:defRPr sz="10100" b="1"/>
            </a:lvl1pPr>
          </a:lstStyle>
          <a:p>
            <a:r>
              <a:rPr lang="el-GR"/>
              <a:t>Kλικ για επεξεργασία του τίτλου</a:t>
            </a:r>
            <a:endParaRPr lang="en-GB"/>
          </a:p>
        </p:txBody>
      </p:sp>
      <p:sp>
        <p:nvSpPr>
          <p:cNvPr id="3" name="2 - Θέση περιεχομένου"/>
          <p:cNvSpPr>
            <a:spLocks noGrp="1"/>
          </p:cNvSpPr>
          <p:nvPr>
            <p:ph idx="1"/>
          </p:nvPr>
        </p:nvSpPr>
        <p:spPr>
          <a:xfrm>
            <a:off x="14076762" y="2006923"/>
            <a:ext cx="20127518" cy="43020382"/>
          </a:xfrm>
        </p:spPr>
        <p:txBody>
          <a:bodyPr/>
          <a:lstStyle>
            <a:lvl1pPr>
              <a:defRPr sz="16100"/>
            </a:lvl1pPr>
            <a:lvl2pPr>
              <a:defRPr sz="14100"/>
            </a:lvl2pPr>
            <a:lvl3pPr>
              <a:defRPr sz="12100"/>
            </a:lvl3pPr>
            <a:lvl4pPr>
              <a:defRPr sz="10100"/>
            </a:lvl4pPr>
            <a:lvl5pPr>
              <a:defRPr sz="10100"/>
            </a:lvl5pPr>
            <a:lvl6pPr>
              <a:defRPr sz="10100"/>
            </a:lvl6pPr>
            <a:lvl7pPr>
              <a:defRPr sz="10100"/>
            </a:lvl7pPr>
            <a:lvl8pPr>
              <a:defRPr sz="10100"/>
            </a:lvl8pPr>
            <a:lvl9pPr>
              <a:defRPr sz="101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κειμένου"/>
          <p:cNvSpPr>
            <a:spLocks noGrp="1"/>
          </p:cNvSpPr>
          <p:nvPr>
            <p:ph type="body" sz="half" idx="2"/>
          </p:nvPr>
        </p:nvSpPr>
        <p:spPr>
          <a:xfrm>
            <a:off x="1800228" y="10547991"/>
            <a:ext cx="11845234" cy="34479315"/>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7057137" y="35284414"/>
            <a:ext cx="21602700" cy="4165526"/>
          </a:xfrm>
        </p:spPr>
        <p:txBody>
          <a:bodyPr anchor="b"/>
          <a:lstStyle>
            <a:lvl1pPr algn="l">
              <a:defRPr sz="10100" b="1"/>
            </a:lvl1pPr>
          </a:lstStyle>
          <a:p>
            <a:r>
              <a:rPr lang="el-GR"/>
              <a:t>Kλικ για επεξεργασία του τίτλου</a:t>
            </a:r>
            <a:endParaRPr lang="en-GB"/>
          </a:p>
        </p:txBody>
      </p:sp>
      <p:sp>
        <p:nvSpPr>
          <p:cNvPr id="3" name="2 - Θέση εικόνας"/>
          <p:cNvSpPr>
            <a:spLocks noGrp="1"/>
          </p:cNvSpPr>
          <p:nvPr>
            <p:ph type="pic" idx="1"/>
          </p:nvPr>
        </p:nvSpPr>
        <p:spPr>
          <a:xfrm>
            <a:off x="7057137" y="4503894"/>
            <a:ext cx="21602700" cy="30243780"/>
          </a:xfrm>
        </p:spPr>
        <p:txBody>
          <a:bodyPr/>
          <a:lstStyle>
            <a:lvl1pPr marL="0" indent="0">
              <a:buNone/>
              <a:defRPr sz="16100"/>
            </a:lvl1pPr>
            <a:lvl2pPr marL="2305294" indent="0">
              <a:buNone/>
              <a:defRPr sz="14100"/>
            </a:lvl2pPr>
            <a:lvl3pPr marL="4610588" indent="0">
              <a:buNone/>
              <a:defRPr sz="12100"/>
            </a:lvl3pPr>
            <a:lvl4pPr marL="6915882" indent="0">
              <a:buNone/>
              <a:defRPr sz="10100"/>
            </a:lvl4pPr>
            <a:lvl5pPr marL="9221175" indent="0">
              <a:buNone/>
              <a:defRPr sz="10100"/>
            </a:lvl5pPr>
            <a:lvl6pPr marL="11526469" indent="0">
              <a:buNone/>
              <a:defRPr sz="10100"/>
            </a:lvl6pPr>
            <a:lvl7pPr marL="13831763" indent="0">
              <a:buNone/>
              <a:defRPr sz="10100"/>
            </a:lvl7pPr>
            <a:lvl8pPr marL="16137057" indent="0">
              <a:buNone/>
              <a:defRPr sz="10100"/>
            </a:lvl8pPr>
            <a:lvl9pPr marL="18442351" indent="0">
              <a:buNone/>
              <a:defRPr sz="10100"/>
            </a:lvl9pPr>
          </a:lstStyle>
          <a:p>
            <a:endParaRPr lang="en-GB"/>
          </a:p>
        </p:txBody>
      </p:sp>
      <p:sp>
        <p:nvSpPr>
          <p:cNvPr id="4" name="3 - Θέση κειμένου"/>
          <p:cNvSpPr>
            <a:spLocks noGrp="1"/>
          </p:cNvSpPr>
          <p:nvPr>
            <p:ph type="body" sz="half" idx="2"/>
          </p:nvPr>
        </p:nvSpPr>
        <p:spPr>
          <a:xfrm>
            <a:off x="7057137" y="39449940"/>
            <a:ext cx="21602700" cy="5915734"/>
          </a:xfrm>
        </p:spPr>
        <p:txBody>
          <a:bodyPr/>
          <a:lstStyle>
            <a:lvl1pPr marL="0" indent="0">
              <a:buNone/>
              <a:defRPr sz="7100"/>
            </a:lvl1pPr>
            <a:lvl2pPr marL="2305294" indent="0">
              <a:buNone/>
              <a:defRPr sz="6100"/>
            </a:lvl2pPr>
            <a:lvl3pPr marL="4610588" indent="0">
              <a:buNone/>
              <a:defRPr sz="5000"/>
            </a:lvl3pPr>
            <a:lvl4pPr marL="6915882" indent="0">
              <a:buNone/>
              <a:defRPr sz="4500"/>
            </a:lvl4pPr>
            <a:lvl5pPr marL="9221175" indent="0">
              <a:buNone/>
              <a:defRPr sz="4500"/>
            </a:lvl5pPr>
            <a:lvl6pPr marL="11526469" indent="0">
              <a:buNone/>
              <a:defRPr sz="4500"/>
            </a:lvl6pPr>
            <a:lvl7pPr marL="13831763" indent="0">
              <a:buNone/>
              <a:defRPr sz="4500"/>
            </a:lvl7pPr>
            <a:lvl8pPr marL="16137057" indent="0">
              <a:buNone/>
              <a:defRPr sz="4500"/>
            </a:lvl8pPr>
            <a:lvl9pPr marL="18442351" indent="0">
              <a:buNone/>
              <a:defRPr sz="45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716D7509-9ED9-4B61-87DC-A724F859E6AB}" type="datetimeFigureOut">
              <a:rPr lang="en-GB" smtClean="0"/>
              <a:pPr/>
              <a:t>23/07/2025</a:t>
            </a:fld>
            <a:endParaRPr lang="en-GB"/>
          </a:p>
        </p:txBody>
      </p:sp>
      <p:sp>
        <p:nvSpPr>
          <p:cNvPr id="6" name="5 - Θέση υποσέλιδου"/>
          <p:cNvSpPr>
            <a:spLocks noGrp="1"/>
          </p:cNvSpPr>
          <p:nvPr>
            <p:ph type="ftr" sz="quarter" idx="11"/>
          </p:nvPr>
        </p:nvSpPr>
        <p:spPr/>
        <p:txBody>
          <a:bodyPr/>
          <a:lstStyle/>
          <a:p>
            <a:endParaRPr lang="en-GB"/>
          </a:p>
        </p:txBody>
      </p:sp>
      <p:sp>
        <p:nvSpPr>
          <p:cNvPr id="7" name="6 - Θέση αριθμού διαφάνειας"/>
          <p:cNvSpPr>
            <a:spLocks noGrp="1"/>
          </p:cNvSpPr>
          <p:nvPr>
            <p:ph type="sldNum" sz="quarter" idx="12"/>
          </p:nvPr>
        </p:nvSpPr>
        <p:spPr/>
        <p:txBody>
          <a:bodyPr/>
          <a:lstStyle/>
          <a:p>
            <a:fld id="{187992A0-716E-43E8-BD68-F533C6A7A6A0}"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1800225" y="2018589"/>
            <a:ext cx="32404051" cy="8401050"/>
          </a:xfrm>
          <a:prstGeom prst="rect">
            <a:avLst/>
          </a:prstGeom>
        </p:spPr>
        <p:txBody>
          <a:bodyPr vert="horz" lIns="461059" tIns="230529" rIns="461059" bIns="230529" rtlCol="0" anchor="ctr">
            <a:normAutofit/>
          </a:bodyPr>
          <a:lstStyle/>
          <a:p>
            <a:r>
              <a:rPr lang="el-GR"/>
              <a:t>Kλικ για επεξεργασία του τίτλου</a:t>
            </a:r>
            <a:endParaRPr lang="en-GB"/>
          </a:p>
        </p:txBody>
      </p:sp>
      <p:sp>
        <p:nvSpPr>
          <p:cNvPr id="3" name="2 - Θέση κειμένου"/>
          <p:cNvSpPr>
            <a:spLocks noGrp="1"/>
          </p:cNvSpPr>
          <p:nvPr>
            <p:ph type="body" idx="1"/>
          </p:nvPr>
        </p:nvSpPr>
        <p:spPr>
          <a:xfrm>
            <a:off x="1800225" y="11761479"/>
            <a:ext cx="32404051" cy="33265826"/>
          </a:xfrm>
          <a:prstGeom prst="rect">
            <a:avLst/>
          </a:prstGeom>
        </p:spPr>
        <p:txBody>
          <a:bodyPr vert="horz" lIns="461059" tIns="230529" rIns="461059" bIns="230529"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GB"/>
          </a:p>
        </p:txBody>
      </p:sp>
      <p:sp>
        <p:nvSpPr>
          <p:cNvPr id="4" name="3 - Θέση ημερομηνίας"/>
          <p:cNvSpPr>
            <a:spLocks noGrp="1"/>
          </p:cNvSpPr>
          <p:nvPr>
            <p:ph type="dt" sz="half" idx="2"/>
          </p:nvPr>
        </p:nvSpPr>
        <p:spPr>
          <a:xfrm>
            <a:off x="1800225" y="46719181"/>
            <a:ext cx="8401051" cy="2683667"/>
          </a:xfrm>
          <a:prstGeom prst="rect">
            <a:avLst/>
          </a:prstGeom>
        </p:spPr>
        <p:txBody>
          <a:bodyPr vert="horz" lIns="461059" tIns="230529" rIns="461059" bIns="230529" rtlCol="0" anchor="ctr"/>
          <a:lstStyle>
            <a:lvl1pPr algn="l">
              <a:defRPr sz="6100">
                <a:solidFill>
                  <a:schemeClr val="tx1">
                    <a:tint val="75000"/>
                  </a:schemeClr>
                </a:solidFill>
              </a:defRPr>
            </a:lvl1pPr>
          </a:lstStyle>
          <a:p>
            <a:fld id="{716D7509-9ED9-4B61-87DC-A724F859E6AB}" type="datetimeFigureOut">
              <a:rPr lang="en-GB" smtClean="0"/>
              <a:pPr/>
              <a:t>23/07/2025</a:t>
            </a:fld>
            <a:endParaRPr lang="en-GB"/>
          </a:p>
        </p:txBody>
      </p:sp>
      <p:sp>
        <p:nvSpPr>
          <p:cNvPr id="5" name="4 - Θέση υποσέλιδου"/>
          <p:cNvSpPr>
            <a:spLocks noGrp="1"/>
          </p:cNvSpPr>
          <p:nvPr>
            <p:ph type="ftr" sz="quarter" idx="3"/>
          </p:nvPr>
        </p:nvSpPr>
        <p:spPr>
          <a:xfrm>
            <a:off x="12301540" y="46719181"/>
            <a:ext cx="11401425" cy="2683667"/>
          </a:xfrm>
          <a:prstGeom prst="rect">
            <a:avLst/>
          </a:prstGeom>
        </p:spPr>
        <p:txBody>
          <a:bodyPr vert="horz" lIns="461059" tIns="230529" rIns="461059" bIns="230529" rtlCol="0" anchor="ctr"/>
          <a:lstStyle>
            <a:lvl1pPr algn="ctr">
              <a:defRPr sz="6100">
                <a:solidFill>
                  <a:schemeClr val="tx1">
                    <a:tint val="75000"/>
                  </a:schemeClr>
                </a:solidFill>
              </a:defRPr>
            </a:lvl1pPr>
          </a:lstStyle>
          <a:p>
            <a:endParaRPr lang="en-GB"/>
          </a:p>
        </p:txBody>
      </p:sp>
      <p:sp>
        <p:nvSpPr>
          <p:cNvPr id="6" name="5 - Θέση αριθμού διαφάνειας"/>
          <p:cNvSpPr>
            <a:spLocks noGrp="1"/>
          </p:cNvSpPr>
          <p:nvPr>
            <p:ph type="sldNum" sz="quarter" idx="4"/>
          </p:nvPr>
        </p:nvSpPr>
        <p:spPr>
          <a:xfrm>
            <a:off x="25803225" y="46719181"/>
            <a:ext cx="8401051" cy="2683667"/>
          </a:xfrm>
          <a:prstGeom prst="rect">
            <a:avLst/>
          </a:prstGeom>
        </p:spPr>
        <p:txBody>
          <a:bodyPr vert="horz" lIns="461059" tIns="230529" rIns="461059" bIns="230529" rtlCol="0" anchor="ctr"/>
          <a:lstStyle>
            <a:lvl1pPr algn="r">
              <a:defRPr sz="6100">
                <a:solidFill>
                  <a:schemeClr val="tx1">
                    <a:tint val="75000"/>
                  </a:schemeClr>
                </a:solidFill>
              </a:defRPr>
            </a:lvl1pPr>
          </a:lstStyle>
          <a:p>
            <a:fld id="{187992A0-716E-43E8-BD68-F533C6A7A6A0}"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610588" rtl="0" eaLnBrk="1" latinLnBrk="0" hangingPunct="1">
        <a:spcBef>
          <a:spcPct val="0"/>
        </a:spcBef>
        <a:buNone/>
        <a:defRPr sz="22200" kern="1200">
          <a:solidFill>
            <a:schemeClr val="tx1"/>
          </a:solidFill>
          <a:latin typeface="+mj-lt"/>
          <a:ea typeface="+mj-ea"/>
          <a:cs typeface="+mj-cs"/>
        </a:defRPr>
      </a:lvl1pPr>
    </p:titleStyle>
    <p:bodyStyle>
      <a:lvl1pPr marL="1728970" indent="-1728970" algn="l" defTabSz="4610588" rtl="0" eaLnBrk="1" latinLnBrk="0" hangingPunct="1">
        <a:spcBef>
          <a:spcPct val="20000"/>
        </a:spcBef>
        <a:buFont typeface="Arial" pitchFamily="34" charset="0"/>
        <a:buChar char="•"/>
        <a:defRPr sz="16100" kern="1200">
          <a:solidFill>
            <a:schemeClr val="tx1"/>
          </a:solidFill>
          <a:latin typeface="+mn-lt"/>
          <a:ea typeface="+mn-ea"/>
          <a:cs typeface="+mn-cs"/>
        </a:defRPr>
      </a:lvl1pPr>
      <a:lvl2pPr marL="3746102" indent="-1440809" algn="l" defTabSz="4610588" rtl="0" eaLnBrk="1" latinLnBrk="0" hangingPunct="1">
        <a:spcBef>
          <a:spcPct val="20000"/>
        </a:spcBef>
        <a:buFont typeface="Arial" pitchFamily="34" charset="0"/>
        <a:buChar char="–"/>
        <a:defRPr sz="14100" kern="1200">
          <a:solidFill>
            <a:schemeClr val="tx1"/>
          </a:solidFill>
          <a:latin typeface="+mn-lt"/>
          <a:ea typeface="+mn-ea"/>
          <a:cs typeface="+mn-cs"/>
        </a:defRPr>
      </a:lvl2pPr>
      <a:lvl3pPr marL="5763235" indent="-1152647" algn="l" defTabSz="4610588" rtl="0" eaLnBrk="1" latinLnBrk="0" hangingPunct="1">
        <a:spcBef>
          <a:spcPct val="20000"/>
        </a:spcBef>
        <a:buFont typeface="Arial" pitchFamily="34" charset="0"/>
        <a:buChar char="•"/>
        <a:defRPr sz="12100" kern="1200">
          <a:solidFill>
            <a:schemeClr val="tx1"/>
          </a:solidFill>
          <a:latin typeface="+mn-lt"/>
          <a:ea typeface="+mn-ea"/>
          <a:cs typeface="+mn-cs"/>
        </a:defRPr>
      </a:lvl3pPr>
      <a:lvl4pPr marL="806852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4pPr>
      <a:lvl5pPr marL="10373822"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5pPr>
      <a:lvl6pPr marL="12679116"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6pPr>
      <a:lvl7pPr marL="14984410"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7pPr>
      <a:lvl8pPr marL="17289704"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8pPr>
      <a:lvl9pPr marL="19594998" indent="-1152647" algn="l" defTabSz="4610588" rtl="0" eaLnBrk="1" latinLnBrk="0" hangingPunct="1">
        <a:spcBef>
          <a:spcPct val="20000"/>
        </a:spcBef>
        <a:buFont typeface="Arial" pitchFamily="34" charset="0"/>
        <a:buChar char="•"/>
        <a:defRPr sz="10100" kern="1200">
          <a:solidFill>
            <a:schemeClr val="tx1"/>
          </a:solidFill>
          <a:latin typeface="+mn-lt"/>
          <a:ea typeface="+mn-ea"/>
          <a:cs typeface="+mn-cs"/>
        </a:defRPr>
      </a:lvl9pPr>
    </p:bodyStyle>
    <p:otherStyle>
      <a:defPPr>
        <a:defRPr lang="en-US"/>
      </a:defPPr>
      <a:lvl1pPr marL="0" algn="l" defTabSz="4610588" rtl="0" eaLnBrk="1" latinLnBrk="0" hangingPunct="1">
        <a:defRPr sz="9100" kern="1200">
          <a:solidFill>
            <a:schemeClr val="tx1"/>
          </a:solidFill>
          <a:latin typeface="+mn-lt"/>
          <a:ea typeface="+mn-ea"/>
          <a:cs typeface="+mn-cs"/>
        </a:defRPr>
      </a:lvl1pPr>
      <a:lvl2pPr marL="2305294" algn="l" defTabSz="4610588" rtl="0" eaLnBrk="1" latinLnBrk="0" hangingPunct="1">
        <a:defRPr sz="9100" kern="1200">
          <a:solidFill>
            <a:schemeClr val="tx1"/>
          </a:solidFill>
          <a:latin typeface="+mn-lt"/>
          <a:ea typeface="+mn-ea"/>
          <a:cs typeface="+mn-cs"/>
        </a:defRPr>
      </a:lvl2pPr>
      <a:lvl3pPr marL="4610588" algn="l" defTabSz="4610588" rtl="0" eaLnBrk="1" latinLnBrk="0" hangingPunct="1">
        <a:defRPr sz="9100" kern="1200">
          <a:solidFill>
            <a:schemeClr val="tx1"/>
          </a:solidFill>
          <a:latin typeface="+mn-lt"/>
          <a:ea typeface="+mn-ea"/>
          <a:cs typeface="+mn-cs"/>
        </a:defRPr>
      </a:lvl3pPr>
      <a:lvl4pPr marL="6915882" algn="l" defTabSz="4610588" rtl="0" eaLnBrk="1" latinLnBrk="0" hangingPunct="1">
        <a:defRPr sz="9100" kern="1200">
          <a:solidFill>
            <a:schemeClr val="tx1"/>
          </a:solidFill>
          <a:latin typeface="+mn-lt"/>
          <a:ea typeface="+mn-ea"/>
          <a:cs typeface="+mn-cs"/>
        </a:defRPr>
      </a:lvl4pPr>
      <a:lvl5pPr marL="9221175" algn="l" defTabSz="4610588" rtl="0" eaLnBrk="1" latinLnBrk="0" hangingPunct="1">
        <a:defRPr sz="9100" kern="1200">
          <a:solidFill>
            <a:schemeClr val="tx1"/>
          </a:solidFill>
          <a:latin typeface="+mn-lt"/>
          <a:ea typeface="+mn-ea"/>
          <a:cs typeface="+mn-cs"/>
        </a:defRPr>
      </a:lvl5pPr>
      <a:lvl6pPr marL="11526469" algn="l" defTabSz="4610588" rtl="0" eaLnBrk="1" latinLnBrk="0" hangingPunct="1">
        <a:defRPr sz="9100" kern="1200">
          <a:solidFill>
            <a:schemeClr val="tx1"/>
          </a:solidFill>
          <a:latin typeface="+mn-lt"/>
          <a:ea typeface="+mn-ea"/>
          <a:cs typeface="+mn-cs"/>
        </a:defRPr>
      </a:lvl6pPr>
      <a:lvl7pPr marL="13831763" algn="l" defTabSz="4610588" rtl="0" eaLnBrk="1" latinLnBrk="0" hangingPunct="1">
        <a:defRPr sz="9100" kern="1200">
          <a:solidFill>
            <a:schemeClr val="tx1"/>
          </a:solidFill>
          <a:latin typeface="+mn-lt"/>
          <a:ea typeface="+mn-ea"/>
          <a:cs typeface="+mn-cs"/>
        </a:defRPr>
      </a:lvl7pPr>
      <a:lvl8pPr marL="16137057" algn="l" defTabSz="4610588" rtl="0" eaLnBrk="1" latinLnBrk="0" hangingPunct="1">
        <a:defRPr sz="9100" kern="1200">
          <a:solidFill>
            <a:schemeClr val="tx1"/>
          </a:solidFill>
          <a:latin typeface="+mn-lt"/>
          <a:ea typeface="+mn-ea"/>
          <a:cs typeface="+mn-cs"/>
        </a:defRPr>
      </a:lvl8pPr>
      <a:lvl9pPr marL="18442351" algn="l" defTabSz="4610588" rtl="0" eaLnBrk="1" latinLnBrk="0" hangingPunct="1">
        <a:defRPr sz="9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gif"/><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upload.wikimedia.org/wikipedia/commons/3/35/ACMA_1331_Alexander_2.JPG" TargetMode="External"/><Relationship Id="rId11" Type="http://schemas.openxmlformats.org/officeDocument/2006/relationships/hyperlink" Target="mailto:xmoussas@gmail.com" TargetMode="External"/><Relationship Id="rId5" Type="http://schemas.openxmlformats.org/officeDocument/2006/relationships/image" Target="../media/image4.jpeg"/><Relationship Id="rId10" Type="http://schemas.openxmlformats.org/officeDocument/2006/relationships/hyperlink" Target="mailto:xmoussas@phys.uoa.gr" TargetMode="External"/><Relationship Id="rId4" Type="http://schemas.openxmlformats.org/officeDocument/2006/relationships/image" Target="../media/image3.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36"/>
          <p:cNvSpPr>
            <a:spLocks noChangeArrowheads="1"/>
          </p:cNvSpPr>
          <p:nvPr/>
        </p:nvSpPr>
        <p:spPr bwMode="auto">
          <a:xfrm>
            <a:off x="4428181" y="1656534"/>
            <a:ext cx="26679525" cy="2632648"/>
          </a:xfrm>
          <a:prstGeom prst="rect">
            <a:avLst/>
          </a:prstGeom>
          <a:noFill/>
          <a:ln w="9525">
            <a:noFill/>
            <a:miter lim="800000"/>
            <a:headEnd/>
            <a:tailEnd/>
          </a:ln>
          <a:effectLst/>
        </p:spPr>
        <p:txBody>
          <a:bodyPr lIns="147293" tIns="73647" rIns="147293" bIns="73647" anchor="ctr"/>
          <a:lstStyle/>
          <a:p>
            <a:pPr algn="ctr" defTabSz="1463422" rtl="1" eaLnBrk="0" hangingPunct="0">
              <a:defRPr/>
            </a:pPr>
            <a:r>
              <a:rPr lang="en-GB" sz="7200" b="1" i="1" dirty="0" err="1">
                <a:solidFill>
                  <a:srgbClr val="003399"/>
                </a:solidFill>
                <a:effectLst>
                  <a:outerShdw blurRad="38100" dist="38100" dir="2700000" algn="tl">
                    <a:srgbClr val="FFFFFF"/>
                  </a:outerShdw>
                </a:effectLst>
                <a:latin typeface="Times New Roman" pitchFamily="18" charset="0"/>
              </a:rPr>
              <a:t>Ekspozita</a:t>
            </a:r>
            <a:r>
              <a:rPr lang="en-GB" sz="7200" b="1" i="1" dirty="0">
                <a:solidFill>
                  <a:srgbClr val="003399"/>
                </a:solidFill>
                <a:effectLst>
                  <a:outerShdw blurRad="38100" dist="38100" dir="2700000" algn="tl">
                    <a:srgbClr val="FFFFFF"/>
                  </a:outerShdw>
                </a:effectLst>
                <a:latin typeface="Times New Roman" pitchFamily="18" charset="0"/>
              </a:rPr>
              <a:t> e </a:t>
            </a:r>
            <a:r>
              <a:rPr lang="en-GB" sz="7200" b="1" i="1" dirty="0" err="1">
                <a:solidFill>
                  <a:srgbClr val="003399"/>
                </a:solidFill>
                <a:effectLst>
                  <a:outerShdw blurRad="38100" dist="38100" dir="2700000" algn="tl">
                    <a:srgbClr val="FFFFFF"/>
                  </a:outerShdw>
                </a:effectLst>
                <a:latin typeface="Times New Roman" pitchFamily="18" charset="0"/>
              </a:rPr>
              <a:t>Mekanizmit</a:t>
            </a:r>
            <a:r>
              <a:rPr lang="en-GB" sz="7200" b="1" i="1" dirty="0">
                <a:solidFill>
                  <a:srgbClr val="003399"/>
                </a:solidFill>
                <a:effectLst>
                  <a:outerShdw blurRad="38100" dist="38100" dir="2700000" algn="tl">
                    <a:srgbClr val="FFFFFF"/>
                  </a:outerShdw>
                </a:effectLst>
                <a:latin typeface="Times New Roman" pitchFamily="18" charset="0"/>
              </a:rPr>
              <a:t> </a:t>
            </a:r>
            <a:r>
              <a:rPr lang="en-GB" sz="7200" b="1" i="1" dirty="0" err="1">
                <a:solidFill>
                  <a:srgbClr val="003399"/>
                </a:solidFill>
                <a:effectLst>
                  <a:outerShdw blurRad="38100" dist="38100" dir="2700000" algn="tl">
                    <a:srgbClr val="FFFFFF"/>
                  </a:outerShdw>
                </a:effectLst>
                <a:latin typeface="Times New Roman" pitchFamily="18" charset="0"/>
              </a:rPr>
              <a:t>Antikitera</a:t>
            </a:r>
            <a:endParaRPr lang="en-GB" sz="72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r>
              <a:rPr lang="en-GB" sz="4800" b="1" i="1" dirty="0" err="1">
                <a:solidFill>
                  <a:srgbClr val="003399"/>
                </a:solidFill>
                <a:effectLst>
                  <a:outerShdw blurRad="38100" dist="38100" dir="2700000" algn="tl">
                    <a:srgbClr val="FFFFFF"/>
                  </a:outerShdw>
                </a:effectLst>
                <a:latin typeface="Times New Roman" pitchFamily="18" charset="0"/>
              </a:rPr>
              <a:t>Alexandri</a:t>
            </a:r>
            <a:r>
              <a:rPr lang="en-GB" sz="4800" b="1" i="1" dirty="0">
                <a:solidFill>
                  <a:srgbClr val="003399"/>
                </a:solidFill>
                <a:effectLst>
                  <a:outerShdw blurRad="38100" dist="38100" dir="2700000" algn="tl">
                    <a:srgbClr val="FFFFFF"/>
                  </a:outerShdw>
                </a:effectLst>
                <a:latin typeface="Times New Roman" pitchFamily="18" charset="0"/>
              </a:rPr>
              <a:t> </a:t>
            </a:r>
            <a:r>
              <a:rPr lang="en-GB" sz="4800" b="1" i="1" dirty="0" err="1">
                <a:solidFill>
                  <a:srgbClr val="003399"/>
                </a:solidFill>
                <a:effectLst>
                  <a:outerShdw blurRad="38100" dist="38100" dir="2700000" algn="tl">
                    <a:srgbClr val="FFFFFF"/>
                  </a:outerShdw>
                </a:effectLst>
                <a:latin typeface="Times New Roman" pitchFamily="18" charset="0"/>
              </a:rPr>
              <a:t>i</a:t>
            </a:r>
            <a:r>
              <a:rPr lang="en-GB" sz="4800" b="1" i="1" dirty="0">
                <a:solidFill>
                  <a:srgbClr val="003399"/>
                </a:solidFill>
                <a:effectLst>
                  <a:outerShdw blurRad="38100" dist="38100" dir="2700000" algn="tl">
                    <a:srgbClr val="FFFFFF"/>
                  </a:outerShdw>
                </a:effectLst>
                <a:latin typeface="Times New Roman" pitchFamily="18" charset="0"/>
              </a:rPr>
              <a:t> </a:t>
            </a:r>
            <a:r>
              <a:rPr lang="en-GB" sz="4800" b="1" i="1" dirty="0" err="1">
                <a:solidFill>
                  <a:srgbClr val="003399"/>
                </a:solidFill>
                <a:effectLst>
                  <a:outerShdw blurRad="38100" dist="38100" dir="2700000" algn="tl">
                    <a:srgbClr val="FFFFFF"/>
                  </a:outerShdw>
                </a:effectLst>
                <a:latin typeface="Times New Roman" pitchFamily="18" charset="0"/>
              </a:rPr>
              <a:t>Madh</a:t>
            </a:r>
            <a:r>
              <a:rPr lang="en-GB" sz="4800" b="1" i="1" dirty="0">
                <a:solidFill>
                  <a:srgbClr val="003399"/>
                </a:solidFill>
                <a:effectLst>
                  <a:outerShdw blurRad="38100" dist="38100" dir="2700000" algn="tl">
                    <a:srgbClr val="FFFFFF"/>
                  </a:outerShdw>
                </a:effectLst>
                <a:latin typeface="Times New Roman" pitchFamily="18" charset="0"/>
              </a:rPr>
              <a:t>, </a:t>
            </a:r>
            <a:r>
              <a:rPr lang="en-GB" sz="4800" b="1" i="1" dirty="0" err="1">
                <a:solidFill>
                  <a:srgbClr val="003399"/>
                </a:solidFill>
                <a:effectLst>
                  <a:outerShdw blurRad="38100" dist="38100" dir="2700000" algn="tl">
                    <a:srgbClr val="FFFFFF"/>
                  </a:outerShdw>
                </a:effectLst>
                <a:latin typeface="Times New Roman" pitchFamily="18" charset="0"/>
              </a:rPr>
              <a:t>Shkenca</a:t>
            </a:r>
            <a:r>
              <a:rPr lang="en-GB" sz="4800" b="1" i="1" dirty="0">
                <a:solidFill>
                  <a:srgbClr val="003399"/>
                </a:solidFill>
                <a:effectLst>
                  <a:outerShdw blurRad="38100" dist="38100" dir="2700000" algn="tl">
                    <a:srgbClr val="FFFFFF"/>
                  </a:outerShdw>
                </a:effectLst>
                <a:latin typeface="Times New Roman" pitchFamily="18" charset="0"/>
              </a:rPr>
              <a:t> </a:t>
            </a:r>
            <a:r>
              <a:rPr lang="en-GB" sz="4800" b="1" i="1" dirty="0" err="1">
                <a:solidFill>
                  <a:srgbClr val="003399"/>
                </a:solidFill>
                <a:effectLst>
                  <a:outerShdw blurRad="38100" dist="38100" dir="2700000" algn="tl">
                    <a:srgbClr val="FFFFFF"/>
                  </a:outerShdw>
                </a:effectLst>
                <a:latin typeface="Times New Roman" pitchFamily="18" charset="0"/>
              </a:rPr>
              <a:t>dhe</a:t>
            </a:r>
            <a:r>
              <a:rPr lang="en-GB" sz="4800" b="1" i="1" dirty="0">
                <a:solidFill>
                  <a:srgbClr val="003399"/>
                </a:solidFill>
                <a:effectLst>
                  <a:outerShdw blurRad="38100" dist="38100" dir="2700000" algn="tl">
                    <a:srgbClr val="FFFFFF"/>
                  </a:outerShdw>
                </a:effectLst>
                <a:latin typeface="Times New Roman" pitchFamily="18" charset="0"/>
              </a:rPr>
              <a:t> </a:t>
            </a:r>
            <a:r>
              <a:rPr lang="en-GB" sz="4800" b="1" i="1" dirty="0" err="1">
                <a:solidFill>
                  <a:srgbClr val="003399"/>
                </a:solidFill>
                <a:effectLst>
                  <a:outerShdw blurRad="38100" dist="38100" dir="2700000" algn="tl">
                    <a:srgbClr val="FFFFFF"/>
                  </a:outerShdw>
                </a:effectLst>
                <a:latin typeface="Times New Roman" pitchFamily="18" charset="0"/>
              </a:rPr>
              <a:t>Filozofia</a:t>
            </a:r>
            <a:endParaRPr lang="en-GB" sz="4800" b="1" i="1" dirty="0">
              <a:solidFill>
                <a:srgbClr val="003399"/>
              </a:solidFill>
              <a:effectLst>
                <a:outerShdw blurRad="38100" dist="38100" dir="2700000" algn="tl">
                  <a:srgbClr val="FFFFFF"/>
                </a:outerShdw>
              </a:effectLst>
              <a:latin typeface="Times New Roman" pitchFamily="18" charset="0"/>
            </a:endParaRPr>
          </a:p>
          <a:p>
            <a:pPr algn="ctr" defTabSz="1463422" rtl="1" eaLnBrk="0" hangingPunct="0">
              <a:defRPr/>
            </a:pPr>
            <a:r>
              <a:rPr lang="el-GR" sz="7200" b="1" i="1" dirty="0">
                <a:solidFill>
                  <a:srgbClr val="003399"/>
                </a:solidFill>
                <a:effectLst>
                  <a:outerShdw blurRad="38100" dist="38100" dir="2700000" algn="tl">
                    <a:srgbClr val="FFFFFF"/>
                  </a:outerShdw>
                </a:effectLst>
                <a:latin typeface="Times New Roman" pitchFamily="18" charset="0"/>
              </a:rPr>
              <a:t>Έκθεση Μηχανισμού Αντικυθήρων</a:t>
            </a:r>
          </a:p>
          <a:p>
            <a:pPr algn="ctr" defTabSz="1463422" rtl="1" eaLnBrk="0" hangingPunct="0">
              <a:defRPr/>
            </a:pPr>
            <a:r>
              <a:rPr lang="el-GR" sz="4800" b="1" i="1" dirty="0">
                <a:solidFill>
                  <a:srgbClr val="003399"/>
                </a:solidFill>
                <a:effectLst>
                  <a:outerShdw blurRad="38100" dist="38100" dir="2700000" algn="tl">
                    <a:srgbClr val="FFFFFF"/>
                  </a:outerShdw>
                </a:effectLst>
                <a:latin typeface="Times New Roman" pitchFamily="18" charset="0"/>
              </a:rPr>
              <a:t>Ο Μέγας Αλέξανδρος, οι Επιστήμες και η Φιλοσοφία</a:t>
            </a:r>
            <a:endParaRPr lang="en-GB" sz="4800" b="1" i="1" dirty="0">
              <a:solidFill>
                <a:srgbClr val="003399"/>
              </a:solidFill>
              <a:effectLst>
                <a:outerShdw blurRad="38100" dist="38100" dir="2700000" algn="tl">
                  <a:srgbClr val="FFFFFF"/>
                </a:outerShdw>
              </a:effectLst>
              <a:latin typeface="Times New Roman" pitchFamily="18" charset="0"/>
            </a:endParaRPr>
          </a:p>
        </p:txBody>
      </p:sp>
      <p:sp>
        <p:nvSpPr>
          <p:cNvPr id="16" name="8 - Ορθογώνιο"/>
          <p:cNvSpPr/>
          <p:nvPr/>
        </p:nvSpPr>
        <p:spPr>
          <a:xfrm>
            <a:off x="22754778" y="24192125"/>
            <a:ext cx="12206807" cy="6555641"/>
          </a:xfrm>
          <a:prstGeom prst="rect">
            <a:avLst/>
          </a:prstGeom>
        </p:spPr>
        <p:txBody>
          <a:bodyPr wrap="square">
            <a:spAutoFit/>
          </a:bodyPr>
          <a:lstStyle/>
          <a:p>
            <a:pPr algn="just"/>
            <a:r>
              <a:rPr lang="en-GB" sz="2800" dirty="0" err="1"/>
              <a:t>Aleksandri</a:t>
            </a:r>
            <a:r>
              <a:rPr lang="en-GB" sz="2800" dirty="0"/>
              <a:t> </a:t>
            </a:r>
            <a:r>
              <a:rPr lang="en-GB" sz="2800" dirty="0" err="1"/>
              <a:t>ishte</a:t>
            </a:r>
            <a:r>
              <a:rPr lang="en-GB" sz="2800" dirty="0"/>
              <a:t> </a:t>
            </a:r>
            <a:r>
              <a:rPr lang="en-GB" sz="2800" dirty="0" err="1"/>
              <a:t>shumë</a:t>
            </a:r>
            <a:r>
              <a:rPr lang="en-GB" sz="2800" dirty="0"/>
              <a:t> </a:t>
            </a:r>
            <a:r>
              <a:rPr lang="en-GB" sz="2800" dirty="0" err="1"/>
              <a:t>i</a:t>
            </a:r>
            <a:r>
              <a:rPr lang="en-GB" sz="2800" dirty="0"/>
              <a:t> </a:t>
            </a:r>
            <a:r>
              <a:rPr lang="en-GB" sz="2800" dirty="0" err="1"/>
              <a:t>vetëdijshëm</a:t>
            </a:r>
            <a:r>
              <a:rPr lang="en-GB" sz="2800" dirty="0"/>
              <a:t> </a:t>
            </a:r>
            <a:r>
              <a:rPr lang="en-GB" sz="2800" dirty="0" err="1"/>
              <a:t>për</a:t>
            </a:r>
            <a:r>
              <a:rPr lang="en-GB" sz="2800" dirty="0"/>
              <a:t> </a:t>
            </a:r>
            <a:r>
              <a:rPr lang="en-GB" sz="2800" dirty="0" err="1"/>
              <a:t>rëndësinë</a:t>
            </a:r>
            <a:r>
              <a:rPr lang="en-GB" sz="2800" dirty="0"/>
              <a:t> e </a:t>
            </a:r>
            <a:r>
              <a:rPr lang="en-GB" sz="2800" dirty="0" err="1"/>
              <a:t>dijes</a:t>
            </a:r>
            <a:r>
              <a:rPr lang="en-GB" sz="2800" dirty="0"/>
              <a:t>, </a:t>
            </a:r>
            <a:r>
              <a:rPr lang="en-GB" sz="2800" dirty="0" err="1"/>
              <a:t>shkencës</a:t>
            </a:r>
            <a:r>
              <a:rPr lang="en-GB" sz="2800" dirty="0"/>
              <a:t> </a:t>
            </a:r>
            <a:r>
              <a:rPr lang="en-GB" sz="2800" dirty="0" err="1"/>
              <a:t>dhe</a:t>
            </a:r>
            <a:r>
              <a:rPr lang="en-GB" sz="2800" dirty="0"/>
              <a:t> </a:t>
            </a:r>
            <a:r>
              <a:rPr lang="en-GB" sz="2800" dirty="0" err="1"/>
              <a:t>filozofisë</a:t>
            </a:r>
            <a:r>
              <a:rPr lang="en-GB" sz="2800" dirty="0"/>
              <a:t>, </a:t>
            </a:r>
            <a:r>
              <a:rPr lang="en-GB" sz="2800" dirty="0" err="1"/>
              <a:t>për</a:t>
            </a:r>
            <a:r>
              <a:rPr lang="en-GB" sz="2800" dirty="0"/>
              <a:t> </a:t>
            </a:r>
            <a:r>
              <a:rPr lang="en-GB" sz="2800" dirty="0" err="1"/>
              <a:t>këtë</a:t>
            </a:r>
            <a:r>
              <a:rPr lang="en-GB" sz="2800" dirty="0"/>
              <a:t> </a:t>
            </a:r>
            <a:r>
              <a:rPr lang="en-GB" sz="2800" dirty="0" err="1"/>
              <a:t>iu</a:t>
            </a:r>
            <a:r>
              <a:rPr lang="en-GB" sz="2800" dirty="0"/>
              <a:t> </a:t>
            </a:r>
            <a:r>
              <a:rPr lang="en-GB" sz="2800" dirty="0" err="1"/>
              <a:t>ankua</a:t>
            </a:r>
            <a:r>
              <a:rPr lang="en-GB" sz="2800" dirty="0"/>
              <a:t> </a:t>
            </a:r>
            <a:r>
              <a:rPr lang="en-GB" sz="2800" dirty="0" err="1"/>
              <a:t>Aristotelit</a:t>
            </a:r>
            <a:r>
              <a:rPr lang="en-GB" sz="2800" dirty="0"/>
              <a:t> </a:t>
            </a:r>
            <a:r>
              <a:rPr lang="en-GB" sz="2800" dirty="0" err="1"/>
              <a:t>pse</a:t>
            </a:r>
            <a:r>
              <a:rPr lang="en-GB" sz="2800" dirty="0"/>
              <a:t> ai </a:t>
            </a:r>
            <a:r>
              <a:rPr lang="en-GB" sz="2800" dirty="0" err="1"/>
              <a:t>kishte</a:t>
            </a:r>
            <a:r>
              <a:rPr lang="en-GB" sz="2800" dirty="0"/>
              <a:t> </a:t>
            </a:r>
            <a:r>
              <a:rPr lang="en-GB" sz="2800" dirty="0" err="1"/>
              <a:t>publikuar</a:t>
            </a:r>
            <a:r>
              <a:rPr lang="en-GB" sz="2800" dirty="0"/>
              <a:t> </a:t>
            </a:r>
            <a:r>
              <a:rPr lang="en-GB" sz="2800" dirty="0" err="1"/>
              <a:t>disa</a:t>
            </a:r>
            <a:r>
              <a:rPr lang="en-GB" sz="2800" dirty="0"/>
              <a:t> </a:t>
            </a:r>
            <a:r>
              <a:rPr lang="en-GB" sz="2800" dirty="0" err="1"/>
              <a:t>leksione</a:t>
            </a:r>
            <a:r>
              <a:rPr lang="en-GB" sz="2800" dirty="0"/>
              <a:t> </a:t>
            </a:r>
            <a:r>
              <a:rPr lang="en-GB" sz="2800" dirty="0" err="1"/>
              <a:t>të</a:t>
            </a:r>
            <a:r>
              <a:rPr lang="en-GB" sz="2800" dirty="0"/>
              <a:t> </a:t>
            </a:r>
            <a:r>
              <a:rPr lang="en-GB" sz="2800" dirty="0" err="1"/>
              <a:t>cilat</a:t>
            </a:r>
            <a:r>
              <a:rPr lang="en-GB" sz="2800" dirty="0"/>
              <a:t> </a:t>
            </a:r>
            <a:r>
              <a:rPr lang="en-GB" sz="2800" dirty="0" err="1"/>
              <a:t>filozofi</a:t>
            </a:r>
            <a:r>
              <a:rPr lang="en-GB" sz="2800" dirty="0"/>
              <a:t> </a:t>
            </a:r>
            <a:r>
              <a:rPr lang="en-GB" sz="2800" dirty="0" err="1"/>
              <a:t>i</a:t>
            </a:r>
            <a:r>
              <a:rPr lang="en-GB" sz="2800" dirty="0"/>
              <a:t> </a:t>
            </a:r>
            <a:r>
              <a:rPr lang="en-GB" sz="2800" dirty="0" err="1"/>
              <a:t>madh</a:t>
            </a:r>
            <a:r>
              <a:rPr lang="en-GB" sz="2800" dirty="0"/>
              <a:t> </a:t>
            </a:r>
            <a:r>
              <a:rPr lang="en-GB" sz="2800" dirty="0" err="1"/>
              <a:t>ia</a:t>
            </a:r>
            <a:r>
              <a:rPr lang="en-GB" sz="2800" dirty="0"/>
              <a:t> </a:t>
            </a:r>
            <a:r>
              <a:rPr lang="en-GB" sz="2800" dirty="0" err="1"/>
              <a:t>kishte</a:t>
            </a:r>
            <a:r>
              <a:rPr lang="en-GB" sz="2800" dirty="0"/>
              <a:t> </a:t>
            </a:r>
            <a:r>
              <a:rPr lang="en-GB" sz="2800" dirty="0" err="1"/>
              <a:t>mbajtur</a:t>
            </a:r>
            <a:r>
              <a:rPr lang="en-GB" sz="2800" dirty="0"/>
              <a:t> </a:t>
            </a:r>
            <a:r>
              <a:rPr lang="en-GB" sz="2800" dirty="0" err="1"/>
              <a:t>studentit</a:t>
            </a:r>
            <a:r>
              <a:rPr lang="en-GB" sz="2800" dirty="0"/>
              <a:t> </a:t>
            </a:r>
            <a:r>
              <a:rPr lang="en-GB" sz="2800" dirty="0" err="1"/>
              <a:t>të</a:t>
            </a:r>
            <a:r>
              <a:rPr lang="en-GB" sz="2800" dirty="0"/>
              <a:t> </a:t>
            </a:r>
            <a:r>
              <a:rPr lang="en-GB" sz="2800" dirty="0" err="1"/>
              <a:t>tij</a:t>
            </a:r>
            <a:r>
              <a:rPr lang="en-GB" sz="2800" dirty="0"/>
              <a:t> </a:t>
            </a:r>
            <a:r>
              <a:rPr lang="en-GB" sz="2800" dirty="0" err="1"/>
              <a:t>më</a:t>
            </a:r>
            <a:r>
              <a:rPr lang="en-GB" sz="2800" dirty="0"/>
              <a:t> </a:t>
            </a:r>
            <a:r>
              <a:rPr lang="en-GB" sz="2800" dirty="0" err="1"/>
              <a:t>të</a:t>
            </a:r>
            <a:r>
              <a:rPr lang="en-GB" sz="2800" dirty="0"/>
              <a:t> </a:t>
            </a:r>
            <a:r>
              <a:rPr lang="en-GB" sz="2800" dirty="0" err="1"/>
              <a:t>shquar</a:t>
            </a:r>
            <a:r>
              <a:rPr lang="en-GB" sz="2800" dirty="0"/>
              <a:t>.</a:t>
            </a:r>
          </a:p>
          <a:p>
            <a:pPr algn="just"/>
            <a:r>
              <a:rPr lang="en-GB" sz="2800" dirty="0"/>
              <a:t>“</a:t>
            </a:r>
            <a:r>
              <a:rPr lang="en-GB" sz="2800" dirty="0" err="1"/>
              <a:t>Aleksandri</a:t>
            </a:r>
            <a:r>
              <a:rPr lang="en-GB" sz="2800" dirty="0"/>
              <a:t> </a:t>
            </a:r>
            <a:r>
              <a:rPr lang="en-GB" sz="2800" dirty="0" err="1"/>
              <a:t>i</a:t>
            </a:r>
            <a:r>
              <a:rPr lang="en-GB" sz="2800" dirty="0"/>
              <a:t> </a:t>
            </a:r>
            <a:r>
              <a:rPr lang="en-GB" sz="2800" dirty="0" err="1"/>
              <a:t>uron</a:t>
            </a:r>
            <a:r>
              <a:rPr lang="en-GB" sz="2800" dirty="0"/>
              <a:t> </a:t>
            </a:r>
            <a:r>
              <a:rPr lang="en-GB" sz="2800" dirty="0" err="1"/>
              <a:t>Aristotelit</a:t>
            </a:r>
            <a:r>
              <a:rPr lang="en-GB" sz="2800" dirty="0"/>
              <a:t> </a:t>
            </a:r>
            <a:r>
              <a:rPr lang="en-GB" sz="2800" dirty="0" err="1"/>
              <a:t>gjithë</a:t>
            </a:r>
            <a:r>
              <a:rPr lang="en-GB" sz="2800" dirty="0"/>
              <a:t> </a:t>
            </a:r>
            <a:r>
              <a:rPr lang="en-GB" sz="2800" dirty="0" err="1"/>
              <a:t>të</a:t>
            </a:r>
            <a:r>
              <a:rPr lang="en-GB" sz="2800" dirty="0"/>
              <a:t> </a:t>
            </a:r>
            <a:r>
              <a:rPr lang="en-GB" sz="2800" dirty="0" err="1"/>
              <a:t>mirat</a:t>
            </a:r>
            <a:r>
              <a:rPr lang="en-GB" sz="2800" dirty="0"/>
              <a:t>. </a:t>
            </a:r>
            <a:r>
              <a:rPr lang="en-GB" sz="2800" dirty="0" err="1"/>
              <a:t>Publikimi</a:t>
            </a:r>
            <a:r>
              <a:rPr lang="en-GB" sz="2800" dirty="0"/>
              <a:t> </a:t>
            </a:r>
            <a:r>
              <a:rPr lang="en-GB" sz="2800" dirty="0" err="1"/>
              <a:t>i</a:t>
            </a:r>
            <a:r>
              <a:rPr lang="en-GB" sz="2800" dirty="0"/>
              <a:t> </a:t>
            </a:r>
            <a:r>
              <a:rPr lang="en-GB" sz="2800" dirty="0" err="1"/>
              <a:t>leksioneve</a:t>
            </a:r>
            <a:r>
              <a:rPr lang="en-GB" sz="2800" dirty="0"/>
              <a:t> </a:t>
            </a:r>
            <a:r>
              <a:rPr lang="en-GB" sz="2800" dirty="0" err="1"/>
              <a:t>tuaja</a:t>
            </a:r>
            <a:r>
              <a:rPr lang="en-GB" sz="2800" dirty="0"/>
              <a:t> </a:t>
            </a:r>
            <a:r>
              <a:rPr lang="en-GB" sz="2800" dirty="0" err="1"/>
              <a:t>ishte</a:t>
            </a:r>
            <a:r>
              <a:rPr lang="en-GB" sz="2800" dirty="0"/>
              <a:t> </a:t>
            </a:r>
            <a:r>
              <a:rPr lang="en-GB" sz="2800" dirty="0" err="1"/>
              <a:t>i</a:t>
            </a:r>
            <a:r>
              <a:rPr lang="en-GB" sz="2800" dirty="0"/>
              <a:t> </a:t>
            </a:r>
            <a:r>
              <a:rPr lang="en-GB" sz="2800" dirty="0" err="1"/>
              <a:t>gabuar</a:t>
            </a:r>
            <a:r>
              <a:rPr lang="en-GB" sz="2800" dirty="0"/>
              <a:t>; </a:t>
            </a:r>
            <a:r>
              <a:rPr lang="en-GB" sz="2800" dirty="0" err="1"/>
              <a:t>si</a:t>
            </a:r>
            <a:r>
              <a:rPr lang="en-GB" sz="2800" dirty="0"/>
              <a:t> </a:t>
            </a:r>
            <a:r>
              <a:rPr lang="en-GB" sz="2800" dirty="0" err="1"/>
              <a:t>mund</a:t>
            </a:r>
            <a:r>
              <a:rPr lang="en-GB" sz="2800" dirty="0"/>
              <a:t> </a:t>
            </a:r>
            <a:r>
              <a:rPr lang="en-GB" sz="2800" dirty="0" err="1"/>
              <a:t>të</a:t>
            </a:r>
            <a:r>
              <a:rPr lang="en-GB" sz="2800" dirty="0"/>
              <a:t> </a:t>
            </a:r>
            <a:r>
              <a:rPr lang="en-GB" sz="2800" dirty="0" err="1"/>
              <a:t>jem</a:t>
            </a:r>
            <a:r>
              <a:rPr lang="en-GB" sz="2800" dirty="0"/>
              <a:t> </a:t>
            </a:r>
            <a:r>
              <a:rPr lang="en-GB" sz="2800" dirty="0" err="1"/>
              <a:t>ende</a:t>
            </a:r>
            <a:r>
              <a:rPr lang="en-GB" sz="2800" dirty="0"/>
              <a:t> </a:t>
            </a:r>
            <a:r>
              <a:rPr lang="en-GB" sz="2800" dirty="0" err="1"/>
              <a:t>më</a:t>
            </a:r>
            <a:r>
              <a:rPr lang="en-GB" sz="2800" dirty="0"/>
              <a:t> </a:t>
            </a:r>
            <a:r>
              <a:rPr lang="en-GB" sz="2800" dirty="0" err="1"/>
              <a:t>i</a:t>
            </a:r>
            <a:r>
              <a:rPr lang="en-GB" sz="2800" dirty="0"/>
              <a:t> </a:t>
            </a:r>
            <a:r>
              <a:rPr lang="en-GB" sz="2800" dirty="0" err="1"/>
              <a:t>mirë</a:t>
            </a:r>
            <a:r>
              <a:rPr lang="en-GB" sz="2800" dirty="0"/>
              <a:t> se </a:t>
            </a:r>
            <a:r>
              <a:rPr lang="en-GB" sz="2800" dirty="0" err="1"/>
              <a:t>të</a:t>
            </a:r>
            <a:r>
              <a:rPr lang="en-GB" sz="2800" dirty="0"/>
              <a:t> </a:t>
            </a:r>
            <a:r>
              <a:rPr lang="en-GB" sz="2800" dirty="0" err="1"/>
              <a:t>tjerët</a:t>
            </a:r>
            <a:r>
              <a:rPr lang="en-GB" sz="2800" dirty="0"/>
              <a:t> </a:t>
            </a:r>
            <a:r>
              <a:rPr lang="en-GB" sz="2800" dirty="0" err="1"/>
              <a:t>kur</a:t>
            </a:r>
            <a:r>
              <a:rPr lang="en-GB" sz="2800" dirty="0"/>
              <a:t> </a:t>
            </a:r>
            <a:r>
              <a:rPr lang="en-GB" sz="2800" dirty="0" err="1"/>
              <a:t>të</a:t>
            </a:r>
            <a:r>
              <a:rPr lang="en-GB" sz="2800" dirty="0"/>
              <a:t> </a:t>
            </a:r>
            <a:r>
              <a:rPr lang="en-GB" sz="2800" dirty="0" err="1"/>
              <a:t>gjithë</a:t>
            </a:r>
            <a:r>
              <a:rPr lang="en-GB" sz="2800" dirty="0"/>
              <a:t> e </a:t>
            </a:r>
            <a:r>
              <a:rPr lang="en-GB" sz="2800" dirty="0" err="1"/>
              <a:t>dinë</a:t>
            </a:r>
            <a:r>
              <a:rPr lang="en-GB" sz="2800" dirty="0"/>
              <a:t> </a:t>
            </a:r>
            <a:r>
              <a:rPr lang="en-GB" sz="2800" dirty="0" err="1"/>
              <a:t>tani</a:t>
            </a:r>
            <a:r>
              <a:rPr lang="en-GB" sz="2800" dirty="0"/>
              <a:t> se </a:t>
            </a:r>
            <a:r>
              <a:rPr lang="en-GB" sz="2800" dirty="0" err="1"/>
              <a:t>çfarë</a:t>
            </a:r>
            <a:r>
              <a:rPr lang="en-GB" sz="2800" dirty="0"/>
              <a:t> </a:t>
            </a:r>
            <a:r>
              <a:rPr lang="en-GB" sz="2800" dirty="0" err="1"/>
              <a:t>kam</a:t>
            </a:r>
            <a:r>
              <a:rPr lang="en-GB" sz="2800" dirty="0"/>
              <a:t> </a:t>
            </a:r>
            <a:r>
              <a:rPr lang="en-GB" sz="2800" dirty="0" err="1"/>
              <a:t>mësuar</a:t>
            </a:r>
            <a:r>
              <a:rPr lang="en-GB" sz="2800" dirty="0"/>
              <a:t>? </a:t>
            </a:r>
            <a:r>
              <a:rPr lang="en-GB" sz="2800" dirty="0" err="1"/>
              <a:t>Doja</a:t>
            </a:r>
            <a:r>
              <a:rPr lang="en-GB" sz="2800" dirty="0"/>
              <a:t> </a:t>
            </a:r>
            <a:r>
              <a:rPr lang="en-GB" sz="2800" dirty="0" err="1"/>
              <a:t>të</a:t>
            </a:r>
            <a:r>
              <a:rPr lang="en-GB" sz="2800" dirty="0"/>
              <a:t> </a:t>
            </a:r>
            <a:r>
              <a:rPr lang="en-GB" sz="2800" dirty="0" err="1"/>
              <a:t>kisha</a:t>
            </a:r>
            <a:r>
              <a:rPr lang="en-GB" sz="2800" dirty="0"/>
              <a:t> </a:t>
            </a:r>
            <a:r>
              <a:rPr lang="en-GB" sz="2800" dirty="0" err="1"/>
              <a:t>eksperiencat</a:t>
            </a:r>
            <a:r>
              <a:rPr lang="en-GB" sz="2800" dirty="0"/>
              <a:t> </a:t>
            </a:r>
            <a:r>
              <a:rPr lang="en-GB" sz="2800" dirty="0" err="1"/>
              <a:t>më</a:t>
            </a:r>
            <a:r>
              <a:rPr lang="en-GB" sz="2800" dirty="0"/>
              <a:t> </a:t>
            </a:r>
            <a:r>
              <a:rPr lang="en-GB" sz="2800" dirty="0" err="1"/>
              <a:t>të</a:t>
            </a:r>
            <a:r>
              <a:rPr lang="en-GB" sz="2800" dirty="0"/>
              <a:t> </a:t>
            </a:r>
            <a:r>
              <a:rPr lang="en-GB" sz="2800" dirty="0" err="1"/>
              <a:t>mira</a:t>
            </a:r>
            <a:r>
              <a:rPr lang="en-GB" sz="2800" dirty="0"/>
              <a:t> </a:t>
            </a:r>
            <a:r>
              <a:rPr lang="en-GB" sz="2800" dirty="0" err="1"/>
              <a:t>dhe</a:t>
            </a:r>
            <a:r>
              <a:rPr lang="en-GB" sz="2800" dirty="0"/>
              <a:t> </a:t>
            </a:r>
            <a:r>
              <a:rPr lang="en-GB" sz="2800" dirty="0" err="1"/>
              <a:t>fuqinë</a:t>
            </a:r>
            <a:r>
              <a:rPr lang="en-GB" sz="2800" dirty="0"/>
              <a:t> </a:t>
            </a:r>
            <a:r>
              <a:rPr lang="en-GB" sz="2800" dirty="0" err="1"/>
              <a:t>maksimale</a:t>
            </a:r>
            <a:r>
              <a:rPr lang="en-GB" sz="2800" dirty="0"/>
              <a:t> </a:t>
            </a:r>
            <a:r>
              <a:rPr lang="en-GB" sz="2800" dirty="0" err="1"/>
              <a:t>për</a:t>
            </a:r>
            <a:r>
              <a:rPr lang="en-GB" sz="2800" dirty="0"/>
              <a:t> </a:t>
            </a:r>
            <a:r>
              <a:rPr lang="en-GB" sz="2800" dirty="0" err="1"/>
              <a:t>të</a:t>
            </a:r>
            <a:r>
              <a:rPr lang="en-GB" sz="2800" dirty="0"/>
              <a:t> </a:t>
            </a:r>
            <a:r>
              <a:rPr lang="en-GB" sz="2800" dirty="0" err="1"/>
              <a:t>qenë</a:t>
            </a:r>
            <a:r>
              <a:rPr lang="en-GB" sz="2800" dirty="0"/>
              <a:t> </a:t>
            </a:r>
            <a:r>
              <a:rPr lang="en-GB" sz="2800" dirty="0" err="1"/>
              <a:t>më</a:t>
            </a:r>
            <a:r>
              <a:rPr lang="en-GB" sz="2800" dirty="0"/>
              <a:t> </a:t>
            </a:r>
            <a:r>
              <a:rPr lang="en-GB" sz="2800" dirty="0" err="1"/>
              <a:t>i</a:t>
            </a:r>
            <a:r>
              <a:rPr lang="en-GB" sz="2800" dirty="0"/>
              <a:t> </a:t>
            </a:r>
            <a:r>
              <a:rPr lang="en-GB" sz="2800" dirty="0" err="1"/>
              <a:t>miri</a:t>
            </a:r>
            <a:r>
              <a:rPr lang="en-GB" sz="2800" dirty="0"/>
              <a:t>. </a:t>
            </a:r>
            <a:r>
              <a:rPr lang="en-GB" sz="2800" dirty="0" err="1"/>
              <a:t>Gjithë</a:t>
            </a:r>
            <a:r>
              <a:rPr lang="en-GB" sz="2800" dirty="0"/>
              <a:t> </a:t>
            </a:r>
            <a:r>
              <a:rPr lang="en-GB" sz="2800" dirty="0" err="1"/>
              <a:t>të</a:t>
            </a:r>
            <a:r>
              <a:rPr lang="en-GB" sz="2800" dirty="0"/>
              <a:t> </a:t>
            </a:r>
            <a:r>
              <a:rPr lang="en-GB" sz="2800" dirty="0" err="1"/>
              <a:t>mirat</a:t>
            </a:r>
            <a:r>
              <a:rPr lang="en-GB" sz="2800" dirty="0"/>
              <a:t>.’’ “</a:t>
            </a:r>
            <a:r>
              <a:rPr lang="el-GR" sz="2800" dirty="0"/>
              <a:t>Ἀλέξανδρος Ἀριστοτέλει εὖ πράττειν</a:t>
            </a:r>
            <a:r>
              <a:rPr lang="en-GB" sz="2800" dirty="0"/>
              <a:t>. </a:t>
            </a:r>
            <a:r>
              <a:rPr lang="el-GR" sz="2800" dirty="0"/>
              <a:t>οὐκ ὀρθῶς ἐποίησας ἐκδοὺς τοὺς ἀκροατικοὺς τῶν λόγων· τίνι γὰρ δὴ διοίσομεν ἡμεῖς τῶν ἄλλων</a:t>
            </a:r>
            <a:r>
              <a:rPr lang="en-GB" sz="2800" dirty="0"/>
              <a:t>, </a:t>
            </a:r>
            <a:r>
              <a:rPr lang="el-GR" sz="2800" dirty="0"/>
              <a:t>εἰ καθ</a:t>
            </a:r>
            <a:r>
              <a:rPr lang="en-GB" sz="2800" dirty="0"/>
              <a:t>' </a:t>
            </a:r>
            <a:r>
              <a:rPr lang="el-GR" sz="2800" dirty="0"/>
              <a:t>οὓς ἐπαιδεύθημεν λόγους</a:t>
            </a:r>
            <a:r>
              <a:rPr lang="en-GB" sz="2800" dirty="0"/>
              <a:t>, </a:t>
            </a:r>
            <a:r>
              <a:rPr lang="el-GR" sz="2800" dirty="0"/>
              <a:t>οὗτοι πάντων ἔσονται κοινοί; ἐγὼ δὲ βουλοίμην ἂν ταῖς περὶ τὰ ἄριστα ἐμπειρίαις ἢ ταῖς δυνάμεσι διαφέρειν</a:t>
            </a:r>
            <a:r>
              <a:rPr lang="en-GB" sz="2800" dirty="0"/>
              <a:t>. </a:t>
            </a:r>
            <a:r>
              <a:rPr lang="el-GR" sz="2800" dirty="0"/>
              <a:t>ἔρρωσο</a:t>
            </a:r>
            <a:r>
              <a:rPr lang="en-GB" sz="2800" dirty="0"/>
              <a:t>.”</a:t>
            </a:r>
            <a:endParaRPr lang="el-GR" sz="2800" dirty="0"/>
          </a:p>
          <a:p>
            <a:pPr algn="just"/>
            <a:r>
              <a:rPr lang="en-GB" sz="2800" b="1" dirty="0" err="1"/>
              <a:t>Plutarchus</a:t>
            </a:r>
            <a:r>
              <a:rPr lang="en-GB" sz="2800" b="1" dirty="0"/>
              <a:t>,</a:t>
            </a:r>
            <a:r>
              <a:rPr lang="en-GB" sz="2800" dirty="0"/>
              <a:t> </a:t>
            </a:r>
            <a:r>
              <a:rPr lang="en-GB" sz="2800" i="1" dirty="0"/>
              <a:t>De </a:t>
            </a:r>
            <a:r>
              <a:rPr lang="en-GB" sz="2800" i="1" dirty="0" err="1"/>
              <a:t>Alexandri</a:t>
            </a:r>
            <a:r>
              <a:rPr lang="en-GB" sz="2800" i="1" dirty="0"/>
              <a:t> </a:t>
            </a:r>
            <a:r>
              <a:rPr lang="en-GB" sz="2800" i="1" dirty="0" err="1"/>
              <a:t>magni</a:t>
            </a:r>
            <a:r>
              <a:rPr lang="en-GB" sz="2800" i="1" dirty="0"/>
              <a:t> </a:t>
            </a:r>
            <a:r>
              <a:rPr lang="en-GB" sz="2800" i="1" dirty="0" err="1"/>
              <a:t>fortuna</a:t>
            </a:r>
            <a:r>
              <a:rPr lang="en-GB" sz="2800" i="1" dirty="0"/>
              <a:t> </a:t>
            </a:r>
            <a:r>
              <a:rPr lang="en-GB" sz="2800" i="1" dirty="0" err="1"/>
              <a:t>aut</a:t>
            </a:r>
            <a:r>
              <a:rPr lang="en-GB" sz="2800" i="1" dirty="0"/>
              <a:t> </a:t>
            </a:r>
            <a:r>
              <a:rPr lang="en-GB" sz="2800" i="1" dirty="0" err="1"/>
              <a:t>virtute</a:t>
            </a:r>
            <a:r>
              <a:rPr lang="en-GB" sz="2800" i="1" dirty="0"/>
              <a:t>: </a:t>
            </a:r>
            <a:r>
              <a:rPr lang="en-GB" sz="2800" dirty="0"/>
              <a:t>“</a:t>
            </a:r>
            <a:r>
              <a:rPr lang="en-GB" sz="2800" dirty="0" err="1"/>
              <a:t>Aleksandri</a:t>
            </a:r>
            <a:r>
              <a:rPr lang="en-GB" sz="2800" dirty="0"/>
              <a:t> </a:t>
            </a:r>
            <a:r>
              <a:rPr lang="en-GB" sz="2800" dirty="0" err="1"/>
              <a:t>gjatë</a:t>
            </a:r>
            <a:r>
              <a:rPr lang="en-GB" sz="2800" dirty="0"/>
              <a:t> </a:t>
            </a:r>
            <a:r>
              <a:rPr lang="en-GB" sz="2800" dirty="0" err="1"/>
              <a:t>fushatave</a:t>
            </a:r>
            <a:r>
              <a:rPr lang="en-GB" sz="2800" dirty="0"/>
              <a:t> </a:t>
            </a:r>
            <a:r>
              <a:rPr lang="en-GB" sz="2800" dirty="0" err="1"/>
              <a:t>të</a:t>
            </a:r>
            <a:r>
              <a:rPr lang="en-GB" sz="2800" dirty="0"/>
              <a:t> </a:t>
            </a:r>
            <a:r>
              <a:rPr lang="en-GB" sz="2800" dirty="0" err="1"/>
              <a:t>tij</a:t>
            </a:r>
            <a:r>
              <a:rPr lang="en-GB" sz="2800" dirty="0"/>
              <a:t>, </a:t>
            </a:r>
            <a:r>
              <a:rPr lang="en-GB" sz="2800" dirty="0" err="1"/>
              <a:t>kishte</a:t>
            </a:r>
            <a:r>
              <a:rPr lang="en-GB" sz="2800" dirty="0"/>
              <a:t> me </a:t>
            </a:r>
            <a:r>
              <a:rPr lang="en-GB" sz="2800" dirty="0" err="1"/>
              <a:t>vete</a:t>
            </a:r>
            <a:r>
              <a:rPr lang="en-GB" sz="2800" dirty="0"/>
              <a:t> </a:t>
            </a:r>
            <a:r>
              <a:rPr lang="en-GB" sz="2800" dirty="0" err="1"/>
              <a:t>Iliadën</a:t>
            </a:r>
            <a:r>
              <a:rPr lang="en-GB" sz="2800" dirty="0"/>
              <a:t> </a:t>
            </a:r>
            <a:r>
              <a:rPr lang="en-GB" sz="2800" dirty="0" err="1"/>
              <a:t>dhe</a:t>
            </a:r>
            <a:r>
              <a:rPr lang="en-GB" sz="2800" dirty="0"/>
              <a:t> </a:t>
            </a:r>
            <a:r>
              <a:rPr lang="en-GB" sz="2800" dirty="0" err="1"/>
              <a:t>Odisenë</a:t>
            </a:r>
            <a:r>
              <a:rPr lang="en-GB" sz="2800" dirty="0"/>
              <a:t> </a:t>
            </a:r>
            <a:r>
              <a:rPr lang="en-GB" sz="2800" dirty="0" err="1"/>
              <a:t>si</a:t>
            </a:r>
            <a:r>
              <a:rPr lang="en-GB" sz="2800" dirty="0"/>
              <a:t> </a:t>
            </a:r>
            <a:r>
              <a:rPr lang="en-GB" sz="2800" dirty="0" err="1"/>
              <a:t>furnizime</a:t>
            </a:r>
            <a:r>
              <a:rPr lang="en-GB" sz="2800" dirty="0"/>
              <a:t> </a:t>
            </a:r>
            <a:r>
              <a:rPr lang="en-GB" sz="2800" dirty="0" err="1"/>
              <a:t>të</a:t>
            </a:r>
            <a:r>
              <a:rPr lang="en-GB" sz="2800" dirty="0"/>
              <a:t> </a:t>
            </a:r>
            <a:r>
              <a:rPr lang="en-GB" sz="2800" dirty="0" err="1"/>
              <a:t>vërteta</a:t>
            </a:r>
            <a:r>
              <a:rPr lang="en-GB" sz="2800" dirty="0"/>
              <a:t> </a:t>
            </a:r>
            <a:r>
              <a:rPr lang="en-GB" sz="2800" dirty="0" err="1"/>
              <a:t>për</a:t>
            </a:r>
            <a:r>
              <a:rPr lang="en-GB" sz="2800" dirty="0"/>
              <a:t> </a:t>
            </a:r>
            <a:r>
              <a:rPr lang="en-GB" sz="2800" dirty="0" err="1"/>
              <a:t>udhëtimet</a:t>
            </a:r>
            <a:r>
              <a:rPr lang="en-GB" sz="2800" dirty="0"/>
              <a:t> e </a:t>
            </a:r>
            <a:r>
              <a:rPr lang="en-GB" sz="2800" dirty="0" err="1"/>
              <a:t>tij</a:t>
            </a:r>
            <a:r>
              <a:rPr lang="en-GB" sz="2800" dirty="0"/>
              <a:t>; </a:t>
            </a:r>
            <a:r>
              <a:rPr lang="en-GB" sz="2800" dirty="0" err="1"/>
              <a:t>arsyetimin</a:t>
            </a:r>
            <a:r>
              <a:rPr lang="en-GB" sz="2800" dirty="0"/>
              <a:t> </a:t>
            </a:r>
            <a:r>
              <a:rPr lang="en-GB" sz="2800" dirty="0" err="1"/>
              <a:t>logjik</a:t>
            </a:r>
            <a:r>
              <a:rPr lang="en-GB" sz="2800" dirty="0"/>
              <a:t>.”, “</a:t>
            </a:r>
            <a:r>
              <a:rPr lang="el-GR" sz="2800" dirty="0"/>
              <a:t>Ἀλέξανδρος ἔφη ποτὲ τὴν Ἰλιάδα καὶ τὴν Ὀδύσσειαν ἀκολουθεῖν αὐτῷ τῆς στρατείας ἐφόδιον</a:t>
            </a:r>
            <a:r>
              <a:rPr lang="en-GB" sz="2800" dirty="0"/>
              <a:t> ... </a:t>
            </a:r>
            <a:r>
              <a:rPr lang="el-GR" sz="2800" dirty="0"/>
              <a:t>ἐφόδιον δ</a:t>
            </a:r>
            <a:r>
              <a:rPr lang="en-GB" sz="2800" dirty="0"/>
              <a:t>' </a:t>
            </a:r>
            <a:r>
              <a:rPr lang="el-GR" sz="2800" dirty="0"/>
              <a:t>ἀληθῶς γεγονέναι τὸν ἐκ φιλοσοφίας λόγον</a:t>
            </a:r>
            <a:r>
              <a:rPr lang="en-GB" sz="2800" dirty="0"/>
              <a:t>...”</a:t>
            </a:r>
            <a:endParaRPr lang="el-GR" sz="2800" dirty="0"/>
          </a:p>
        </p:txBody>
      </p:sp>
      <p:sp>
        <p:nvSpPr>
          <p:cNvPr id="17" name="4 - TextBox"/>
          <p:cNvSpPr txBox="1"/>
          <p:nvPr/>
        </p:nvSpPr>
        <p:spPr>
          <a:xfrm>
            <a:off x="1296393" y="5859669"/>
            <a:ext cx="9890139" cy="26499562"/>
          </a:xfrm>
          <a:prstGeom prst="rect">
            <a:avLst/>
          </a:prstGeom>
          <a:noFill/>
        </p:spPr>
        <p:txBody>
          <a:bodyPr wrap="square" rtlCol="0">
            <a:spAutoFit/>
          </a:bodyPr>
          <a:lstStyle/>
          <a:p>
            <a:pPr algn="just"/>
            <a:r>
              <a:rPr lang="sq-AL" sz="4400" b="1" dirty="0"/>
              <a:t>Aleksandri i Madh </a:t>
            </a:r>
            <a:r>
              <a:rPr lang="sq-AL" sz="4400" dirty="0"/>
              <a:t>dhe Perandoria e tij Greke siguruan një mjedis unik për zhvillimin e shkencës. I njëjti nivel përparimi ndodhi më vonë me Krishterimin.</a:t>
            </a:r>
            <a:endParaRPr lang="en-US" sz="4400" dirty="0"/>
          </a:p>
          <a:p>
            <a:pPr algn="just"/>
            <a:r>
              <a:rPr lang="sq-AL" sz="4400" dirty="0"/>
              <a:t>Aleksandri ishte nxënës dhe dishepull i Aristotelit për shumë vite. Aleksandri ishte shumë i arsimuar; ai është me të vërtetë fëmija shpirtëror i filozofit të madh. Në perandorinë e madhe të Aleksandrit, shkencëtarët mblodhën të dhëna dhe njohuri nga të gjitha vendet dhe gradualisht kjo u bë e disponueshme për të gjithë filozofët e kohës. Ata themeluan Biblioteka, Institucione Kërkimore si dhe Universitete.  Astronomia në veçanti përparoi shumë pasi astronomët kishin të dhëna  vëzhgimi nga Mesopotamia, Persia dhe Egjipti.  Astronomia ishte gjithashtu e nevojshme për përparimin e Gjeografisë dhe Hartografisë.</a:t>
            </a:r>
            <a:endParaRPr lang="en-US" sz="4400" dirty="0"/>
          </a:p>
          <a:p>
            <a:pPr algn="just"/>
            <a:r>
              <a:rPr lang="sq-AL" sz="4400" dirty="0"/>
              <a:t>Gjuha Greke u bë  gjuha e përbashkët e të gjitha kombeve në perandorinë e zgjeruar që Aleksandri kishte themeluar për gati 10 shekuj në disa rajone. Kjo gjuhë e përbashkët ndihmoi jashtëzakonisht në zhvillimin e Shkencës madje dhe kur grekët ishin nën sundimin romak.</a:t>
            </a:r>
            <a:endParaRPr lang="en-US" sz="4400" dirty="0"/>
          </a:p>
          <a:p>
            <a:pPr algn="just"/>
            <a:r>
              <a:rPr lang="sq-AL" sz="4400" b="1" dirty="0"/>
              <a:t>Pseudocallisthenes</a:t>
            </a:r>
            <a:r>
              <a:rPr lang="sq-AL" sz="4400" dirty="0"/>
              <a:t>, </a:t>
            </a:r>
            <a:r>
              <a:rPr lang="sq-AL" sz="4400" i="1" dirty="0"/>
              <a:t>Historia Alexandri Magni</a:t>
            </a:r>
            <a:r>
              <a:rPr lang="sq-AL" sz="4400" dirty="0"/>
              <a:t> (Recensio β):</a:t>
            </a:r>
            <a:endParaRPr lang="en-US" sz="4400" dirty="0"/>
          </a:p>
          <a:p>
            <a:pPr algn="just"/>
            <a:r>
              <a:rPr lang="sq-AL" sz="4400" dirty="0"/>
              <a:t>"Kur Aleksandri kishte përfunduar shkollimin, përfshirë astronominë, ai filloi t`ju  mësonte shokëve të tij studentë, pjesë nga mësimet e veta.", “Ἀλέξανδρος δὲ πᾶσαν παιδείαν καὶ ἀστρονομίαν μελετήσας καὶ ἀπολυόμενος</a:t>
            </a:r>
            <a:r>
              <a:rPr lang="el-GR" sz="4400" dirty="0"/>
              <a:t> </a:t>
            </a:r>
            <a:r>
              <a:rPr lang="sq-AL" sz="4400" dirty="0"/>
              <a:t>ἐκ τῶν μαθημάτων τοὺς συμμαθητὰς αὐτοῦ ἐδίδασκε κατὰ μέρος.”</a:t>
            </a:r>
            <a:endParaRPr lang="en-US" sz="4400" dirty="0"/>
          </a:p>
          <a:p>
            <a:pPr algn="just"/>
            <a:r>
              <a:rPr lang="sq-AL" sz="4400" dirty="0"/>
              <a:t> </a:t>
            </a:r>
            <a:endParaRPr lang="el-GR" sz="4400" dirty="0"/>
          </a:p>
        </p:txBody>
      </p:sp>
      <p:sp>
        <p:nvSpPr>
          <p:cNvPr id="11" name="4 - TextBox"/>
          <p:cNvSpPr txBox="1"/>
          <p:nvPr/>
        </p:nvSpPr>
        <p:spPr>
          <a:xfrm>
            <a:off x="20018474" y="6420259"/>
            <a:ext cx="14986045" cy="17358598"/>
          </a:xfrm>
          <a:prstGeom prst="rect">
            <a:avLst/>
          </a:prstGeom>
          <a:noFill/>
        </p:spPr>
        <p:txBody>
          <a:bodyPr wrap="square" rtlCol="0">
            <a:spAutoFit/>
          </a:bodyPr>
          <a:lstStyle/>
          <a:p>
            <a:pPr algn="just"/>
            <a:r>
              <a:rPr lang="el-GR" sz="3300" b="1" dirty="0"/>
              <a:t>Ο Μέγας Αλέξανδρος </a:t>
            </a:r>
            <a:r>
              <a:rPr lang="el-GR" sz="3300" dirty="0"/>
              <a:t>και οι ελληνικές αυτοκρατορίες που δημιουργήθηκαν παρείχαν ένα μοναδικό περιβάλλον για την ανάπτυξη των επιστημών. Η ελληνική αυτοκρατορία του Αλέξανδρου, με την ελληνική γλώσσα κοινή για όλους, συνέβαλε αργότερα στη διάδοση του χριστιανισμού.</a:t>
            </a:r>
          </a:p>
          <a:p>
            <a:pPr algn="just"/>
            <a:r>
              <a:rPr lang="el-GR" sz="3300" dirty="0"/>
              <a:t>Ο Αλέξανδρος ήταν μαθητής του Αριστοτέλη. Ο Αλέξανδρος είχε πάρει πολύ καλή μόρφωση. Είναι πραγματικά πνευματικό παιδί του μεγάλου φιλοσόφου, ασφαλώς με τις διαφοροποιήσεις του. Όταν ήταν μαθητής, όπως κάθε καλός μαθητής, δίδασκε και τους μικρότερους μετά τη διδασκαλία του Δασκάλου. Χαρακτηριστικά διαβάζουμε (</a:t>
            </a:r>
            <a:r>
              <a:rPr lang="el-GR" sz="3300" dirty="0" err="1"/>
              <a:t>Pseudocallisthenes</a:t>
            </a:r>
            <a:r>
              <a:rPr lang="el-GR" sz="3300" dirty="0"/>
              <a:t>, </a:t>
            </a:r>
            <a:r>
              <a:rPr lang="el-GR" sz="3300" i="1" dirty="0" err="1"/>
              <a:t>Historia</a:t>
            </a:r>
            <a:r>
              <a:rPr lang="el-GR" sz="3300" i="1" dirty="0"/>
              <a:t> </a:t>
            </a:r>
            <a:r>
              <a:rPr lang="el-GR" sz="3300" i="1" dirty="0" err="1"/>
              <a:t>Alexandri</a:t>
            </a:r>
            <a:r>
              <a:rPr lang="el-GR" sz="3300" i="1" dirty="0"/>
              <a:t> </a:t>
            </a:r>
            <a:r>
              <a:rPr lang="el-GR" sz="3300" i="1" dirty="0" err="1"/>
              <a:t>Magni</a:t>
            </a:r>
            <a:r>
              <a:rPr lang="el-GR" sz="3300" dirty="0"/>
              <a:t>, </a:t>
            </a:r>
            <a:r>
              <a:rPr lang="el-GR" sz="3300" dirty="0" err="1"/>
              <a:t>Recensio</a:t>
            </a:r>
            <a:r>
              <a:rPr lang="el-GR" sz="3300" dirty="0"/>
              <a:t>: «Όταν ο Αλέξανδρος ολοκλήρωσε την εκπαίδευσή του, συμπεριλαμβανομένης της αστρονομίας, άρχισε να διδάσκει στους συμμαθητές του μέρη των μαθημάτων», «</a:t>
            </a:r>
            <a:r>
              <a:rPr lang="el-GR" sz="3300" dirty="0" err="1"/>
              <a:t>Ἀλέξανδρος</a:t>
            </a:r>
            <a:r>
              <a:rPr lang="el-GR" sz="3300" dirty="0"/>
              <a:t> </a:t>
            </a:r>
            <a:r>
              <a:rPr lang="el-GR" sz="3300" dirty="0" err="1"/>
              <a:t>δὲ</a:t>
            </a:r>
            <a:r>
              <a:rPr lang="el-GR" sz="3300" dirty="0"/>
              <a:t> </a:t>
            </a:r>
            <a:r>
              <a:rPr lang="el-GR" sz="3300" dirty="0" err="1"/>
              <a:t>πᾶσαν</a:t>
            </a:r>
            <a:r>
              <a:rPr lang="el-GR" sz="3300" dirty="0"/>
              <a:t> </a:t>
            </a:r>
            <a:r>
              <a:rPr lang="el-GR" sz="3300" dirty="0" err="1"/>
              <a:t>παιδείαν</a:t>
            </a:r>
            <a:r>
              <a:rPr lang="el-GR" sz="3300" dirty="0"/>
              <a:t> </a:t>
            </a:r>
            <a:r>
              <a:rPr lang="el-GR" sz="3300" dirty="0" err="1"/>
              <a:t>καὶ</a:t>
            </a:r>
            <a:r>
              <a:rPr lang="el-GR" sz="3300" dirty="0"/>
              <a:t> </a:t>
            </a:r>
            <a:r>
              <a:rPr lang="el-GR" sz="3300" dirty="0" err="1"/>
              <a:t>ἀστρονομίαν</a:t>
            </a:r>
            <a:r>
              <a:rPr lang="el-GR" sz="3300" dirty="0"/>
              <a:t> </a:t>
            </a:r>
            <a:r>
              <a:rPr lang="el-GR" sz="3300" dirty="0" err="1"/>
              <a:t>μελετήσας</a:t>
            </a:r>
            <a:r>
              <a:rPr lang="el-GR" sz="3300" dirty="0"/>
              <a:t> </a:t>
            </a:r>
            <a:r>
              <a:rPr lang="el-GR" sz="3300" dirty="0" err="1"/>
              <a:t>καὶ</a:t>
            </a:r>
            <a:r>
              <a:rPr lang="el-GR" sz="3300" dirty="0"/>
              <a:t> </a:t>
            </a:r>
            <a:r>
              <a:rPr lang="el-GR" sz="3300" dirty="0" err="1"/>
              <a:t>ἀπολυόμενος</a:t>
            </a:r>
            <a:r>
              <a:rPr lang="el-GR" sz="3300" dirty="0"/>
              <a:t> </a:t>
            </a:r>
            <a:r>
              <a:rPr lang="el-GR" sz="3300" dirty="0" err="1"/>
              <a:t>ἐκ</a:t>
            </a:r>
            <a:r>
              <a:rPr lang="el-GR" sz="3300" dirty="0"/>
              <a:t> </a:t>
            </a:r>
            <a:r>
              <a:rPr lang="el-GR" sz="3300" dirty="0" err="1"/>
              <a:t>τῶν</a:t>
            </a:r>
            <a:r>
              <a:rPr lang="el-GR" sz="3300" dirty="0"/>
              <a:t> μαθημάτων </a:t>
            </a:r>
            <a:r>
              <a:rPr lang="el-GR" sz="3300" dirty="0" err="1"/>
              <a:t>τοὺς</a:t>
            </a:r>
            <a:r>
              <a:rPr lang="el-GR" sz="3300" dirty="0"/>
              <a:t> </a:t>
            </a:r>
            <a:r>
              <a:rPr lang="el-GR" sz="3300" dirty="0" err="1"/>
              <a:t>συμμαθητὰς</a:t>
            </a:r>
            <a:r>
              <a:rPr lang="el-GR" sz="3300" dirty="0"/>
              <a:t> </a:t>
            </a:r>
            <a:r>
              <a:rPr lang="el-GR" sz="3300" dirty="0" err="1"/>
              <a:t>αὐτοῦ</a:t>
            </a:r>
            <a:r>
              <a:rPr lang="el-GR" sz="3300" dirty="0"/>
              <a:t> </a:t>
            </a:r>
            <a:r>
              <a:rPr lang="el-GR" sz="3300" dirty="0" err="1"/>
              <a:t>ἐδίδασκε</a:t>
            </a:r>
            <a:r>
              <a:rPr lang="el-GR" sz="3300" dirty="0"/>
              <a:t> </a:t>
            </a:r>
            <a:r>
              <a:rPr lang="el-GR" sz="3300" dirty="0" err="1"/>
              <a:t>κατὰ</a:t>
            </a:r>
            <a:r>
              <a:rPr lang="el-GR" sz="3300" dirty="0"/>
              <a:t> μέρος».</a:t>
            </a:r>
          </a:p>
          <a:p>
            <a:pPr algn="just"/>
            <a:r>
              <a:rPr lang="el-GR" sz="3300" dirty="0"/>
              <a:t>Ο Αλέξανδρος είχε μαζί του σε όλες τις εκστρατείες τα έργα του Ομήρου, την </a:t>
            </a:r>
            <a:r>
              <a:rPr lang="el-GR" sz="3300" dirty="0" err="1"/>
              <a:t>Ιλιάδα</a:t>
            </a:r>
            <a:r>
              <a:rPr lang="el-GR" sz="3300" dirty="0"/>
              <a:t> και την Οδύσσεια. Κάθε βράδυ διάβαζε και κατόπιν έβαζε τα βιβλία κάτω από το προσκέφαλό του. Οι ήρωες του Ομήρου, ο Αχιλλέας ήταν οι ήρωές του, τα πρότυπα ανδρείας. Το ενδιαφέρον του για τις επιστήμες φαίνεται και σε επιστολές που απευθύνει στη μητέρα του από την Ινδία, όπου αναφέρεται σε θέματα φυτολογίας. </a:t>
            </a:r>
          </a:p>
          <a:p>
            <a:pPr algn="just"/>
            <a:r>
              <a:rPr lang="el-GR" sz="3300" dirty="0"/>
              <a:t>Στη μεγάλη αυτοκρατορία του Μεγάλου Αλεξάνδρου οι επιστήμονες συνέλεγαν δεδομένα και γνώσεις από όλες τις χώρες και αυτά έγιναν σταδιακά διαθέσιμα σε όλους τους φιλοσόφους της εποχής για αιώνες. Ιδρύονται βιβλιοθήκες και ερευνητικά ινστιτούτα, πανεπιστήμια σε όλο τον ελληνικό κόσμο.</a:t>
            </a:r>
          </a:p>
          <a:p>
            <a:pPr algn="just"/>
            <a:r>
              <a:rPr lang="el-GR" sz="3300" dirty="0"/>
              <a:t>Ειδικά η αστρονομία αναπτύσσεται πολύ, καθώς οι αστρονόμοι είχαν </a:t>
            </a:r>
            <a:r>
              <a:rPr lang="el-GR" sz="3300" dirty="0" err="1"/>
              <a:t>παρατηρησιακά</a:t>
            </a:r>
            <a:r>
              <a:rPr lang="el-GR" sz="3300" dirty="0"/>
              <a:t> δεδομένα από τη Μεσοποταμία, την Περσία και την Αίγυπτο, που είχαν καλή παράδοση μακροχρόνιων μετρήσεων, οι οποίες βοήθησαν τους Έλληνες να αναπτύξουν θεωρητικά μαθηματικά μοντέλα. Η αστρονομία ήταν επίσης απαραίτητη για την πρόοδο της Γεωγραφίας και της Χαρτογραφίας, επιστήμες που έχουν αλματώδη πρόοδο.</a:t>
            </a:r>
          </a:p>
          <a:p>
            <a:pPr algn="just"/>
            <a:r>
              <a:rPr lang="el-GR" sz="3300" dirty="0"/>
              <a:t>Η ελληνική γλώσσα έγινε η κοινή γλώσσα όλων των εθνών στην εκτεταμένη αυτοκρατορία που είχε δημιουργήσει ο Αλέξανδρος για σχεδόν 10 αιώνες σε ορισμένες περιοχές. Αυτή η κοινή γλώσσα βοήθησε πάρα πολύ στην ανάπτυξη της επιστήμης ακόμη και όταν οι Έλληνες βρίσκονταν υπό ρωμαϊκή κυριαρχία. Ομοίως συνέβαλε στη διάδοση και επικράτηση του χριστιανισμού.</a:t>
            </a:r>
          </a:p>
        </p:txBody>
      </p:sp>
      <p:sp>
        <p:nvSpPr>
          <p:cNvPr id="12" name="8 - Ορθογώνιο"/>
          <p:cNvSpPr/>
          <p:nvPr/>
        </p:nvSpPr>
        <p:spPr>
          <a:xfrm>
            <a:off x="22536154" y="31445906"/>
            <a:ext cx="12206807" cy="6001643"/>
          </a:xfrm>
          <a:prstGeom prst="rect">
            <a:avLst/>
          </a:prstGeom>
        </p:spPr>
        <p:txBody>
          <a:bodyPr wrap="square">
            <a:spAutoFit/>
          </a:bodyPr>
          <a:lstStyle/>
          <a:p>
            <a:pPr algn="just"/>
            <a:r>
              <a:rPr lang="el-GR" sz="2400" dirty="0"/>
              <a:t>Ο Αλέξανδρος,  ως μαθητής του Αριστοτέλη, γνώριζε καλά τη σημασία της γνώσης, της επιστήμης και της φιλοσοφίας, και κάποτε παραπονέθηκε στον δάσκαλό του Αριστοτέλη, επειδή δημοσίευσε μερικές από τις διαλέξεις που έδωσε ο μεγάλος φιλόσοφος στον πιο επιφανή μαθητή του.</a:t>
            </a:r>
          </a:p>
          <a:p>
            <a:pPr algn="just"/>
            <a:r>
              <a:rPr lang="el-GR" sz="2400" dirty="0"/>
              <a:t>«Ο Αλέξανδρος εύχεται στον Αριστοτέλη. Ήταν λάθος να δημοσιεύσετε τις διαλέξεις σας. πώς μπορώ να συνεχίσω να είμαι καλύτερος από τους άλλους όταν όλοι θα ξέρουν τι έχω μάθει; Ήθελα να έχω τις καλύτερες εμπειρίες και τη μέγιστη δύναμη για να είμαι καλύτερος. Να είσαι καλά.», «</a:t>
            </a:r>
            <a:r>
              <a:rPr lang="el-GR" sz="2400" dirty="0" err="1"/>
              <a:t>Ἀλέξανδρος</a:t>
            </a:r>
            <a:r>
              <a:rPr lang="el-GR" sz="2400" dirty="0"/>
              <a:t> </a:t>
            </a:r>
            <a:r>
              <a:rPr lang="el-GR" sz="2400" dirty="0" err="1"/>
              <a:t>Ἀριστοτέλει</a:t>
            </a:r>
            <a:r>
              <a:rPr lang="el-GR" sz="2400" dirty="0"/>
              <a:t> </a:t>
            </a:r>
            <a:r>
              <a:rPr lang="el-GR" sz="2400" dirty="0" err="1"/>
              <a:t>εὖ</a:t>
            </a:r>
            <a:r>
              <a:rPr lang="el-GR" sz="2400" dirty="0"/>
              <a:t> </a:t>
            </a:r>
            <a:r>
              <a:rPr lang="el-GR" sz="2400" dirty="0" err="1"/>
              <a:t>πράττειν</a:t>
            </a:r>
            <a:r>
              <a:rPr lang="el-GR" sz="2400" dirty="0"/>
              <a:t>. </a:t>
            </a:r>
            <a:r>
              <a:rPr lang="el-GR" sz="2400" dirty="0" err="1"/>
              <a:t>οὐκ</a:t>
            </a:r>
            <a:r>
              <a:rPr lang="el-GR" sz="2400" dirty="0"/>
              <a:t> </a:t>
            </a:r>
            <a:r>
              <a:rPr lang="el-GR" sz="2400" dirty="0" err="1"/>
              <a:t>ὀρθῶς</a:t>
            </a:r>
            <a:r>
              <a:rPr lang="el-GR" sz="2400" dirty="0"/>
              <a:t> </a:t>
            </a:r>
            <a:r>
              <a:rPr lang="el-GR" sz="2400" dirty="0" err="1"/>
              <a:t>ἐποίησας</a:t>
            </a:r>
            <a:r>
              <a:rPr lang="el-GR" sz="2400" dirty="0"/>
              <a:t> </a:t>
            </a:r>
            <a:r>
              <a:rPr lang="el-GR" sz="2400" dirty="0" err="1"/>
              <a:t>ἐκδοὺς</a:t>
            </a:r>
            <a:r>
              <a:rPr lang="el-GR" sz="2400" dirty="0"/>
              <a:t> </a:t>
            </a:r>
            <a:r>
              <a:rPr lang="el-GR" sz="2400" dirty="0" err="1"/>
              <a:t>τοὺς</a:t>
            </a:r>
            <a:r>
              <a:rPr lang="el-GR" sz="2400" dirty="0"/>
              <a:t> </a:t>
            </a:r>
            <a:r>
              <a:rPr lang="el-GR" sz="2400" dirty="0" err="1"/>
              <a:t>ἀκροατικοὺς</a:t>
            </a:r>
            <a:r>
              <a:rPr lang="el-GR" sz="2400" dirty="0"/>
              <a:t> </a:t>
            </a:r>
            <a:r>
              <a:rPr lang="el-GR" sz="2400" dirty="0" err="1"/>
              <a:t>τῶν</a:t>
            </a:r>
            <a:r>
              <a:rPr lang="el-GR" sz="2400" dirty="0"/>
              <a:t> λόγων· τίνι </a:t>
            </a:r>
            <a:r>
              <a:rPr lang="el-GR" sz="2400" dirty="0" err="1"/>
              <a:t>γὰρ</a:t>
            </a:r>
            <a:r>
              <a:rPr lang="el-GR" sz="2400" dirty="0"/>
              <a:t> </a:t>
            </a:r>
            <a:r>
              <a:rPr lang="el-GR" sz="2400" dirty="0" err="1"/>
              <a:t>δὴ</a:t>
            </a:r>
            <a:r>
              <a:rPr lang="el-GR" sz="2400" dirty="0"/>
              <a:t> </a:t>
            </a:r>
            <a:r>
              <a:rPr lang="el-GR" sz="2400" dirty="0" err="1"/>
              <a:t>διοίσομεν</a:t>
            </a:r>
            <a:r>
              <a:rPr lang="el-GR" sz="2400" dirty="0"/>
              <a:t> </a:t>
            </a:r>
            <a:r>
              <a:rPr lang="el-GR" sz="2400" dirty="0" err="1"/>
              <a:t>ἡμεῖς</a:t>
            </a:r>
            <a:r>
              <a:rPr lang="el-GR" sz="2400" dirty="0"/>
              <a:t> </a:t>
            </a:r>
            <a:r>
              <a:rPr lang="el-GR" sz="2400" dirty="0" err="1"/>
              <a:t>τῶν</a:t>
            </a:r>
            <a:r>
              <a:rPr lang="el-GR" sz="2400" dirty="0"/>
              <a:t> </a:t>
            </a:r>
            <a:r>
              <a:rPr lang="el-GR" sz="2400" dirty="0" err="1"/>
              <a:t>ἄλλων</a:t>
            </a:r>
            <a:r>
              <a:rPr lang="el-GR" sz="2400" dirty="0"/>
              <a:t>, </a:t>
            </a:r>
            <a:r>
              <a:rPr lang="el-GR" sz="2400" dirty="0" err="1"/>
              <a:t>εἰ</a:t>
            </a:r>
            <a:r>
              <a:rPr lang="el-GR" sz="2400" dirty="0"/>
              <a:t> καθ ̓ </a:t>
            </a:r>
            <a:r>
              <a:rPr lang="el-GR" sz="2400" dirty="0" err="1"/>
              <a:t>οὓς</a:t>
            </a:r>
            <a:r>
              <a:rPr lang="el-GR" sz="2400" dirty="0"/>
              <a:t> </a:t>
            </a:r>
            <a:r>
              <a:rPr lang="el-GR" sz="2400" dirty="0" err="1"/>
              <a:t>ἐπαιδεύθημεν</a:t>
            </a:r>
            <a:r>
              <a:rPr lang="el-GR" sz="2400" dirty="0"/>
              <a:t> λόγους, </a:t>
            </a:r>
            <a:r>
              <a:rPr lang="el-GR" sz="2400" dirty="0" err="1"/>
              <a:t>οὗτοι</a:t>
            </a:r>
            <a:r>
              <a:rPr lang="el-GR" sz="2400" dirty="0"/>
              <a:t> πάντων </a:t>
            </a:r>
            <a:r>
              <a:rPr lang="el-GR" sz="2400" dirty="0" err="1"/>
              <a:t>ἔσονται</a:t>
            </a:r>
            <a:r>
              <a:rPr lang="el-GR" sz="2400" dirty="0"/>
              <a:t> κοινοί; </a:t>
            </a:r>
            <a:r>
              <a:rPr lang="el-GR" sz="900" b="0" i="0" dirty="0">
                <a:effectLst/>
                <a:latin typeface="Menlo"/>
              </a:rPr>
              <a:t> </a:t>
            </a:r>
            <a:r>
              <a:rPr lang="el-GR" sz="2400" dirty="0" err="1"/>
              <a:t>ἐγὼ</a:t>
            </a:r>
            <a:r>
              <a:rPr lang="el-GR" sz="2400" dirty="0"/>
              <a:t> </a:t>
            </a:r>
            <a:r>
              <a:rPr lang="el-GR" sz="2400" b="0" i="0" dirty="0" err="1">
                <a:effectLst/>
              </a:rPr>
              <a:t>δὲ</a:t>
            </a:r>
            <a:r>
              <a:rPr lang="el-GR" sz="2400" b="0" i="0" dirty="0">
                <a:effectLst/>
              </a:rPr>
              <a:t> </a:t>
            </a:r>
            <a:r>
              <a:rPr lang="el-GR" sz="2400" b="0" i="0" dirty="0" err="1">
                <a:effectLst/>
              </a:rPr>
              <a:t>βουλοίμην</a:t>
            </a:r>
            <a:r>
              <a:rPr lang="el-GR" sz="2400" b="0" i="0" dirty="0">
                <a:effectLst/>
              </a:rPr>
              <a:t> </a:t>
            </a:r>
            <a:r>
              <a:rPr lang="el-GR" sz="2400" b="0" i="0" dirty="0" err="1">
                <a:effectLst/>
              </a:rPr>
              <a:t>ἂν</a:t>
            </a:r>
            <a:r>
              <a:rPr lang="el-GR" sz="2400" b="0" i="0" dirty="0">
                <a:effectLst/>
              </a:rPr>
              <a:t> </a:t>
            </a:r>
            <a:r>
              <a:rPr lang="el-GR" sz="2400" b="0" i="0" dirty="0" err="1">
                <a:effectLst/>
              </a:rPr>
              <a:t>ταῖς</a:t>
            </a:r>
            <a:r>
              <a:rPr lang="el-GR" sz="2400" b="0" i="0" dirty="0">
                <a:effectLst/>
              </a:rPr>
              <a:t> </a:t>
            </a:r>
            <a:r>
              <a:rPr lang="el-GR" sz="2400" b="0" i="0" dirty="0" err="1">
                <a:effectLst/>
              </a:rPr>
              <a:t>περὶ</a:t>
            </a:r>
            <a:r>
              <a:rPr lang="el-GR" sz="2400" b="0" i="0" dirty="0">
                <a:effectLst/>
              </a:rPr>
              <a:t> </a:t>
            </a:r>
            <a:r>
              <a:rPr lang="el-GR" sz="2400" b="0" i="0" dirty="0" err="1">
                <a:effectLst/>
              </a:rPr>
              <a:t>τὰ</a:t>
            </a:r>
            <a:r>
              <a:rPr lang="el-GR" sz="2400" b="0" i="0" dirty="0">
                <a:effectLst/>
              </a:rPr>
              <a:t> </a:t>
            </a:r>
            <a:r>
              <a:rPr lang="el-GR" sz="2400" b="0" i="0" dirty="0" err="1">
                <a:effectLst/>
              </a:rPr>
              <a:t>ἄριστα</a:t>
            </a:r>
            <a:r>
              <a:rPr lang="el-GR" sz="2400" b="0" i="0" dirty="0">
                <a:effectLst/>
              </a:rPr>
              <a:t> </a:t>
            </a:r>
            <a:r>
              <a:rPr lang="el-GR" sz="2400" b="0" i="0" dirty="0" err="1">
                <a:effectLst/>
              </a:rPr>
              <a:t>ἐμπειρίαις</a:t>
            </a:r>
            <a:r>
              <a:rPr lang="el-GR" sz="2400" b="0" i="0" dirty="0">
                <a:effectLst/>
              </a:rPr>
              <a:t> ἢ </a:t>
            </a:r>
            <a:r>
              <a:rPr lang="el-GR" sz="2400" b="0" i="0" dirty="0" err="1">
                <a:effectLst/>
              </a:rPr>
              <a:t>ταῖς</a:t>
            </a:r>
            <a:r>
              <a:rPr lang="el-GR" sz="2400" b="0" i="0" dirty="0">
                <a:effectLst/>
              </a:rPr>
              <a:t> </a:t>
            </a:r>
            <a:r>
              <a:rPr lang="el-GR" sz="2400" b="0" i="0" dirty="0" err="1">
                <a:effectLst/>
              </a:rPr>
              <a:t>δυνάμεσι</a:t>
            </a:r>
            <a:r>
              <a:rPr lang="el-GR" sz="2400" b="0" i="0" dirty="0">
                <a:effectLst/>
              </a:rPr>
              <a:t> </a:t>
            </a:r>
            <a:r>
              <a:rPr lang="el-GR" sz="2400" b="0" i="0" dirty="0" err="1">
                <a:effectLst/>
              </a:rPr>
              <a:t>διαφέρειν</a:t>
            </a:r>
            <a:r>
              <a:rPr lang="el-GR" sz="2400" dirty="0"/>
              <a:t>. </a:t>
            </a:r>
            <a:r>
              <a:rPr lang="el-GR" sz="2400" dirty="0" err="1"/>
              <a:t>ἔρρωσο</a:t>
            </a:r>
            <a:r>
              <a:rPr lang="el-GR" sz="2400" dirty="0"/>
              <a:t>.»</a:t>
            </a:r>
          </a:p>
          <a:p>
            <a:pPr algn="just"/>
            <a:r>
              <a:rPr lang="el-GR" sz="2400" dirty="0"/>
              <a:t>Πλούταρχος, </a:t>
            </a:r>
            <a:r>
              <a:rPr lang="el-GR" sz="2400" dirty="0" err="1"/>
              <a:t>De</a:t>
            </a:r>
            <a:r>
              <a:rPr lang="el-GR" sz="2400" dirty="0"/>
              <a:t> </a:t>
            </a:r>
            <a:r>
              <a:rPr lang="el-GR" sz="2400" dirty="0" err="1"/>
              <a:t>Alexandri</a:t>
            </a:r>
            <a:r>
              <a:rPr lang="el-GR" sz="2400" dirty="0"/>
              <a:t> </a:t>
            </a:r>
            <a:r>
              <a:rPr lang="el-GR" sz="2400" dirty="0" err="1"/>
              <a:t>magni</a:t>
            </a:r>
            <a:r>
              <a:rPr lang="el-GR" sz="2400" dirty="0"/>
              <a:t> </a:t>
            </a:r>
            <a:r>
              <a:rPr lang="el-GR" sz="2400" dirty="0" err="1"/>
              <a:t>fortuna</a:t>
            </a:r>
            <a:r>
              <a:rPr lang="el-GR" sz="2400" dirty="0"/>
              <a:t> </a:t>
            </a:r>
            <a:r>
              <a:rPr lang="el-GR" sz="2400" dirty="0" err="1"/>
              <a:t>aut</a:t>
            </a:r>
            <a:r>
              <a:rPr lang="el-GR" sz="2400" dirty="0"/>
              <a:t> </a:t>
            </a:r>
            <a:r>
              <a:rPr lang="el-GR" sz="2400" dirty="0" err="1"/>
              <a:t>virtute</a:t>
            </a:r>
            <a:r>
              <a:rPr lang="el-GR" sz="2400" dirty="0"/>
              <a:t>: «Ο Αλέξανδρος, κατά τη διάρκεια των εκστρατειών του, είχε την </a:t>
            </a:r>
            <a:r>
              <a:rPr lang="el-GR" sz="2400" dirty="0" err="1"/>
              <a:t>Ιλιάδα</a:t>
            </a:r>
            <a:r>
              <a:rPr lang="el-GR" sz="2400" dirty="0"/>
              <a:t> και την Οδύσσεια ως εφόδια για ταξίδια... πραγματικές προμήθειες για ταξίδι που είχε. φιλοσοφικός συλλογισμός...», «</a:t>
            </a:r>
            <a:r>
              <a:rPr lang="el-GR" sz="2400" dirty="0" err="1"/>
              <a:t>Ἀλέξανδρος</a:t>
            </a:r>
            <a:r>
              <a:rPr lang="el-GR" sz="2400" dirty="0"/>
              <a:t> </a:t>
            </a:r>
            <a:r>
              <a:rPr lang="el-GR" sz="2400" dirty="0" err="1"/>
              <a:t>ἔφη</a:t>
            </a:r>
            <a:r>
              <a:rPr lang="el-GR" sz="2400" dirty="0"/>
              <a:t> </a:t>
            </a:r>
            <a:r>
              <a:rPr lang="el-GR" sz="2400" dirty="0" err="1"/>
              <a:t>ποτὲ</a:t>
            </a:r>
            <a:r>
              <a:rPr lang="el-GR" sz="2400" dirty="0"/>
              <a:t> </a:t>
            </a:r>
            <a:r>
              <a:rPr lang="el-GR" sz="2400" dirty="0" err="1"/>
              <a:t>τὴν</a:t>
            </a:r>
            <a:r>
              <a:rPr lang="el-GR" sz="2400" dirty="0"/>
              <a:t> </a:t>
            </a:r>
            <a:r>
              <a:rPr lang="el-GR" sz="2400" dirty="0" err="1"/>
              <a:t>Ἰλιάδα</a:t>
            </a:r>
            <a:r>
              <a:rPr lang="el-GR" sz="2400" dirty="0"/>
              <a:t> </a:t>
            </a:r>
            <a:r>
              <a:rPr lang="el-GR" sz="2400" dirty="0" err="1"/>
              <a:t>καὶ</a:t>
            </a:r>
            <a:r>
              <a:rPr lang="el-GR" sz="2400" dirty="0"/>
              <a:t> </a:t>
            </a:r>
            <a:r>
              <a:rPr lang="el-GR" sz="2400" dirty="0" err="1"/>
              <a:t>τὴν</a:t>
            </a:r>
            <a:r>
              <a:rPr lang="el-GR" sz="2400" dirty="0"/>
              <a:t> </a:t>
            </a:r>
            <a:r>
              <a:rPr lang="el-GR" sz="2400" dirty="0" err="1"/>
              <a:t>Ὀδύσσειαν</a:t>
            </a:r>
            <a:r>
              <a:rPr lang="el-GR" sz="2400" dirty="0"/>
              <a:t> </a:t>
            </a:r>
            <a:r>
              <a:rPr lang="el-GR" sz="2400" dirty="0" err="1"/>
              <a:t>ἀκολουθεῖν</a:t>
            </a:r>
            <a:r>
              <a:rPr lang="el-GR" sz="2400" dirty="0"/>
              <a:t> </a:t>
            </a:r>
            <a:r>
              <a:rPr lang="el-GR" sz="2400" dirty="0" err="1"/>
              <a:t>αὐτῷ</a:t>
            </a:r>
            <a:r>
              <a:rPr lang="el-GR" sz="2400" dirty="0"/>
              <a:t> </a:t>
            </a:r>
            <a:r>
              <a:rPr lang="el-GR" sz="2400" dirty="0" err="1"/>
              <a:t>τῆς</a:t>
            </a:r>
            <a:r>
              <a:rPr lang="el-GR" sz="2400" dirty="0"/>
              <a:t> </a:t>
            </a:r>
            <a:r>
              <a:rPr lang="el-GR" sz="2400" dirty="0" err="1"/>
              <a:t>στρατείας</a:t>
            </a:r>
            <a:r>
              <a:rPr lang="el-GR" sz="2400" dirty="0"/>
              <a:t> </a:t>
            </a:r>
            <a:r>
              <a:rPr lang="el-GR" sz="2400" dirty="0" err="1"/>
              <a:t>ἐφόδιον</a:t>
            </a:r>
            <a:r>
              <a:rPr lang="el-GR" sz="2400" dirty="0"/>
              <a:t> ... </a:t>
            </a:r>
            <a:r>
              <a:rPr lang="el-GR" sz="2400" dirty="0" err="1"/>
              <a:t>ἐφόδιον</a:t>
            </a:r>
            <a:r>
              <a:rPr lang="el-GR" sz="2400" dirty="0"/>
              <a:t> δ' </a:t>
            </a:r>
            <a:r>
              <a:rPr lang="el-GR" sz="2400" dirty="0" err="1"/>
              <a:t>ἀληθῶς</a:t>
            </a:r>
            <a:r>
              <a:rPr lang="el-GR" sz="2400" dirty="0"/>
              <a:t> </a:t>
            </a:r>
            <a:r>
              <a:rPr lang="el-GR" sz="2400" dirty="0" err="1"/>
              <a:t>γεγονέναι</a:t>
            </a:r>
            <a:r>
              <a:rPr lang="el-GR" sz="2400" dirty="0"/>
              <a:t> </a:t>
            </a:r>
            <a:r>
              <a:rPr lang="el-GR" sz="2400" dirty="0" err="1"/>
              <a:t>τὸν</a:t>
            </a:r>
            <a:r>
              <a:rPr lang="el-GR" sz="2400" dirty="0"/>
              <a:t> </a:t>
            </a:r>
            <a:r>
              <a:rPr lang="el-GR" sz="2400" dirty="0" err="1"/>
              <a:t>ἐκ</a:t>
            </a:r>
            <a:r>
              <a:rPr lang="el-GR" sz="2400" dirty="0"/>
              <a:t> φιλοσοφίας </a:t>
            </a:r>
            <a:r>
              <a:rPr lang="el-GR" sz="2400" dirty="0" err="1"/>
              <a:t>λόγον</a:t>
            </a:r>
            <a:r>
              <a:rPr lang="el-GR" sz="2400" dirty="0"/>
              <a:t>...»</a:t>
            </a:r>
          </a:p>
        </p:txBody>
      </p:sp>
      <p:pic>
        <p:nvPicPr>
          <p:cNvPr id="1028" name="Picture 4" descr="D:\TEX\00_ANTIKYTHERA_MECHANISM\Images_2007\Alexander_the_Great_mosaic Alexander fighting king Darius III of Persia Naples National Archaeological Museu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5168" y="37804549"/>
            <a:ext cx="11766375" cy="7059825"/>
          </a:xfrm>
          <a:prstGeom prst="rect">
            <a:avLst/>
          </a:prstGeom>
          <a:noFill/>
          <a:extLst>
            <a:ext uri="{909E8E84-426E-40DD-AFC4-6F175D3DCCD1}">
              <a14:hiddenFill xmlns:a14="http://schemas.microsoft.com/office/drawing/2010/main">
                <a:solidFill>
                  <a:srgbClr val="FFFFFF"/>
                </a:solidFill>
              </a14:hiddenFill>
            </a:ext>
          </a:extLst>
        </p:spPr>
      </p:pic>
      <p:sp>
        <p:nvSpPr>
          <p:cNvPr id="19" name="Ορθογώνιο 18"/>
          <p:cNvSpPr/>
          <p:nvPr/>
        </p:nvSpPr>
        <p:spPr>
          <a:xfrm>
            <a:off x="22835169" y="45221374"/>
            <a:ext cx="12169351" cy="1200329"/>
          </a:xfrm>
          <a:prstGeom prst="rect">
            <a:avLst/>
          </a:prstGeom>
        </p:spPr>
        <p:txBody>
          <a:bodyPr wrap="square">
            <a:spAutoFit/>
          </a:bodyPr>
          <a:lstStyle/>
          <a:p>
            <a:pPr algn="ctr"/>
            <a:r>
              <a:rPr lang="fr-FR" sz="3600" dirty="0" err="1"/>
              <a:t>Aleksandri</a:t>
            </a:r>
            <a:r>
              <a:rPr lang="fr-FR" sz="3600" dirty="0"/>
              <a:t> </a:t>
            </a:r>
            <a:r>
              <a:rPr lang="fr-FR" sz="3600" dirty="0" err="1"/>
              <a:t>duke</a:t>
            </a:r>
            <a:r>
              <a:rPr lang="fr-FR" sz="3600" dirty="0"/>
              <a:t> </a:t>
            </a:r>
            <a:r>
              <a:rPr lang="fr-FR" sz="3600" dirty="0" err="1"/>
              <a:t>luftuar</a:t>
            </a:r>
            <a:r>
              <a:rPr lang="fr-FR" sz="3600" dirty="0"/>
              <a:t> </a:t>
            </a:r>
            <a:r>
              <a:rPr lang="fr-FR" sz="3600" dirty="0" err="1"/>
              <a:t>kundra</a:t>
            </a:r>
            <a:r>
              <a:rPr lang="fr-FR" sz="3600" dirty="0"/>
              <a:t> </a:t>
            </a:r>
            <a:r>
              <a:rPr lang="fr-FR" sz="3600" dirty="0" err="1"/>
              <a:t>mbretit</a:t>
            </a:r>
            <a:r>
              <a:rPr lang="fr-FR" sz="3600" dirty="0"/>
              <a:t> Darius III </a:t>
            </a:r>
            <a:r>
              <a:rPr lang="fr-FR" sz="3600" dirty="0" err="1"/>
              <a:t>të</a:t>
            </a:r>
            <a:r>
              <a:rPr lang="fr-FR" sz="3600" dirty="0"/>
              <a:t> Persisë, </a:t>
            </a:r>
            <a:r>
              <a:rPr lang="fr-FR" sz="3600" dirty="0" err="1"/>
              <a:t>Muzeu</a:t>
            </a:r>
            <a:r>
              <a:rPr lang="fr-FR" sz="3600" dirty="0"/>
              <a:t> </a:t>
            </a:r>
            <a:r>
              <a:rPr lang="fr-FR" sz="3600" dirty="0" err="1"/>
              <a:t>Arkeologjik</a:t>
            </a:r>
            <a:r>
              <a:rPr lang="fr-FR" sz="3600" dirty="0"/>
              <a:t> </a:t>
            </a:r>
            <a:r>
              <a:rPr lang="fr-FR" sz="3600" dirty="0" err="1"/>
              <a:t>Kombëtar</a:t>
            </a:r>
            <a:r>
              <a:rPr lang="fr-FR" sz="3600" dirty="0"/>
              <a:t> i </a:t>
            </a:r>
            <a:r>
              <a:rPr lang="fr-FR" sz="3600" dirty="0" err="1"/>
              <a:t>Napolit</a:t>
            </a:r>
            <a:r>
              <a:rPr lang="fr-FR" sz="3600" dirty="0"/>
              <a:t>. </a:t>
            </a:r>
            <a:endParaRPr lang="el-GR" sz="3600" dirty="0"/>
          </a:p>
        </p:txBody>
      </p:sp>
      <p:pic>
        <p:nvPicPr>
          <p:cNvPr id="1029" name="Picture 5" descr="D:\TEX\00_ANTIKYTHERA_MECHANISM\Images_2007\Alexander.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0087" y="20434497"/>
            <a:ext cx="6330235" cy="61666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20003" y="27059669"/>
            <a:ext cx="6020035" cy="2837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Ορθογώνιο 20"/>
          <p:cNvSpPr/>
          <p:nvPr/>
        </p:nvSpPr>
        <p:spPr>
          <a:xfrm>
            <a:off x="22970802" y="46686467"/>
            <a:ext cx="12169351" cy="1200329"/>
          </a:xfrm>
          <a:prstGeom prst="rect">
            <a:avLst/>
          </a:prstGeom>
        </p:spPr>
        <p:txBody>
          <a:bodyPr wrap="square">
            <a:spAutoFit/>
          </a:bodyPr>
          <a:lstStyle/>
          <a:p>
            <a:pPr algn="ctr"/>
            <a:r>
              <a:rPr lang="el-GR" sz="3600" dirty="0"/>
              <a:t>Ο Αλέξανδρος μάχεται τον βασιλιά Δαρείο Γ' της Περσίας, Εθνικό Αρχαιολογικό Μουσείο Νάπολης</a:t>
            </a:r>
          </a:p>
        </p:txBody>
      </p:sp>
      <p:sp>
        <p:nvSpPr>
          <p:cNvPr id="4" name="Ορθογώνιο 3"/>
          <p:cNvSpPr/>
          <p:nvPr/>
        </p:nvSpPr>
        <p:spPr>
          <a:xfrm>
            <a:off x="865362" y="47101966"/>
            <a:ext cx="21169336" cy="3477875"/>
          </a:xfrm>
          <a:prstGeom prst="rect">
            <a:avLst/>
          </a:prstGeom>
        </p:spPr>
        <p:txBody>
          <a:bodyPr wrap="square">
            <a:spAutoFit/>
          </a:bodyPr>
          <a:lstStyle/>
          <a:p>
            <a:pPr algn="ctr"/>
            <a:r>
              <a:rPr lang="el-GR" sz="3200" dirty="0"/>
              <a:t>Η ελληνική αυτοκρατορία του Μεγαλέξανδρου. </a:t>
            </a:r>
          </a:p>
          <a:p>
            <a:pPr algn="ctr"/>
            <a:r>
              <a:rPr lang="el-GR" sz="3200" dirty="0"/>
              <a:t>Εικόνα βασισμένη στον χάρτη </a:t>
            </a:r>
            <a:r>
              <a:rPr lang="en-US" sz="3200" dirty="0" err="1"/>
              <a:t>DEMIS</a:t>
            </a:r>
            <a:r>
              <a:rPr lang="en-US" sz="3200" dirty="0"/>
              <a:t> </a:t>
            </a:r>
            <a:r>
              <a:rPr lang="en-US" sz="3200" dirty="0" err="1"/>
              <a:t>Mapserver</a:t>
            </a:r>
            <a:r>
              <a:rPr lang="el-GR" sz="3200" dirty="0"/>
              <a:t> κατασκευής </a:t>
            </a:r>
            <a:r>
              <a:rPr lang="en-US" sz="3200" dirty="0" err="1"/>
              <a:t>Koba-chan</a:t>
            </a:r>
            <a:r>
              <a:rPr lang="el-GR" sz="3200" dirty="0"/>
              <a:t>, σχεδίαση ΞΔΜ. </a:t>
            </a:r>
          </a:p>
          <a:p>
            <a:pPr algn="ctr"/>
            <a:endParaRPr lang="en-US" sz="3200" dirty="0"/>
          </a:p>
          <a:p>
            <a:pPr algn="ctr"/>
            <a:r>
              <a:rPr lang="en-US" sz="3200" dirty="0"/>
              <a:t>Perandoria </a:t>
            </a:r>
            <a:r>
              <a:rPr lang="en-US" sz="3200" dirty="0" err="1"/>
              <a:t>Greke</a:t>
            </a:r>
            <a:r>
              <a:rPr lang="en-US" sz="3200" dirty="0"/>
              <a:t> e </a:t>
            </a:r>
            <a:r>
              <a:rPr lang="en-US" sz="3200" dirty="0" err="1"/>
              <a:t>Aleksandrit</a:t>
            </a:r>
            <a:r>
              <a:rPr lang="en-US" sz="3200" dirty="0"/>
              <a:t> t</a:t>
            </a:r>
            <a:r>
              <a:rPr lang="fr-FR" sz="3200" dirty="0"/>
              <a:t>ë </a:t>
            </a:r>
            <a:r>
              <a:rPr lang="fr-FR" sz="3200" dirty="0" err="1"/>
              <a:t>Madh</a:t>
            </a:r>
            <a:r>
              <a:rPr lang="fr-FR" sz="3200" dirty="0"/>
              <a:t>.</a:t>
            </a:r>
            <a:endParaRPr lang="el-GR" sz="3200" dirty="0"/>
          </a:p>
          <a:p>
            <a:pPr algn="ctr"/>
            <a:r>
              <a:rPr lang="en-US" sz="3200" dirty="0"/>
              <a:t>Ima</a:t>
            </a:r>
            <a:r>
              <a:rPr lang="sq-AL" sz="3200" dirty="0"/>
              <a:t>zh i </a:t>
            </a:r>
            <a:r>
              <a:rPr lang="en-US" sz="3200" dirty="0" err="1"/>
              <a:t>krijuar</a:t>
            </a:r>
            <a:r>
              <a:rPr lang="en-US" sz="3200" dirty="0"/>
              <a:t> </a:t>
            </a:r>
            <a:r>
              <a:rPr lang="en-US" sz="3200" dirty="0" err="1"/>
              <a:t>nga</a:t>
            </a:r>
            <a:r>
              <a:rPr lang="en-US" sz="3200" dirty="0"/>
              <a:t>  DEMIS </a:t>
            </a:r>
            <a:r>
              <a:rPr lang="en-US" sz="3200" dirty="0" err="1"/>
              <a:t>Mapserver</a:t>
            </a:r>
            <a:r>
              <a:rPr lang="en-US" sz="3200" dirty="0"/>
              <a:t>, e </a:t>
            </a:r>
            <a:r>
              <a:rPr lang="en-US" sz="3200" dirty="0" err="1"/>
              <a:t>cila</a:t>
            </a:r>
            <a:r>
              <a:rPr lang="en-US" sz="3200" dirty="0"/>
              <a:t> </a:t>
            </a:r>
            <a:r>
              <a:rPr lang="en-US" sz="3200" dirty="0" err="1"/>
              <a:t>është</a:t>
            </a:r>
            <a:r>
              <a:rPr lang="en-US" sz="3200" dirty="0"/>
              <a:t> e </a:t>
            </a:r>
            <a:r>
              <a:rPr lang="en-US" sz="3200" dirty="0" err="1"/>
              <a:t>aksesueshme</a:t>
            </a:r>
            <a:r>
              <a:rPr lang="en-US" sz="3200" dirty="0"/>
              <a:t> </a:t>
            </a:r>
            <a:r>
              <a:rPr lang="en-US" sz="3200" dirty="0" err="1"/>
              <a:t>për</a:t>
            </a:r>
            <a:r>
              <a:rPr lang="en-US" sz="3200" dirty="0"/>
              <a:t> </a:t>
            </a:r>
            <a:r>
              <a:rPr lang="en-US" sz="3200" dirty="0" err="1"/>
              <a:t>publikun</a:t>
            </a:r>
            <a:r>
              <a:rPr lang="en-US" sz="3200" dirty="0"/>
              <a:t>. </a:t>
            </a:r>
            <a:r>
              <a:rPr lang="en-US" sz="3200" dirty="0" err="1"/>
              <a:t>Koba-chan</a:t>
            </a:r>
            <a:r>
              <a:rPr lang="el-GR" sz="3200" dirty="0"/>
              <a:t>, </a:t>
            </a:r>
            <a:r>
              <a:rPr lang="en-US" sz="3200" dirty="0"/>
              <a:t>XM </a:t>
            </a:r>
            <a:r>
              <a:rPr lang="en-US" sz="2800" dirty="0"/>
              <a:t>https://upload.wikimedia.org/wikipedia/commons/9/99/Topographic90deg_N0E0.png</a:t>
            </a:r>
          </a:p>
          <a:p>
            <a:endParaRPr lang="el-GR" sz="2800" dirty="0"/>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02251" y="26859334"/>
            <a:ext cx="3168352" cy="320970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Ορθογώνιο 22"/>
          <p:cNvSpPr/>
          <p:nvPr/>
        </p:nvSpPr>
        <p:spPr>
          <a:xfrm>
            <a:off x="11920003" y="30257056"/>
            <a:ext cx="5847939" cy="3170099"/>
          </a:xfrm>
          <a:prstGeom prst="rect">
            <a:avLst/>
          </a:prstGeom>
        </p:spPr>
        <p:txBody>
          <a:bodyPr wrap="square">
            <a:spAutoFit/>
          </a:bodyPr>
          <a:lstStyle/>
          <a:p>
            <a:pPr algn="just"/>
            <a:r>
              <a:rPr lang="en-US" sz="2000" dirty="0" err="1"/>
              <a:t>Monedha</a:t>
            </a:r>
            <a:r>
              <a:rPr lang="en-US" sz="2000" dirty="0"/>
              <a:t> </a:t>
            </a:r>
            <a:r>
              <a:rPr lang="en-US" sz="2000" dirty="0" err="1"/>
              <a:t>greke</a:t>
            </a:r>
            <a:r>
              <a:rPr lang="en-US" sz="2000" dirty="0"/>
              <a:t> </a:t>
            </a:r>
            <a:r>
              <a:rPr lang="en-US" sz="2000" dirty="0" err="1"/>
              <a:t>nga</a:t>
            </a:r>
            <a:r>
              <a:rPr lang="en-US" sz="2000" dirty="0"/>
              <a:t> </a:t>
            </a:r>
            <a:r>
              <a:rPr lang="en-US" sz="2000" dirty="0" err="1"/>
              <a:t>mbretëritë</a:t>
            </a:r>
            <a:r>
              <a:rPr lang="en-US" sz="2000" dirty="0"/>
              <a:t> e </a:t>
            </a:r>
            <a:r>
              <a:rPr lang="en-US" sz="2000" dirty="0" err="1"/>
              <a:t>krijuara</a:t>
            </a:r>
            <a:r>
              <a:rPr lang="en-US" sz="2000" dirty="0"/>
              <a:t> </a:t>
            </a:r>
            <a:r>
              <a:rPr lang="en-US" sz="2000" dirty="0" err="1"/>
              <a:t>nga</a:t>
            </a:r>
            <a:r>
              <a:rPr lang="en-US" sz="2000" dirty="0"/>
              <a:t> </a:t>
            </a:r>
            <a:r>
              <a:rPr lang="en-US" sz="2000" dirty="0" err="1"/>
              <a:t>gjeneralët</a:t>
            </a:r>
            <a:r>
              <a:rPr lang="en-US" sz="2000" dirty="0"/>
              <a:t> e </a:t>
            </a:r>
            <a:r>
              <a:rPr lang="en-US" sz="2000" dirty="0" err="1"/>
              <a:t>Aleksandrit</a:t>
            </a:r>
            <a:r>
              <a:rPr lang="en-US" sz="2000" dirty="0"/>
              <a:t>, </a:t>
            </a:r>
            <a:r>
              <a:rPr lang="en-US" sz="2000" dirty="0" err="1"/>
              <a:t>Mbretëria</a:t>
            </a:r>
            <a:r>
              <a:rPr lang="en-US" sz="2000" dirty="0"/>
              <a:t> </a:t>
            </a:r>
            <a:r>
              <a:rPr lang="en-US" sz="2000" dirty="0" err="1"/>
              <a:t>Greko</a:t>
            </a:r>
            <a:r>
              <a:rPr lang="en-US" sz="2000" dirty="0"/>
              <a:t> –</a:t>
            </a:r>
            <a:r>
              <a:rPr lang="en-US" sz="2000" dirty="0" err="1"/>
              <a:t>Baktriane</a:t>
            </a:r>
            <a:r>
              <a:rPr lang="en-US" sz="2000" dirty="0"/>
              <a:t> (</a:t>
            </a:r>
            <a:r>
              <a:rPr lang="en-US" sz="2000" dirty="0" err="1"/>
              <a:t>Afganistan</a:t>
            </a:r>
            <a:r>
              <a:rPr lang="en-US" sz="2000" dirty="0"/>
              <a:t>). </a:t>
            </a:r>
            <a:r>
              <a:rPr lang="en-US" sz="2000" dirty="0" err="1"/>
              <a:t>Mbreti</a:t>
            </a:r>
            <a:r>
              <a:rPr lang="en-US" sz="2000" dirty="0"/>
              <a:t> </a:t>
            </a:r>
            <a:r>
              <a:rPr lang="en-US" sz="2000" dirty="0" err="1"/>
              <a:t>Eucratides</a:t>
            </a:r>
            <a:r>
              <a:rPr lang="en-US" sz="2000" dirty="0"/>
              <a:t> I 171–145 BC. </a:t>
            </a:r>
            <a:r>
              <a:rPr lang="el-GR" sz="2000" dirty="0"/>
              <a:t>ΒΑΣΙΛΕΩΣ ΜΕΓΑΛΟΥ ΕΥΚΡΑΤΙΔΟΥ – </a:t>
            </a:r>
            <a:r>
              <a:rPr lang="en-US" sz="2000" dirty="0"/>
              <a:t>"</a:t>
            </a:r>
            <a:r>
              <a:rPr lang="en-US" sz="2000" dirty="0" err="1"/>
              <a:t>Mbreti</a:t>
            </a:r>
            <a:r>
              <a:rPr lang="en-US" sz="2000" dirty="0"/>
              <a:t> </a:t>
            </a:r>
            <a:r>
              <a:rPr lang="en-US" sz="2000" dirty="0" err="1"/>
              <a:t>i</a:t>
            </a:r>
            <a:r>
              <a:rPr lang="en-US" sz="2000" dirty="0"/>
              <a:t> </a:t>
            </a:r>
            <a:r>
              <a:rPr lang="en-US" sz="2000" dirty="0" err="1"/>
              <a:t>Madh</a:t>
            </a:r>
            <a:r>
              <a:rPr lang="en-US" sz="2000" dirty="0"/>
              <a:t> </a:t>
            </a:r>
            <a:r>
              <a:rPr lang="en-US" sz="2000" dirty="0" err="1"/>
              <a:t>Eucratides</a:t>
            </a:r>
            <a:r>
              <a:rPr lang="en-US" sz="2000" dirty="0"/>
              <a:t>".</a:t>
            </a:r>
          </a:p>
          <a:p>
            <a:pPr algn="just"/>
            <a:r>
              <a:rPr lang="en-US" sz="2000" dirty="0" err="1"/>
              <a:t>Zbuluar</a:t>
            </a:r>
            <a:r>
              <a:rPr lang="en-US" sz="2000" dirty="0"/>
              <a:t> </a:t>
            </a:r>
            <a:r>
              <a:rPr lang="en-US" sz="2000" dirty="0" err="1"/>
              <a:t>në</a:t>
            </a:r>
            <a:r>
              <a:rPr lang="en-US" sz="2000" dirty="0"/>
              <a:t> </a:t>
            </a:r>
            <a:r>
              <a:rPr lang="en-US" sz="2000" dirty="0" err="1"/>
              <a:t>Buhara</a:t>
            </a:r>
            <a:r>
              <a:rPr lang="en-US" sz="2000" dirty="0"/>
              <a:t>, Uzbekistani </a:t>
            </a:r>
            <a:r>
              <a:rPr lang="en-US" sz="2000" dirty="0" err="1"/>
              <a:t>i</a:t>
            </a:r>
            <a:r>
              <a:rPr lang="en-US" sz="2000" dirty="0"/>
              <a:t> </a:t>
            </a:r>
            <a:r>
              <a:rPr lang="en-US" sz="2000" dirty="0" err="1"/>
              <a:t>sotëm</a:t>
            </a:r>
            <a:r>
              <a:rPr lang="en-US" sz="2000" dirty="0"/>
              <a:t>, </a:t>
            </a:r>
            <a:r>
              <a:rPr lang="en-US" sz="2000" dirty="0" err="1"/>
              <a:t>blerë</a:t>
            </a:r>
            <a:r>
              <a:rPr lang="en-US" sz="2000" dirty="0"/>
              <a:t> </a:t>
            </a:r>
            <a:r>
              <a:rPr lang="en-US" sz="2000" dirty="0" err="1"/>
              <a:t>nga</a:t>
            </a:r>
            <a:r>
              <a:rPr lang="en-US" sz="2000" dirty="0"/>
              <a:t> </a:t>
            </a:r>
            <a:r>
              <a:rPr lang="en-US" sz="2000" dirty="0" err="1"/>
              <a:t>Napoleoni</a:t>
            </a:r>
            <a:r>
              <a:rPr lang="en-US" sz="2000" dirty="0"/>
              <a:t> III, </a:t>
            </a:r>
            <a:r>
              <a:rPr lang="en-US" sz="2000" dirty="0" err="1"/>
              <a:t>Kabineti</a:t>
            </a:r>
            <a:r>
              <a:rPr lang="en-US" sz="2000" dirty="0"/>
              <a:t> </a:t>
            </a:r>
            <a:r>
              <a:rPr lang="en-US" sz="2000" dirty="0" err="1"/>
              <a:t>Médailles</a:t>
            </a:r>
            <a:r>
              <a:rPr lang="en-US" sz="2000" dirty="0"/>
              <a:t>, Paris.</a:t>
            </a:r>
          </a:p>
          <a:p>
            <a:pPr algn="just"/>
            <a:endParaRPr lang="en-US" sz="2000" dirty="0"/>
          </a:p>
          <a:p>
            <a:pPr algn="just"/>
            <a:r>
              <a:rPr lang="el-GR" sz="2000" dirty="0"/>
              <a:t>Νομίσματα από τα βασίλεια που ίδρυσε ο Αλέξανδρος στην Ασία.</a:t>
            </a:r>
          </a:p>
        </p:txBody>
      </p:sp>
      <p:sp>
        <p:nvSpPr>
          <p:cNvPr id="24" name="Ορθογώνιο 23"/>
          <p:cNvSpPr/>
          <p:nvPr/>
        </p:nvSpPr>
        <p:spPr>
          <a:xfrm>
            <a:off x="18199925" y="32196048"/>
            <a:ext cx="3134116" cy="1631216"/>
          </a:xfrm>
          <a:prstGeom prst="rect">
            <a:avLst/>
          </a:prstGeom>
        </p:spPr>
        <p:txBody>
          <a:bodyPr wrap="square">
            <a:spAutoFit/>
          </a:bodyPr>
          <a:lstStyle/>
          <a:p>
            <a:r>
              <a:rPr lang="en-US" sz="2000" dirty="0"/>
              <a:t>H </a:t>
            </a:r>
            <a:r>
              <a:rPr lang="el-GR" sz="2000" dirty="0"/>
              <a:t>Ολυμπιάδα, μητέρα του Μεγαλέξανδρου. Αρχαιολογικό Μουσείο Θεσσαλονίκης, Μακεδονία, Ελλάδα.</a:t>
            </a:r>
          </a:p>
        </p:txBody>
      </p:sp>
      <p:sp>
        <p:nvSpPr>
          <p:cNvPr id="7" name="Ορθογώνιο 6"/>
          <p:cNvSpPr/>
          <p:nvPr/>
        </p:nvSpPr>
        <p:spPr>
          <a:xfrm>
            <a:off x="12284450" y="17498294"/>
            <a:ext cx="6636106" cy="2585323"/>
          </a:xfrm>
          <a:prstGeom prst="rect">
            <a:avLst/>
          </a:prstGeom>
        </p:spPr>
        <p:txBody>
          <a:bodyPr wrap="square">
            <a:spAutoFit/>
          </a:bodyPr>
          <a:lstStyle/>
          <a:p>
            <a:pPr algn="ctr"/>
            <a:r>
              <a:rPr lang="el-GR" sz="1800" dirty="0"/>
              <a:t>Ο Μέγας Αλέξανδρος (</a:t>
            </a:r>
            <a:r>
              <a:rPr lang="en-US" sz="1800" dirty="0"/>
              <a:t>356 </a:t>
            </a:r>
            <a:r>
              <a:rPr lang="el-GR" sz="1800" dirty="0"/>
              <a:t>π.Χ.-</a:t>
            </a:r>
            <a:r>
              <a:rPr lang="en-US" sz="1800" dirty="0"/>
              <a:t>323 </a:t>
            </a:r>
            <a:r>
              <a:rPr lang="el-GR" sz="1800" dirty="0"/>
              <a:t>π.Χ.)</a:t>
            </a:r>
          </a:p>
          <a:p>
            <a:pPr algn="ctr"/>
            <a:r>
              <a:rPr lang="el-GR" sz="1800" dirty="0"/>
              <a:t>Έργο του γλύπτη </a:t>
            </a:r>
            <a:r>
              <a:rPr lang="el-GR" sz="1800" dirty="0" err="1"/>
              <a:t>Λεοχάρη</a:t>
            </a:r>
            <a:r>
              <a:rPr lang="el-GR" sz="1800" dirty="0"/>
              <a:t> γύρω στα 330 π.Χ.                             Μουσείο της Ακρόπολης, φωτογράφος Μαρσύας. </a:t>
            </a:r>
          </a:p>
          <a:p>
            <a:pPr algn="ctr"/>
            <a:endParaRPr lang="el-GR" sz="1800" dirty="0"/>
          </a:p>
          <a:p>
            <a:pPr algn="ctr"/>
            <a:r>
              <a:rPr lang="en-US" sz="1800" dirty="0" err="1"/>
              <a:t>Aleksandri</a:t>
            </a:r>
            <a:r>
              <a:rPr lang="en-US" sz="1800" dirty="0"/>
              <a:t> </a:t>
            </a:r>
            <a:r>
              <a:rPr lang="en-US" sz="1800" dirty="0" err="1"/>
              <a:t>i</a:t>
            </a:r>
            <a:r>
              <a:rPr lang="en-US" sz="1800" dirty="0"/>
              <a:t> </a:t>
            </a:r>
            <a:r>
              <a:rPr lang="en-US" sz="1800" dirty="0" err="1"/>
              <a:t>Madh</a:t>
            </a:r>
            <a:r>
              <a:rPr lang="en-US" sz="1800" dirty="0"/>
              <a:t> (356 para </a:t>
            </a:r>
            <a:r>
              <a:rPr lang="en-US" sz="1800" dirty="0" err="1"/>
              <a:t>Krishtit</a:t>
            </a:r>
            <a:r>
              <a:rPr lang="en-US" sz="1800" dirty="0"/>
              <a:t> - 323 para </a:t>
            </a:r>
            <a:r>
              <a:rPr lang="en-US" sz="1800" dirty="0" err="1"/>
              <a:t>Krishtit</a:t>
            </a:r>
            <a:r>
              <a:rPr lang="en-US" sz="1800" dirty="0"/>
              <a:t>)</a:t>
            </a:r>
          </a:p>
          <a:p>
            <a:pPr algn="ctr"/>
            <a:r>
              <a:rPr lang="en-US" sz="1800" dirty="0" err="1"/>
              <a:t>Vepra</a:t>
            </a:r>
            <a:r>
              <a:rPr lang="en-US" sz="1800" dirty="0"/>
              <a:t> e </a:t>
            </a:r>
            <a:r>
              <a:rPr lang="en-US" sz="1800" dirty="0" err="1"/>
              <a:t>skulptorit</a:t>
            </a:r>
            <a:r>
              <a:rPr lang="en-US" sz="1800" dirty="0"/>
              <a:t> </a:t>
            </a:r>
            <a:r>
              <a:rPr lang="en-US" sz="1800" dirty="0" err="1"/>
              <a:t>Leocharis</a:t>
            </a:r>
            <a:r>
              <a:rPr lang="en-US" sz="1800" dirty="0"/>
              <a:t> </a:t>
            </a:r>
            <a:r>
              <a:rPr lang="en-US" sz="1800" dirty="0" err="1"/>
              <a:t>rreth</a:t>
            </a:r>
            <a:r>
              <a:rPr lang="en-US" sz="1800" dirty="0"/>
              <a:t> </a:t>
            </a:r>
            <a:r>
              <a:rPr lang="en-US" sz="1800" dirty="0" err="1"/>
              <a:t>vitit</a:t>
            </a:r>
            <a:r>
              <a:rPr lang="en-US" sz="1800" dirty="0"/>
              <a:t> 330 para </a:t>
            </a:r>
            <a:r>
              <a:rPr lang="en-US" sz="1800" dirty="0" err="1"/>
              <a:t>Krishtit</a:t>
            </a:r>
            <a:r>
              <a:rPr lang="en-US" sz="1800" dirty="0"/>
              <a:t>. </a:t>
            </a:r>
            <a:r>
              <a:rPr lang="en-US" sz="1800" dirty="0" err="1"/>
              <a:t>Muzeu</a:t>
            </a:r>
            <a:r>
              <a:rPr lang="en-US" sz="1800" dirty="0"/>
              <a:t> </a:t>
            </a:r>
            <a:r>
              <a:rPr lang="en-US" sz="1800" dirty="0" err="1"/>
              <a:t>i</a:t>
            </a:r>
            <a:r>
              <a:rPr lang="en-US" sz="1800" dirty="0"/>
              <a:t> </a:t>
            </a:r>
            <a:r>
              <a:rPr lang="en-US" sz="1800" dirty="0" err="1"/>
              <a:t>Akropolit</a:t>
            </a:r>
            <a:r>
              <a:rPr lang="en-US" sz="1800" dirty="0"/>
              <a:t>, </a:t>
            </a:r>
            <a:r>
              <a:rPr lang="en-US" sz="1800" dirty="0" err="1"/>
              <a:t>fotograf</a:t>
            </a:r>
            <a:r>
              <a:rPr lang="en-US" sz="1800" dirty="0"/>
              <a:t> </a:t>
            </a:r>
            <a:r>
              <a:rPr lang="en-US" sz="1800" dirty="0" err="1"/>
              <a:t>Marsyas</a:t>
            </a:r>
            <a:r>
              <a:rPr lang="en-US" sz="1800" dirty="0"/>
              <a:t>. Wikipedia</a:t>
            </a:r>
            <a:endParaRPr lang="el-GR" sz="1800" dirty="0"/>
          </a:p>
          <a:p>
            <a:pPr algn="ctr"/>
            <a:r>
              <a:rPr lang="la-Latn" sz="1800" dirty="0">
                <a:hlinkClick r:id="rId6"/>
              </a:rPr>
              <a:t>https://upload.wikimedia.org/wikipedia/commons/3/35/ACMA_1331_Alexander_2.JPG</a:t>
            </a:r>
            <a:r>
              <a:rPr lang="el-GR" sz="1800" dirty="0"/>
              <a:t> </a:t>
            </a: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219431" y="6236564"/>
            <a:ext cx="6918200" cy="1097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5" descr="C:\Users\Xenophon MOUSSAS\Pictures\ANTIK-MECH-IMAGES\AYTOKRATORIA_ALEXANDROY2022-google-map.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4156" y="37101681"/>
            <a:ext cx="20378527" cy="945324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3813" y="34852222"/>
            <a:ext cx="20508870" cy="12097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Ορθογώνιο 19"/>
          <p:cNvSpPr/>
          <p:nvPr/>
        </p:nvSpPr>
        <p:spPr>
          <a:xfrm>
            <a:off x="18188887" y="30702597"/>
            <a:ext cx="3422147" cy="1015663"/>
          </a:xfrm>
          <a:prstGeom prst="rect">
            <a:avLst/>
          </a:prstGeom>
        </p:spPr>
        <p:txBody>
          <a:bodyPr wrap="square">
            <a:spAutoFit/>
          </a:bodyPr>
          <a:lstStyle/>
          <a:p>
            <a:pPr algn="just"/>
            <a:r>
              <a:rPr lang="fr-FR" sz="2000" dirty="0" err="1"/>
              <a:t>Nëna</a:t>
            </a:r>
            <a:r>
              <a:rPr lang="fr-FR" sz="2000" dirty="0"/>
              <a:t> e </a:t>
            </a:r>
            <a:r>
              <a:rPr lang="fr-FR" sz="2000" dirty="0" err="1"/>
              <a:t>Aleksandrit</a:t>
            </a:r>
            <a:r>
              <a:rPr lang="fr-FR" sz="2000" dirty="0"/>
              <a:t> Olympias, </a:t>
            </a:r>
            <a:r>
              <a:rPr lang="fr-FR" sz="2000" dirty="0" err="1"/>
              <a:t>Muzeu</a:t>
            </a:r>
            <a:r>
              <a:rPr lang="fr-FR" sz="2000" dirty="0"/>
              <a:t> </a:t>
            </a:r>
            <a:r>
              <a:rPr lang="fr-FR" sz="2000" dirty="0" err="1"/>
              <a:t>Arkeologjik</a:t>
            </a:r>
            <a:r>
              <a:rPr lang="fr-FR" sz="2000" dirty="0"/>
              <a:t> i </a:t>
            </a:r>
            <a:r>
              <a:rPr lang="fr-FR" sz="2000" dirty="0" err="1"/>
              <a:t>Selanikut</a:t>
            </a:r>
            <a:r>
              <a:rPr lang="fr-FR" sz="2000" dirty="0"/>
              <a:t>, </a:t>
            </a:r>
            <a:r>
              <a:rPr lang="fr-FR" sz="2000" dirty="0" err="1"/>
              <a:t>Maqedoni</a:t>
            </a:r>
            <a:r>
              <a:rPr lang="fr-FR" sz="2000" dirty="0"/>
              <a:t>, </a:t>
            </a:r>
            <a:r>
              <a:rPr lang="fr-FR" sz="2000" dirty="0" err="1"/>
              <a:t>Greqi</a:t>
            </a:r>
            <a:r>
              <a:rPr lang="fr-FR" sz="2000" dirty="0"/>
              <a:t>.</a:t>
            </a:r>
            <a:endParaRPr lang="el-GR" sz="2000" dirty="0"/>
          </a:p>
        </p:txBody>
      </p:sp>
      <p:grpSp>
        <p:nvGrpSpPr>
          <p:cNvPr id="26" name="Ομάδα 25"/>
          <p:cNvGrpSpPr/>
          <p:nvPr/>
        </p:nvGrpSpPr>
        <p:grpSpPr>
          <a:xfrm>
            <a:off x="1584426" y="829659"/>
            <a:ext cx="4830786" cy="5334632"/>
            <a:chOff x="1993246" y="829659"/>
            <a:chExt cx="4830786" cy="5334632"/>
          </a:xfrm>
        </p:grpSpPr>
        <p:sp>
          <p:nvSpPr>
            <p:cNvPr id="34" name="Rectangle 95"/>
            <p:cNvSpPr>
              <a:spLocks noChangeArrowheads="1"/>
            </p:cNvSpPr>
            <p:nvPr/>
          </p:nvSpPr>
          <p:spPr bwMode="auto">
            <a:xfrm>
              <a:off x="1993246" y="3055491"/>
              <a:ext cx="4830786" cy="3108800"/>
            </a:xfrm>
            <a:prstGeom prst="rect">
              <a:avLst/>
            </a:prstGeom>
            <a:noFill/>
            <a:ln w="9525">
              <a:noFill/>
              <a:miter lim="800000"/>
              <a:headEnd/>
              <a:tailEnd/>
            </a:ln>
          </p:spPr>
          <p:txBody>
            <a:bodyPr wrap="square" lIns="609853" tIns="304927" rIns="609853" bIns="304927" anchor="ctr">
              <a:spAutoFit/>
            </a:bodyPr>
            <a:lstStyle/>
            <a:p>
              <a:pPr algn="ctr" defTabSz="6097588"/>
              <a:r>
                <a:rPr lang="en-GB" sz="2400" dirty="0" err="1">
                  <a:solidFill>
                    <a:srgbClr val="003399"/>
                  </a:solidFill>
                </a:rPr>
                <a:t>Universiteti</a:t>
              </a:r>
              <a:r>
                <a:rPr lang="en-GB" sz="2400" dirty="0">
                  <a:solidFill>
                    <a:srgbClr val="003399"/>
                  </a:solidFill>
                </a:rPr>
                <a:t> </a:t>
              </a:r>
              <a:r>
                <a:rPr lang="en-GB" sz="2400" dirty="0" err="1">
                  <a:solidFill>
                    <a:srgbClr val="003399"/>
                  </a:solidFill>
                </a:rPr>
                <a:t>Kombëtar</a:t>
              </a:r>
              <a:r>
                <a:rPr lang="en-GB" sz="2400" dirty="0">
                  <a:solidFill>
                    <a:srgbClr val="003399"/>
                  </a:solidFill>
                </a:rPr>
                <a:t> </a:t>
              </a:r>
              <a:r>
                <a:rPr lang="en-GB" sz="2400" dirty="0" err="1">
                  <a:solidFill>
                    <a:srgbClr val="003399"/>
                  </a:solidFill>
                </a:rPr>
                <a:t>dhe</a:t>
              </a:r>
              <a:r>
                <a:rPr lang="en-GB" sz="2400" dirty="0">
                  <a:solidFill>
                    <a:srgbClr val="003399"/>
                  </a:solidFill>
                </a:rPr>
                <a:t> </a:t>
              </a:r>
              <a:r>
                <a:rPr lang="en-GB" sz="2400" dirty="0" err="1">
                  <a:solidFill>
                    <a:srgbClr val="003399"/>
                  </a:solidFill>
                </a:rPr>
                <a:t>Kapodistrian</a:t>
              </a:r>
              <a:r>
                <a:rPr lang="en-GB" sz="2400" dirty="0">
                  <a:solidFill>
                    <a:srgbClr val="003399"/>
                  </a:solidFill>
                </a:rPr>
                <a:t> </a:t>
              </a:r>
              <a:r>
                <a:rPr lang="en-GB" sz="2400" dirty="0" err="1">
                  <a:solidFill>
                    <a:srgbClr val="003399"/>
                  </a:solidFill>
                </a:rPr>
                <a:t>i</a:t>
              </a:r>
              <a:r>
                <a:rPr lang="en-GB" sz="2400" dirty="0">
                  <a:solidFill>
                    <a:srgbClr val="003399"/>
                  </a:solidFill>
                </a:rPr>
                <a:t> </a:t>
              </a:r>
              <a:r>
                <a:rPr lang="en-GB" sz="2400" dirty="0" err="1">
                  <a:solidFill>
                    <a:srgbClr val="003399"/>
                  </a:solidFill>
                </a:rPr>
                <a:t>Athinës</a:t>
              </a:r>
              <a:endParaRPr lang="el-GR" sz="2400" dirty="0">
                <a:solidFill>
                  <a:srgbClr val="003399"/>
                </a:solidFill>
              </a:endParaRPr>
            </a:p>
            <a:p>
              <a:pPr algn="ctr" defTabSz="6097588"/>
              <a:r>
                <a:rPr lang="el-GR" sz="2400" dirty="0">
                  <a:solidFill>
                    <a:srgbClr val="003399"/>
                  </a:solidFill>
                </a:rPr>
                <a:t>Εθνικό και Καποδιστριακό Πανεπιστήμιο Αθηνών</a:t>
              </a:r>
              <a:endParaRPr lang="en-GB" sz="2400" dirty="0">
                <a:solidFill>
                  <a:srgbClr val="003399"/>
                </a:solidFill>
              </a:endParaRPr>
            </a:p>
            <a:p>
              <a:pPr algn="ctr" defTabSz="6097588"/>
              <a:r>
                <a:rPr lang="en-GB" sz="1400" b="1" dirty="0">
                  <a:solidFill>
                    <a:srgbClr val="003399"/>
                  </a:solidFill>
                </a:rPr>
                <a:t>Xenophon  </a:t>
              </a:r>
              <a:r>
                <a:rPr lang="en-GB" sz="1400" b="1" dirty="0" err="1">
                  <a:solidFill>
                    <a:srgbClr val="003399"/>
                  </a:solidFill>
                </a:rPr>
                <a:t>Moussas</a:t>
              </a:r>
              <a:r>
                <a:rPr lang="en-GB" sz="1400" b="1" dirty="0">
                  <a:solidFill>
                    <a:srgbClr val="003399"/>
                  </a:solidFill>
                </a:rPr>
                <a:t>    </a:t>
              </a:r>
              <a:r>
                <a:rPr lang="en-GB" sz="1400" b="1" dirty="0">
                  <a:solidFill>
                    <a:srgbClr val="003399"/>
                  </a:solidFill>
                  <a:hlinkClick r:id="rId10"/>
                </a:rPr>
                <a:t>xmoussas@phys.uoa.gr</a:t>
              </a:r>
              <a:r>
                <a:rPr lang="en-GB" sz="1400" b="1" dirty="0">
                  <a:solidFill>
                    <a:srgbClr val="003399"/>
                  </a:solidFill>
                </a:rPr>
                <a:t>, </a:t>
              </a:r>
              <a:r>
                <a:rPr lang="en-GB" sz="1400" b="1" dirty="0">
                  <a:solidFill>
                    <a:srgbClr val="003399"/>
                  </a:solidFill>
                  <a:hlinkClick r:id="rId11"/>
                </a:rPr>
                <a:t>x</a:t>
              </a:r>
              <a:r>
                <a:rPr lang="en-GB" sz="1400" b="1" dirty="0">
                  <a:solidFill>
                    <a:srgbClr val="003399"/>
                  </a:solidFill>
                </a:rPr>
                <a:t> </a:t>
              </a:r>
            </a:p>
            <a:p>
              <a:pPr algn="ctr" defTabSz="6097588"/>
              <a:r>
                <a:rPr lang="en-GB" sz="1400" b="1" dirty="0" err="1">
                  <a:solidFill>
                    <a:srgbClr val="003399"/>
                  </a:solidFill>
                </a:rPr>
                <a:t>tel</a:t>
              </a:r>
              <a:r>
                <a:rPr lang="en-GB" sz="1400" b="1" dirty="0">
                  <a:solidFill>
                    <a:srgbClr val="003399"/>
                  </a:solidFill>
                </a:rPr>
                <a:t> +306978792891</a:t>
              </a:r>
              <a:endParaRPr lang="el-GR" sz="1400" b="1" dirty="0">
                <a:solidFill>
                  <a:srgbClr val="003399"/>
                </a:solidFill>
              </a:endParaRPr>
            </a:p>
            <a:p>
              <a:pPr algn="ctr" defTabSz="6097588"/>
              <a:r>
                <a:rPr lang="en-US" sz="1400" b="1" dirty="0">
                  <a:solidFill>
                    <a:srgbClr val="003399"/>
                  </a:solidFill>
                </a:rPr>
                <a:t>Copyright © 2022 X. Moussas</a:t>
              </a:r>
              <a:endParaRPr lang="el-GR" sz="1400" dirty="0">
                <a:solidFill>
                  <a:srgbClr val="003399"/>
                </a:solidFill>
              </a:endParaRPr>
            </a:p>
            <a:p>
              <a:pPr algn="ctr" defTabSz="6097588"/>
              <a:endParaRPr lang="el-GR" sz="2400" dirty="0">
                <a:solidFill>
                  <a:srgbClr val="003399"/>
                </a:solidFill>
              </a:endParaRPr>
            </a:p>
          </p:txBody>
        </p:sp>
        <p:pic>
          <p:nvPicPr>
            <p:cNvPr id="28" name="Picture 2" descr="https://upload.wikimedia.org/wikipedia/el/2/2b/Logo_uoa_blue.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57206" y="829659"/>
              <a:ext cx="1502865" cy="2348896"/>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1357</Words>
  <Application>Microsoft Office PowerPoint</Application>
  <PresentationFormat>Προσαρμογή</PresentationFormat>
  <Paragraphs>46</Paragraphs>
  <Slides>1</Slides>
  <Notes>0</Notes>
  <HiddenSlides>0</HiddenSlides>
  <MMClips>0</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vt:i4>
      </vt:variant>
    </vt:vector>
  </HeadingPairs>
  <TitlesOfParts>
    <vt:vector size="6" baseType="lpstr">
      <vt:lpstr>Arial</vt:lpstr>
      <vt:lpstr>Calibri</vt:lpstr>
      <vt:lpstr>Menlo</vt:lpstr>
      <vt:lpstr>Times New Roman</vt:lpstr>
      <vt:lpstr>Θέμα του Office</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erg_ASTROFISIKIS</dc:creator>
  <cp:lastModifiedBy>Xenophon Moussas</cp:lastModifiedBy>
  <cp:revision>83</cp:revision>
  <dcterms:created xsi:type="dcterms:W3CDTF">2014-06-01T18:00:45Z</dcterms:created>
  <dcterms:modified xsi:type="dcterms:W3CDTF">2025-07-23T06:58:38Z</dcterms:modified>
</cp:coreProperties>
</file>