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40" autoAdjust="0"/>
  </p:normalViewPr>
  <p:slideViewPr>
    <p:cSldViewPr>
      <p:cViewPr varScale="1">
        <p:scale>
          <a:sx n="10" d="100"/>
          <a:sy n="10" d="100"/>
        </p:scale>
        <p:origin x="1376"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mailto:xmoussas@gmail.com" TargetMode="External"/><Relationship Id="rId5" Type="http://schemas.openxmlformats.org/officeDocument/2006/relationships/image" Target="../media/image3.jpeg"/><Relationship Id="rId10" Type="http://schemas.openxmlformats.org/officeDocument/2006/relationships/hyperlink" Target="mailto:xmoussas@phys.uoa.gr" TargetMode="External"/><Relationship Id="rId4" Type="http://schemas.openxmlformats.org/officeDocument/2006/relationships/image" Target="../media/image2.jpe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6"/>
          <p:cNvSpPr>
            <a:spLocks noChangeArrowheads="1"/>
          </p:cNvSpPr>
          <p:nvPr/>
        </p:nvSpPr>
        <p:spPr bwMode="auto">
          <a:xfrm>
            <a:off x="4998398" y="1114757"/>
            <a:ext cx="26679525" cy="5510329"/>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9600" b="1" dirty="0">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Έκθεση Μηχανισμού Αντικυθήρων</a:t>
            </a:r>
          </a:p>
          <a:p>
            <a:pPr algn="ctr" defTabSz="1463422" rtl="1" eaLnBrk="0" hangingPunct="0">
              <a:defRPr/>
            </a:pPr>
            <a:r>
              <a:rPr lang="el-GR" sz="9600" b="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Αριστοτέλης</a:t>
            </a:r>
            <a:endParaRPr lang="en-US" sz="9600" b="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endParaRPr>
          </a:p>
          <a:p>
            <a:pPr algn="ctr" defTabSz="1463422" rtl="1" eaLnBrk="0" hangingPunct="0">
              <a:defRPr/>
            </a:pPr>
            <a:r>
              <a:rPr lang="en-GB" sz="9600" b="1" dirty="0" err="1">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Ekspozita</a:t>
            </a:r>
            <a:r>
              <a:rPr lang="en-GB" sz="9600" b="1" dirty="0">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 e </a:t>
            </a:r>
            <a:r>
              <a:rPr lang="en-GB" sz="9600" b="1" dirty="0" err="1">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Mekanizmit</a:t>
            </a:r>
            <a:r>
              <a:rPr lang="en-GB" sz="9600" b="1" dirty="0">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 </a:t>
            </a:r>
            <a:r>
              <a:rPr lang="en-GB" sz="9600" b="1" dirty="0" err="1">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Antikitera</a:t>
            </a:r>
            <a:endParaRPr lang="en-GB" sz="9600" b="1" dirty="0">
              <a:solidFill>
                <a:srgbClr val="003399"/>
              </a:solidFill>
              <a:effectLst>
                <a:outerShdw blurRad="38100" dist="38100" dir="2700000" algn="tl">
                  <a:srgbClr val="FFFFFF"/>
                </a:outerShdw>
              </a:effectLst>
              <a:latin typeface="Times New Roman" pitchFamily="18" charset="0"/>
              <a:cs typeface="Times New Roman" panose="02020603050405020304" pitchFamily="18" charset="0"/>
            </a:endParaRPr>
          </a:p>
          <a:p>
            <a:pPr algn="ctr" defTabSz="1463422" rtl="1" eaLnBrk="0" hangingPunct="0">
              <a:defRPr/>
            </a:pPr>
            <a:r>
              <a:rPr lang="en-GB" sz="9600" b="1" dirty="0" err="1">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Aristotel</a:t>
            </a:r>
            <a:r>
              <a:rPr lang="sq-AL" sz="9600" b="1" dirty="0">
                <a:solidFill>
                  <a:srgbClr val="003399"/>
                </a:solidFill>
                <a:effectLst>
                  <a:outerShdw blurRad="38100" dist="38100" dir="2700000" algn="tl">
                    <a:srgbClr val="FFFFFF"/>
                  </a:outerShdw>
                </a:effectLst>
                <a:latin typeface="Times New Roman" pitchFamily="18" charset="0"/>
                <a:cs typeface="Times New Roman" panose="02020603050405020304" pitchFamily="18" charset="0"/>
              </a:rPr>
              <a:t>i</a:t>
            </a:r>
            <a:endParaRPr lang="en-GB" sz="9600" b="1" dirty="0">
              <a:solidFill>
                <a:srgbClr val="003399"/>
              </a:solidFill>
              <a:effectLst>
                <a:outerShdw blurRad="38100" dist="38100" dir="2700000" algn="tl">
                  <a:srgbClr val="FFFFFF"/>
                </a:outerShdw>
              </a:effectLst>
              <a:latin typeface="Times New Roman" pitchFamily="18" charset="0"/>
              <a:cs typeface="Times New Roman" panose="02020603050405020304" pitchFamily="18" charset="0"/>
            </a:endParaRPr>
          </a:p>
        </p:txBody>
      </p:sp>
      <p:sp>
        <p:nvSpPr>
          <p:cNvPr id="12" name="5 - TextBox"/>
          <p:cNvSpPr txBox="1"/>
          <p:nvPr/>
        </p:nvSpPr>
        <p:spPr>
          <a:xfrm>
            <a:off x="720330" y="23042910"/>
            <a:ext cx="17617830" cy="17820263"/>
          </a:xfrm>
          <a:prstGeom prst="rect">
            <a:avLst/>
          </a:prstGeom>
          <a:noFill/>
        </p:spPr>
        <p:txBody>
          <a:bodyPr wrap="square" rtlCol="0">
            <a:spAutoFit/>
          </a:bodyPr>
          <a:lstStyle/>
          <a:p>
            <a:pPr algn="just"/>
            <a:r>
              <a:rPr lang="el-GR" sz="3600" dirty="0"/>
              <a:t>Αριστοτέλης και Επιστήμη</a:t>
            </a:r>
          </a:p>
          <a:p>
            <a:pPr algn="just"/>
            <a:r>
              <a:rPr lang="el-GR" sz="3600" dirty="0"/>
              <a:t>Ο Αριστοτέλης (384-322 π.Χ.) από τη Μακεδονία ήταν ο σημαντικότερος μαθητής του Πλάτωνα στην Αθήνα και </a:t>
            </a:r>
            <a:r>
              <a:rPr lang="en-US" sz="3600" dirty="0"/>
              <a:t>κ</a:t>
            </a:r>
            <a:r>
              <a:rPr lang="el-GR" sz="3600" dirty="0" err="1"/>
              <a:t>ορυφαίος</a:t>
            </a:r>
            <a:r>
              <a:rPr lang="el-GR" sz="3600" dirty="0"/>
              <a:t> </a:t>
            </a:r>
            <a:r>
              <a:rPr lang="el-GR" sz="3600" dirty="0" err="1"/>
              <a:t>έλληνας</a:t>
            </a:r>
            <a:r>
              <a:rPr lang="el-GR" sz="3600" dirty="0"/>
              <a:t> φιλόσοφος. Επί αιώνες είχε τη μεγαλύτερη επίδραση στη φιλοσοφία και άλλες επιστήμες παγκοσμίως. Σύμφωνα με πολλούς ειδικούς είναι ο πιο σημαντικός </a:t>
            </a:r>
            <a:r>
              <a:rPr lang="el-GR" sz="3600" dirty="0" err="1"/>
              <a:t>έλληνας</a:t>
            </a:r>
            <a:r>
              <a:rPr lang="el-GR" sz="3600" dirty="0"/>
              <a:t> φιλόσοφος. Η φιλοσοφία του έχει εξαιρετική επιρροή στον χριστιανισμό καθώς και στον μουσουλμανικό κόσμο για πολλούς αιώνες. Οι διδασκαλίες του επέδρασαν ευεργετικά στον σημαντικότερο μαθητή του, τον Μέγα Αλέξανδρο, ο οποίος έγινε φιλόσοφος-βασιλιάς, πολιτικός και επιστήμονας, και πρότυπο στρατηλάτη. </a:t>
            </a:r>
          </a:p>
          <a:p>
            <a:pPr algn="just"/>
            <a:r>
              <a:rPr lang="el-GR" sz="3600" dirty="0"/>
              <a:t>Ο Αριστοτέλης ίδρυσε στην Αθήνα την Περιπατητική Σχολή ή Λύκειο, που ήταν ένα Πανεπιστήμιο το οποίο λειτουργούσε παράλληλα με την Ακαδημία, το Πανεπιστήμιο που ίδρυσε ο Πλάτων και στο οποίο είχε φοιτήσει. Στο Λύκειο φοίτησαν εκατοντάδες μαθητές, πολλοί από τους οποίους εξελίχτηκαν σε φιλοσόφους που επέδρασαν σε όλο τον ελληνικό κόσμο. Τα θεμέλια του Λυκείου ανακαλύφθηκαν πρόσφατα στην Αθήνα. Το Μουσείο και η Βιβλιοθήκη της Αλεξάνδρειας είναι μετεξέλιξη της Ακαδημίας, αλλά κυρίως του Λυκείου του Αριστοτέλη. Η Βιβλιοθήκη της Αλεξάνδρειας βασίζεται ασφαλώς όχι μόνο στις αρχές της Βιβλιοθήκης του Αριστοτέλη αλλά, στην πραγματικότητα, σε αυτά καθαυτά τα βιβλία της βιβλιοθήκης του Αριστοτέλη που απέκτησε η Βιβλιοθήκη της Αλεξάνδρειας από τη βιβλιοθήκη του Αριστοτέλη στην Αθήνα.</a:t>
            </a:r>
          </a:p>
          <a:p>
            <a:pPr algn="just"/>
            <a:r>
              <a:rPr lang="el-GR" sz="3600" dirty="0"/>
              <a:t>Ο Δημήτριος </a:t>
            </a:r>
            <a:r>
              <a:rPr lang="el-GR" sz="3600" dirty="0" err="1"/>
              <a:t>Φαληρεύς</a:t>
            </a:r>
            <a:r>
              <a:rPr lang="el-GR" sz="3600" dirty="0"/>
              <a:t>, ιδρυτής της βιβλιοθήκης της Αλεξάνδρειας </a:t>
            </a:r>
            <a:r>
              <a:rPr lang="el-GR" sz="3600" dirty="0" err="1"/>
              <a:t>κατ</a:t>
            </a:r>
            <a:r>
              <a:rPr lang="el-GR" sz="3600" dirty="0"/>
              <a:t>΄ εντολή του Πτολεμαίου, ήταν παλιός πολιτικός διαμορφωμένος από τον Αριστοτέλη, διότι ήταν μαθητής του, όπως ο Μέγας Αλέξανδρος και ο Θεόφραστος. </a:t>
            </a:r>
          </a:p>
          <a:p>
            <a:pPr algn="just"/>
            <a:r>
              <a:rPr lang="el-GR" sz="3600" dirty="0"/>
              <a:t>Το αριστοτελικό μοντέλο για την κίνηση των άστρων, του Ήλιου, της Σελήνης και των πλανητών είναι αυτό του Εύδοξου και του Καλλίππου με 59 σφαίρες που είναι ομόκεντρες γύρω από τη γήινη σφαίρα. Ο Κόσμος αποτελείται από τα τέσσερα «στοιχεία»: τον Αέρα, τη Φωτιά, το Νερό και τη Γη, που μαζί με τις ιδιότητες, το θερμό, το κρύο, το ρευστό και το στερεό, αποτελούν μετεξέλιξη των τεσσάρων στοιχείων του Εμπεδοκλή. Στα τέσσερα αυτά “χημικά” στοιχεία ο Αριστοτέλης προσθέτει ένα πέμπτο στοιχείο, τον αιθέρα ή πεμπτουσία, που γεμίζει όλο το Σύμπαν. Ο Αριστοτέλης καθιέρωσε συστηματικά για πρώτη φορά πολλές επιστήμες, όπως τη λογική, τη βοτανική, τη βιολογία και άλλες.</a:t>
            </a:r>
          </a:p>
          <a:p>
            <a:br>
              <a:rPr lang="el-GR" sz="3600" dirty="0"/>
            </a:br>
            <a:endParaRPr lang="el-GR" sz="3600" dirty="0"/>
          </a:p>
          <a:p>
            <a:endParaRPr lang="el-GR" sz="3600" dirty="0"/>
          </a:p>
        </p:txBody>
      </p:sp>
      <p:grpSp>
        <p:nvGrpSpPr>
          <p:cNvPr id="13" name="7 - Ομάδα"/>
          <p:cNvGrpSpPr/>
          <p:nvPr/>
        </p:nvGrpSpPr>
        <p:grpSpPr>
          <a:xfrm>
            <a:off x="21236261" y="7561190"/>
            <a:ext cx="10790822" cy="16100305"/>
            <a:chOff x="8572504" y="4792888"/>
            <a:chExt cx="9628091" cy="13976427"/>
          </a:xfrm>
        </p:grpSpPr>
        <p:pic>
          <p:nvPicPr>
            <p:cNvPr id="14" name="Picture 2" descr="D:\TEX\Photos\Portraits-of-philosophersAthens_2009\Aristotle-xm-UoA4 (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8572504" y="4792888"/>
              <a:ext cx="9628091" cy="12865627"/>
            </a:xfrm>
            <a:prstGeom prst="rect">
              <a:avLst/>
            </a:prstGeom>
            <a:noFill/>
          </p:spPr>
        </p:pic>
        <p:sp>
          <p:nvSpPr>
            <p:cNvPr id="15" name="6 - Ορθογώνιο"/>
            <p:cNvSpPr/>
            <p:nvPr/>
          </p:nvSpPr>
          <p:spPr>
            <a:xfrm>
              <a:off x="8572504" y="17687252"/>
              <a:ext cx="9577064" cy="1082063"/>
            </a:xfrm>
            <a:prstGeom prst="rect">
              <a:avLst/>
            </a:prstGeom>
          </p:spPr>
          <p:txBody>
            <a:bodyPr wrap="square">
              <a:spAutoFit/>
            </a:bodyPr>
            <a:lstStyle/>
            <a:p>
              <a:pPr lvl="0" algn="ctr">
                <a:defRPr/>
              </a:pPr>
              <a:endParaRPr lang="en-GB" sz="300" dirty="0">
                <a:solidFill>
                  <a:schemeClr val="accent1">
                    <a:lumMod val="75000"/>
                  </a:schemeClr>
                </a:solidFill>
                <a:effectLst>
                  <a:outerShdw blurRad="38100" dist="38100" dir="2700000" algn="tl">
                    <a:srgbClr val="000000">
                      <a:alpha val="43137"/>
                    </a:srgbClr>
                  </a:outerShdw>
                </a:effectLst>
              </a:endParaRPr>
            </a:p>
            <a:p>
              <a:pPr algn="ctr"/>
              <a:r>
                <a:rPr lang="el-GR" sz="2400" dirty="0">
                  <a:solidFill>
                    <a:schemeClr val="accent1">
                      <a:lumMod val="75000"/>
                    </a:schemeClr>
                  </a:solidFill>
                </a:rPr>
                <a:t>Αριστοτέλης, έργο του γλύπτη Νίκου Περαντινού (1910 –1991) </a:t>
              </a:r>
            </a:p>
            <a:p>
              <a:pPr algn="ctr"/>
              <a:r>
                <a:rPr lang="el-GR" sz="2400" dirty="0">
                  <a:solidFill>
                    <a:schemeClr val="accent1">
                      <a:lumMod val="75000"/>
                    </a:schemeClr>
                  </a:solidFill>
                </a:rPr>
                <a:t>Εθνικό και Καποδιστριακό Πανεπιστήμιο Αθηνών</a:t>
              </a:r>
              <a:endParaRPr lang="en-GB" sz="2400" dirty="0">
                <a:solidFill>
                  <a:schemeClr val="accent1">
                    <a:lumMod val="75000"/>
                  </a:schemeClr>
                </a:solidFill>
              </a:endParaRPr>
            </a:p>
            <a:p>
              <a:pPr algn="ctr"/>
              <a:r>
                <a:rPr lang="en-US" sz="2400" dirty="0" err="1">
                  <a:solidFill>
                    <a:schemeClr val="accent1">
                      <a:lumMod val="75000"/>
                    </a:schemeClr>
                  </a:solidFill>
                </a:rPr>
                <a:t>Aristoteli</a:t>
              </a:r>
              <a:r>
                <a:rPr lang="en-US" sz="2400" dirty="0">
                  <a:solidFill>
                    <a:schemeClr val="accent1">
                      <a:lumMod val="75000"/>
                    </a:schemeClr>
                  </a:solidFill>
                </a:rPr>
                <a:t>,  </a:t>
              </a:r>
              <a:r>
                <a:rPr lang="en-US" sz="2400" dirty="0" err="1">
                  <a:solidFill>
                    <a:schemeClr val="accent1">
                      <a:lumMod val="75000"/>
                    </a:schemeClr>
                  </a:solidFill>
                </a:rPr>
                <a:t>Universiteti</a:t>
              </a:r>
              <a:r>
                <a:rPr lang="en-US" sz="2400" dirty="0">
                  <a:solidFill>
                    <a:schemeClr val="accent1">
                      <a:lumMod val="75000"/>
                    </a:schemeClr>
                  </a:solidFill>
                </a:rPr>
                <a:t> </a:t>
              </a:r>
              <a:r>
                <a:rPr lang="en-US" sz="2400" dirty="0" err="1">
                  <a:solidFill>
                    <a:schemeClr val="accent1">
                      <a:lumMod val="75000"/>
                    </a:schemeClr>
                  </a:solidFill>
                </a:rPr>
                <a:t>i</a:t>
              </a:r>
              <a:r>
                <a:rPr lang="en-US" sz="2400" dirty="0">
                  <a:solidFill>
                    <a:schemeClr val="accent1">
                      <a:lumMod val="75000"/>
                    </a:schemeClr>
                  </a:solidFill>
                </a:rPr>
                <a:t> </a:t>
              </a:r>
              <a:r>
                <a:rPr lang="en-US" sz="2400" dirty="0" err="1">
                  <a:solidFill>
                    <a:schemeClr val="accent1">
                      <a:lumMod val="75000"/>
                    </a:schemeClr>
                  </a:solidFill>
                </a:rPr>
                <a:t>Athinës</a:t>
              </a:r>
              <a:endParaRPr lang="en-US" sz="2400" dirty="0">
                <a:solidFill>
                  <a:schemeClr val="accent1">
                    <a:lumMod val="75000"/>
                  </a:schemeClr>
                </a:solidFill>
              </a:endParaRPr>
            </a:p>
          </p:txBody>
        </p:sp>
      </p:grpSp>
      <p:sp>
        <p:nvSpPr>
          <p:cNvPr id="8" name="5 - TextBox"/>
          <p:cNvSpPr txBox="1"/>
          <p:nvPr/>
        </p:nvSpPr>
        <p:spPr>
          <a:xfrm>
            <a:off x="18586787" y="23649156"/>
            <a:ext cx="16377526" cy="15481161"/>
          </a:xfrm>
          <a:prstGeom prst="rect">
            <a:avLst/>
          </a:prstGeom>
          <a:noFill/>
        </p:spPr>
        <p:txBody>
          <a:bodyPr wrap="square" rtlCol="0">
            <a:spAutoFit/>
          </a:bodyPr>
          <a:lstStyle/>
          <a:p>
            <a:pPr algn="just"/>
            <a:r>
              <a:rPr lang="el-GR" sz="4000" dirty="0"/>
              <a:t>Aristot</a:t>
            </a:r>
            <a:r>
              <a:rPr lang="en-US" sz="4000" dirty="0" err="1"/>
              <a:t>eli</a:t>
            </a:r>
            <a:r>
              <a:rPr lang="en-US" sz="4000" dirty="0"/>
              <a:t> </a:t>
            </a:r>
            <a:r>
              <a:rPr lang="en-US" sz="4000" dirty="0" err="1"/>
              <a:t>dhe</a:t>
            </a:r>
            <a:r>
              <a:rPr lang="en-US" sz="4000" dirty="0"/>
              <a:t> </a:t>
            </a:r>
            <a:r>
              <a:rPr lang="en-US" sz="4000" dirty="0" err="1"/>
              <a:t>Shkenca</a:t>
            </a:r>
            <a:endParaRPr lang="en-US" sz="4000" dirty="0"/>
          </a:p>
          <a:p>
            <a:pPr algn="just"/>
            <a:r>
              <a:rPr lang="el-GR" sz="4000" dirty="0"/>
              <a:t>Aristot</a:t>
            </a:r>
            <a:r>
              <a:rPr lang="en-US" sz="4000" dirty="0" err="1"/>
              <a:t>eli</a:t>
            </a:r>
            <a:r>
              <a:rPr lang="el-GR" sz="4000" dirty="0"/>
              <a:t> (384-322 BC), </a:t>
            </a:r>
            <a:r>
              <a:rPr lang="en-US" sz="4000" dirty="0" err="1"/>
              <a:t>nga</a:t>
            </a:r>
            <a:r>
              <a:rPr lang="en-US" sz="4000" dirty="0"/>
              <a:t> </a:t>
            </a:r>
            <a:r>
              <a:rPr lang="en-US" sz="4000" dirty="0" err="1"/>
              <a:t>Maqedonia</a:t>
            </a:r>
            <a:r>
              <a:rPr lang="en-US" sz="4000" dirty="0"/>
              <a:t> e  </a:t>
            </a:r>
            <a:r>
              <a:rPr lang="en-US" sz="4000" dirty="0" err="1"/>
              <a:t>Greqisë</a:t>
            </a:r>
            <a:r>
              <a:rPr lang="el-GR" sz="4000" dirty="0"/>
              <a:t>, </a:t>
            </a:r>
            <a:r>
              <a:rPr lang="en-US" sz="4000" dirty="0" err="1"/>
              <a:t>ishte</a:t>
            </a:r>
            <a:r>
              <a:rPr lang="en-US" sz="4000" dirty="0"/>
              <a:t> </a:t>
            </a:r>
            <a:r>
              <a:rPr lang="en-US" sz="4000" dirty="0" err="1"/>
              <a:t>studenti</a:t>
            </a:r>
            <a:r>
              <a:rPr lang="en-US" sz="4000" dirty="0"/>
              <a:t> </a:t>
            </a:r>
            <a:r>
              <a:rPr lang="en-US" sz="4000" dirty="0" err="1"/>
              <a:t>më</a:t>
            </a:r>
            <a:r>
              <a:rPr lang="en-US" sz="4000" dirty="0"/>
              <a:t> </a:t>
            </a:r>
            <a:r>
              <a:rPr lang="en-US" sz="4000" dirty="0" err="1"/>
              <a:t>i</a:t>
            </a:r>
            <a:r>
              <a:rPr lang="en-US" sz="4000" dirty="0"/>
              <a:t> </a:t>
            </a:r>
            <a:r>
              <a:rPr lang="en-US" sz="4000" dirty="0" err="1"/>
              <a:t>rëndësishëm</a:t>
            </a:r>
            <a:r>
              <a:rPr lang="en-US" sz="4000" dirty="0"/>
              <a:t> </a:t>
            </a:r>
            <a:r>
              <a:rPr lang="en-US" sz="4000" dirty="0" err="1"/>
              <a:t>i</a:t>
            </a:r>
            <a:r>
              <a:rPr lang="en-US" sz="4000" dirty="0"/>
              <a:t> </a:t>
            </a:r>
            <a:r>
              <a:rPr lang="en-US" sz="4000" dirty="0" err="1"/>
              <a:t>Platonit</a:t>
            </a:r>
            <a:r>
              <a:rPr lang="en-US" sz="4000" dirty="0"/>
              <a:t> </a:t>
            </a:r>
            <a:r>
              <a:rPr lang="en-US" sz="4000" dirty="0" err="1"/>
              <a:t>në</a:t>
            </a:r>
            <a:r>
              <a:rPr lang="en-US" sz="4000" dirty="0"/>
              <a:t> </a:t>
            </a:r>
            <a:r>
              <a:rPr lang="en-US" sz="4000" dirty="0" err="1"/>
              <a:t>Athinë</a:t>
            </a:r>
            <a:r>
              <a:rPr lang="en-US" sz="4000" dirty="0"/>
              <a:t> </a:t>
            </a:r>
            <a:r>
              <a:rPr lang="en-US" sz="4000" dirty="0" err="1"/>
              <a:t>dhe</a:t>
            </a:r>
            <a:r>
              <a:rPr lang="en-US" sz="4000" dirty="0"/>
              <a:t> </a:t>
            </a:r>
            <a:r>
              <a:rPr lang="en-US" sz="4000" dirty="0" err="1"/>
              <a:t>i</a:t>
            </a:r>
            <a:r>
              <a:rPr lang="en-US" sz="4000" dirty="0"/>
              <a:t> </a:t>
            </a:r>
            <a:r>
              <a:rPr lang="en-US" sz="4000" dirty="0" err="1"/>
              <a:t>dyti</a:t>
            </a:r>
            <a:r>
              <a:rPr lang="en-US" sz="4000" dirty="0"/>
              <a:t> </a:t>
            </a:r>
            <a:r>
              <a:rPr lang="en-US" sz="4000" dirty="0" err="1"/>
              <a:t>për</a:t>
            </a:r>
            <a:r>
              <a:rPr lang="en-US" sz="4000" dirty="0"/>
              <a:t> </a:t>
            </a:r>
            <a:r>
              <a:rPr lang="en-US" sz="4000" dirty="0" err="1"/>
              <a:t>nga</a:t>
            </a:r>
            <a:r>
              <a:rPr lang="en-US" sz="4000" dirty="0"/>
              <a:t> </a:t>
            </a:r>
            <a:r>
              <a:rPr lang="en-US" sz="4000" dirty="0" err="1"/>
              <a:t>filozofët</a:t>
            </a:r>
            <a:r>
              <a:rPr lang="en-US" sz="4000" dirty="0"/>
              <a:t> apo le </a:t>
            </a:r>
            <a:r>
              <a:rPr lang="en-US" sz="4000" dirty="0" err="1"/>
              <a:t>të</a:t>
            </a:r>
            <a:r>
              <a:rPr lang="en-US" sz="4000" dirty="0"/>
              <a:t> </a:t>
            </a:r>
            <a:r>
              <a:rPr lang="en-US" sz="4000" dirty="0" err="1"/>
              <a:t>themi</a:t>
            </a:r>
            <a:r>
              <a:rPr lang="en-US" sz="4000" dirty="0"/>
              <a:t> </a:t>
            </a:r>
            <a:r>
              <a:rPr lang="en-US" sz="4000" dirty="0" err="1"/>
              <a:t>filozofi</a:t>
            </a:r>
            <a:r>
              <a:rPr lang="en-US" sz="4000" dirty="0"/>
              <a:t> me </a:t>
            </a:r>
            <a:r>
              <a:rPr lang="en-US" sz="4000" dirty="0" err="1"/>
              <a:t>ndikimin</a:t>
            </a:r>
            <a:r>
              <a:rPr lang="en-US" sz="4000" dirty="0"/>
              <a:t> </a:t>
            </a:r>
            <a:r>
              <a:rPr lang="en-US" sz="4000" dirty="0" err="1"/>
              <a:t>më</a:t>
            </a:r>
            <a:r>
              <a:rPr lang="en-US" sz="4000" dirty="0"/>
              <a:t> </a:t>
            </a:r>
            <a:r>
              <a:rPr lang="en-US" sz="4000" dirty="0" err="1"/>
              <a:t>të</a:t>
            </a:r>
            <a:r>
              <a:rPr lang="en-US" sz="4000" dirty="0"/>
              <a:t> </a:t>
            </a:r>
            <a:r>
              <a:rPr lang="en-US" sz="4000" dirty="0" err="1"/>
              <a:t>madh</a:t>
            </a:r>
            <a:r>
              <a:rPr lang="en-US" sz="4000" dirty="0"/>
              <a:t> </a:t>
            </a:r>
            <a:r>
              <a:rPr lang="en-US" sz="4000" dirty="0" err="1"/>
              <a:t>në</a:t>
            </a:r>
            <a:r>
              <a:rPr lang="en-US" sz="4000" dirty="0"/>
              <a:t> </a:t>
            </a:r>
            <a:r>
              <a:rPr lang="en-US" sz="4000" dirty="0" err="1"/>
              <a:t>Greqi</a:t>
            </a:r>
            <a:r>
              <a:rPr lang="en-US" sz="4000" dirty="0"/>
              <a:t>. </a:t>
            </a:r>
            <a:r>
              <a:rPr lang="en-US" sz="4000" dirty="0" err="1"/>
              <a:t>Filozofia</a:t>
            </a:r>
            <a:r>
              <a:rPr lang="en-US" sz="4000" dirty="0"/>
              <a:t> e </a:t>
            </a:r>
            <a:r>
              <a:rPr lang="en-US" sz="4000" dirty="0" err="1"/>
              <a:t>tij</a:t>
            </a:r>
            <a:r>
              <a:rPr lang="en-US" sz="4000" dirty="0"/>
              <a:t>  </a:t>
            </a:r>
            <a:r>
              <a:rPr lang="en-US" sz="4000" dirty="0" err="1"/>
              <a:t>kishte</a:t>
            </a:r>
            <a:r>
              <a:rPr lang="en-US" sz="4000" dirty="0"/>
              <a:t> </a:t>
            </a:r>
            <a:r>
              <a:rPr lang="en-US" sz="4000" dirty="0" err="1"/>
              <a:t>tepër</a:t>
            </a:r>
            <a:r>
              <a:rPr lang="en-US" sz="4000" dirty="0"/>
              <a:t> </a:t>
            </a:r>
            <a:r>
              <a:rPr lang="en-US" sz="4000" dirty="0" err="1"/>
              <a:t>ndikim</a:t>
            </a:r>
            <a:r>
              <a:rPr lang="en-US" sz="4000" dirty="0"/>
              <a:t> </a:t>
            </a:r>
            <a:r>
              <a:rPr lang="en-US" sz="4000" dirty="0" err="1"/>
              <a:t>në</a:t>
            </a:r>
            <a:r>
              <a:rPr lang="en-US" sz="4000" dirty="0"/>
              <a:t> </a:t>
            </a:r>
            <a:r>
              <a:rPr lang="en-US" sz="4000" dirty="0" err="1"/>
              <a:t>Kristianizëm</a:t>
            </a:r>
            <a:r>
              <a:rPr lang="en-US" sz="4000" dirty="0"/>
              <a:t> </a:t>
            </a:r>
            <a:r>
              <a:rPr lang="en-US" sz="4000" dirty="0" err="1"/>
              <a:t>ashtu</a:t>
            </a:r>
            <a:r>
              <a:rPr lang="en-US" sz="4000" dirty="0"/>
              <a:t> </a:t>
            </a:r>
            <a:r>
              <a:rPr lang="en-US" sz="4000" dirty="0" err="1"/>
              <a:t>edhe</a:t>
            </a:r>
            <a:r>
              <a:rPr lang="en-US" sz="4000" dirty="0"/>
              <a:t> </a:t>
            </a:r>
            <a:r>
              <a:rPr lang="en-US" sz="4000" dirty="0" err="1"/>
              <a:t>në</a:t>
            </a:r>
            <a:r>
              <a:rPr lang="en-US" sz="4000" dirty="0"/>
              <a:t> </a:t>
            </a:r>
            <a:r>
              <a:rPr lang="en-US" sz="4000" dirty="0" err="1"/>
              <a:t>botën</a:t>
            </a:r>
            <a:r>
              <a:rPr lang="en-US" sz="4000" dirty="0"/>
              <a:t> </a:t>
            </a:r>
            <a:r>
              <a:rPr lang="en-US" sz="4000" dirty="0" err="1"/>
              <a:t>Myslimane</a:t>
            </a:r>
            <a:r>
              <a:rPr lang="en-US" sz="4000" dirty="0"/>
              <a:t> </a:t>
            </a:r>
            <a:r>
              <a:rPr lang="en-US" sz="4000" dirty="0" err="1"/>
              <a:t>për</a:t>
            </a:r>
            <a:r>
              <a:rPr lang="en-US" sz="4000" dirty="0"/>
              <a:t>  </a:t>
            </a:r>
            <a:r>
              <a:rPr lang="en-US" sz="4000" dirty="0" err="1"/>
              <a:t>mijëvjeçarë</a:t>
            </a:r>
            <a:r>
              <a:rPr lang="en-US" sz="4000" dirty="0"/>
              <a:t> </a:t>
            </a:r>
            <a:r>
              <a:rPr lang="en-US" sz="4000" dirty="0" err="1"/>
              <a:t>të</a:t>
            </a:r>
            <a:r>
              <a:rPr lang="en-US" sz="4000" dirty="0"/>
              <a:t> </a:t>
            </a:r>
            <a:r>
              <a:rPr lang="en-US" sz="4000" dirty="0" err="1"/>
              <a:t>tërë</a:t>
            </a:r>
            <a:r>
              <a:rPr lang="en-US" sz="4000" dirty="0"/>
              <a:t>. Ai </a:t>
            </a:r>
            <a:r>
              <a:rPr lang="en-US" sz="4000" dirty="0" err="1"/>
              <a:t>kishte</a:t>
            </a:r>
            <a:r>
              <a:rPr lang="en-US" sz="4000" dirty="0"/>
              <a:t> </a:t>
            </a:r>
            <a:r>
              <a:rPr lang="en-US" sz="4000" dirty="0" err="1"/>
              <a:t>ndikim</a:t>
            </a:r>
            <a:r>
              <a:rPr lang="en-US" sz="4000" dirty="0"/>
              <a:t> </a:t>
            </a:r>
            <a:r>
              <a:rPr lang="en-US" sz="4000" dirty="0" err="1"/>
              <a:t>të</a:t>
            </a:r>
            <a:r>
              <a:rPr lang="en-US" sz="4000" dirty="0"/>
              <a:t> </a:t>
            </a:r>
            <a:r>
              <a:rPr lang="en-US" sz="4000" dirty="0" err="1"/>
              <a:t>jashtëzakonshëm</a:t>
            </a:r>
            <a:r>
              <a:rPr lang="en-US" sz="4000" dirty="0"/>
              <a:t> </a:t>
            </a:r>
            <a:r>
              <a:rPr lang="en-US" sz="4000" dirty="0" err="1"/>
              <a:t>dhe</a:t>
            </a:r>
            <a:r>
              <a:rPr lang="en-US" sz="4000" dirty="0"/>
              <a:t> </a:t>
            </a:r>
            <a:r>
              <a:rPr lang="en-US" sz="4000" dirty="0" err="1"/>
              <a:t>i</a:t>
            </a:r>
            <a:r>
              <a:rPr lang="en-US" sz="4000" dirty="0"/>
              <a:t> </a:t>
            </a:r>
            <a:r>
              <a:rPr lang="en-US" sz="4000" dirty="0" err="1"/>
              <a:t>solli</a:t>
            </a:r>
            <a:r>
              <a:rPr lang="en-US" sz="4000" dirty="0"/>
              <a:t> </a:t>
            </a:r>
            <a:r>
              <a:rPr lang="en-US" sz="4000" dirty="0" err="1"/>
              <a:t>dobi</a:t>
            </a:r>
            <a:r>
              <a:rPr lang="en-US" sz="4000" dirty="0"/>
              <a:t> </a:t>
            </a:r>
            <a:r>
              <a:rPr lang="en-US" sz="4000" dirty="0" err="1"/>
              <a:t>studentit</a:t>
            </a:r>
            <a:r>
              <a:rPr lang="en-US" sz="4000" dirty="0"/>
              <a:t> </a:t>
            </a:r>
            <a:r>
              <a:rPr lang="en-US" sz="4000" dirty="0" err="1"/>
              <a:t>të</a:t>
            </a:r>
            <a:r>
              <a:rPr lang="en-US" sz="4000" dirty="0"/>
              <a:t> </a:t>
            </a:r>
            <a:r>
              <a:rPr lang="en-US" sz="4000" dirty="0" err="1"/>
              <a:t>tij</a:t>
            </a:r>
            <a:r>
              <a:rPr lang="en-US" sz="4000" dirty="0"/>
              <a:t> </a:t>
            </a:r>
            <a:r>
              <a:rPr lang="en-US" sz="4000" dirty="0" err="1"/>
              <a:t>më</a:t>
            </a:r>
            <a:r>
              <a:rPr lang="en-US" sz="4000" dirty="0"/>
              <a:t> </a:t>
            </a:r>
            <a:r>
              <a:rPr lang="en-US" sz="4000" dirty="0" err="1"/>
              <a:t>të</a:t>
            </a:r>
            <a:r>
              <a:rPr lang="en-US" sz="4000" dirty="0"/>
              <a:t> </a:t>
            </a:r>
            <a:r>
              <a:rPr lang="en-US" sz="4000" dirty="0" err="1"/>
              <a:t>rëndësishëm</a:t>
            </a:r>
            <a:r>
              <a:rPr lang="en-US" sz="4000" dirty="0"/>
              <a:t> </a:t>
            </a:r>
            <a:r>
              <a:rPr lang="en-US" sz="4000" dirty="0" err="1"/>
              <a:t>Aleksandrit</a:t>
            </a:r>
            <a:r>
              <a:rPr lang="en-US" sz="4000" dirty="0"/>
              <a:t> </a:t>
            </a:r>
            <a:r>
              <a:rPr lang="en-US" sz="4000" dirty="0" err="1"/>
              <a:t>të</a:t>
            </a:r>
            <a:r>
              <a:rPr lang="en-US" sz="4000" dirty="0"/>
              <a:t> </a:t>
            </a:r>
            <a:r>
              <a:rPr lang="en-US" sz="4000" dirty="0" err="1"/>
              <a:t>Madh</a:t>
            </a:r>
            <a:r>
              <a:rPr lang="en-US" sz="4000" dirty="0"/>
              <a:t>, </a:t>
            </a:r>
            <a:r>
              <a:rPr lang="en-US" sz="4000" dirty="0" err="1"/>
              <a:t>i</a:t>
            </a:r>
            <a:r>
              <a:rPr lang="en-US" sz="4000" dirty="0"/>
              <a:t> </a:t>
            </a:r>
            <a:r>
              <a:rPr lang="en-US" sz="4000" dirty="0" err="1"/>
              <a:t>cili</a:t>
            </a:r>
            <a:r>
              <a:rPr lang="en-US" sz="4000" dirty="0"/>
              <a:t> u </a:t>
            </a:r>
            <a:r>
              <a:rPr lang="en-US" sz="4000" dirty="0" err="1"/>
              <a:t>bë</a:t>
            </a:r>
            <a:r>
              <a:rPr lang="en-US" sz="4000" dirty="0"/>
              <a:t> </a:t>
            </a:r>
            <a:r>
              <a:rPr lang="en-US" sz="4000" dirty="0" err="1"/>
              <a:t>filozofi</a:t>
            </a:r>
            <a:r>
              <a:rPr lang="en-US" sz="4000" dirty="0"/>
              <a:t>, </a:t>
            </a:r>
            <a:r>
              <a:rPr lang="en-US" sz="4000" dirty="0" err="1"/>
              <a:t>shkencëtari</a:t>
            </a:r>
            <a:r>
              <a:rPr lang="en-US" sz="4000" dirty="0"/>
              <a:t> </a:t>
            </a:r>
            <a:r>
              <a:rPr lang="en-US" sz="4000" dirty="0" err="1"/>
              <a:t>dhe</a:t>
            </a:r>
            <a:r>
              <a:rPr lang="en-US" sz="4000" dirty="0"/>
              <a:t> </a:t>
            </a:r>
            <a:r>
              <a:rPr lang="en-US" sz="4000" dirty="0" err="1"/>
              <a:t>ushtari</a:t>
            </a:r>
            <a:r>
              <a:rPr lang="en-US" sz="4000" dirty="0"/>
              <a:t> </a:t>
            </a:r>
            <a:r>
              <a:rPr lang="en-US" sz="4000" dirty="0" err="1"/>
              <a:t>i</a:t>
            </a:r>
            <a:r>
              <a:rPr lang="en-US" sz="4000" dirty="0"/>
              <a:t> </a:t>
            </a:r>
            <a:r>
              <a:rPr lang="en-US" sz="4000" dirty="0" err="1"/>
              <a:t>pashoq</a:t>
            </a:r>
            <a:r>
              <a:rPr lang="en-US" sz="4000" dirty="0"/>
              <a:t> </a:t>
            </a:r>
            <a:r>
              <a:rPr lang="en-US" sz="4000" dirty="0" err="1"/>
              <a:t>dhe</a:t>
            </a:r>
            <a:r>
              <a:rPr lang="en-US" sz="4000" dirty="0"/>
              <a:t> </a:t>
            </a:r>
            <a:r>
              <a:rPr lang="en-US" sz="4000" dirty="0" err="1"/>
              <a:t>një</a:t>
            </a:r>
            <a:r>
              <a:rPr lang="en-US" sz="4000" dirty="0"/>
              <a:t> </a:t>
            </a:r>
            <a:r>
              <a:rPr lang="en-US" sz="4000" dirty="0" err="1"/>
              <a:t>burrë</a:t>
            </a:r>
            <a:r>
              <a:rPr lang="en-US" sz="4000" dirty="0"/>
              <a:t> </a:t>
            </a:r>
            <a:r>
              <a:rPr lang="en-US" sz="4000" dirty="0" err="1"/>
              <a:t>shteti</a:t>
            </a:r>
            <a:r>
              <a:rPr lang="en-US" sz="4000" dirty="0"/>
              <a:t> </a:t>
            </a:r>
            <a:r>
              <a:rPr lang="en-US" sz="4000" dirty="0" err="1"/>
              <a:t>unik</a:t>
            </a:r>
            <a:r>
              <a:rPr lang="en-US" sz="4000" dirty="0"/>
              <a:t>. </a:t>
            </a:r>
          </a:p>
          <a:p>
            <a:pPr algn="just"/>
            <a:r>
              <a:rPr lang="en-US" sz="4000" dirty="0" err="1"/>
              <a:t>Aristoteli</a:t>
            </a:r>
            <a:r>
              <a:rPr lang="en-US" sz="4000" dirty="0"/>
              <a:t> </a:t>
            </a:r>
            <a:r>
              <a:rPr lang="en-US" sz="4000" dirty="0" err="1"/>
              <a:t>themeloi</a:t>
            </a:r>
            <a:r>
              <a:rPr lang="en-US" sz="4000" dirty="0"/>
              <a:t> </a:t>
            </a:r>
            <a:r>
              <a:rPr lang="en-US" sz="4000" dirty="0" err="1"/>
              <a:t>Liceun</a:t>
            </a:r>
            <a:r>
              <a:rPr lang="en-US" sz="4000" dirty="0"/>
              <a:t> e </a:t>
            </a:r>
            <a:r>
              <a:rPr lang="en-US" sz="4000" dirty="0" err="1"/>
              <a:t>tij</a:t>
            </a:r>
            <a:r>
              <a:rPr lang="en-US" sz="4000" dirty="0"/>
              <a:t> </a:t>
            </a:r>
            <a:r>
              <a:rPr lang="en-US" sz="4000" dirty="0" err="1"/>
              <a:t>i</a:t>
            </a:r>
            <a:r>
              <a:rPr lang="en-US" sz="4000" dirty="0"/>
              <a:t> </a:t>
            </a:r>
            <a:r>
              <a:rPr lang="en-US" sz="4000" dirty="0" err="1"/>
              <a:t>cili</a:t>
            </a:r>
            <a:r>
              <a:rPr lang="en-US" sz="4000" dirty="0"/>
              <a:t> </a:t>
            </a:r>
            <a:r>
              <a:rPr lang="en-US" sz="4000" dirty="0" err="1"/>
              <a:t>ishte</a:t>
            </a:r>
            <a:r>
              <a:rPr lang="en-US" sz="4000" dirty="0"/>
              <a:t> </a:t>
            </a:r>
            <a:r>
              <a:rPr lang="en-US" sz="4000" dirty="0" err="1"/>
              <a:t>një</a:t>
            </a:r>
            <a:r>
              <a:rPr lang="en-US" sz="4000" dirty="0"/>
              <a:t> </a:t>
            </a:r>
            <a:r>
              <a:rPr lang="en-US" sz="4000" dirty="0" err="1"/>
              <a:t>Universitet</a:t>
            </a:r>
            <a:r>
              <a:rPr lang="en-US" sz="4000" dirty="0"/>
              <a:t> </a:t>
            </a:r>
            <a:r>
              <a:rPr lang="en-US" sz="4000" dirty="0" err="1"/>
              <a:t>në</a:t>
            </a:r>
            <a:r>
              <a:rPr lang="en-US" sz="4000" dirty="0"/>
              <a:t> </a:t>
            </a:r>
            <a:r>
              <a:rPr lang="en-US" sz="4000" dirty="0" err="1"/>
              <a:t>Athinë</a:t>
            </a:r>
            <a:r>
              <a:rPr lang="en-US" sz="4000" dirty="0"/>
              <a:t> </a:t>
            </a:r>
            <a:r>
              <a:rPr lang="en-US" sz="4000" dirty="0" err="1"/>
              <a:t>që</a:t>
            </a:r>
            <a:r>
              <a:rPr lang="en-US" sz="4000" dirty="0"/>
              <a:t> </a:t>
            </a:r>
            <a:r>
              <a:rPr lang="en-US" sz="4000" dirty="0" err="1"/>
              <a:t>punonte</a:t>
            </a:r>
            <a:r>
              <a:rPr lang="en-US" sz="4000" dirty="0"/>
              <a:t> </a:t>
            </a:r>
            <a:r>
              <a:rPr lang="en-US" sz="4000" dirty="0" err="1"/>
              <a:t>paralelisht</a:t>
            </a:r>
            <a:r>
              <a:rPr lang="en-US" sz="4000" dirty="0"/>
              <a:t> me </a:t>
            </a:r>
            <a:r>
              <a:rPr lang="en-US" sz="4000" dirty="0" err="1"/>
              <a:t>Akademinë</a:t>
            </a:r>
            <a:r>
              <a:rPr lang="en-US" sz="4000" dirty="0"/>
              <a:t>, </a:t>
            </a:r>
            <a:r>
              <a:rPr lang="en-US" sz="4000" dirty="0" err="1"/>
              <a:t>Universitetin</a:t>
            </a:r>
            <a:r>
              <a:rPr lang="en-US" sz="4000" dirty="0"/>
              <a:t> e </a:t>
            </a:r>
            <a:r>
              <a:rPr lang="en-US" sz="4000" dirty="0" err="1"/>
              <a:t>krijuar</a:t>
            </a:r>
            <a:r>
              <a:rPr lang="en-US" sz="4000" dirty="0"/>
              <a:t> </a:t>
            </a:r>
            <a:r>
              <a:rPr lang="en-US" sz="4000" dirty="0" err="1"/>
              <a:t>nga</a:t>
            </a:r>
            <a:r>
              <a:rPr lang="en-US" sz="4000" dirty="0"/>
              <a:t> </a:t>
            </a:r>
            <a:r>
              <a:rPr lang="en-US" sz="4000" dirty="0" err="1"/>
              <a:t>Platoni</a:t>
            </a:r>
            <a:r>
              <a:rPr lang="en-US" sz="4000" dirty="0"/>
              <a:t>.  </a:t>
            </a:r>
            <a:r>
              <a:rPr lang="en-US" sz="4000" dirty="0" err="1"/>
              <a:t>Qindra</a:t>
            </a:r>
            <a:r>
              <a:rPr lang="en-US" sz="4000" dirty="0"/>
              <a:t> </a:t>
            </a:r>
            <a:r>
              <a:rPr lang="en-US" sz="4000" dirty="0" err="1"/>
              <a:t>studentë</a:t>
            </a:r>
            <a:r>
              <a:rPr lang="en-US" sz="4000" dirty="0"/>
              <a:t> </a:t>
            </a:r>
            <a:r>
              <a:rPr lang="en-US" sz="4000" dirty="0" err="1"/>
              <a:t>studionin</a:t>
            </a:r>
            <a:r>
              <a:rPr lang="en-US" sz="4000" dirty="0"/>
              <a:t> </a:t>
            </a:r>
            <a:r>
              <a:rPr lang="en-US" sz="4000" dirty="0" err="1"/>
              <a:t>në</a:t>
            </a:r>
            <a:r>
              <a:rPr lang="en-US" sz="4000" dirty="0"/>
              <a:t> Lice. </a:t>
            </a:r>
            <a:r>
              <a:rPr lang="en-US" sz="4000" dirty="0" err="1"/>
              <a:t>Themelimi</a:t>
            </a:r>
            <a:r>
              <a:rPr lang="en-US" sz="4000" dirty="0"/>
              <a:t> </a:t>
            </a:r>
            <a:r>
              <a:rPr lang="en-US" sz="4000" dirty="0" err="1"/>
              <a:t>i</a:t>
            </a:r>
            <a:r>
              <a:rPr lang="en-US" sz="4000" dirty="0"/>
              <a:t> </a:t>
            </a:r>
            <a:r>
              <a:rPr lang="en-US" sz="4000" dirty="0" err="1"/>
              <a:t>Liceut</a:t>
            </a:r>
            <a:r>
              <a:rPr lang="en-US" sz="4000" dirty="0"/>
              <a:t> </a:t>
            </a:r>
            <a:r>
              <a:rPr lang="en-US" sz="4000" dirty="0" err="1"/>
              <a:t>është</a:t>
            </a:r>
            <a:r>
              <a:rPr lang="en-US" sz="4000" dirty="0"/>
              <a:t> </a:t>
            </a:r>
            <a:r>
              <a:rPr lang="en-US" sz="4000" dirty="0" err="1"/>
              <a:t>zbuluar</a:t>
            </a:r>
            <a:r>
              <a:rPr lang="en-US" sz="4000" dirty="0"/>
              <a:t> </a:t>
            </a:r>
            <a:r>
              <a:rPr lang="en-US" sz="4000" dirty="0" err="1"/>
              <a:t>së</a:t>
            </a:r>
            <a:r>
              <a:rPr lang="en-US" sz="4000" dirty="0"/>
              <a:t> </a:t>
            </a:r>
            <a:r>
              <a:rPr lang="en-US" sz="4000" dirty="0" err="1"/>
              <a:t>fundmi</a:t>
            </a:r>
            <a:r>
              <a:rPr lang="en-US" sz="4000" dirty="0"/>
              <a:t> </a:t>
            </a:r>
            <a:r>
              <a:rPr lang="en-US" sz="4000" dirty="0" err="1"/>
              <a:t>në</a:t>
            </a:r>
            <a:r>
              <a:rPr lang="en-US" sz="4000" dirty="0"/>
              <a:t> </a:t>
            </a:r>
            <a:r>
              <a:rPr lang="en-US" sz="4000" dirty="0" err="1"/>
              <a:t>Athinë</a:t>
            </a:r>
            <a:r>
              <a:rPr lang="en-US" sz="4000" dirty="0"/>
              <a:t>. </a:t>
            </a:r>
            <a:r>
              <a:rPr lang="en-US" sz="4000" dirty="0" err="1"/>
              <a:t>Muzeu</a:t>
            </a:r>
            <a:r>
              <a:rPr lang="en-US" sz="4000" dirty="0"/>
              <a:t> </a:t>
            </a:r>
            <a:r>
              <a:rPr lang="en-US" sz="4000" dirty="0" err="1"/>
              <a:t>dhe</a:t>
            </a:r>
            <a:r>
              <a:rPr lang="en-US" sz="4000" dirty="0"/>
              <a:t> </a:t>
            </a:r>
            <a:r>
              <a:rPr lang="en-US" sz="4000" dirty="0" err="1"/>
              <a:t>Biblioteka</a:t>
            </a:r>
            <a:r>
              <a:rPr lang="en-US" sz="4000" dirty="0"/>
              <a:t> e </a:t>
            </a:r>
            <a:r>
              <a:rPr lang="en-US" sz="4000" dirty="0" err="1"/>
              <a:t>Aleksandrisë</a:t>
            </a:r>
            <a:r>
              <a:rPr lang="en-US" sz="4000" dirty="0"/>
              <a:t> </a:t>
            </a:r>
            <a:r>
              <a:rPr lang="en-US" sz="4000" dirty="0" err="1"/>
              <a:t>janë</a:t>
            </a:r>
            <a:r>
              <a:rPr lang="en-US" sz="4000" dirty="0"/>
              <a:t> </a:t>
            </a:r>
            <a:r>
              <a:rPr lang="en-US" sz="4000" dirty="0" err="1"/>
              <a:t>vazhdimësia</a:t>
            </a:r>
            <a:r>
              <a:rPr lang="en-US" sz="4000" dirty="0"/>
              <a:t> e </a:t>
            </a:r>
            <a:r>
              <a:rPr lang="en-US" sz="4000" dirty="0" err="1"/>
              <a:t>Liceut</a:t>
            </a:r>
            <a:r>
              <a:rPr lang="en-US" sz="4000" dirty="0"/>
              <a:t>. </a:t>
            </a:r>
            <a:r>
              <a:rPr lang="en-US" sz="4000" dirty="0" err="1"/>
              <a:t>Biblioteka</a:t>
            </a:r>
            <a:r>
              <a:rPr lang="en-US" sz="4000" dirty="0"/>
              <a:t> e </a:t>
            </a:r>
            <a:r>
              <a:rPr lang="en-US" sz="4000" dirty="0" err="1"/>
              <a:t>Aleksandrisë</a:t>
            </a:r>
            <a:r>
              <a:rPr lang="en-US" sz="4000" dirty="0"/>
              <a:t> </a:t>
            </a:r>
            <a:r>
              <a:rPr lang="en-US" sz="4000" dirty="0" err="1"/>
              <a:t>sigurisht</a:t>
            </a:r>
            <a:r>
              <a:rPr lang="en-US" sz="4000" dirty="0"/>
              <a:t> </a:t>
            </a:r>
            <a:r>
              <a:rPr lang="en-US" sz="4000" dirty="0" err="1"/>
              <a:t>bazohet</a:t>
            </a:r>
            <a:r>
              <a:rPr lang="en-US" sz="4000" dirty="0"/>
              <a:t> jo </a:t>
            </a:r>
            <a:r>
              <a:rPr lang="en-US" sz="4000" dirty="0" err="1"/>
              <a:t>vetëm</a:t>
            </a:r>
            <a:r>
              <a:rPr lang="en-US" sz="4000" dirty="0"/>
              <a:t> </a:t>
            </a:r>
            <a:r>
              <a:rPr lang="en-US" sz="4000" dirty="0" err="1"/>
              <a:t>në</a:t>
            </a:r>
            <a:r>
              <a:rPr lang="en-US" sz="4000" dirty="0"/>
              <a:t> </a:t>
            </a:r>
            <a:r>
              <a:rPr lang="en-US" sz="4000" dirty="0" err="1"/>
              <a:t>parimet</a:t>
            </a:r>
            <a:r>
              <a:rPr lang="en-US" sz="4000" dirty="0"/>
              <a:t> e </a:t>
            </a:r>
            <a:r>
              <a:rPr lang="en-US" sz="4000" dirty="0" err="1"/>
              <a:t>Bibliotekës</a:t>
            </a:r>
            <a:r>
              <a:rPr lang="en-US" sz="4000" dirty="0"/>
              <a:t> </a:t>
            </a:r>
            <a:r>
              <a:rPr lang="en-US" sz="4000" dirty="0" err="1"/>
              <a:t>së</a:t>
            </a:r>
            <a:r>
              <a:rPr lang="en-US" sz="4000" dirty="0"/>
              <a:t> </a:t>
            </a:r>
            <a:r>
              <a:rPr lang="en-US" sz="4000" dirty="0" err="1"/>
              <a:t>Aristotelit</a:t>
            </a:r>
            <a:r>
              <a:rPr lang="en-US" sz="4000" dirty="0"/>
              <a:t>, por </a:t>
            </a:r>
            <a:r>
              <a:rPr lang="en-US" sz="4000" dirty="0" err="1"/>
              <a:t>në</a:t>
            </a:r>
            <a:r>
              <a:rPr lang="en-US" sz="4000" dirty="0"/>
              <a:t> </a:t>
            </a:r>
            <a:r>
              <a:rPr lang="en-US" sz="4000" dirty="0" err="1"/>
              <a:t>fakt</a:t>
            </a:r>
            <a:r>
              <a:rPr lang="en-US" sz="4000" dirty="0"/>
              <a:t> </a:t>
            </a:r>
            <a:r>
              <a:rPr lang="en-US" sz="4000" dirty="0" err="1"/>
              <a:t>në</a:t>
            </a:r>
            <a:r>
              <a:rPr lang="en-US" sz="4000" dirty="0"/>
              <a:t> </a:t>
            </a:r>
            <a:r>
              <a:rPr lang="en-US" sz="4000" dirty="0" err="1"/>
              <a:t>librat</a:t>
            </a:r>
            <a:r>
              <a:rPr lang="en-US" sz="4000" dirty="0"/>
              <a:t> </a:t>
            </a:r>
            <a:r>
              <a:rPr lang="en-US" sz="4000" dirty="0" err="1"/>
              <a:t>që</a:t>
            </a:r>
            <a:r>
              <a:rPr lang="en-US" sz="4000" dirty="0"/>
              <a:t> ka </a:t>
            </a:r>
            <a:r>
              <a:rPr lang="en-US" sz="4000" dirty="0" err="1"/>
              <a:t>aktualisht</a:t>
            </a:r>
            <a:r>
              <a:rPr lang="en-US" sz="4000" dirty="0"/>
              <a:t> </a:t>
            </a:r>
            <a:r>
              <a:rPr lang="en-US" sz="4000" dirty="0" err="1"/>
              <a:t>të</a:t>
            </a:r>
            <a:r>
              <a:rPr lang="en-US" sz="4000" dirty="0"/>
              <a:t> </a:t>
            </a:r>
            <a:r>
              <a:rPr lang="en-US" sz="4000" dirty="0" err="1"/>
              <a:t>cilat</a:t>
            </a:r>
            <a:r>
              <a:rPr lang="en-US" sz="4000" dirty="0"/>
              <a:t> </a:t>
            </a:r>
            <a:r>
              <a:rPr lang="en-US" sz="4000" dirty="0" err="1"/>
              <a:t>i</a:t>
            </a:r>
            <a:r>
              <a:rPr lang="en-US" sz="4000" dirty="0"/>
              <a:t> ka </a:t>
            </a:r>
            <a:r>
              <a:rPr lang="en-US" sz="4000" dirty="0" err="1"/>
              <a:t>marrë</a:t>
            </a:r>
            <a:r>
              <a:rPr lang="en-US" sz="4000" dirty="0"/>
              <a:t> </a:t>
            </a:r>
            <a:r>
              <a:rPr lang="en-US" sz="4000" dirty="0" err="1"/>
              <a:t>nga</a:t>
            </a:r>
            <a:r>
              <a:rPr lang="en-US" sz="4000" dirty="0"/>
              <a:t> </a:t>
            </a:r>
            <a:r>
              <a:rPr lang="en-US" sz="4000" dirty="0" err="1"/>
              <a:t>Biblioteka</a:t>
            </a:r>
            <a:r>
              <a:rPr lang="en-US" sz="4000" dirty="0"/>
              <a:t> e </a:t>
            </a:r>
            <a:r>
              <a:rPr lang="en-US" sz="4000" dirty="0" err="1"/>
              <a:t>Aristotelit</a:t>
            </a:r>
            <a:r>
              <a:rPr lang="en-US" sz="4000" dirty="0"/>
              <a:t> </a:t>
            </a:r>
            <a:r>
              <a:rPr lang="en-US" sz="4000" dirty="0" err="1"/>
              <a:t>në</a:t>
            </a:r>
            <a:r>
              <a:rPr lang="en-US" sz="4000" dirty="0"/>
              <a:t> </a:t>
            </a:r>
            <a:r>
              <a:rPr lang="en-US" sz="4000" dirty="0" err="1"/>
              <a:t>Athinë</a:t>
            </a:r>
            <a:r>
              <a:rPr lang="en-US" sz="4000" dirty="0"/>
              <a:t>.</a:t>
            </a:r>
            <a:endParaRPr lang="el-GR" sz="4000" dirty="0"/>
          </a:p>
          <a:p>
            <a:pPr algn="just"/>
            <a:r>
              <a:rPr lang="en-US" sz="4000" dirty="0" err="1"/>
              <a:t>Modeli</a:t>
            </a:r>
            <a:r>
              <a:rPr lang="en-US" sz="4000" dirty="0"/>
              <a:t> Aristotelian </a:t>
            </a:r>
            <a:r>
              <a:rPr lang="en-US" sz="4000" dirty="0" err="1"/>
              <a:t>për</a:t>
            </a:r>
            <a:r>
              <a:rPr lang="en-US" sz="4000" dirty="0"/>
              <a:t> </a:t>
            </a:r>
            <a:r>
              <a:rPr lang="en-US" sz="4000" dirty="0" err="1"/>
              <a:t>lëvizjen</a:t>
            </a:r>
            <a:r>
              <a:rPr lang="en-US" sz="4000" dirty="0"/>
              <a:t> e </a:t>
            </a:r>
            <a:r>
              <a:rPr lang="en-US" sz="4000" dirty="0" err="1"/>
              <a:t>yjeve</a:t>
            </a:r>
            <a:r>
              <a:rPr lang="en-US" sz="4000" dirty="0"/>
              <a:t>, </a:t>
            </a:r>
            <a:r>
              <a:rPr lang="en-US" sz="4000" dirty="0" err="1"/>
              <a:t>Diellit</a:t>
            </a:r>
            <a:r>
              <a:rPr lang="en-US" sz="4000" dirty="0"/>
              <a:t>, </a:t>
            </a:r>
            <a:r>
              <a:rPr lang="en-US" sz="4000" dirty="0" err="1"/>
              <a:t>Hënës</a:t>
            </a:r>
            <a:r>
              <a:rPr lang="en-US" sz="4000" dirty="0"/>
              <a:t> </a:t>
            </a:r>
            <a:r>
              <a:rPr lang="en-US" sz="4000" dirty="0" err="1"/>
              <a:t>dhe</a:t>
            </a:r>
            <a:r>
              <a:rPr lang="en-US" sz="4000" dirty="0"/>
              <a:t> </a:t>
            </a:r>
            <a:r>
              <a:rPr lang="sq-AL" sz="4000" dirty="0"/>
              <a:t>planetëve </a:t>
            </a:r>
            <a:r>
              <a:rPr lang="en-US" sz="4000" dirty="0" err="1"/>
              <a:t>është</a:t>
            </a:r>
            <a:r>
              <a:rPr lang="en-US" sz="4000" dirty="0"/>
              <a:t> ai </a:t>
            </a:r>
            <a:r>
              <a:rPr lang="en-US" sz="4000" dirty="0" err="1"/>
              <a:t>i</a:t>
            </a:r>
            <a:r>
              <a:rPr lang="en-US" sz="4000" dirty="0"/>
              <a:t> </a:t>
            </a:r>
            <a:r>
              <a:rPr lang="en-US" sz="4000" dirty="0" err="1"/>
              <a:t>Eudoxus</a:t>
            </a:r>
            <a:r>
              <a:rPr lang="en-US" sz="4000" dirty="0"/>
              <a:t> </a:t>
            </a:r>
            <a:r>
              <a:rPr lang="en-US" sz="4000" dirty="0" err="1"/>
              <a:t>dhe</a:t>
            </a:r>
            <a:r>
              <a:rPr lang="en-US" sz="4000" dirty="0"/>
              <a:t> </a:t>
            </a:r>
            <a:r>
              <a:rPr lang="en-US" sz="4000" dirty="0" err="1"/>
              <a:t>Callippus</a:t>
            </a:r>
            <a:r>
              <a:rPr lang="en-US" sz="4000" dirty="0"/>
              <a:t> me 59 </a:t>
            </a:r>
            <a:r>
              <a:rPr lang="en-US" sz="4000" dirty="0" err="1"/>
              <a:t>sfera</a:t>
            </a:r>
            <a:r>
              <a:rPr lang="en-US" sz="4000" dirty="0"/>
              <a:t> </a:t>
            </a:r>
            <a:r>
              <a:rPr lang="en-US" sz="4000" dirty="0" err="1"/>
              <a:t>të</a:t>
            </a:r>
            <a:r>
              <a:rPr lang="en-US" sz="4000" dirty="0"/>
              <a:t> </a:t>
            </a:r>
            <a:r>
              <a:rPr lang="en-US" sz="4000" dirty="0" err="1"/>
              <a:t>folëzuara</a:t>
            </a:r>
            <a:r>
              <a:rPr lang="en-US" sz="4000" dirty="0"/>
              <a:t> </a:t>
            </a:r>
            <a:r>
              <a:rPr lang="en-US" sz="4000" dirty="0" err="1"/>
              <a:t>në</a:t>
            </a:r>
            <a:r>
              <a:rPr lang="en-US" sz="4000" dirty="0"/>
              <a:t> </a:t>
            </a:r>
            <a:r>
              <a:rPr lang="en-US" sz="4000" dirty="0" err="1"/>
              <a:t>mënyrë</a:t>
            </a:r>
            <a:r>
              <a:rPr lang="en-US" sz="4000" dirty="0"/>
              <a:t>  </a:t>
            </a:r>
            <a:r>
              <a:rPr lang="en-US" sz="4000" dirty="0" err="1"/>
              <a:t>të</a:t>
            </a:r>
            <a:r>
              <a:rPr lang="en-US" sz="4000" dirty="0"/>
              <a:t> </a:t>
            </a:r>
            <a:r>
              <a:rPr lang="sq-AL" sz="4000" dirty="0"/>
              <a:t>përqendruar </a:t>
            </a:r>
            <a:r>
              <a:rPr lang="en-US" sz="4000" dirty="0" err="1"/>
              <a:t>rreth</a:t>
            </a:r>
            <a:r>
              <a:rPr lang="en-US" sz="4000" dirty="0"/>
              <a:t> </a:t>
            </a:r>
            <a:r>
              <a:rPr lang="en-US" sz="4000" dirty="0" err="1"/>
              <a:t>sferës</a:t>
            </a:r>
            <a:r>
              <a:rPr lang="en-US" sz="4000" dirty="0"/>
              <a:t> </a:t>
            </a:r>
            <a:r>
              <a:rPr lang="en-US" sz="4000" dirty="0" err="1"/>
              <a:t>së</a:t>
            </a:r>
            <a:r>
              <a:rPr lang="en-US" sz="4000" dirty="0"/>
              <a:t> </a:t>
            </a:r>
            <a:r>
              <a:rPr lang="en-US" sz="4000" dirty="0" err="1"/>
              <a:t>Tokës</a:t>
            </a:r>
            <a:r>
              <a:rPr lang="en-US" sz="4000" dirty="0"/>
              <a:t>. </a:t>
            </a:r>
            <a:r>
              <a:rPr lang="en-US" sz="4000" dirty="0" err="1"/>
              <a:t>Përbëhet</a:t>
            </a:r>
            <a:r>
              <a:rPr lang="en-US" sz="4000" dirty="0"/>
              <a:t> </a:t>
            </a:r>
            <a:r>
              <a:rPr lang="en-US" sz="4000" dirty="0" err="1"/>
              <a:t>nga</a:t>
            </a:r>
            <a:r>
              <a:rPr lang="en-US" sz="4000" dirty="0"/>
              <a:t> </a:t>
            </a:r>
            <a:r>
              <a:rPr lang="en-US" sz="4000" dirty="0" err="1"/>
              <a:t>katër</a:t>
            </a:r>
            <a:r>
              <a:rPr lang="en-US" sz="4000" dirty="0"/>
              <a:t> ‘’</a:t>
            </a:r>
            <a:r>
              <a:rPr lang="en-US" sz="4000" dirty="0" err="1"/>
              <a:t>elementet</a:t>
            </a:r>
            <a:r>
              <a:rPr lang="en-US" sz="4000" dirty="0"/>
              <a:t>’’, </a:t>
            </a:r>
            <a:r>
              <a:rPr lang="en-US" sz="4000" dirty="0" err="1"/>
              <a:t>ajri</a:t>
            </a:r>
            <a:r>
              <a:rPr lang="en-US" sz="4000" dirty="0"/>
              <a:t>, </a:t>
            </a:r>
            <a:r>
              <a:rPr lang="en-US" sz="4000" dirty="0" err="1"/>
              <a:t>zjarri</a:t>
            </a:r>
            <a:r>
              <a:rPr lang="en-US" sz="4000" dirty="0"/>
              <a:t>, uji </a:t>
            </a:r>
            <a:r>
              <a:rPr lang="en-US" sz="4000" dirty="0" err="1"/>
              <a:t>dhe</a:t>
            </a:r>
            <a:r>
              <a:rPr lang="en-US" sz="4000" dirty="0"/>
              <a:t> </a:t>
            </a:r>
            <a:r>
              <a:rPr lang="en-US" sz="4000" dirty="0" err="1"/>
              <a:t>toka</a:t>
            </a:r>
            <a:r>
              <a:rPr lang="en-US" sz="4000" dirty="0"/>
              <a:t> me </a:t>
            </a:r>
            <a:r>
              <a:rPr lang="en-US" sz="4000" dirty="0" err="1"/>
              <a:t>katër</a:t>
            </a:r>
            <a:r>
              <a:rPr lang="en-US" sz="4000" dirty="0"/>
              <a:t> </a:t>
            </a:r>
            <a:r>
              <a:rPr lang="en-US" sz="4000" dirty="0" err="1"/>
              <a:t>veti</a:t>
            </a:r>
            <a:r>
              <a:rPr lang="en-US" sz="4000" dirty="0"/>
              <a:t>, </a:t>
            </a:r>
            <a:r>
              <a:rPr lang="en-US" sz="4000" dirty="0" err="1"/>
              <a:t>të</a:t>
            </a:r>
            <a:r>
              <a:rPr lang="en-US" sz="4000" dirty="0"/>
              <a:t> </a:t>
            </a:r>
            <a:r>
              <a:rPr lang="en-US" sz="4000" dirty="0" err="1"/>
              <a:t>ngrohta</a:t>
            </a:r>
            <a:r>
              <a:rPr lang="en-US" sz="4000" dirty="0"/>
              <a:t>, </a:t>
            </a:r>
            <a:r>
              <a:rPr lang="en-US" sz="4000" dirty="0" err="1"/>
              <a:t>të</a:t>
            </a:r>
            <a:r>
              <a:rPr lang="en-US" sz="4000" dirty="0"/>
              <a:t> </a:t>
            </a:r>
            <a:r>
              <a:rPr lang="en-US" sz="4000" dirty="0" err="1"/>
              <a:t>ftohta</a:t>
            </a:r>
            <a:r>
              <a:rPr lang="en-US" sz="4000" dirty="0"/>
              <a:t>, </a:t>
            </a:r>
            <a:r>
              <a:rPr lang="en-US" sz="4000" dirty="0" err="1"/>
              <a:t>të</a:t>
            </a:r>
            <a:r>
              <a:rPr lang="en-US" sz="4000" dirty="0"/>
              <a:t> </a:t>
            </a:r>
            <a:r>
              <a:rPr lang="en-US" sz="4000" dirty="0" err="1"/>
              <a:t>lëngshme</a:t>
            </a:r>
            <a:r>
              <a:rPr lang="en-US" sz="4000" dirty="0"/>
              <a:t> </a:t>
            </a:r>
            <a:r>
              <a:rPr lang="en-US" sz="4000" dirty="0" err="1"/>
              <a:t>dhe</a:t>
            </a:r>
            <a:r>
              <a:rPr lang="en-US" sz="4000" dirty="0"/>
              <a:t> </a:t>
            </a:r>
            <a:r>
              <a:rPr lang="en-US" sz="4000" dirty="0" err="1"/>
              <a:t>të</a:t>
            </a:r>
            <a:r>
              <a:rPr lang="en-US" sz="4000" dirty="0"/>
              <a:t> </a:t>
            </a:r>
            <a:r>
              <a:rPr lang="en-US" sz="4000" dirty="0" err="1"/>
              <a:t>ngurta</a:t>
            </a:r>
            <a:r>
              <a:rPr lang="en-US" sz="4000" dirty="0"/>
              <a:t>  </a:t>
            </a:r>
            <a:r>
              <a:rPr lang="en-US" sz="4000" dirty="0" err="1"/>
              <a:t>të</a:t>
            </a:r>
            <a:r>
              <a:rPr lang="en-US" sz="4000" dirty="0"/>
              <a:t> </a:t>
            </a:r>
            <a:r>
              <a:rPr lang="en-US" sz="4000" dirty="0" err="1"/>
              <a:t>cilat</a:t>
            </a:r>
            <a:r>
              <a:rPr lang="en-US" sz="4000" dirty="0"/>
              <a:t> </a:t>
            </a:r>
            <a:r>
              <a:rPr lang="en-US" sz="4000" dirty="0" err="1"/>
              <a:t>formojnë</a:t>
            </a:r>
            <a:r>
              <a:rPr lang="en-US" sz="4000" dirty="0"/>
              <a:t> </a:t>
            </a:r>
            <a:r>
              <a:rPr lang="en-US" sz="4000" dirty="0" err="1"/>
              <a:t>katër</a:t>
            </a:r>
            <a:r>
              <a:rPr lang="en-US" sz="4000" dirty="0"/>
              <a:t> </a:t>
            </a:r>
            <a:r>
              <a:rPr lang="en-US" sz="4000" dirty="0" err="1"/>
              <a:t>elementet</a:t>
            </a:r>
            <a:r>
              <a:rPr lang="en-US" sz="4000" dirty="0"/>
              <a:t> e </a:t>
            </a:r>
            <a:r>
              <a:rPr lang="en-US" sz="4000" dirty="0" err="1"/>
              <a:t>Empodocles</a:t>
            </a:r>
            <a:r>
              <a:rPr lang="en-US" sz="4000" dirty="0"/>
              <a:t>, </a:t>
            </a:r>
            <a:r>
              <a:rPr lang="en-US" sz="4000" dirty="0" err="1"/>
              <a:t>të</a:t>
            </a:r>
            <a:r>
              <a:rPr lang="en-US" sz="4000" dirty="0"/>
              <a:t> </a:t>
            </a:r>
            <a:r>
              <a:rPr lang="en-US" sz="4000" dirty="0" err="1"/>
              <a:t>cilave</a:t>
            </a:r>
            <a:r>
              <a:rPr lang="en-US" sz="4000" dirty="0"/>
              <a:t> </a:t>
            </a:r>
            <a:r>
              <a:rPr lang="en-US" sz="4000" dirty="0" err="1"/>
              <a:t>Aristoteli</a:t>
            </a:r>
            <a:r>
              <a:rPr lang="en-US" sz="4000" dirty="0"/>
              <a:t> </a:t>
            </a:r>
            <a:r>
              <a:rPr lang="en-US" sz="4000" dirty="0" err="1"/>
              <a:t>ju</a:t>
            </a:r>
            <a:r>
              <a:rPr lang="en-US" sz="4000" dirty="0"/>
              <a:t> </a:t>
            </a:r>
            <a:r>
              <a:rPr lang="en-US" sz="4000" dirty="0" err="1"/>
              <a:t>shtoi</a:t>
            </a:r>
            <a:r>
              <a:rPr lang="en-US" sz="4000" dirty="0"/>
              <a:t> </a:t>
            </a:r>
            <a:r>
              <a:rPr lang="en-US" sz="4000" dirty="0" err="1"/>
              <a:t>elementin</a:t>
            </a:r>
            <a:r>
              <a:rPr lang="en-US" sz="4000" dirty="0"/>
              <a:t> e </a:t>
            </a:r>
            <a:r>
              <a:rPr lang="en-US" sz="4000" dirty="0" err="1"/>
              <a:t>pestë</a:t>
            </a:r>
            <a:r>
              <a:rPr lang="en-US" sz="4000" dirty="0"/>
              <a:t>, </a:t>
            </a:r>
            <a:r>
              <a:rPr lang="en-US" sz="4000" dirty="0" err="1"/>
              <a:t>eterin</a:t>
            </a:r>
            <a:r>
              <a:rPr lang="en-US" sz="4000" dirty="0"/>
              <a:t> apo </a:t>
            </a:r>
            <a:r>
              <a:rPr lang="en-US" sz="4000" dirty="0" err="1"/>
              <a:t>esencën</a:t>
            </a:r>
            <a:r>
              <a:rPr lang="en-US" sz="4000" dirty="0"/>
              <a:t>  </a:t>
            </a:r>
            <a:r>
              <a:rPr lang="en-US" sz="4000" dirty="0" err="1"/>
              <a:t>perfekte</a:t>
            </a:r>
            <a:r>
              <a:rPr lang="en-US" sz="4000" dirty="0"/>
              <a:t> </a:t>
            </a:r>
            <a:r>
              <a:rPr lang="en-US" sz="4000" dirty="0" err="1"/>
              <a:t>që</a:t>
            </a:r>
            <a:r>
              <a:rPr lang="en-US" sz="4000" dirty="0"/>
              <a:t> </a:t>
            </a:r>
            <a:r>
              <a:rPr lang="en-US" sz="4000" dirty="0" err="1"/>
              <a:t>mbush</a:t>
            </a:r>
            <a:r>
              <a:rPr lang="en-US" sz="4000" dirty="0"/>
              <a:t> </a:t>
            </a:r>
            <a:r>
              <a:rPr lang="en-US" sz="4000" dirty="0" err="1"/>
              <a:t>gjithë</a:t>
            </a:r>
            <a:r>
              <a:rPr lang="en-US" sz="4000" dirty="0"/>
              <a:t> </a:t>
            </a:r>
            <a:r>
              <a:rPr lang="en-US" sz="4000" dirty="0" err="1"/>
              <a:t>universin</a:t>
            </a:r>
            <a:r>
              <a:rPr lang="en-US" sz="4000" dirty="0"/>
              <a:t>. </a:t>
            </a:r>
            <a:r>
              <a:rPr lang="en-US" sz="4000" dirty="0" err="1"/>
              <a:t>Zjarri</a:t>
            </a:r>
            <a:r>
              <a:rPr lang="en-US" sz="4000" dirty="0"/>
              <a:t> </a:t>
            </a:r>
            <a:r>
              <a:rPr lang="en-US" sz="4000" dirty="0" err="1"/>
              <a:t>mund</a:t>
            </a:r>
            <a:r>
              <a:rPr lang="en-US" sz="4000" dirty="0"/>
              <a:t> </a:t>
            </a:r>
            <a:r>
              <a:rPr lang="en-US" sz="4000" dirty="0" err="1"/>
              <a:t>të</a:t>
            </a:r>
            <a:r>
              <a:rPr lang="en-US" sz="4000" dirty="0"/>
              <a:t> </a:t>
            </a:r>
            <a:r>
              <a:rPr lang="en-US" sz="4000" dirty="0" err="1"/>
              <a:t>jetë</a:t>
            </a:r>
            <a:r>
              <a:rPr lang="en-US" sz="4000" dirty="0"/>
              <a:t> </a:t>
            </a:r>
            <a:r>
              <a:rPr lang="en-US" sz="4000" dirty="0" err="1"/>
              <a:t>i</a:t>
            </a:r>
            <a:r>
              <a:rPr lang="en-US" sz="4000" dirty="0"/>
              <a:t> </a:t>
            </a:r>
            <a:r>
              <a:rPr lang="en-US" sz="4000" dirty="0" err="1"/>
              <a:t>nxehtë</a:t>
            </a:r>
            <a:r>
              <a:rPr lang="en-US" sz="4000" dirty="0"/>
              <a:t> </a:t>
            </a:r>
            <a:r>
              <a:rPr lang="en-US" sz="4000" dirty="0" err="1"/>
              <a:t>dhe</a:t>
            </a:r>
            <a:r>
              <a:rPr lang="en-US" sz="4000" dirty="0"/>
              <a:t> </a:t>
            </a:r>
            <a:r>
              <a:rPr lang="en-US" sz="4000" dirty="0" err="1"/>
              <a:t>i</a:t>
            </a:r>
            <a:r>
              <a:rPr lang="en-US" sz="4000" dirty="0"/>
              <a:t> </a:t>
            </a:r>
            <a:r>
              <a:rPr lang="en-US" sz="4000" dirty="0" err="1"/>
              <a:t>thatë</a:t>
            </a:r>
            <a:r>
              <a:rPr lang="en-US" sz="4000" dirty="0"/>
              <a:t>, </a:t>
            </a:r>
            <a:r>
              <a:rPr lang="en-US" sz="4000" dirty="0" err="1"/>
              <a:t>ajri</a:t>
            </a:r>
            <a:r>
              <a:rPr lang="en-US" sz="4000" dirty="0"/>
              <a:t> </a:t>
            </a:r>
            <a:r>
              <a:rPr lang="en-US" sz="4000" dirty="0" err="1"/>
              <a:t>i</a:t>
            </a:r>
            <a:r>
              <a:rPr lang="en-US" sz="4000" dirty="0"/>
              <a:t> </a:t>
            </a:r>
            <a:r>
              <a:rPr lang="en-US" sz="4000" dirty="0" err="1"/>
              <a:t>nxehtë</a:t>
            </a:r>
            <a:r>
              <a:rPr lang="en-US" sz="4000" dirty="0"/>
              <a:t> </a:t>
            </a:r>
            <a:r>
              <a:rPr lang="en-US" sz="4000" dirty="0" err="1"/>
              <a:t>dhe</a:t>
            </a:r>
            <a:r>
              <a:rPr lang="en-US" sz="4000" dirty="0"/>
              <a:t> </a:t>
            </a:r>
            <a:r>
              <a:rPr lang="en-US" sz="4000" dirty="0" err="1"/>
              <a:t>i</a:t>
            </a:r>
            <a:r>
              <a:rPr lang="en-US" sz="4000" dirty="0"/>
              <a:t> </a:t>
            </a:r>
            <a:r>
              <a:rPr lang="en-US" sz="4000" dirty="0" err="1"/>
              <a:t>lagësht</a:t>
            </a:r>
            <a:r>
              <a:rPr lang="en-US" sz="4000" dirty="0"/>
              <a:t>, uji </a:t>
            </a:r>
            <a:r>
              <a:rPr lang="en-US" sz="4000" dirty="0" err="1"/>
              <a:t>i</a:t>
            </a:r>
            <a:r>
              <a:rPr lang="en-US" sz="4000" dirty="0"/>
              <a:t> </a:t>
            </a:r>
            <a:r>
              <a:rPr lang="en-US" sz="4000" dirty="0" err="1"/>
              <a:t>ftohtë</a:t>
            </a:r>
            <a:r>
              <a:rPr lang="en-US" sz="4000" dirty="0"/>
              <a:t> </a:t>
            </a:r>
            <a:r>
              <a:rPr lang="en-US" sz="4000" dirty="0" err="1"/>
              <a:t>dhe</a:t>
            </a:r>
            <a:r>
              <a:rPr lang="en-US" sz="4000" dirty="0"/>
              <a:t> </a:t>
            </a:r>
            <a:r>
              <a:rPr lang="en-US" sz="4000" dirty="0" err="1"/>
              <a:t>i</a:t>
            </a:r>
            <a:r>
              <a:rPr lang="en-US" sz="4000" dirty="0"/>
              <a:t> </a:t>
            </a:r>
            <a:r>
              <a:rPr lang="en-US" sz="4000" dirty="0" err="1"/>
              <a:t>lagësht</a:t>
            </a:r>
            <a:r>
              <a:rPr lang="en-US" sz="4000" dirty="0"/>
              <a:t>, </a:t>
            </a:r>
            <a:r>
              <a:rPr lang="en-US" sz="4000" dirty="0" err="1"/>
              <a:t>toka</a:t>
            </a:r>
            <a:r>
              <a:rPr lang="en-US" sz="4000" dirty="0"/>
              <a:t> e </a:t>
            </a:r>
            <a:r>
              <a:rPr lang="en-US" sz="4000" dirty="0" err="1"/>
              <a:t>ftohtë</a:t>
            </a:r>
            <a:r>
              <a:rPr lang="en-US" sz="4000" dirty="0"/>
              <a:t> </a:t>
            </a:r>
            <a:r>
              <a:rPr lang="en-US" sz="4000" dirty="0" err="1"/>
              <a:t>dhe</a:t>
            </a:r>
            <a:r>
              <a:rPr lang="en-US" sz="4000" dirty="0"/>
              <a:t> e </a:t>
            </a:r>
            <a:r>
              <a:rPr lang="en-US" sz="4000" dirty="0" err="1"/>
              <a:t>thatë</a:t>
            </a:r>
            <a:r>
              <a:rPr lang="en-US" sz="4000" dirty="0"/>
              <a:t>. </a:t>
            </a:r>
            <a:r>
              <a:rPr lang="en-US" sz="4000" dirty="0" err="1"/>
              <a:t>Aristoteli</a:t>
            </a:r>
            <a:r>
              <a:rPr lang="en-US" sz="4000" dirty="0"/>
              <a:t> </a:t>
            </a:r>
            <a:r>
              <a:rPr lang="en-US" sz="4000" dirty="0" err="1"/>
              <a:t>themeloi</a:t>
            </a:r>
            <a:r>
              <a:rPr lang="en-US" sz="4000" dirty="0"/>
              <a:t> </a:t>
            </a:r>
            <a:r>
              <a:rPr lang="en-US" sz="4000" dirty="0" err="1"/>
              <a:t>shumë</a:t>
            </a:r>
            <a:r>
              <a:rPr lang="en-US" sz="4000" dirty="0"/>
              <a:t> </a:t>
            </a:r>
            <a:r>
              <a:rPr lang="en-US" sz="4000" dirty="0" err="1"/>
              <a:t>disiplina</a:t>
            </a:r>
            <a:r>
              <a:rPr lang="en-US" sz="4000" dirty="0"/>
              <a:t> </a:t>
            </a:r>
            <a:r>
              <a:rPr lang="en-US" sz="4000" dirty="0" err="1"/>
              <a:t>si</a:t>
            </a:r>
            <a:r>
              <a:rPr lang="en-US" sz="4000" dirty="0"/>
              <a:t>: </a:t>
            </a:r>
            <a:r>
              <a:rPr lang="en-US" sz="4000" dirty="0" err="1"/>
              <a:t>logjika</a:t>
            </a:r>
            <a:r>
              <a:rPr lang="en-US" sz="4000" dirty="0"/>
              <a:t>, </a:t>
            </a:r>
            <a:r>
              <a:rPr lang="en-US" sz="4000" dirty="0" err="1"/>
              <a:t>botanika</a:t>
            </a:r>
            <a:r>
              <a:rPr lang="en-US" sz="4000" dirty="0"/>
              <a:t>, </a:t>
            </a:r>
            <a:r>
              <a:rPr lang="en-US" sz="4000" dirty="0" err="1"/>
              <a:t>biologjia</a:t>
            </a:r>
            <a:r>
              <a:rPr lang="en-US" sz="4000" dirty="0"/>
              <a:t> </a:t>
            </a:r>
            <a:r>
              <a:rPr lang="en-US" sz="4000" dirty="0" err="1"/>
              <a:t>dhe</a:t>
            </a:r>
            <a:r>
              <a:rPr lang="en-US" sz="4000" dirty="0"/>
              <a:t> </a:t>
            </a:r>
            <a:r>
              <a:rPr lang="en-US" sz="4000" dirty="0" err="1"/>
              <a:t>të</a:t>
            </a:r>
            <a:r>
              <a:rPr lang="en-US" sz="4000" dirty="0"/>
              <a:t> </a:t>
            </a:r>
            <a:r>
              <a:rPr lang="en-US" sz="4000" dirty="0" err="1"/>
              <a:t>tjera</a:t>
            </a:r>
            <a:r>
              <a:rPr lang="en-US" sz="4000" dirty="0"/>
              <a:t>. </a:t>
            </a:r>
            <a:endParaRPr lang="el-GR" sz="4000" dirty="0"/>
          </a:p>
          <a:p>
            <a:endParaRPr lang="el-GR" sz="4400" dirty="0">
              <a:effectLst/>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5732" y="7417174"/>
            <a:ext cx="14473608" cy="792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6 - Ορθογώνιο"/>
          <p:cNvSpPr/>
          <p:nvPr/>
        </p:nvSpPr>
        <p:spPr>
          <a:xfrm>
            <a:off x="1945732" y="21530742"/>
            <a:ext cx="14489762" cy="1154162"/>
          </a:xfrm>
          <a:prstGeom prst="rect">
            <a:avLst/>
          </a:prstGeom>
        </p:spPr>
        <p:txBody>
          <a:bodyPr wrap="square">
            <a:spAutoFit/>
          </a:bodyPr>
          <a:lstStyle/>
          <a:p>
            <a:pPr lvl="0" algn="ctr">
              <a:defRPr/>
            </a:pPr>
            <a:endParaRPr lang="en-GB" sz="500" dirty="0">
              <a:solidFill>
                <a:srgbClr val="003399"/>
              </a:solidFill>
              <a:effectLst>
                <a:outerShdw blurRad="38100" dist="38100" dir="2700000" algn="tl">
                  <a:srgbClr val="000000">
                    <a:alpha val="43137"/>
                  </a:srgbClr>
                </a:outerShdw>
              </a:effectLst>
            </a:endParaRPr>
          </a:p>
          <a:p>
            <a:pPr lvl="0" algn="ctr">
              <a:defRPr/>
            </a:pPr>
            <a:r>
              <a:rPr lang="el-GR" sz="3200" dirty="0">
                <a:solidFill>
                  <a:srgbClr val="003399"/>
                </a:solidFill>
              </a:rPr>
              <a:t>Κασετίνα γραφέα, Αρχαιολογικό μουσείο Θεσσαλονίκης</a:t>
            </a:r>
            <a:endParaRPr lang="en-US" sz="3200" dirty="0">
              <a:solidFill>
                <a:srgbClr val="003399"/>
              </a:solidFill>
            </a:endParaRPr>
          </a:p>
          <a:p>
            <a:pPr lvl="0" algn="ctr">
              <a:defRPr/>
            </a:pPr>
            <a:r>
              <a:rPr lang="en-GB" sz="3200" dirty="0" err="1">
                <a:solidFill>
                  <a:srgbClr val="003399"/>
                </a:solidFill>
              </a:rPr>
              <a:t>Kunja</a:t>
            </a:r>
            <a:r>
              <a:rPr lang="en-GB" sz="3200" dirty="0">
                <a:solidFill>
                  <a:srgbClr val="003399"/>
                </a:solidFill>
              </a:rPr>
              <a:t> </a:t>
            </a:r>
            <a:r>
              <a:rPr lang="en-GB" sz="3200" dirty="0" err="1">
                <a:solidFill>
                  <a:srgbClr val="003399"/>
                </a:solidFill>
              </a:rPr>
              <a:t>për</a:t>
            </a:r>
            <a:r>
              <a:rPr lang="en-GB" sz="3200" dirty="0">
                <a:solidFill>
                  <a:srgbClr val="003399"/>
                </a:solidFill>
              </a:rPr>
              <a:t> </a:t>
            </a:r>
            <a:r>
              <a:rPr lang="en-GB" sz="3200" dirty="0" err="1">
                <a:solidFill>
                  <a:srgbClr val="003399"/>
                </a:solidFill>
              </a:rPr>
              <a:t>arkivol</a:t>
            </a:r>
            <a:r>
              <a:rPr lang="en-GB" sz="3200" dirty="0">
                <a:solidFill>
                  <a:srgbClr val="003399"/>
                </a:solidFill>
              </a:rPr>
              <a:t> </a:t>
            </a:r>
            <a:r>
              <a:rPr lang="en-GB" sz="3200" dirty="0" err="1">
                <a:solidFill>
                  <a:srgbClr val="003399"/>
                </a:solidFill>
              </a:rPr>
              <a:t>në</a:t>
            </a:r>
            <a:r>
              <a:rPr lang="en-GB" sz="3200" dirty="0">
                <a:solidFill>
                  <a:srgbClr val="003399"/>
                </a:solidFill>
              </a:rPr>
              <a:t> </a:t>
            </a:r>
            <a:r>
              <a:rPr lang="en-GB" sz="3200" dirty="0" err="1">
                <a:solidFill>
                  <a:srgbClr val="003399"/>
                </a:solidFill>
              </a:rPr>
              <a:t>kohën</a:t>
            </a:r>
            <a:r>
              <a:rPr lang="en-GB" sz="3200" dirty="0">
                <a:solidFill>
                  <a:srgbClr val="003399"/>
                </a:solidFill>
              </a:rPr>
              <a:t> e  </a:t>
            </a:r>
            <a:r>
              <a:rPr lang="en-GB" sz="3200" dirty="0" err="1">
                <a:solidFill>
                  <a:srgbClr val="003399"/>
                </a:solidFill>
              </a:rPr>
              <a:t>Aristotelit</a:t>
            </a:r>
            <a:r>
              <a:rPr lang="en-GB" sz="3200" dirty="0">
                <a:solidFill>
                  <a:srgbClr val="003399"/>
                </a:solidFill>
              </a:rPr>
              <a:t>, </a:t>
            </a:r>
            <a:r>
              <a:rPr lang="en-GB" sz="3200" dirty="0" err="1">
                <a:solidFill>
                  <a:srgbClr val="003399"/>
                </a:solidFill>
              </a:rPr>
              <a:t>Muzeu</a:t>
            </a:r>
            <a:r>
              <a:rPr lang="en-GB" sz="3200" dirty="0">
                <a:solidFill>
                  <a:srgbClr val="003399"/>
                </a:solidFill>
              </a:rPr>
              <a:t> </a:t>
            </a:r>
            <a:r>
              <a:rPr lang="en-GB" sz="3200" dirty="0" err="1">
                <a:solidFill>
                  <a:srgbClr val="003399"/>
                </a:solidFill>
              </a:rPr>
              <a:t>i</a:t>
            </a:r>
            <a:r>
              <a:rPr lang="en-GB" sz="3200" dirty="0">
                <a:solidFill>
                  <a:srgbClr val="003399"/>
                </a:solidFill>
              </a:rPr>
              <a:t>  </a:t>
            </a:r>
            <a:r>
              <a:rPr lang="en-GB" sz="3200" dirty="0" err="1">
                <a:solidFill>
                  <a:srgbClr val="003399"/>
                </a:solidFill>
              </a:rPr>
              <a:t>Selanikut</a:t>
            </a:r>
            <a:r>
              <a:rPr lang="en-GB" sz="3200" dirty="0">
                <a:solidFill>
                  <a:srgbClr val="003399"/>
                </a:solidFill>
              </a:rPr>
              <a:t>, </a:t>
            </a:r>
            <a:r>
              <a:rPr lang="en-GB" sz="3200" dirty="0" err="1">
                <a:solidFill>
                  <a:srgbClr val="003399"/>
                </a:solidFill>
              </a:rPr>
              <a:t>Maqedoni</a:t>
            </a:r>
            <a:r>
              <a:rPr lang="en-GB" sz="3200" dirty="0">
                <a:solidFill>
                  <a:srgbClr val="003399"/>
                </a:solidFill>
              </a:rPr>
              <a:t>, </a:t>
            </a:r>
            <a:r>
              <a:rPr lang="en-GB" sz="3200" dirty="0" err="1">
                <a:solidFill>
                  <a:srgbClr val="003399"/>
                </a:solidFill>
              </a:rPr>
              <a:t>Greqi</a:t>
            </a:r>
            <a:endParaRPr lang="en-GB" sz="3200" dirty="0">
              <a:solidFill>
                <a:srgbClr val="003399"/>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5732" y="15554078"/>
            <a:ext cx="14473608" cy="572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D:\TEX\01_Photos\MUSEUM-Thessaloniki-2013\Thesa99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66504" y="40558860"/>
            <a:ext cx="9440566" cy="67687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EX\01_Photos\MUSEUM-Thessaloniki-2013\Thesa99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2109" y="40468846"/>
            <a:ext cx="9524259" cy="6840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TEX\01_Photos\MUSEUM-Thessaloniki-2013\Thess760.JP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326618" y="40252822"/>
            <a:ext cx="9637696" cy="7056784"/>
          </a:xfrm>
          <a:prstGeom prst="rect">
            <a:avLst/>
          </a:prstGeom>
          <a:noFill/>
          <a:extLst>
            <a:ext uri="{909E8E84-426E-40DD-AFC4-6F175D3DCCD1}">
              <a14:hiddenFill xmlns:a14="http://schemas.microsoft.com/office/drawing/2010/main">
                <a:solidFill>
                  <a:srgbClr val="FFFFFF"/>
                </a:solidFill>
              </a14:hiddenFill>
            </a:ext>
          </a:extLst>
        </p:spPr>
      </p:pic>
      <p:sp>
        <p:nvSpPr>
          <p:cNvPr id="18" name="6 - Ορθογώνιο"/>
          <p:cNvSpPr/>
          <p:nvPr/>
        </p:nvSpPr>
        <p:spPr>
          <a:xfrm>
            <a:off x="4998312" y="48245710"/>
            <a:ext cx="27795088" cy="1446550"/>
          </a:xfrm>
          <a:prstGeom prst="rect">
            <a:avLst/>
          </a:prstGeom>
        </p:spPr>
        <p:txBody>
          <a:bodyPr wrap="square">
            <a:spAutoFit/>
          </a:bodyPr>
          <a:lstStyle/>
          <a:p>
            <a:pPr algn="ctr">
              <a:defRPr/>
            </a:pPr>
            <a:r>
              <a:rPr lang="en-GB" sz="4400" dirty="0" err="1"/>
              <a:t>Piktura</a:t>
            </a:r>
            <a:r>
              <a:rPr lang="en-GB" sz="4400" dirty="0"/>
              <a:t> </a:t>
            </a:r>
            <a:r>
              <a:rPr lang="en-GB" sz="4400" dirty="0" err="1"/>
              <a:t>nga</a:t>
            </a:r>
            <a:r>
              <a:rPr lang="en-GB" sz="4400" dirty="0"/>
              <a:t>  </a:t>
            </a:r>
            <a:r>
              <a:rPr lang="en-GB" sz="4400" dirty="0" err="1"/>
              <a:t>Maqedonia</a:t>
            </a:r>
            <a:r>
              <a:rPr lang="en-GB" sz="4400" dirty="0"/>
              <a:t>, </a:t>
            </a:r>
            <a:r>
              <a:rPr lang="en-GB" sz="4400" dirty="0" err="1"/>
              <a:t>Greqia</a:t>
            </a:r>
            <a:r>
              <a:rPr lang="en-GB" sz="4400" dirty="0"/>
              <a:t>. </a:t>
            </a:r>
            <a:r>
              <a:rPr lang="en-GB" sz="4400" dirty="0" err="1"/>
              <a:t>Muzeu</a:t>
            </a:r>
            <a:r>
              <a:rPr lang="en-GB" sz="4400" dirty="0"/>
              <a:t> </a:t>
            </a:r>
            <a:r>
              <a:rPr lang="en-GB" sz="4400" dirty="0" err="1"/>
              <a:t>Arkeologjik</a:t>
            </a:r>
            <a:r>
              <a:rPr lang="en-GB" sz="4400" dirty="0"/>
              <a:t> </a:t>
            </a:r>
            <a:r>
              <a:rPr lang="en-GB" sz="4400" dirty="0" err="1"/>
              <a:t>i</a:t>
            </a:r>
            <a:r>
              <a:rPr lang="en-GB" sz="4400" dirty="0"/>
              <a:t> </a:t>
            </a:r>
            <a:r>
              <a:rPr lang="en-GB" sz="4400" dirty="0" err="1"/>
              <a:t>Selanikut</a:t>
            </a:r>
            <a:r>
              <a:rPr lang="en-GB" sz="4400" dirty="0"/>
              <a:t>, </a:t>
            </a:r>
            <a:r>
              <a:rPr lang="en-GB" sz="4400" dirty="0" err="1"/>
              <a:t>Greqi</a:t>
            </a:r>
            <a:endParaRPr lang="en-GB" sz="4400" dirty="0"/>
          </a:p>
          <a:p>
            <a:pPr algn="ctr">
              <a:defRPr/>
            </a:pPr>
            <a:r>
              <a:rPr lang="el-GR" sz="4400" dirty="0"/>
              <a:t>Πίνακες ζωγραφικής από τη Μακεδονία, Ελλάδα. Αρχαιολογικό Μουσείο Θεσσαλονίκης, Ελλάδα</a:t>
            </a:r>
            <a:endParaRPr lang="en-GB" sz="4400" dirty="0"/>
          </a:p>
        </p:txBody>
      </p:sp>
      <p:grpSp>
        <p:nvGrpSpPr>
          <p:cNvPr id="20" name="Ομάδα 19"/>
          <p:cNvGrpSpPr/>
          <p:nvPr/>
        </p:nvGrpSpPr>
        <p:grpSpPr>
          <a:xfrm>
            <a:off x="1584426" y="829659"/>
            <a:ext cx="4830786" cy="5334632"/>
            <a:chOff x="1993246" y="829659"/>
            <a:chExt cx="4830786" cy="5334632"/>
          </a:xfrm>
        </p:grpSpPr>
        <p:sp>
          <p:nvSpPr>
            <p:cNvPr id="23"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10"/>
                </a:rPr>
                <a:t>xmoussas@phys.uoa.gr</a:t>
              </a:r>
              <a:r>
                <a:rPr lang="en-GB" sz="1400" b="1" dirty="0">
                  <a:solidFill>
                    <a:srgbClr val="003399"/>
                  </a:solidFill>
                </a:rPr>
                <a:t>, </a:t>
              </a:r>
              <a:r>
                <a:rPr lang="en-GB" sz="1400" b="1" dirty="0">
                  <a:solidFill>
                    <a:srgbClr val="003399"/>
                  </a:solidFill>
                  <a:hlinkClick r:id="rId11"/>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22" name="Picture 2" descr="https://upload.wikimedia.org/wikipedia/el/2/2b/Logo_uoa_blu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811</Words>
  <Application>Microsoft Office PowerPoint</Application>
  <PresentationFormat>Προσαρμογή</PresentationFormat>
  <Paragraphs>28</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70</cp:revision>
  <dcterms:created xsi:type="dcterms:W3CDTF">2014-06-01T18:00:45Z</dcterms:created>
  <dcterms:modified xsi:type="dcterms:W3CDTF">2025-07-23T06:57:29Z</dcterms:modified>
</cp:coreProperties>
</file>