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029"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mailto:xmoussas@phys.uoa.gr"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mailto:xmoussa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6"/>
          <p:cNvSpPr>
            <a:spLocks noChangeArrowheads="1"/>
          </p:cNvSpPr>
          <p:nvPr/>
        </p:nvSpPr>
        <p:spPr bwMode="auto">
          <a:xfrm>
            <a:off x="5010357" y="958150"/>
            <a:ext cx="26679525" cy="4021195"/>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6600" b="1" i="1" dirty="0">
                <a:solidFill>
                  <a:srgbClr val="003399"/>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Έκθεση Μηχανισμού Αντικυθήρων.</a:t>
            </a:r>
          </a:p>
          <a:p>
            <a:pPr algn="ctr" defTabSz="1463422" rtl="1" eaLnBrk="0" hangingPunct="0">
              <a:defRPr/>
            </a:pPr>
            <a:r>
              <a:rPr lang="el-GR" sz="6600" b="1" i="1" dirty="0">
                <a:solidFill>
                  <a:srgbClr val="003399"/>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Πλάτων</a:t>
            </a:r>
          </a:p>
          <a:p>
            <a:pPr algn="ctr" defTabSz="1463422" rtl="1" eaLnBrk="0" hangingPunct="0">
              <a:defRPr/>
            </a:pPr>
            <a:r>
              <a:rPr lang="el-GR" sz="6600" b="1" i="1" dirty="0">
                <a:solidFill>
                  <a:srgbClr val="003399"/>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Έκθεση Μηχανισμού Αντικυθήρων.</a:t>
            </a:r>
          </a:p>
          <a:p>
            <a:pPr algn="ctr" defTabSz="1463422" rtl="1" eaLnBrk="0" hangingPunct="0">
              <a:defRPr/>
            </a:pPr>
            <a:r>
              <a:rPr lang="el-GR" sz="6600" b="1" i="1" dirty="0">
                <a:solidFill>
                  <a:srgbClr val="003399"/>
                </a:solidFill>
                <a:effectLst>
                  <a:outerShdw blurRad="38100" dist="38100" dir="2700000" algn="tl">
                    <a:srgbClr val="000000">
                      <a:alpha val="43137"/>
                    </a:srgbClr>
                  </a:outerShdw>
                </a:effectLst>
                <a:latin typeface="Times New Roman" pitchFamily="18" charset="0"/>
                <a:cs typeface="Times New Roman" panose="02020603050405020304" pitchFamily="18" charset="0"/>
              </a:rPr>
              <a:t>Πλάτων</a:t>
            </a:r>
            <a:endParaRPr lang="en-US" sz="6600" b="1" i="1" dirty="0">
              <a:solidFill>
                <a:srgbClr val="003399"/>
              </a:solidFill>
              <a:effectLst>
                <a:outerShdw blurRad="38100" dist="38100" dir="2700000" algn="tl">
                  <a:srgbClr val="000000">
                    <a:alpha val="43137"/>
                  </a:srgbClr>
                </a:outerShdw>
              </a:effectLst>
              <a:latin typeface="Times New Roman" pitchFamily="18" charset="0"/>
              <a:cs typeface="Times New Roman" panose="02020603050405020304" pitchFamily="18" charset="0"/>
            </a:endParaRPr>
          </a:p>
        </p:txBody>
      </p:sp>
      <p:grpSp>
        <p:nvGrpSpPr>
          <p:cNvPr id="34" name="50 - Ομάδα"/>
          <p:cNvGrpSpPr>
            <a:grpSpLocks/>
          </p:cNvGrpSpPr>
          <p:nvPr/>
        </p:nvGrpSpPr>
        <p:grpSpPr bwMode="auto">
          <a:xfrm>
            <a:off x="3731464" y="5105154"/>
            <a:ext cx="30774018" cy="5141440"/>
            <a:chOff x="4035660" y="5712049"/>
            <a:chExt cx="19400077" cy="2761778"/>
          </a:xfrm>
        </p:grpSpPr>
        <p:pic>
          <p:nvPicPr>
            <p:cNvPr id="35" name="Picture 7" descr="Dodecahedron"/>
            <p:cNvPicPr>
              <a:picLocks noChangeAspect="1" noChangeArrowheads="1"/>
            </p:cNvPicPr>
            <p:nvPr/>
          </p:nvPicPr>
          <p:blipFill>
            <a:blip r:embed="rId2" cstate="print">
              <a:grayscl/>
            </a:blip>
            <a:srcRect/>
            <a:stretch>
              <a:fillRect/>
            </a:stretch>
          </p:blipFill>
          <p:spPr bwMode="auto">
            <a:xfrm rot="15893520">
              <a:off x="21291494" y="5596842"/>
              <a:ext cx="2029035" cy="2259450"/>
            </a:xfrm>
            <a:prstGeom prst="rect">
              <a:avLst/>
            </a:prstGeom>
            <a:noFill/>
            <a:ln w="9525">
              <a:noFill/>
              <a:miter lim="800000"/>
              <a:headEnd/>
              <a:tailEnd/>
            </a:ln>
            <a:effectLst>
              <a:reflection blurRad="6350" stA="50000" endA="300" endPos="55500" dist="50800" dir="5400000" sy="-100000" algn="bl" rotWithShape="0"/>
            </a:effectLst>
          </p:spPr>
        </p:pic>
        <p:pic>
          <p:nvPicPr>
            <p:cNvPr id="36" name="Picture 10" descr="Icosahedron"/>
            <p:cNvPicPr>
              <a:picLocks noChangeAspect="1" noChangeArrowheads="1"/>
            </p:cNvPicPr>
            <p:nvPr/>
          </p:nvPicPr>
          <p:blipFill>
            <a:blip r:embed="rId3" cstate="print">
              <a:grayscl/>
            </a:blip>
            <a:srcRect/>
            <a:stretch>
              <a:fillRect/>
            </a:stretch>
          </p:blipFill>
          <p:spPr bwMode="auto">
            <a:xfrm rot="8830670" flipH="1">
              <a:off x="16148650" y="5828043"/>
              <a:ext cx="2854882" cy="2518404"/>
            </a:xfrm>
            <a:prstGeom prst="rect">
              <a:avLst/>
            </a:prstGeom>
            <a:noFill/>
            <a:ln w="9525">
              <a:noFill/>
              <a:miter lim="800000"/>
              <a:headEnd/>
              <a:tailEnd/>
            </a:ln>
            <a:effectLst>
              <a:reflection blurRad="6350" stA="50000" endA="300" endPos="55500" dist="50800" dir="5400000" sy="-100000" algn="bl" rotWithShape="0"/>
            </a:effectLst>
          </p:spPr>
        </p:pic>
        <p:pic>
          <p:nvPicPr>
            <p:cNvPr id="37" name="Picture 13" descr="Octahedron"/>
            <p:cNvPicPr>
              <a:picLocks noChangeAspect="1" noChangeArrowheads="1"/>
            </p:cNvPicPr>
            <p:nvPr/>
          </p:nvPicPr>
          <p:blipFill>
            <a:blip r:embed="rId4" cstate="print">
              <a:grayscl/>
            </a:blip>
            <a:srcRect/>
            <a:stretch>
              <a:fillRect/>
            </a:stretch>
          </p:blipFill>
          <p:spPr bwMode="auto">
            <a:xfrm rot="2897600">
              <a:off x="12554898" y="5863691"/>
              <a:ext cx="1948551" cy="2351037"/>
            </a:xfrm>
            <a:prstGeom prst="rect">
              <a:avLst/>
            </a:prstGeom>
            <a:noFill/>
            <a:ln w="9525">
              <a:noFill/>
              <a:miter lim="800000"/>
              <a:headEnd/>
              <a:tailEnd/>
            </a:ln>
            <a:effectLst>
              <a:reflection blurRad="6350" stA="50000" endA="300" endPos="55500" dist="50800" dir="5400000" sy="-100000" algn="bl" rotWithShape="0"/>
            </a:effectLst>
          </p:spPr>
        </p:pic>
        <p:pic>
          <p:nvPicPr>
            <p:cNvPr id="38" name="Picture 4" descr="Cube"/>
            <p:cNvPicPr>
              <a:picLocks noChangeAspect="1" noChangeArrowheads="1"/>
            </p:cNvPicPr>
            <p:nvPr/>
          </p:nvPicPr>
          <p:blipFill>
            <a:blip r:embed="rId5" cstate="print">
              <a:grayscl/>
            </a:blip>
            <a:srcRect/>
            <a:stretch>
              <a:fillRect/>
            </a:stretch>
          </p:blipFill>
          <p:spPr bwMode="auto">
            <a:xfrm rot="10800000">
              <a:off x="4035660" y="6187827"/>
              <a:ext cx="2701226" cy="2286000"/>
            </a:xfrm>
            <a:prstGeom prst="rect">
              <a:avLst/>
            </a:prstGeom>
            <a:noFill/>
            <a:ln w="9525">
              <a:noFill/>
              <a:miter lim="800000"/>
              <a:headEnd/>
              <a:tailEnd/>
            </a:ln>
            <a:effectLst>
              <a:reflection blurRad="6350" stA="50000" endA="300" endPos="55500" dist="50800" dir="5400000" sy="-100000" algn="bl" rotWithShape="0"/>
            </a:effectLst>
          </p:spPr>
        </p:pic>
        <p:pic>
          <p:nvPicPr>
            <p:cNvPr id="39" name="Picture 16" descr="Tetrahedron"/>
            <p:cNvPicPr>
              <a:picLocks noChangeAspect="1" noChangeArrowheads="1"/>
            </p:cNvPicPr>
            <p:nvPr/>
          </p:nvPicPr>
          <p:blipFill>
            <a:blip r:embed="rId6" cstate="print">
              <a:grayscl/>
            </a:blip>
            <a:srcRect/>
            <a:stretch>
              <a:fillRect/>
            </a:stretch>
          </p:blipFill>
          <p:spPr bwMode="auto">
            <a:xfrm rot="6123507">
              <a:off x="8894698" y="6244141"/>
              <a:ext cx="1559738" cy="2052360"/>
            </a:xfrm>
            <a:prstGeom prst="rect">
              <a:avLst/>
            </a:prstGeom>
            <a:noFill/>
            <a:ln w="9525">
              <a:noFill/>
              <a:miter lim="800000"/>
              <a:headEnd/>
              <a:tailEnd/>
            </a:ln>
            <a:effectLst>
              <a:reflection blurRad="6350" stA="50000" endA="300" endPos="55500" dist="50800" dir="5400000" sy="-100000" algn="bl" rotWithShape="0"/>
            </a:effectLst>
          </p:spPr>
        </p:pic>
      </p:grpSp>
      <p:grpSp>
        <p:nvGrpSpPr>
          <p:cNvPr id="41" name="43 - Ομάδα"/>
          <p:cNvGrpSpPr>
            <a:grpSpLocks/>
          </p:cNvGrpSpPr>
          <p:nvPr/>
        </p:nvGrpSpPr>
        <p:grpSpPr bwMode="auto">
          <a:xfrm>
            <a:off x="12146775" y="31014908"/>
            <a:ext cx="947374" cy="3921392"/>
            <a:chOff x="13417501" y="29646644"/>
            <a:chExt cx="1041457" cy="4481535"/>
          </a:xfrm>
        </p:grpSpPr>
        <p:pic>
          <p:nvPicPr>
            <p:cNvPr id="44" name="Picture 4" descr="Cube"/>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rot="10578092" flipV="1">
              <a:off x="13417501" y="33164905"/>
              <a:ext cx="922108" cy="963274"/>
            </a:xfrm>
            <a:prstGeom prst="rect">
              <a:avLst/>
            </a:prstGeom>
            <a:noFill/>
            <a:ln w="9525">
              <a:noFill/>
              <a:miter lim="800000"/>
              <a:headEnd/>
              <a:tailEnd/>
            </a:ln>
          </p:spPr>
        </p:pic>
        <p:pic>
          <p:nvPicPr>
            <p:cNvPr id="45" name="Picture 16" descr="Tetrahedron"/>
            <p:cNvPicPr>
              <a:picLocks noChangeAspect="1" noChangeArrowheads="1"/>
            </p:cNvPicPr>
            <p:nvPr/>
          </p:nvPicPr>
          <p:blipFill>
            <a:blip r:embed="rId8" cstate="print">
              <a:duotone>
                <a:prstClr val="black"/>
                <a:schemeClr val="accent6">
                  <a:tint val="45000"/>
                  <a:satMod val="400000"/>
                </a:schemeClr>
              </a:duotone>
            </a:blip>
            <a:srcRect/>
            <a:stretch>
              <a:fillRect/>
            </a:stretch>
          </p:blipFill>
          <p:spPr bwMode="auto">
            <a:xfrm>
              <a:off x="13673145" y="29646644"/>
              <a:ext cx="785813" cy="725664"/>
            </a:xfrm>
            <a:prstGeom prst="rect">
              <a:avLst/>
            </a:prstGeom>
            <a:noFill/>
            <a:ln w="9525">
              <a:noFill/>
              <a:miter lim="800000"/>
              <a:headEnd/>
              <a:tailEnd/>
            </a:ln>
          </p:spPr>
        </p:pic>
        <p:pic>
          <p:nvPicPr>
            <p:cNvPr id="46" name="Picture 10" descr="Icosahedron"/>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rot="18008202" flipH="1">
              <a:off x="13449305" y="31847876"/>
              <a:ext cx="867375" cy="919627"/>
            </a:xfrm>
            <a:prstGeom prst="rect">
              <a:avLst/>
            </a:prstGeom>
            <a:noFill/>
            <a:ln w="9525">
              <a:noFill/>
              <a:miter lim="800000"/>
              <a:headEnd/>
              <a:tailEnd/>
            </a:ln>
          </p:spPr>
        </p:pic>
        <p:pic>
          <p:nvPicPr>
            <p:cNvPr id="47" name="Picture 13" descr="Octahedron"/>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rot="10800000" flipH="1" flipV="1">
              <a:off x="13601707" y="30707276"/>
              <a:ext cx="720725" cy="891006"/>
            </a:xfrm>
            <a:prstGeom prst="rect">
              <a:avLst/>
            </a:prstGeom>
            <a:noFill/>
            <a:ln w="9525">
              <a:noFill/>
              <a:miter lim="800000"/>
              <a:headEnd/>
              <a:tailEnd/>
            </a:ln>
          </p:spPr>
        </p:pic>
      </p:grpSp>
      <p:sp>
        <p:nvSpPr>
          <p:cNvPr id="48" name="Rectangle 1"/>
          <p:cNvSpPr>
            <a:spLocks noChangeArrowheads="1"/>
          </p:cNvSpPr>
          <p:nvPr/>
        </p:nvSpPr>
        <p:spPr bwMode="auto">
          <a:xfrm>
            <a:off x="25543835" y="34057810"/>
            <a:ext cx="9452303"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800" b="1" dirty="0"/>
              <a:t>Ο Θέων ο Σμυρναίος στο βιβλίο του </a:t>
            </a:r>
            <a:r>
              <a:rPr lang="el-GR" sz="2800" b="1" i="1" dirty="0"/>
              <a:t>Περί χρήσης των μαθηματικών</a:t>
            </a:r>
            <a:r>
              <a:rPr lang="el-GR" sz="2800" b="1" dirty="0"/>
              <a:t> (De </a:t>
            </a:r>
            <a:r>
              <a:rPr lang="el-GR" sz="2800" b="1" dirty="0" err="1"/>
              <a:t>utilitate</a:t>
            </a:r>
            <a:r>
              <a:rPr lang="el-GR" sz="2800" b="1" dirty="0"/>
              <a:t> </a:t>
            </a:r>
            <a:r>
              <a:rPr lang="el-GR" sz="2800" b="1" dirty="0" err="1"/>
              <a:t>mathematicae</a:t>
            </a:r>
            <a:r>
              <a:rPr lang="el-GR" sz="2800" b="1" dirty="0"/>
              <a:t>) λέει ότι ο Πλάτων δηλώνει ότι για να μελετήσει κανείς τη φιλοσοφία πρέπει να μάθει πέντε επιστήμες: αριθμητική, γεωμετρία, στερεομετρία, μουσική και αστρονομία.</a:t>
            </a:r>
            <a:endParaRPr lang="el-GR" sz="2800" dirty="0"/>
          </a:p>
          <a:p>
            <a:pPr algn="just"/>
            <a:r>
              <a:rPr lang="el-GR" sz="2800" b="1" dirty="0"/>
              <a:t>«ὁ </a:t>
            </a:r>
            <a:r>
              <a:rPr lang="el-GR" sz="2800" b="1" dirty="0" err="1"/>
              <a:t>δὲ</a:t>
            </a:r>
            <a:r>
              <a:rPr lang="el-GR" sz="2800" b="1" dirty="0"/>
              <a:t> Πλάτων </a:t>
            </a:r>
            <a:r>
              <a:rPr lang="el-GR" sz="2800" b="1" dirty="0" err="1"/>
              <a:t>ἀπὸ</a:t>
            </a:r>
            <a:r>
              <a:rPr lang="el-GR" sz="2800" b="1" dirty="0"/>
              <a:t> πέντε μαθημάτων </a:t>
            </a:r>
            <a:r>
              <a:rPr lang="el-GR" sz="2800" b="1" dirty="0" err="1"/>
              <a:t>δεῖν</a:t>
            </a:r>
            <a:r>
              <a:rPr lang="el-GR" sz="2800" b="1" dirty="0"/>
              <a:t> </a:t>
            </a:r>
            <a:r>
              <a:rPr lang="el-GR" sz="2800" b="1" dirty="0" err="1"/>
              <a:t>φησι</a:t>
            </a:r>
            <a:r>
              <a:rPr lang="el-GR" sz="2800" b="1" dirty="0"/>
              <a:t> </a:t>
            </a:r>
            <a:r>
              <a:rPr lang="el-GR" sz="2800" b="1" dirty="0" err="1"/>
              <a:t>ποιεῖσθαι</a:t>
            </a:r>
            <a:r>
              <a:rPr lang="el-GR" sz="2800" b="1" dirty="0"/>
              <a:t> </a:t>
            </a:r>
            <a:r>
              <a:rPr lang="el-GR" sz="2800" b="1" dirty="0" err="1"/>
              <a:t>τὴν</a:t>
            </a:r>
            <a:r>
              <a:rPr lang="el-GR" sz="2800" b="1" dirty="0"/>
              <a:t> </a:t>
            </a:r>
            <a:r>
              <a:rPr lang="el-GR" sz="2800" b="1" dirty="0" err="1"/>
              <a:t>κάθαρσιν</a:t>
            </a:r>
            <a:r>
              <a:rPr lang="el-GR" sz="2800" b="1" dirty="0"/>
              <a:t>· </a:t>
            </a:r>
            <a:r>
              <a:rPr lang="el-GR" sz="2800" b="1" dirty="0" err="1"/>
              <a:t>ταῦτα</a:t>
            </a:r>
            <a:r>
              <a:rPr lang="el-GR" sz="2800" b="1" dirty="0"/>
              <a:t> δ' </a:t>
            </a:r>
            <a:r>
              <a:rPr lang="el-GR" sz="2800" b="1" dirty="0" err="1"/>
              <a:t>ἐστὶν</a:t>
            </a:r>
            <a:r>
              <a:rPr lang="el-GR" sz="2800" b="1" dirty="0"/>
              <a:t> </a:t>
            </a:r>
            <a:r>
              <a:rPr lang="el-GR" sz="2800" b="1" dirty="0" err="1"/>
              <a:t>ἀριθμητική</a:t>
            </a:r>
            <a:r>
              <a:rPr lang="el-GR" sz="2800" b="1" dirty="0"/>
              <a:t>, γεωμετρία, στερεομετρία, μουσική, </a:t>
            </a:r>
            <a:r>
              <a:rPr lang="el-GR" sz="2800" b="1" dirty="0" err="1"/>
              <a:t>ἀστρονομία</a:t>
            </a:r>
            <a:r>
              <a:rPr lang="el-GR" sz="2800" b="1" dirty="0"/>
              <a:t>».</a:t>
            </a:r>
            <a:endParaRPr lang="el-GR" sz="2800" dirty="0"/>
          </a:p>
          <a:p>
            <a:pPr algn="just"/>
            <a:r>
              <a:rPr lang="el-GR" sz="2800" b="1" dirty="0"/>
              <a:t>Ο </a:t>
            </a:r>
            <a:r>
              <a:rPr lang="el-GR" sz="2800" b="1" dirty="0" err="1"/>
              <a:t>Αέτιος</a:t>
            </a:r>
            <a:r>
              <a:rPr lang="el-GR" sz="2800" b="1" dirty="0"/>
              <a:t> στο βιβλίο </a:t>
            </a:r>
            <a:r>
              <a:rPr lang="el-GR" sz="2800" b="1" dirty="0" err="1"/>
              <a:t>De</a:t>
            </a:r>
            <a:r>
              <a:rPr lang="el-GR" sz="2800" b="1" dirty="0"/>
              <a:t> </a:t>
            </a:r>
            <a:r>
              <a:rPr lang="el-GR" sz="2800" b="1" dirty="0" err="1"/>
              <a:t>placitis</a:t>
            </a:r>
            <a:r>
              <a:rPr lang="el-GR" sz="2800" b="1" dirty="0"/>
              <a:t> </a:t>
            </a:r>
            <a:r>
              <a:rPr lang="el-GR" sz="2800" b="1" dirty="0" err="1"/>
              <a:t>reliquiae</a:t>
            </a:r>
            <a:r>
              <a:rPr lang="el-GR" sz="2800" b="1" dirty="0"/>
              <a:t>, </a:t>
            </a:r>
            <a:r>
              <a:rPr lang="el-GR" sz="2800" b="1" i="1" dirty="0" err="1"/>
              <a:t>Περὶ</a:t>
            </a:r>
            <a:r>
              <a:rPr lang="el-GR" sz="2800" b="1" i="1" dirty="0"/>
              <a:t> </a:t>
            </a:r>
            <a:r>
              <a:rPr lang="el-GR" sz="2800" b="1" i="1" dirty="0" err="1"/>
              <a:t>οὐσίας</a:t>
            </a:r>
            <a:r>
              <a:rPr lang="el-GR" sz="2800" b="1" i="1" dirty="0"/>
              <a:t> </a:t>
            </a:r>
            <a:r>
              <a:rPr lang="el-GR" sz="2800" b="1" i="1" dirty="0" err="1"/>
              <a:t>ἄστρων</a:t>
            </a:r>
            <a:r>
              <a:rPr lang="el-GR" sz="2800" b="1" dirty="0"/>
              <a:t>, γράφει ότι ο Πλάτων λέει ότι τα αστέρια είναι κυρίως φτιαγμένα από φωτιά, αν και τα άλλα στοιχεία συμβάλλουν και στην κατασκευή των άστρων.</a:t>
            </a:r>
            <a:endParaRPr lang="el-GR" sz="2800" dirty="0"/>
          </a:p>
          <a:p>
            <a:pPr algn="just"/>
            <a:r>
              <a:rPr lang="el-GR" sz="2800" dirty="0"/>
              <a:t>“Πλάτων </a:t>
            </a:r>
            <a:r>
              <a:rPr lang="el-GR" sz="2800" dirty="0" err="1"/>
              <a:t>ἐκ</a:t>
            </a:r>
            <a:r>
              <a:rPr lang="el-GR" sz="2800" dirty="0"/>
              <a:t> </a:t>
            </a:r>
            <a:r>
              <a:rPr lang="el-GR" sz="2800" dirty="0" err="1"/>
              <a:t>μὲν</a:t>
            </a:r>
            <a:r>
              <a:rPr lang="el-GR" sz="2800" dirty="0"/>
              <a:t> </a:t>
            </a:r>
            <a:r>
              <a:rPr lang="el-GR" sz="2800" dirty="0" err="1"/>
              <a:t>τοῦ</a:t>
            </a:r>
            <a:r>
              <a:rPr lang="el-GR" sz="2800" dirty="0"/>
              <a:t> πλείστου μέρους </a:t>
            </a:r>
            <a:r>
              <a:rPr lang="el-GR" sz="2800" dirty="0" err="1"/>
              <a:t>πυρίνους</a:t>
            </a:r>
            <a:r>
              <a:rPr lang="el-GR" sz="2800" dirty="0"/>
              <a:t>, μετέχοντας </a:t>
            </a:r>
            <a:r>
              <a:rPr lang="el-GR" sz="2800" dirty="0" err="1"/>
              <a:t>δὲ</a:t>
            </a:r>
            <a:r>
              <a:rPr lang="el-GR" sz="2800" dirty="0"/>
              <a:t> </a:t>
            </a:r>
            <a:r>
              <a:rPr lang="el-GR" sz="2800" dirty="0" err="1"/>
              <a:t>καὶ</a:t>
            </a:r>
            <a:r>
              <a:rPr lang="el-GR" sz="2800" dirty="0"/>
              <a:t> </a:t>
            </a:r>
            <a:r>
              <a:rPr lang="el-GR" sz="2800" dirty="0" err="1"/>
              <a:t>τῶν</a:t>
            </a:r>
            <a:r>
              <a:rPr lang="el-GR" sz="2800" dirty="0"/>
              <a:t> </a:t>
            </a:r>
            <a:r>
              <a:rPr lang="el-GR" sz="2800" dirty="0" err="1"/>
              <a:t>ἄλλων</a:t>
            </a:r>
            <a:r>
              <a:rPr lang="el-GR" sz="2800" dirty="0"/>
              <a:t> στοιχείων.”</a:t>
            </a:r>
            <a:endParaRPr kumimoji="0" lang="en-US" sz="2800" i="1" strike="noStrike" cap="none" normalizeH="0" baseline="0" dirty="0">
              <a:ln>
                <a:noFill/>
              </a:ln>
              <a:effectLst/>
              <a:cs typeface="Arial" charset="0"/>
            </a:endParaRPr>
          </a:p>
        </p:txBody>
      </p:sp>
      <p:grpSp>
        <p:nvGrpSpPr>
          <p:cNvPr id="49" name="26 - Ομάδα"/>
          <p:cNvGrpSpPr/>
          <p:nvPr/>
        </p:nvGrpSpPr>
        <p:grpSpPr>
          <a:xfrm>
            <a:off x="26374487" y="28973095"/>
            <a:ext cx="6456580" cy="4521561"/>
            <a:chOff x="17156186" y="29059584"/>
            <a:chExt cx="6456580" cy="4521561"/>
          </a:xfrm>
        </p:grpSpPr>
        <p:grpSp>
          <p:nvGrpSpPr>
            <p:cNvPr id="50" name="34 - Ομάδα"/>
            <p:cNvGrpSpPr>
              <a:grpSpLocks/>
            </p:cNvGrpSpPr>
            <p:nvPr/>
          </p:nvGrpSpPr>
          <p:grpSpPr bwMode="auto">
            <a:xfrm>
              <a:off x="17156186" y="29059584"/>
              <a:ext cx="6456580" cy="2538911"/>
              <a:chOff x="18816639" y="24074480"/>
              <a:chExt cx="2381362" cy="959744"/>
            </a:xfrm>
          </p:grpSpPr>
          <p:sp>
            <p:nvSpPr>
              <p:cNvPr id="52" name="7 - Ισοσκελές τρίγωνο"/>
              <p:cNvSpPr/>
              <p:nvPr/>
            </p:nvSpPr>
            <p:spPr>
              <a:xfrm rot="13487061">
                <a:off x="19995443" y="24419368"/>
                <a:ext cx="1202558" cy="6148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b="1">
                  <a:solidFill>
                    <a:schemeClr val="tx1"/>
                  </a:solidFill>
                  <a:effectLst>
                    <a:outerShdw blurRad="38100" dist="38100" dir="2700000" algn="tl">
                      <a:srgbClr val="000000">
                        <a:alpha val="43137"/>
                      </a:srgbClr>
                    </a:outerShdw>
                  </a:effectLst>
                </a:endParaRPr>
              </a:p>
            </p:txBody>
          </p:sp>
          <p:sp>
            <p:nvSpPr>
              <p:cNvPr id="53" name="8 - Ορθογώνιο τρίγωνο"/>
              <p:cNvSpPr/>
              <p:nvPr/>
            </p:nvSpPr>
            <p:spPr>
              <a:xfrm rot="16200000">
                <a:off x="19057189" y="23833930"/>
                <a:ext cx="866775" cy="134787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b="1">
                  <a:solidFill>
                    <a:schemeClr val="tx1"/>
                  </a:solidFill>
                  <a:effectLst>
                    <a:outerShdw blurRad="38100" dist="38100" dir="2700000" algn="tl">
                      <a:srgbClr val="000000">
                        <a:alpha val="43137"/>
                      </a:srgbClr>
                    </a:outerShdw>
                  </a:effectLst>
                </a:endParaRPr>
              </a:p>
            </p:txBody>
          </p:sp>
        </p:grpSp>
        <p:sp>
          <p:nvSpPr>
            <p:cNvPr id="51" name="22 - Ορθογώνιο"/>
            <p:cNvSpPr/>
            <p:nvPr/>
          </p:nvSpPr>
          <p:spPr>
            <a:xfrm>
              <a:off x="17749612" y="31611375"/>
              <a:ext cx="5616624" cy="1969770"/>
            </a:xfrm>
            <a:prstGeom prst="rect">
              <a:avLst/>
            </a:prstGeom>
          </p:spPr>
          <p:txBody>
            <a:bodyPr wrap="square">
              <a:spAutoFit/>
            </a:bodyPr>
            <a:lstStyle/>
            <a:p>
              <a:pPr lvl="0" algn="ctr">
                <a:defRPr/>
              </a:pPr>
              <a:endParaRPr lang="en-GB" sz="200" dirty="0">
                <a:effectLst>
                  <a:outerShdw blurRad="38100" dist="38100" dir="2700000" algn="tl">
                    <a:srgbClr val="000000">
                      <a:alpha val="43137"/>
                    </a:srgbClr>
                  </a:outerShdw>
                </a:effectLst>
              </a:endParaRPr>
            </a:p>
            <a:p>
              <a:pPr algn="ctr"/>
              <a:r>
                <a:rPr lang="el-GR" sz="2400" dirty="0"/>
                <a:t>Όλος ο Κόσμος είναι κατασκευασμένος από τα δυο στοιχειώδη τρίγωνα του Πλάτωνα.</a:t>
              </a:r>
              <a:endParaRPr lang="en-GB" sz="2400" dirty="0"/>
            </a:p>
            <a:p>
              <a:pPr lvl="0" algn="ctr">
                <a:defRPr/>
              </a:pPr>
              <a:r>
                <a:rPr lang="en-GB" sz="2400" dirty="0" err="1"/>
                <a:t>Grimcat</a:t>
              </a:r>
              <a:r>
                <a:rPr lang="en-GB" sz="2400" dirty="0"/>
                <a:t> </a:t>
              </a:r>
              <a:r>
                <a:rPr lang="en-GB" sz="2400" dirty="0" err="1"/>
                <a:t>elementare</a:t>
              </a:r>
              <a:r>
                <a:rPr lang="en-GB" sz="2400" dirty="0"/>
                <a:t> </a:t>
              </a:r>
              <a:r>
                <a:rPr lang="en-GB" sz="2400" dirty="0" err="1"/>
                <a:t>të</a:t>
              </a:r>
              <a:r>
                <a:rPr lang="en-GB" sz="2400" dirty="0"/>
                <a:t> </a:t>
              </a:r>
              <a:r>
                <a:rPr lang="en-GB" sz="2400" dirty="0" err="1"/>
                <a:t>Platonit</a:t>
              </a:r>
              <a:r>
                <a:rPr lang="en-GB" sz="2400" dirty="0"/>
                <a:t>, me </a:t>
              </a:r>
              <a:r>
                <a:rPr lang="en-GB" sz="2400" dirty="0" err="1"/>
                <a:t>dy</a:t>
              </a:r>
              <a:r>
                <a:rPr lang="en-GB" sz="2400" dirty="0"/>
                <a:t> </a:t>
              </a:r>
              <a:r>
                <a:rPr lang="en-GB" sz="2400" dirty="0" err="1"/>
                <a:t>trekëndëshat</a:t>
              </a:r>
              <a:r>
                <a:rPr lang="en-GB" sz="2400" dirty="0"/>
                <a:t> </a:t>
              </a:r>
              <a:r>
                <a:rPr lang="en-GB" sz="2400" dirty="0" err="1"/>
                <a:t>bazë</a:t>
              </a:r>
              <a:r>
                <a:rPr lang="en-GB" sz="2400" dirty="0"/>
                <a:t> ai </a:t>
              </a:r>
              <a:r>
                <a:rPr lang="en-GB" sz="2400" dirty="0" err="1"/>
                <a:t>ndërton</a:t>
              </a:r>
              <a:r>
                <a:rPr lang="en-GB" sz="2400" dirty="0"/>
                <a:t> </a:t>
              </a:r>
              <a:r>
                <a:rPr lang="en-GB" sz="2400" dirty="0" err="1"/>
                <a:t>gjithë</a:t>
              </a:r>
              <a:r>
                <a:rPr lang="en-GB" sz="2400" dirty="0"/>
                <a:t> </a:t>
              </a:r>
              <a:r>
                <a:rPr lang="en-GB" sz="2400" dirty="0" err="1"/>
                <a:t>Kozmosin</a:t>
              </a:r>
              <a:endParaRPr lang="en-GB" sz="2400" dirty="0"/>
            </a:p>
          </p:txBody>
        </p:sp>
      </p:grpSp>
      <p:grpSp>
        <p:nvGrpSpPr>
          <p:cNvPr id="54" name="25 - Ομάδα"/>
          <p:cNvGrpSpPr/>
          <p:nvPr/>
        </p:nvGrpSpPr>
        <p:grpSpPr>
          <a:xfrm>
            <a:off x="25803260" y="11566130"/>
            <a:ext cx="7447739" cy="10662220"/>
            <a:chOff x="17111252" y="9261787"/>
            <a:chExt cx="7190154" cy="11530680"/>
          </a:xfrm>
        </p:grpSpPr>
        <p:pic>
          <p:nvPicPr>
            <p:cNvPr id="55" name="Picture 2" descr="D:\TEX\Photos\Portraits-of-philosophersAthens_2009\PLATON UoA (5).jpg"/>
            <p:cNvPicPr>
              <a:picLocks noChangeAspect="1" noChangeArrowheads="1"/>
            </p:cNvPicPr>
            <p:nvPr/>
          </p:nvPicPr>
          <p:blipFill>
            <a:blip r:embed="rId10" cstate="print">
              <a:lum bright="10000" contrast="20000"/>
            </a:blip>
            <a:srcRect/>
            <a:stretch>
              <a:fillRect/>
            </a:stretch>
          </p:blipFill>
          <p:spPr bwMode="auto">
            <a:xfrm>
              <a:off x="17219955" y="9261787"/>
              <a:ext cx="7081451" cy="10096429"/>
            </a:xfrm>
            <a:prstGeom prst="rect">
              <a:avLst/>
            </a:prstGeom>
            <a:noFill/>
          </p:spPr>
        </p:pic>
        <p:sp>
          <p:nvSpPr>
            <p:cNvPr id="56" name="23 - Ορθογώνιο"/>
            <p:cNvSpPr/>
            <p:nvPr/>
          </p:nvSpPr>
          <p:spPr>
            <a:xfrm>
              <a:off x="17111252" y="19677435"/>
              <a:ext cx="7081450" cy="1115032"/>
            </a:xfrm>
            <a:prstGeom prst="rect">
              <a:avLst/>
            </a:prstGeom>
          </p:spPr>
          <p:txBody>
            <a:bodyPr wrap="square">
              <a:spAutoFit/>
            </a:bodyPr>
            <a:lstStyle/>
            <a:p>
              <a:pPr lvl="0" algn="ctr">
                <a:defRPr/>
              </a:pPr>
              <a:endParaRPr lang="en-GB" sz="100" dirty="0"/>
            </a:p>
            <a:p>
              <a:pPr lvl="0" algn="ctr">
                <a:defRPr/>
              </a:pPr>
              <a:r>
                <a:rPr lang="el-GR" sz="2000" dirty="0"/>
                <a:t>Πλάτων, γλύπτης Νίκος </a:t>
              </a:r>
              <a:r>
                <a:rPr lang="el-GR" sz="2000" dirty="0" err="1"/>
                <a:t>Περαντινός</a:t>
              </a:r>
              <a:r>
                <a:rPr lang="el-GR" sz="2000" dirty="0"/>
                <a:t> (1910 –1991), </a:t>
              </a:r>
            </a:p>
            <a:p>
              <a:pPr lvl="0" algn="ctr">
                <a:defRPr/>
              </a:pPr>
              <a:r>
                <a:rPr lang="el-GR" sz="2000" dirty="0"/>
                <a:t>Εθνικό Καποδιστριακό Πανεπιστήμιο Αθηνών.</a:t>
              </a:r>
              <a:endParaRPr lang="en-GB" sz="2000" dirty="0"/>
            </a:p>
            <a:p>
              <a:pPr lvl="0" algn="ctr">
                <a:defRPr/>
              </a:pPr>
              <a:r>
                <a:rPr lang="en-GB" sz="2000" dirty="0" err="1"/>
                <a:t>Platoni</a:t>
              </a:r>
              <a:r>
                <a:rPr lang="en-GB" sz="2000" dirty="0"/>
                <a:t> </a:t>
              </a:r>
              <a:r>
                <a:rPr lang="en-GB" sz="2000" dirty="0" err="1"/>
                <a:t>nga</a:t>
              </a:r>
              <a:r>
                <a:rPr lang="en-GB" sz="2000" dirty="0"/>
                <a:t> </a:t>
              </a:r>
              <a:r>
                <a:rPr lang="en-GB" sz="2000" dirty="0" err="1"/>
                <a:t>Universiteti</a:t>
              </a:r>
              <a:r>
                <a:rPr lang="en-GB" sz="2000" dirty="0"/>
                <a:t> </a:t>
              </a:r>
              <a:r>
                <a:rPr lang="en-GB" sz="2000" dirty="0" err="1"/>
                <a:t>i</a:t>
              </a:r>
              <a:r>
                <a:rPr lang="en-GB" sz="2000" dirty="0"/>
                <a:t> </a:t>
              </a:r>
              <a:r>
                <a:rPr lang="en-GB" sz="2000" dirty="0" err="1"/>
                <a:t>Athin</a:t>
              </a:r>
              <a:r>
                <a:rPr lang="sq-AL" sz="2000" dirty="0"/>
                <a:t>ë</a:t>
              </a:r>
              <a:r>
                <a:rPr lang="en-GB" sz="2000" dirty="0"/>
                <a:t>s</a:t>
              </a:r>
            </a:p>
          </p:txBody>
        </p:sp>
      </p:grpSp>
      <p:grpSp>
        <p:nvGrpSpPr>
          <p:cNvPr id="57" name="28 - Ομάδα"/>
          <p:cNvGrpSpPr/>
          <p:nvPr/>
        </p:nvGrpSpPr>
        <p:grpSpPr>
          <a:xfrm>
            <a:off x="27492544" y="22830733"/>
            <a:ext cx="4567361" cy="5600333"/>
            <a:chOff x="17498509" y="20634648"/>
            <a:chExt cx="6499027" cy="7996116"/>
          </a:xfrm>
        </p:grpSpPr>
        <p:pic>
          <p:nvPicPr>
            <p:cNvPr id="58" name="46 - Εικόνα" descr="Platonic_Solid_stoneX180blue.gif"/>
            <p:cNvPicPr>
              <a:picLocks noChangeAspect="1"/>
            </p:cNvPicPr>
            <p:nvPr/>
          </p:nvPicPr>
          <p:blipFill>
            <a:blip r:embed="rId11" cstate="print">
              <a:lum bright="30000" contrast="-40000"/>
            </a:blip>
            <a:srcRect/>
            <a:stretch>
              <a:fillRect/>
            </a:stretch>
          </p:blipFill>
          <p:spPr bwMode="auto">
            <a:xfrm>
              <a:off x="18187960" y="20634648"/>
              <a:ext cx="5655989" cy="5664204"/>
            </a:xfrm>
            <a:prstGeom prst="rect">
              <a:avLst/>
            </a:prstGeom>
            <a:noFill/>
            <a:ln w="9525">
              <a:noFill/>
              <a:miter lim="800000"/>
              <a:headEnd/>
              <a:tailEnd/>
            </a:ln>
          </p:spPr>
        </p:pic>
        <p:sp>
          <p:nvSpPr>
            <p:cNvPr id="59" name="27 - Ορθογώνιο"/>
            <p:cNvSpPr/>
            <p:nvPr/>
          </p:nvSpPr>
          <p:spPr>
            <a:xfrm>
              <a:off x="17498509" y="26367642"/>
              <a:ext cx="6499027" cy="2263122"/>
            </a:xfrm>
            <a:prstGeom prst="rect">
              <a:avLst/>
            </a:prstGeom>
          </p:spPr>
          <p:txBody>
            <a:bodyPr wrap="square">
              <a:spAutoFit/>
            </a:bodyPr>
            <a:lstStyle/>
            <a:p>
              <a:pPr lvl="0" algn="ctr">
                <a:defRPr/>
              </a:pPr>
              <a:endParaRPr lang="en-GB" sz="100" dirty="0"/>
            </a:p>
            <a:p>
              <a:pPr algn="ctr"/>
              <a:r>
                <a:rPr lang="el-GR" sz="2400" dirty="0"/>
                <a:t>Πολύεδρο. Εθνικό Αρχαιολογικό Μουσείο.</a:t>
              </a:r>
              <a:endParaRPr lang="en-US" sz="2400" dirty="0"/>
            </a:p>
            <a:p>
              <a:pPr algn="ctr"/>
              <a:r>
                <a:rPr lang="en-GB" sz="2400" dirty="0" err="1"/>
                <a:t>Një</a:t>
              </a:r>
              <a:r>
                <a:rPr lang="en-GB" sz="2400" dirty="0"/>
                <a:t> </a:t>
              </a:r>
              <a:r>
                <a:rPr lang="en-GB" sz="2400" dirty="0" err="1"/>
                <a:t>poliedron</a:t>
              </a:r>
              <a:r>
                <a:rPr lang="en-GB" sz="2400" dirty="0"/>
                <a:t>, </a:t>
              </a:r>
              <a:r>
                <a:rPr lang="en-GB" sz="2400" dirty="0" err="1"/>
                <a:t>zar</a:t>
              </a:r>
              <a:r>
                <a:rPr lang="en-GB" sz="2400" dirty="0"/>
                <a:t> </a:t>
              </a:r>
              <a:r>
                <a:rPr lang="en-GB" sz="2400" dirty="0" err="1"/>
                <a:t>loje</a:t>
              </a:r>
              <a:r>
                <a:rPr lang="en-GB" sz="2400" dirty="0"/>
                <a:t>, </a:t>
              </a:r>
              <a:r>
                <a:rPr lang="en-GB" sz="2400" dirty="0" err="1"/>
                <a:t>nga</a:t>
              </a:r>
              <a:r>
                <a:rPr lang="en-GB" sz="2400" dirty="0"/>
                <a:t> </a:t>
              </a:r>
              <a:r>
                <a:rPr lang="en-GB" sz="2400" dirty="0" err="1"/>
                <a:t>Muzeu</a:t>
              </a:r>
              <a:r>
                <a:rPr lang="en-GB" sz="2400" dirty="0"/>
                <a:t> </a:t>
              </a:r>
              <a:r>
                <a:rPr lang="en-GB" sz="2400" dirty="0" err="1"/>
                <a:t>Arkeologjik</a:t>
              </a:r>
              <a:r>
                <a:rPr lang="en-GB" sz="2400" dirty="0"/>
                <a:t> </a:t>
              </a:r>
              <a:r>
                <a:rPr lang="en-GB" sz="2400" dirty="0" err="1"/>
                <a:t>Kombëtar</a:t>
              </a:r>
              <a:r>
                <a:rPr lang="en-GB" sz="2400" dirty="0"/>
                <a:t>, </a:t>
              </a:r>
              <a:r>
                <a:rPr lang="en-GB" sz="2400" dirty="0" err="1"/>
                <a:t>Athinë</a:t>
              </a:r>
              <a:endParaRPr lang="en-GB" sz="2400" dirty="0"/>
            </a:p>
          </p:txBody>
        </p:sp>
      </p:grpSp>
      <p:sp>
        <p:nvSpPr>
          <p:cNvPr id="40" name="Rectangle 1"/>
          <p:cNvSpPr>
            <a:spLocks noChangeArrowheads="1"/>
          </p:cNvSpPr>
          <p:nvPr/>
        </p:nvSpPr>
        <p:spPr bwMode="auto">
          <a:xfrm>
            <a:off x="25509033" y="40900894"/>
            <a:ext cx="9668327"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lang="en-US" sz="2400" b="1" dirty="0" err="1">
                <a:cs typeface="Arial" charset="0"/>
              </a:rPr>
              <a:t>Theoni</a:t>
            </a:r>
            <a:r>
              <a:rPr lang="en-US" sz="2400" b="1" dirty="0">
                <a:cs typeface="Arial" charset="0"/>
              </a:rPr>
              <a:t> </a:t>
            </a:r>
            <a:r>
              <a:rPr lang="en-US" sz="2400" b="1" dirty="0" err="1">
                <a:cs typeface="Arial" charset="0"/>
              </a:rPr>
              <a:t>i</a:t>
            </a:r>
            <a:r>
              <a:rPr lang="en-US" sz="2400" b="1" dirty="0">
                <a:cs typeface="Arial" charset="0"/>
              </a:rPr>
              <a:t> </a:t>
            </a:r>
            <a:r>
              <a:rPr lang="en-US" sz="2400" b="1" dirty="0" err="1">
                <a:cs typeface="Arial" charset="0"/>
              </a:rPr>
              <a:t>Smirnës</a:t>
            </a:r>
            <a:r>
              <a:rPr lang="en-US" sz="2400" b="1" dirty="0">
                <a:cs typeface="Arial" charset="0"/>
              </a:rPr>
              <a:t> </a:t>
            </a:r>
            <a:r>
              <a:rPr lang="en-US" sz="2400" dirty="0" err="1">
                <a:cs typeface="Arial" charset="0"/>
              </a:rPr>
              <a:t>në</a:t>
            </a:r>
            <a:r>
              <a:rPr lang="en-US" sz="2400" dirty="0">
                <a:cs typeface="Arial" charset="0"/>
              </a:rPr>
              <a:t> </a:t>
            </a:r>
            <a:r>
              <a:rPr lang="en-US" sz="2400" dirty="0" err="1">
                <a:cs typeface="Arial" charset="0"/>
              </a:rPr>
              <a:t>librin</a:t>
            </a:r>
            <a:r>
              <a:rPr lang="en-US" sz="2400" dirty="0">
                <a:cs typeface="Arial" charset="0"/>
              </a:rPr>
              <a:t> e </a:t>
            </a:r>
            <a:r>
              <a:rPr lang="en-US" sz="2400" dirty="0" err="1">
                <a:cs typeface="Arial" charset="0"/>
              </a:rPr>
              <a:t>tij</a:t>
            </a:r>
            <a:r>
              <a:rPr lang="en-US" sz="2400" dirty="0">
                <a:cs typeface="Arial" charset="0"/>
              </a:rPr>
              <a:t> "</a:t>
            </a:r>
            <a:r>
              <a:rPr lang="en-US" sz="2400" dirty="0" err="1">
                <a:cs typeface="Arial" charset="0"/>
              </a:rPr>
              <a:t>Për</a:t>
            </a:r>
            <a:r>
              <a:rPr lang="en-US" sz="2400" dirty="0">
                <a:cs typeface="Arial" charset="0"/>
              </a:rPr>
              <a:t> </a:t>
            </a:r>
            <a:r>
              <a:rPr lang="en-US" sz="2400" dirty="0" err="1">
                <a:cs typeface="Arial" charset="0"/>
              </a:rPr>
              <a:t>përdorimin</a:t>
            </a:r>
            <a:r>
              <a:rPr lang="en-US" sz="2400" dirty="0">
                <a:cs typeface="Arial" charset="0"/>
              </a:rPr>
              <a:t> e </a:t>
            </a:r>
            <a:r>
              <a:rPr lang="en-US" sz="2400" dirty="0" err="1">
                <a:cs typeface="Arial" charset="0"/>
              </a:rPr>
              <a:t>matematikës</a:t>
            </a:r>
            <a:r>
              <a:rPr lang="en-US" sz="2400" dirty="0">
                <a:cs typeface="Arial" charset="0"/>
              </a:rPr>
              <a:t>" (De </a:t>
            </a:r>
            <a:r>
              <a:rPr lang="en-US" sz="2400" dirty="0" err="1">
                <a:cs typeface="Arial" charset="0"/>
              </a:rPr>
              <a:t>utilitate</a:t>
            </a:r>
            <a:r>
              <a:rPr lang="en-US" sz="2400" dirty="0">
                <a:cs typeface="Arial" charset="0"/>
              </a:rPr>
              <a:t> </a:t>
            </a:r>
            <a:r>
              <a:rPr lang="en-US" sz="2400" dirty="0" err="1">
                <a:cs typeface="Arial" charset="0"/>
              </a:rPr>
              <a:t>mathematicae</a:t>
            </a:r>
            <a:r>
              <a:rPr lang="en-US" sz="2400" dirty="0">
                <a:cs typeface="Arial" charset="0"/>
              </a:rPr>
              <a:t>) </a:t>
            </a:r>
            <a:r>
              <a:rPr lang="en-US" sz="2400" dirty="0" err="1">
                <a:cs typeface="Arial" charset="0"/>
              </a:rPr>
              <a:t>thotë</a:t>
            </a:r>
            <a:r>
              <a:rPr lang="en-US" sz="2400" dirty="0">
                <a:cs typeface="Arial" charset="0"/>
              </a:rPr>
              <a:t> se </a:t>
            </a:r>
            <a:r>
              <a:rPr lang="en-US" sz="2400" dirty="0" err="1">
                <a:cs typeface="Arial" charset="0"/>
              </a:rPr>
              <a:t>Platoni</a:t>
            </a:r>
            <a:r>
              <a:rPr lang="en-US" sz="2400" dirty="0">
                <a:cs typeface="Arial" charset="0"/>
              </a:rPr>
              <a:t> </a:t>
            </a:r>
            <a:r>
              <a:rPr lang="en-US" sz="2400" dirty="0" err="1">
                <a:cs typeface="Arial" charset="0"/>
              </a:rPr>
              <a:t>thekson</a:t>
            </a:r>
            <a:r>
              <a:rPr lang="en-US" sz="2400" dirty="0">
                <a:cs typeface="Arial" charset="0"/>
              </a:rPr>
              <a:t> se </a:t>
            </a:r>
            <a:r>
              <a:rPr lang="en-US" sz="2400" dirty="0" err="1">
                <a:cs typeface="Arial" charset="0"/>
              </a:rPr>
              <a:t>për</a:t>
            </a:r>
            <a:r>
              <a:rPr lang="en-US" sz="2400" dirty="0">
                <a:cs typeface="Arial" charset="0"/>
              </a:rPr>
              <a:t> </a:t>
            </a:r>
            <a:r>
              <a:rPr lang="en-US" sz="2400" dirty="0" err="1">
                <a:cs typeface="Arial" charset="0"/>
              </a:rPr>
              <a:t>të</a:t>
            </a:r>
            <a:r>
              <a:rPr lang="en-US" sz="2400" dirty="0">
                <a:cs typeface="Arial" charset="0"/>
              </a:rPr>
              <a:t> </a:t>
            </a:r>
            <a:r>
              <a:rPr lang="en-US" sz="2400" dirty="0" err="1">
                <a:cs typeface="Arial" charset="0"/>
              </a:rPr>
              <a:t>studiuar</a:t>
            </a:r>
            <a:r>
              <a:rPr lang="en-US" sz="2400" dirty="0">
                <a:cs typeface="Arial" charset="0"/>
              </a:rPr>
              <a:t> </a:t>
            </a:r>
            <a:r>
              <a:rPr lang="en-US" sz="2400" dirty="0" err="1">
                <a:cs typeface="Arial" charset="0"/>
              </a:rPr>
              <a:t>filozofinë</a:t>
            </a:r>
            <a:r>
              <a:rPr lang="en-US" sz="2400" dirty="0">
                <a:cs typeface="Arial" charset="0"/>
              </a:rPr>
              <a:t> </a:t>
            </a:r>
            <a:r>
              <a:rPr lang="en-US" sz="2400" dirty="0" err="1">
                <a:cs typeface="Arial" charset="0"/>
              </a:rPr>
              <a:t>duhet</a:t>
            </a:r>
            <a:r>
              <a:rPr lang="en-US" sz="2400" dirty="0">
                <a:cs typeface="Arial" charset="0"/>
              </a:rPr>
              <a:t> </a:t>
            </a:r>
            <a:r>
              <a:rPr lang="en-US" sz="2400" dirty="0" err="1">
                <a:cs typeface="Arial" charset="0"/>
              </a:rPr>
              <a:t>të</a:t>
            </a:r>
            <a:r>
              <a:rPr lang="en-US" sz="2400" dirty="0">
                <a:cs typeface="Arial" charset="0"/>
              </a:rPr>
              <a:t> </a:t>
            </a:r>
            <a:r>
              <a:rPr lang="en-US" sz="2400" dirty="0" err="1">
                <a:cs typeface="Arial" charset="0"/>
              </a:rPr>
              <a:t>zotëroni</a:t>
            </a:r>
            <a:r>
              <a:rPr lang="en-US" sz="2400" dirty="0">
                <a:cs typeface="Arial" charset="0"/>
              </a:rPr>
              <a:t> </a:t>
            </a:r>
            <a:r>
              <a:rPr lang="en-US" sz="2400" dirty="0" err="1">
                <a:cs typeface="Arial" charset="0"/>
              </a:rPr>
              <a:t>pesë</a:t>
            </a:r>
            <a:r>
              <a:rPr lang="en-US" sz="2400" dirty="0">
                <a:cs typeface="Arial" charset="0"/>
              </a:rPr>
              <a:t> </a:t>
            </a:r>
            <a:r>
              <a:rPr lang="en-US" sz="2400" dirty="0" err="1">
                <a:cs typeface="Arial" charset="0"/>
              </a:rPr>
              <a:t>shkenca</a:t>
            </a:r>
            <a:r>
              <a:rPr lang="en-US" sz="2400" dirty="0">
                <a:cs typeface="Arial" charset="0"/>
              </a:rPr>
              <a:t>: </a:t>
            </a:r>
            <a:r>
              <a:rPr lang="en-US" sz="2400" dirty="0" err="1">
                <a:cs typeface="Arial" charset="0"/>
              </a:rPr>
              <a:t>aritmetikën</a:t>
            </a:r>
            <a:r>
              <a:rPr lang="en-US" sz="2400" dirty="0">
                <a:cs typeface="Arial" charset="0"/>
              </a:rPr>
              <a:t>, </a:t>
            </a:r>
            <a:r>
              <a:rPr lang="en-US" sz="2400" dirty="0" err="1">
                <a:cs typeface="Arial" charset="0"/>
              </a:rPr>
              <a:t>gjeometrinë</a:t>
            </a:r>
            <a:r>
              <a:rPr lang="en-US" sz="2400" dirty="0">
                <a:cs typeface="Arial" charset="0"/>
              </a:rPr>
              <a:t>, </a:t>
            </a:r>
            <a:r>
              <a:rPr lang="en-US" sz="2400" dirty="0" err="1">
                <a:cs typeface="Arial" charset="0"/>
              </a:rPr>
              <a:t>stereometrinë</a:t>
            </a:r>
            <a:r>
              <a:rPr lang="en-US" sz="2400" dirty="0">
                <a:cs typeface="Arial" charset="0"/>
              </a:rPr>
              <a:t>, </a:t>
            </a:r>
            <a:r>
              <a:rPr lang="en-US" sz="2400" dirty="0" err="1">
                <a:cs typeface="Arial" charset="0"/>
              </a:rPr>
              <a:t>muzikën</a:t>
            </a:r>
            <a:r>
              <a:rPr lang="en-US" sz="2400" dirty="0">
                <a:cs typeface="Arial" charset="0"/>
              </a:rPr>
              <a:t> </a:t>
            </a:r>
            <a:r>
              <a:rPr lang="en-US" sz="2400" dirty="0" err="1">
                <a:cs typeface="Arial" charset="0"/>
              </a:rPr>
              <a:t>dhe</a:t>
            </a:r>
            <a:r>
              <a:rPr lang="en-US" sz="2400" dirty="0">
                <a:cs typeface="Arial" charset="0"/>
              </a:rPr>
              <a:t> </a:t>
            </a:r>
            <a:r>
              <a:rPr lang="en-US" sz="2400" dirty="0" err="1">
                <a:cs typeface="Arial" charset="0"/>
              </a:rPr>
              <a:t>astronominë</a:t>
            </a:r>
            <a:r>
              <a:rPr lang="en-US" sz="2400" dirty="0">
                <a:cs typeface="Arial" charset="0"/>
              </a:rPr>
              <a:t>.</a:t>
            </a:r>
          </a:p>
          <a:p>
            <a:pPr lvl="0" algn="just" defTabSz="914400" fontAlgn="base">
              <a:spcBef>
                <a:spcPct val="0"/>
              </a:spcBef>
              <a:spcAft>
                <a:spcPct val="0"/>
              </a:spcAft>
            </a:pPr>
            <a:r>
              <a:rPr lang="en-US" sz="2400" i="1" dirty="0">
                <a:cs typeface="Arial" charset="0"/>
              </a:rPr>
              <a:t>“ὁ </a:t>
            </a:r>
            <a:r>
              <a:rPr lang="en-US" sz="2400" i="1" dirty="0" err="1">
                <a:cs typeface="Arial" charset="0"/>
              </a:rPr>
              <a:t>δὲ</a:t>
            </a:r>
            <a:r>
              <a:rPr lang="en-US" sz="2400" i="1" dirty="0">
                <a:cs typeface="Arial" charset="0"/>
              </a:rPr>
              <a:t> </a:t>
            </a:r>
            <a:r>
              <a:rPr lang="en-US" sz="2400" i="1" dirty="0" err="1">
                <a:cs typeface="Arial" charset="0"/>
              </a:rPr>
              <a:t>Πλάτων</a:t>
            </a:r>
            <a:r>
              <a:rPr lang="en-US" sz="2400" i="1" dirty="0">
                <a:cs typeface="Arial" charset="0"/>
              </a:rPr>
              <a:t> ἀπὸ π</a:t>
            </a:r>
            <a:r>
              <a:rPr lang="en-US" sz="2400" i="1" dirty="0" err="1">
                <a:cs typeface="Arial" charset="0"/>
              </a:rPr>
              <a:t>έντε</a:t>
            </a:r>
            <a:r>
              <a:rPr lang="en-US" sz="2400" i="1" dirty="0">
                <a:cs typeface="Arial" charset="0"/>
              </a:rPr>
              <a:t>  μα</a:t>
            </a:r>
            <a:r>
              <a:rPr lang="en-US" sz="2400" i="1" dirty="0" err="1">
                <a:cs typeface="Arial" charset="0"/>
              </a:rPr>
              <a:t>θημάτων</a:t>
            </a:r>
            <a:r>
              <a:rPr lang="en-US" sz="2400" i="1" dirty="0">
                <a:cs typeface="Arial" charset="0"/>
              </a:rPr>
              <a:t> </a:t>
            </a:r>
            <a:r>
              <a:rPr lang="en-US" sz="2400" i="1" dirty="0" err="1">
                <a:cs typeface="Arial" charset="0"/>
              </a:rPr>
              <a:t>δεῖν</a:t>
            </a:r>
            <a:r>
              <a:rPr lang="en-US" sz="2400" i="1" dirty="0">
                <a:cs typeface="Arial" charset="0"/>
              </a:rPr>
              <a:t> </a:t>
            </a:r>
            <a:r>
              <a:rPr lang="en-US" sz="2400" i="1" dirty="0" err="1">
                <a:cs typeface="Arial" charset="0"/>
              </a:rPr>
              <a:t>φησι</a:t>
            </a:r>
            <a:r>
              <a:rPr lang="en-US" sz="2400" i="1" dirty="0">
                <a:cs typeface="Arial" charset="0"/>
              </a:rPr>
              <a:t> π</a:t>
            </a:r>
            <a:r>
              <a:rPr lang="en-US" sz="2400" i="1" dirty="0" err="1">
                <a:cs typeface="Arial" charset="0"/>
              </a:rPr>
              <a:t>οιεῖσθ</a:t>
            </a:r>
            <a:r>
              <a:rPr lang="en-US" sz="2400" i="1" dirty="0">
                <a:cs typeface="Arial" charset="0"/>
              </a:rPr>
              <a:t>αι τὴν κάθαρσιν· ταῦτα δ' ἐστὶν ἀριθμητική, γεωμετρία, στερεομετρία, μουσική, ἀστρονομία”</a:t>
            </a:r>
            <a:endParaRPr lang="en-US" sz="2400" dirty="0">
              <a:cs typeface="Arial" charset="0"/>
            </a:endParaRPr>
          </a:p>
          <a:p>
            <a:pPr lvl="0" algn="just" defTabSz="914400" fontAlgn="base">
              <a:spcBef>
                <a:spcPct val="0"/>
              </a:spcBef>
              <a:spcAft>
                <a:spcPct val="0"/>
              </a:spcAft>
            </a:pPr>
            <a:endParaRPr lang="en-US" sz="2400" dirty="0">
              <a:cs typeface="Arial" charset="0"/>
            </a:endParaRPr>
          </a:p>
          <a:p>
            <a:pPr lvl="0" algn="just" defTabSz="914400" fontAlgn="base">
              <a:spcBef>
                <a:spcPct val="0"/>
              </a:spcBef>
              <a:spcAft>
                <a:spcPct val="0"/>
              </a:spcAft>
            </a:pPr>
            <a:r>
              <a:rPr lang="en-GB" sz="2400" b="1" dirty="0"/>
              <a:t>A</a:t>
            </a:r>
            <a:r>
              <a:rPr lang="el-GR" sz="2400" b="1" dirty="0"/>
              <a:t>ë</a:t>
            </a:r>
            <a:r>
              <a:rPr lang="en-GB" sz="2400" b="1" dirty="0" err="1"/>
              <a:t>tius</a:t>
            </a:r>
            <a:r>
              <a:rPr lang="en-GB" sz="2400" dirty="0"/>
              <a:t> n</a:t>
            </a:r>
            <a:r>
              <a:rPr lang="en-US" sz="2400" b="1" dirty="0">
                <a:cs typeface="Arial" charset="0"/>
              </a:rPr>
              <a:t>ë</a:t>
            </a:r>
            <a:r>
              <a:rPr lang="en-GB" sz="2400" dirty="0"/>
              <a:t> </a:t>
            </a:r>
            <a:r>
              <a:rPr lang="el-GR" sz="2400" dirty="0"/>
              <a:t> </a:t>
            </a:r>
            <a:r>
              <a:rPr lang="en-GB" sz="2400" i="1" dirty="0"/>
              <a:t>De </a:t>
            </a:r>
            <a:r>
              <a:rPr lang="en-GB" sz="2400" i="1" dirty="0" err="1"/>
              <a:t>placitis</a:t>
            </a:r>
            <a:r>
              <a:rPr lang="en-GB" sz="2400" i="1" dirty="0"/>
              <a:t> </a:t>
            </a:r>
            <a:r>
              <a:rPr lang="en-GB" sz="2400" i="1" dirty="0" err="1"/>
              <a:t>reliquiae</a:t>
            </a:r>
            <a:r>
              <a:rPr lang="en-GB" sz="2400" i="1" dirty="0"/>
              <a:t>, </a:t>
            </a:r>
            <a:r>
              <a:rPr lang="el-GR" sz="2400" dirty="0"/>
              <a:t>Περὶ οὐσίας ἄστρων</a:t>
            </a:r>
            <a:r>
              <a:rPr lang="en-GB" sz="2400" dirty="0"/>
              <a:t>, </a:t>
            </a:r>
            <a:r>
              <a:rPr lang="en-GB" sz="2400" dirty="0" err="1"/>
              <a:t>shkruan</a:t>
            </a:r>
            <a:r>
              <a:rPr lang="en-GB" sz="2400" dirty="0"/>
              <a:t> se </a:t>
            </a:r>
            <a:r>
              <a:rPr lang="en-GB" sz="2400" dirty="0" err="1"/>
              <a:t>Platoni</a:t>
            </a:r>
            <a:r>
              <a:rPr lang="en-GB" sz="2400" dirty="0"/>
              <a:t> </a:t>
            </a:r>
            <a:r>
              <a:rPr lang="en-GB" sz="2400" dirty="0" err="1"/>
              <a:t>thotë</a:t>
            </a:r>
            <a:r>
              <a:rPr lang="en-GB" sz="2400" dirty="0"/>
              <a:t> </a:t>
            </a:r>
            <a:r>
              <a:rPr lang="en-GB" sz="2400" dirty="0" err="1"/>
              <a:t>që</a:t>
            </a:r>
            <a:r>
              <a:rPr lang="en-GB" sz="2400" dirty="0"/>
              <a:t> </a:t>
            </a:r>
            <a:r>
              <a:rPr lang="en-GB" sz="2400" dirty="0" err="1"/>
              <a:t>yjet</a:t>
            </a:r>
            <a:r>
              <a:rPr lang="en-GB" sz="2400" dirty="0"/>
              <a:t> </a:t>
            </a:r>
            <a:r>
              <a:rPr lang="en-GB" sz="2400" dirty="0" err="1"/>
              <a:t>përbëhen</a:t>
            </a:r>
            <a:r>
              <a:rPr lang="en-GB" sz="2400" dirty="0"/>
              <a:t> </a:t>
            </a:r>
            <a:r>
              <a:rPr lang="en-GB" sz="2400" dirty="0" err="1"/>
              <a:t>kryesisht</a:t>
            </a:r>
            <a:r>
              <a:rPr lang="en-GB" sz="2400" dirty="0"/>
              <a:t> </a:t>
            </a:r>
            <a:r>
              <a:rPr lang="en-GB" sz="2400" dirty="0" err="1"/>
              <a:t>nga</a:t>
            </a:r>
            <a:r>
              <a:rPr lang="en-GB" sz="2400" dirty="0"/>
              <a:t> </a:t>
            </a:r>
            <a:r>
              <a:rPr lang="en-GB" sz="2400" dirty="0" err="1"/>
              <a:t>zjarri</a:t>
            </a:r>
            <a:r>
              <a:rPr lang="en-GB" sz="2400" dirty="0"/>
              <a:t>, </a:t>
            </a:r>
            <a:r>
              <a:rPr lang="en-GB" sz="2400" dirty="0" err="1"/>
              <a:t>ndonëse</a:t>
            </a:r>
            <a:r>
              <a:rPr lang="en-GB" sz="2400" dirty="0"/>
              <a:t> </a:t>
            </a:r>
            <a:r>
              <a:rPr lang="en-GB" sz="2400" dirty="0" err="1"/>
              <a:t>edhe</a:t>
            </a:r>
            <a:r>
              <a:rPr lang="en-GB" sz="2400" dirty="0"/>
              <a:t> </a:t>
            </a:r>
            <a:r>
              <a:rPr lang="en-GB" sz="2400" dirty="0" err="1"/>
              <a:t>elementët</a:t>
            </a:r>
            <a:r>
              <a:rPr lang="en-GB" sz="2400" dirty="0"/>
              <a:t> e </a:t>
            </a:r>
            <a:r>
              <a:rPr lang="en-GB" sz="2400" dirty="0" err="1"/>
              <a:t>tjerë</a:t>
            </a:r>
            <a:r>
              <a:rPr lang="en-GB" sz="2400" dirty="0"/>
              <a:t> </a:t>
            </a:r>
            <a:r>
              <a:rPr lang="en-GB" sz="2400" dirty="0" err="1"/>
              <a:t>kontribuojnë</a:t>
            </a:r>
            <a:r>
              <a:rPr lang="en-GB" sz="2400" dirty="0"/>
              <a:t> </a:t>
            </a:r>
            <a:r>
              <a:rPr lang="en-GB" sz="2400" dirty="0" err="1"/>
              <a:t>në</a:t>
            </a:r>
            <a:r>
              <a:rPr lang="en-GB" sz="2400" dirty="0"/>
              <a:t> </a:t>
            </a:r>
            <a:r>
              <a:rPr lang="en-GB" sz="2400" dirty="0" err="1"/>
              <a:t>ndërtimin</a:t>
            </a:r>
            <a:r>
              <a:rPr lang="en-GB" sz="2400" dirty="0"/>
              <a:t> e </a:t>
            </a:r>
            <a:r>
              <a:rPr lang="en-GB" sz="2400" dirty="0" err="1"/>
              <a:t>yjeve</a:t>
            </a:r>
            <a:r>
              <a:rPr lang="en-GB" sz="2400" dirty="0"/>
              <a:t>.</a:t>
            </a:r>
            <a:endParaRPr lang="en-US" sz="2400" dirty="0">
              <a:cs typeface="Arial" charset="0"/>
            </a:endParaRPr>
          </a:p>
          <a:p>
            <a:pPr lvl="0" algn="just" defTabSz="914400" fontAlgn="base">
              <a:spcBef>
                <a:spcPct val="0"/>
              </a:spcBef>
              <a:spcAft>
                <a:spcPct val="0"/>
              </a:spcAft>
            </a:pPr>
            <a:r>
              <a:rPr lang="en-GB" sz="2400" dirty="0"/>
              <a:t>“</a:t>
            </a:r>
            <a:r>
              <a:rPr lang="el-GR" sz="2400" dirty="0"/>
              <a:t>Πλάτων ἐκ μὲν τοῦ πλείστου μέρους πυρίνους, μετέχοντας δὲ καὶ τῶν ἄλλων στοιχείων</a:t>
            </a:r>
            <a:r>
              <a:rPr lang="en-US" sz="2400" i="1" dirty="0">
                <a:cs typeface="Arial" charset="0"/>
              </a:rPr>
              <a:t>.”</a:t>
            </a:r>
          </a:p>
        </p:txBody>
      </p:sp>
      <p:sp>
        <p:nvSpPr>
          <p:cNvPr id="31" name="5 - TextBox"/>
          <p:cNvSpPr txBox="1"/>
          <p:nvPr/>
        </p:nvSpPr>
        <p:spPr>
          <a:xfrm>
            <a:off x="13451057" y="11894982"/>
            <a:ext cx="10679618" cy="25576232"/>
          </a:xfrm>
          <a:prstGeom prst="rect">
            <a:avLst/>
          </a:prstGeom>
          <a:noFill/>
        </p:spPr>
        <p:txBody>
          <a:bodyPr wrap="square" rtlCol="0">
            <a:spAutoFit/>
          </a:bodyPr>
          <a:lstStyle/>
          <a:p>
            <a:pPr algn="just"/>
            <a:r>
              <a:rPr lang="sq-AL" sz="3600" b="1" dirty="0"/>
              <a:t>Elementet kimike dhe grimcat elementare të Platonit</a:t>
            </a:r>
            <a:endParaRPr lang="en-US" sz="3600" dirty="0"/>
          </a:p>
          <a:p>
            <a:endParaRPr lang="en-US" sz="3600" dirty="0"/>
          </a:p>
          <a:p>
            <a:pPr algn="just"/>
            <a:r>
              <a:rPr lang="sq-AL" sz="3600" dirty="0"/>
              <a:t>Platoni (429-347 p.K.) është filozofi më i rëndësishëm grek, me ndikim të jashtëzakonshëm në filozofinë që njohim sot. Duke ndjekur mësuesin e tij Sokratin, ai ngriti pyetje provokuese, themelore dhe të thella që kërkonin përgjigje. Në metodat e tij ai u ndikua nga Sokrati, dhe në këndvështrimin e tij për Kozmosin ndoshta nga filozofi Kratilus, student i Heraklitit. Ai u bë pitagorian dhe besonte se Natyra dhe prototipat e gjërave, </a:t>
            </a:r>
            <a:r>
              <a:rPr lang="sq-AL" sz="3600" i="1" dirty="0"/>
              <a:t>Idetë</a:t>
            </a:r>
            <a:r>
              <a:rPr lang="sq-AL" sz="3600" dirty="0"/>
              <a:t>, të gjitha përshkruhen dhe shpjegohen me matematikë.</a:t>
            </a:r>
            <a:endParaRPr lang="en-US" sz="3600" dirty="0"/>
          </a:p>
          <a:p>
            <a:pPr algn="just"/>
            <a:r>
              <a:rPr lang="sq-AL" sz="3600" dirty="0"/>
              <a:t>Ai përvetësoi nocionin e </a:t>
            </a:r>
            <a:r>
              <a:rPr lang="sq-AL" sz="3600" i="1" dirty="0"/>
              <a:t>Ideve</a:t>
            </a:r>
            <a:r>
              <a:rPr lang="sq-AL" sz="3600" dirty="0"/>
              <a:t> (teoria e formave) nga Sokrati. Idetë e Platonit ekzistojnë paraprakisht dhe objektet reale janë thjesht hije ose projeksione të ideve. Idealizmi platonik, siç quhet teoria, është teoria e formave ose doktrina e ideve, që të gjitha objektet kanë prototipet e tyre, planet ideale, që ekzistojnë paraprakisht. Platoni, duke qenë një Pitagorian, besonte në rëndësinë e madhe të matematikës për të kuptuar Universin dhe gjithashtu në Filozofi. </a:t>
            </a:r>
            <a:endParaRPr lang="en-US" sz="3600" dirty="0"/>
          </a:p>
          <a:p>
            <a:pPr algn="just"/>
            <a:r>
              <a:rPr lang="sq-AL" sz="3600" dirty="0"/>
              <a:t>Në derën e Akademisë, shkollës së tij, ai shkroi : “Mos hyni nëse nuk dini matematikë”. Platoni besonte se idetë dhe gjithçka në botë janë matematikore; idetë janë numra. Ai prezantoi trekëndëshat dhe trupat e tij platonikë të cilët janë blloqet elementare të ndërtimit të Universit. Këta janë përbërësit e materies të ngjashme me atomin e Platonit (ai nuk pëlqente Demokritin dhe atomet): grimcat elementare ose kuarkët e Platonit. Trekëndëshat dhe trupat e ngurtë platonikë janë ekuivalentë me grimcat elementare ose atomet, ose me molekulat që fizika përdor sot për të studiuar Natyrën. Grimcat elementare të Platonit janë trekëndësha. Universi është krijuar prej tyre. Kombinimet e këtyre trekëndëshave (grimcat elementare të Platonit) ndërtojnë katër "elementet kimike" të Platonit: </a:t>
            </a:r>
            <a:endParaRPr lang="en-US" sz="3600" dirty="0"/>
          </a:p>
          <a:p>
            <a:pPr marL="742950" lvl="0" indent="-742950" algn="just">
              <a:buFont typeface="+mj-lt"/>
              <a:buAutoNum type="arabicPeriod"/>
            </a:pPr>
            <a:r>
              <a:rPr lang="sq-AL" sz="3600" dirty="0"/>
              <a:t>tetraedri ose piramida (e përbërë nga 24 trekëndësha) zjarrin;  </a:t>
            </a:r>
            <a:endParaRPr lang="en-US" sz="3600" dirty="0"/>
          </a:p>
          <a:p>
            <a:pPr marL="742950" lvl="0" indent="-742950" algn="just">
              <a:buFont typeface="+mj-lt"/>
              <a:buAutoNum type="arabicPeriod"/>
            </a:pPr>
            <a:r>
              <a:rPr lang="sq-AL" sz="3600" dirty="0"/>
              <a:t>oktaedri (i përbërë nga 48 trekëndësha) ajrin; </a:t>
            </a:r>
            <a:endParaRPr lang="en-US" sz="3600" dirty="0"/>
          </a:p>
          <a:p>
            <a:pPr marL="742950" lvl="0" indent="-742950" algn="just">
              <a:buFont typeface="+mj-lt"/>
              <a:buAutoNum type="arabicPeriod"/>
            </a:pPr>
            <a:r>
              <a:rPr lang="sq-AL" sz="3600" dirty="0"/>
              <a:t>ikozaedri (i përbërë nga 120 trekëndësha) ujin dhe </a:t>
            </a:r>
            <a:endParaRPr lang="en-US" sz="3600" dirty="0"/>
          </a:p>
          <a:p>
            <a:pPr marL="742950" lvl="0" indent="-742950" algn="just">
              <a:buFont typeface="+mj-lt"/>
              <a:buAutoNum type="arabicPeriod"/>
            </a:pPr>
            <a:r>
              <a:rPr lang="sq-AL" sz="3600" dirty="0"/>
              <a:t>kubi (i përbërë nga 24 trekëndësha) tokën.</a:t>
            </a:r>
            <a:endParaRPr lang="en-US" sz="3600" dirty="0"/>
          </a:p>
          <a:p>
            <a:pPr algn="just"/>
            <a:r>
              <a:rPr lang="sq-AL" sz="3600" dirty="0"/>
              <a:t>Është e qartë se këto pikëpamje të Platonit bazohen në vëzhgimet e kristaleve, përfshirë flokët e borës dhe meteoritët e hekurit.  </a:t>
            </a:r>
            <a:endParaRPr lang="en-US" sz="3600" dirty="0"/>
          </a:p>
          <a:p>
            <a:r>
              <a:rPr lang="en-US" sz="3600" dirty="0"/>
              <a:t> </a:t>
            </a:r>
            <a:endParaRPr lang="el-GR" sz="3600" dirty="0"/>
          </a:p>
        </p:txBody>
      </p:sp>
      <p:sp>
        <p:nvSpPr>
          <p:cNvPr id="32" name="5 - TextBox"/>
          <p:cNvSpPr txBox="1"/>
          <p:nvPr/>
        </p:nvSpPr>
        <p:spPr>
          <a:xfrm>
            <a:off x="1008363" y="12047382"/>
            <a:ext cx="10994873" cy="23637240"/>
          </a:xfrm>
          <a:prstGeom prst="rect">
            <a:avLst/>
          </a:prstGeom>
          <a:noFill/>
        </p:spPr>
        <p:txBody>
          <a:bodyPr wrap="square" rtlCol="0">
            <a:spAutoFit/>
          </a:bodyPr>
          <a:lstStyle/>
          <a:p>
            <a:r>
              <a:rPr lang="el-GR" sz="3000" b="1" dirty="0"/>
              <a:t>Τα χημικά στοιχεία και τα στοιχειώδη σωματίδια του Πλάτωνα</a:t>
            </a:r>
          </a:p>
          <a:p>
            <a:endParaRPr lang="en-US" sz="3000" b="1" dirty="0"/>
          </a:p>
          <a:p>
            <a:pPr algn="just"/>
            <a:r>
              <a:rPr lang="el-GR" sz="3000" dirty="0"/>
              <a:t>Ο Πλάτων (429-347 π.Χ.) είναι ο σημαντικότερος Έλληνας φιλόσοφος, με εξαιρετική επιρροή στη φιλοσοφία όπως την γνωρίζουμε σήμερα. Έθεσε προκλητικά, θεμελιώδη και βαθιά ερωτήματα που έπρεπε να απαντηθούν, ακολουθώντας τον δάσκαλό του Σωκράτη. Επηρεάστηκε από τον Σωκράτη στις μεθόδους του, και πιθανώς από τον φιλόσοφο Κρατύλο, μαθητή του Ηράκλειτου, σχετικά με την άποψή του για τον Κόσμο. Έγινε Πυθαγόρειος και πίστευε ότι στη Φύση όλα περιγράφονται με ακρίβεια με μαθηματικά. Υιοθέτησε την έννοια των Ιδεών (θεωρία των μορφών) από τον Σωκράτη. Ωστόσο επεξέτεινε τη θεωρία: οι ιδέες είναι τα πρωτότυπα των πραγμάτων, κάθε τι, κάθε αντικείμενο περιγράφεται και εξηγείται με τα μαθηματικά. Σύμφωνα με τον Αριστοτέλη οι ιδέες είναι μαθηματικές οντότητες, αυτό που σήμερα θα αποκαλούσαμε στη θεωρητική φυσική μαθηματικούς τύπους που περιγράφουν ακριβώς κάθε αντικείμενο</a:t>
            </a:r>
            <a:r>
              <a:rPr lang="en-US" sz="3000" dirty="0"/>
              <a:t>, </a:t>
            </a:r>
            <a:r>
              <a:rPr lang="el-GR" sz="3000" dirty="0"/>
              <a:t>μαθηματικά πρότυπα. Ο πλατωνικός ιδεαλισμός, όπως ονομάζεται η θεωρία, είναι η θεωρία των μορφών ή το δόγμα των ιδεών, ότι όλα τα αντικείμενα έχουν τα πρωτότυπά τους, τα ιδανικά σχέδια, που προϋπάρχουν. </a:t>
            </a:r>
          </a:p>
          <a:p>
            <a:pPr algn="just"/>
            <a:r>
              <a:rPr lang="el-GR" sz="3000" dirty="0"/>
              <a:t>Ο Πλάτων θεωρεί ότι οι Ιδέες προϋπάρχουν και τα πραγματικά αντικείμενα είναι απλές σκιές ή προβολές των ιδεών. </a:t>
            </a:r>
          </a:p>
          <a:p>
            <a:pPr algn="just"/>
            <a:r>
              <a:rPr lang="el-GR" sz="3000" dirty="0"/>
              <a:t>Ο Πλάτων, όντας Πυθαγόρειος, πίστευε στη μεγάλη σημασία των μαθηματικών στην κατανόηση του Σύμπαντος αλλά και στη Φιλοσοφία.</a:t>
            </a:r>
          </a:p>
          <a:p>
            <a:pPr algn="just"/>
            <a:r>
              <a:rPr lang="el-GR" sz="3000" dirty="0"/>
              <a:t>Χαρακτηριστικό είναι ότι έγραψε στην πόρτα της Ακαδημίας, της Σχολής του: «Μην μπεις αν δεν ξέρεις μαθηματικά» ή πιο σωστά «</a:t>
            </a:r>
            <a:r>
              <a:rPr lang="el-GR" sz="3000" dirty="0" err="1"/>
              <a:t>Μηδεὶς</a:t>
            </a:r>
            <a:r>
              <a:rPr lang="el-GR" sz="3000" dirty="0"/>
              <a:t> </a:t>
            </a:r>
            <a:r>
              <a:rPr lang="el-GR" sz="3000" dirty="0" err="1"/>
              <a:t>ἀγεωμέτρητος</a:t>
            </a:r>
            <a:r>
              <a:rPr lang="el-GR" sz="3000" dirty="0"/>
              <a:t> </a:t>
            </a:r>
            <a:r>
              <a:rPr lang="el-GR" sz="3000" dirty="0" err="1"/>
              <a:t>εἰσίτω</a:t>
            </a:r>
            <a:r>
              <a:rPr lang="el-GR" sz="3000" dirty="0"/>
              <a:t>».</a:t>
            </a:r>
          </a:p>
          <a:p>
            <a:pPr algn="just"/>
            <a:r>
              <a:rPr lang="el-GR" sz="3000" dirty="0"/>
              <a:t>Ο Πλάτωνας πίστευε ότι οι ιδέες και τα πάντα στον κόσμο είναι μαθηματικά, οι ιδέες είναι αριθμοί.</a:t>
            </a:r>
          </a:p>
          <a:p>
            <a:pPr algn="just"/>
            <a:r>
              <a:rPr lang="el-GR" sz="3000" dirty="0"/>
              <a:t>Εισήγαγε τα πλατωνικά στερεά που όλα κατασκευάζονται από δυο τρίγωνα και που είναι τα στοιχειώδη δομικά στοιχεία του Σύμπαντος. Τα πλατωνικά στερεά είναι τα χημικά στοιχεία του Πλάτωνα. Μοιάζουν με τα άτομα του Δημόκριτου (τον οποίο αντιπαθούσε, όπως και τη θεωρία των ατόμων). Τα δυο στοιχειώδη τρίγωνα είναι τα στοιχειώδη συστατικά της ύλης. Θα μπορούσαμε να πούμε τα στοιχειώδη σωματίδια ή τα </a:t>
            </a:r>
            <a:r>
              <a:rPr lang="el-GR" sz="3000" dirty="0" err="1"/>
              <a:t>κουάρκς</a:t>
            </a:r>
            <a:r>
              <a:rPr lang="el-GR" sz="3000" dirty="0"/>
              <a:t> του Πλάτωνα. Τα πλατωνικά τρίγωνα και τα στερεά είναι ισοδύναμα με τα στοιχειώδη σωματίδια ή με άτομα ή μόρια που χρησιμοποιεί σήμερα η φυσική για να μελετήσει τη Φύση.</a:t>
            </a:r>
          </a:p>
          <a:p>
            <a:pPr algn="just"/>
            <a:r>
              <a:rPr lang="el-GR" sz="3000" dirty="0"/>
              <a:t>Οι συνδυασμοί αυτών των τριγώνων (στοιχειώδη σωματίδια του Πλάτωνα) κατασκευάζουν τα τέσσερα «χημικά στοιχεία» του Πλάτωνα:</a:t>
            </a:r>
          </a:p>
          <a:p>
            <a:pPr algn="just"/>
            <a:r>
              <a:rPr lang="el-GR" sz="3000" dirty="0"/>
              <a:t>το τετράεδρο ή πυραμίδα (από 24 τρίγωνα) για τη φωτιά.</a:t>
            </a:r>
          </a:p>
          <a:p>
            <a:pPr algn="just"/>
            <a:r>
              <a:rPr lang="el-GR" sz="3000" dirty="0"/>
              <a:t>το οκτάεδρο (από 48 τρίγωνα) για τον αέρα.</a:t>
            </a:r>
          </a:p>
          <a:p>
            <a:pPr algn="just"/>
            <a:r>
              <a:rPr lang="el-GR" sz="3000" dirty="0"/>
              <a:t>το </a:t>
            </a:r>
            <a:r>
              <a:rPr lang="el-GR" sz="3000" dirty="0" err="1"/>
              <a:t>εικοσάεδρο</a:t>
            </a:r>
            <a:r>
              <a:rPr lang="el-GR" sz="3000" dirty="0"/>
              <a:t> (από 120 τρίγωνα) για το νερό και</a:t>
            </a:r>
          </a:p>
          <a:p>
            <a:pPr algn="just"/>
            <a:r>
              <a:rPr lang="el-GR" sz="3000" dirty="0"/>
              <a:t>ο κύβος (από 24 τρίγωνα) για τη γη.</a:t>
            </a:r>
          </a:p>
          <a:p>
            <a:pPr algn="just"/>
            <a:r>
              <a:rPr lang="el-GR" sz="3000" dirty="0"/>
              <a:t>Πιθανότατα αυτές οι απόψεις του Πλάτωνα βασίζονται σε παρατηρήσεις κρυστάλλων, συμπεριλαμβανομένων νιφάδων χιονιού και </a:t>
            </a:r>
            <a:r>
              <a:rPr lang="el-GR" sz="3000" dirty="0" err="1"/>
              <a:t>σιδηρομετεωριτών</a:t>
            </a:r>
            <a:r>
              <a:rPr lang="el-GR" sz="3000" dirty="0"/>
              <a:t>.</a:t>
            </a:r>
            <a:endParaRPr lang="el-GR" sz="3000" dirty="0">
              <a:effectLst/>
            </a:endParaRPr>
          </a:p>
        </p:txBody>
      </p:sp>
      <p:pic>
        <p:nvPicPr>
          <p:cNvPr id="1026" name="Picture 2" descr="D:\TEX\01_Photos\Acropolis\ACROPILI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5252" y="36823766"/>
            <a:ext cx="22923702" cy="881014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995449" y="45994551"/>
            <a:ext cx="9310241" cy="2123658"/>
          </a:xfrm>
          <a:prstGeom prst="rect">
            <a:avLst/>
          </a:prstGeom>
        </p:spPr>
        <p:txBody>
          <a:bodyPr wrap="none">
            <a:spAutoFit/>
          </a:bodyPr>
          <a:lstStyle/>
          <a:p>
            <a:r>
              <a:rPr lang="el-GR" sz="6600" dirty="0"/>
              <a:t>Ακρόπολη, Αθήνα, Ελλάδα</a:t>
            </a:r>
            <a:endParaRPr lang="ru-RU" sz="6600" dirty="0"/>
          </a:p>
          <a:p>
            <a:endParaRPr lang="fr-FR" sz="6600" dirty="0"/>
          </a:p>
        </p:txBody>
      </p:sp>
      <p:sp>
        <p:nvSpPr>
          <p:cNvPr id="61" name="Ορθογώνιο 60"/>
          <p:cNvSpPr/>
          <p:nvPr/>
        </p:nvSpPr>
        <p:spPr>
          <a:xfrm>
            <a:off x="13011894" y="45994551"/>
            <a:ext cx="8002704" cy="1107996"/>
          </a:xfrm>
          <a:prstGeom prst="rect">
            <a:avLst/>
          </a:prstGeom>
        </p:spPr>
        <p:txBody>
          <a:bodyPr wrap="none">
            <a:spAutoFit/>
          </a:bodyPr>
          <a:lstStyle/>
          <a:p>
            <a:r>
              <a:rPr lang="fr-FR" sz="6600" dirty="0" err="1"/>
              <a:t>Akropoli</a:t>
            </a:r>
            <a:r>
              <a:rPr lang="fr-FR" sz="6600" dirty="0"/>
              <a:t>, </a:t>
            </a:r>
            <a:r>
              <a:rPr lang="fr-FR" sz="6600" dirty="0" err="1"/>
              <a:t>Athin</a:t>
            </a:r>
            <a:r>
              <a:rPr lang="en-GB" sz="6600" dirty="0"/>
              <a:t>ë</a:t>
            </a:r>
            <a:r>
              <a:rPr lang="fr-FR" sz="6600" dirty="0"/>
              <a:t>, </a:t>
            </a:r>
            <a:r>
              <a:rPr lang="fr-FR" sz="6600" dirty="0" err="1"/>
              <a:t>Greqi</a:t>
            </a:r>
            <a:endParaRPr lang="fr-FR" sz="6600" dirty="0"/>
          </a:p>
        </p:txBody>
      </p:sp>
      <p:grpSp>
        <p:nvGrpSpPr>
          <p:cNvPr id="43" name="Ομάδα 42"/>
          <p:cNvGrpSpPr/>
          <p:nvPr/>
        </p:nvGrpSpPr>
        <p:grpSpPr>
          <a:xfrm>
            <a:off x="1584426" y="829659"/>
            <a:ext cx="4830786" cy="5334632"/>
            <a:chOff x="1993246" y="829659"/>
            <a:chExt cx="4830786" cy="5334632"/>
          </a:xfrm>
        </p:grpSpPr>
        <p:sp>
          <p:nvSpPr>
            <p:cNvPr id="63"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13"/>
                </a:rPr>
                <a:t>xmoussas@phys.uoa.gr</a:t>
              </a:r>
              <a:r>
                <a:rPr lang="en-GB" sz="1400" b="1" dirty="0">
                  <a:solidFill>
                    <a:srgbClr val="003399"/>
                  </a:solidFill>
                </a:rPr>
                <a:t>, </a:t>
              </a:r>
              <a:r>
                <a:rPr lang="en-GB" sz="1400" b="1" dirty="0">
                  <a:solidFill>
                    <a:srgbClr val="003399"/>
                  </a:solidFill>
                  <a:hlinkClick r:id="rId14"/>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62" name="Picture 2" descr="https://upload.wikimedia.org/wikipedia/el/2/2b/Logo_uoa_blu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TotalTime>
  <Words>1220</Words>
  <Application>Microsoft Office PowerPoint</Application>
  <PresentationFormat>Προσαρμογή</PresentationFormat>
  <Paragraphs>55</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73</cp:revision>
  <dcterms:created xsi:type="dcterms:W3CDTF">2014-06-01T18:00:45Z</dcterms:created>
  <dcterms:modified xsi:type="dcterms:W3CDTF">2025-07-23T06:56:51Z</dcterms:modified>
</cp:coreProperties>
</file>