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36004500" cy="50406300"/>
  <p:notesSz cx="6858000" cy="9144000"/>
  <p:defaultTextStyle>
    <a:defPPr>
      <a:defRPr lang="en-US"/>
    </a:defPPr>
    <a:lvl1pPr marL="0" algn="l" defTabSz="4610588" rtl="0" eaLnBrk="1" latinLnBrk="0" hangingPunct="1">
      <a:defRPr sz="9100" kern="1200">
        <a:solidFill>
          <a:schemeClr val="tx1"/>
        </a:solidFill>
        <a:latin typeface="+mn-lt"/>
        <a:ea typeface="+mn-ea"/>
        <a:cs typeface="+mn-cs"/>
      </a:defRPr>
    </a:lvl1pPr>
    <a:lvl2pPr marL="2305294" algn="l" defTabSz="4610588" rtl="0" eaLnBrk="1" latinLnBrk="0" hangingPunct="1">
      <a:defRPr sz="9100" kern="1200">
        <a:solidFill>
          <a:schemeClr val="tx1"/>
        </a:solidFill>
        <a:latin typeface="+mn-lt"/>
        <a:ea typeface="+mn-ea"/>
        <a:cs typeface="+mn-cs"/>
      </a:defRPr>
    </a:lvl2pPr>
    <a:lvl3pPr marL="4610588" algn="l" defTabSz="4610588" rtl="0" eaLnBrk="1" latinLnBrk="0" hangingPunct="1">
      <a:defRPr sz="9100" kern="1200">
        <a:solidFill>
          <a:schemeClr val="tx1"/>
        </a:solidFill>
        <a:latin typeface="+mn-lt"/>
        <a:ea typeface="+mn-ea"/>
        <a:cs typeface="+mn-cs"/>
      </a:defRPr>
    </a:lvl3pPr>
    <a:lvl4pPr marL="6915882" algn="l" defTabSz="4610588" rtl="0" eaLnBrk="1" latinLnBrk="0" hangingPunct="1">
      <a:defRPr sz="9100" kern="1200">
        <a:solidFill>
          <a:schemeClr val="tx1"/>
        </a:solidFill>
        <a:latin typeface="+mn-lt"/>
        <a:ea typeface="+mn-ea"/>
        <a:cs typeface="+mn-cs"/>
      </a:defRPr>
    </a:lvl4pPr>
    <a:lvl5pPr marL="9221175" algn="l" defTabSz="4610588" rtl="0" eaLnBrk="1" latinLnBrk="0" hangingPunct="1">
      <a:defRPr sz="9100" kern="1200">
        <a:solidFill>
          <a:schemeClr val="tx1"/>
        </a:solidFill>
        <a:latin typeface="+mn-lt"/>
        <a:ea typeface="+mn-ea"/>
        <a:cs typeface="+mn-cs"/>
      </a:defRPr>
    </a:lvl5pPr>
    <a:lvl6pPr marL="11526469" algn="l" defTabSz="4610588" rtl="0" eaLnBrk="1" latinLnBrk="0" hangingPunct="1">
      <a:defRPr sz="9100" kern="1200">
        <a:solidFill>
          <a:schemeClr val="tx1"/>
        </a:solidFill>
        <a:latin typeface="+mn-lt"/>
        <a:ea typeface="+mn-ea"/>
        <a:cs typeface="+mn-cs"/>
      </a:defRPr>
    </a:lvl6pPr>
    <a:lvl7pPr marL="13831763" algn="l" defTabSz="4610588" rtl="0" eaLnBrk="1" latinLnBrk="0" hangingPunct="1">
      <a:defRPr sz="9100" kern="1200">
        <a:solidFill>
          <a:schemeClr val="tx1"/>
        </a:solidFill>
        <a:latin typeface="+mn-lt"/>
        <a:ea typeface="+mn-ea"/>
        <a:cs typeface="+mn-cs"/>
      </a:defRPr>
    </a:lvl7pPr>
    <a:lvl8pPr marL="16137057" algn="l" defTabSz="4610588" rtl="0" eaLnBrk="1" latinLnBrk="0" hangingPunct="1">
      <a:defRPr sz="9100" kern="1200">
        <a:solidFill>
          <a:schemeClr val="tx1"/>
        </a:solidFill>
        <a:latin typeface="+mn-lt"/>
        <a:ea typeface="+mn-ea"/>
        <a:cs typeface="+mn-cs"/>
      </a:defRPr>
    </a:lvl8pPr>
    <a:lvl9pPr marL="18442351" algn="l" defTabSz="4610588" rtl="0" eaLnBrk="1" latinLnBrk="0" hangingPunct="1">
      <a:defRPr sz="9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76">
          <p15:clr>
            <a:srgbClr val="A4A3A4"/>
          </p15:clr>
        </p15:guide>
        <p15:guide id="2" pos="113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A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7736" autoAdjust="0"/>
    <p:restoredTop sz="94640" autoAdjust="0"/>
  </p:normalViewPr>
  <p:slideViewPr>
    <p:cSldViewPr>
      <p:cViewPr varScale="1">
        <p:scale>
          <a:sx n="10" d="100"/>
          <a:sy n="10" d="100"/>
        </p:scale>
        <p:origin x="696" y="-108"/>
      </p:cViewPr>
      <p:guideLst>
        <p:guide orient="horz" pos="15876"/>
        <p:guide pos="113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700340" y="15658636"/>
            <a:ext cx="30603825" cy="10804682"/>
          </a:xfrm>
        </p:spPr>
        <p:txBody>
          <a:bodyPr/>
          <a:lstStyle/>
          <a:p>
            <a:r>
              <a:rPr lang="el-GR"/>
              <a:t>Kλικ για επεξεργασία του τίτλου</a:t>
            </a:r>
            <a:endParaRPr lang="en-GB"/>
          </a:p>
        </p:txBody>
      </p:sp>
      <p:sp>
        <p:nvSpPr>
          <p:cNvPr id="3" name="2 - Υπότιτλος"/>
          <p:cNvSpPr>
            <a:spLocks noGrp="1"/>
          </p:cNvSpPr>
          <p:nvPr>
            <p:ph type="subTitle" idx="1"/>
          </p:nvPr>
        </p:nvSpPr>
        <p:spPr>
          <a:xfrm>
            <a:off x="5400677" y="28563570"/>
            <a:ext cx="25203151" cy="12881610"/>
          </a:xfrm>
        </p:spPr>
        <p:txBody>
          <a:bodyPr/>
          <a:lstStyle>
            <a:lvl1pPr marL="0" indent="0" algn="ctr">
              <a:buNone/>
              <a:defRPr>
                <a:solidFill>
                  <a:schemeClr val="tx1">
                    <a:tint val="75000"/>
                  </a:schemeClr>
                </a:solidFill>
              </a:defRPr>
            </a:lvl1pPr>
            <a:lvl2pPr marL="2305294" indent="0" algn="ctr">
              <a:buNone/>
              <a:defRPr>
                <a:solidFill>
                  <a:schemeClr val="tx1">
                    <a:tint val="75000"/>
                  </a:schemeClr>
                </a:solidFill>
              </a:defRPr>
            </a:lvl2pPr>
            <a:lvl3pPr marL="4610588" indent="0" algn="ctr">
              <a:buNone/>
              <a:defRPr>
                <a:solidFill>
                  <a:schemeClr val="tx1">
                    <a:tint val="75000"/>
                  </a:schemeClr>
                </a:solidFill>
              </a:defRPr>
            </a:lvl3pPr>
            <a:lvl4pPr marL="6915882" indent="0" algn="ctr">
              <a:buNone/>
              <a:defRPr>
                <a:solidFill>
                  <a:schemeClr val="tx1">
                    <a:tint val="75000"/>
                  </a:schemeClr>
                </a:solidFill>
              </a:defRPr>
            </a:lvl4pPr>
            <a:lvl5pPr marL="9221175" indent="0" algn="ctr">
              <a:buNone/>
              <a:defRPr>
                <a:solidFill>
                  <a:schemeClr val="tx1">
                    <a:tint val="75000"/>
                  </a:schemeClr>
                </a:solidFill>
              </a:defRPr>
            </a:lvl5pPr>
            <a:lvl6pPr marL="11526469" indent="0" algn="ctr">
              <a:buNone/>
              <a:defRPr>
                <a:solidFill>
                  <a:schemeClr val="tx1">
                    <a:tint val="75000"/>
                  </a:schemeClr>
                </a:solidFill>
              </a:defRPr>
            </a:lvl6pPr>
            <a:lvl7pPr marL="13831763" indent="0" algn="ctr">
              <a:buNone/>
              <a:defRPr>
                <a:solidFill>
                  <a:schemeClr val="tx1">
                    <a:tint val="75000"/>
                  </a:schemeClr>
                </a:solidFill>
              </a:defRPr>
            </a:lvl7pPr>
            <a:lvl8pPr marL="16137057" indent="0" algn="ctr">
              <a:buNone/>
              <a:defRPr>
                <a:solidFill>
                  <a:schemeClr val="tx1">
                    <a:tint val="75000"/>
                  </a:schemeClr>
                </a:solidFill>
              </a:defRPr>
            </a:lvl8pPr>
            <a:lvl9pPr marL="18442351"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19577443" y="2695343"/>
            <a:ext cx="6075762" cy="57337166"/>
          </a:xfrm>
        </p:spPr>
        <p:txBody>
          <a:bodyPr vert="eaVert"/>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a:xfrm>
            <a:off x="1350172" y="2695343"/>
            <a:ext cx="17627205" cy="57337166"/>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844109" y="32390718"/>
            <a:ext cx="30603825" cy="10011251"/>
          </a:xfrm>
        </p:spPr>
        <p:txBody>
          <a:bodyPr anchor="t"/>
          <a:lstStyle>
            <a:lvl1pPr algn="l">
              <a:defRPr sz="20200" b="1" cap="all"/>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2844109" y="21364349"/>
            <a:ext cx="30603825" cy="11026373"/>
          </a:xfrm>
        </p:spPr>
        <p:txBody>
          <a:bodyPr anchor="b"/>
          <a:lstStyle>
            <a:lvl1pPr marL="0" indent="0">
              <a:buNone/>
              <a:defRPr sz="10100">
                <a:solidFill>
                  <a:schemeClr val="tx1">
                    <a:tint val="75000"/>
                  </a:schemeClr>
                </a:solidFill>
              </a:defRPr>
            </a:lvl1pPr>
            <a:lvl2pPr marL="2305294" indent="0">
              <a:buNone/>
              <a:defRPr sz="9100">
                <a:solidFill>
                  <a:schemeClr val="tx1">
                    <a:tint val="75000"/>
                  </a:schemeClr>
                </a:solidFill>
              </a:defRPr>
            </a:lvl2pPr>
            <a:lvl3pPr marL="4610588" indent="0">
              <a:buNone/>
              <a:defRPr sz="8100">
                <a:solidFill>
                  <a:schemeClr val="tx1">
                    <a:tint val="75000"/>
                  </a:schemeClr>
                </a:solidFill>
              </a:defRPr>
            </a:lvl3pPr>
            <a:lvl4pPr marL="6915882" indent="0">
              <a:buNone/>
              <a:defRPr sz="7100">
                <a:solidFill>
                  <a:schemeClr val="tx1">
                    <a:tint val="75000"/>
                  </a:schemeClr>
                </a:solidFill>
              </a:defRPr>
            </a:lvl4pPr>
            <a:lvl5pPr marL="9221175" indent="0">
              <a:buNone/>
              <a:defRPr sz="7100">
                <a:solidFill>
                  <a:schemeClr val="tx1">
                    <a:tint val="75000"/>
                  </a:schemeClr>
                </a:solidFill>
              </a:defRPr>
            </a:lvl5pPr>
            <a:lvl6pPr marL="11526469" indent="0">
              <a:buNone/>
              <a:defRPr sz="7100">
                <a:solidFill>
                  <a:schemeClr val="tx1">
                    <a:tint val="75000"/>
                  </a:schemeClr>
                </a:solidFill>
              </a:defRPr>
            </a:lvl6pPr>
            <a:lvl7pPr marL="13831763" indent="0">
              <a:buNone/>
              <a:defRPr sz="7100">
                <a:solidFill>
                  <a:schemeClr val="tx1">
                    <a:tint val="75000"/>
                  </a:schemeClr>
                </a:solidFill>
              </a:defRPr>
            </a:lvl7pPr>
            <a:lvl8pPr marL="16137057" indent="0">
              <a:buNone/>
              <a:defRPr sz="7100">
                <a:solidFill>
                  <a:schemeClr val="tx1">
                    <a:tint val="75000"/>
                  </a:schemeClr>
                </a:solidFill>
              </a:defRPr>
            </a:lvl8pPr>
            <a:lvl9pPr marL="18442351" indent="0">
              <a:buNone/>
              <a:defRPr sz="71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sz="half" idx="1"/>
          </p:nvPr>
        </p:nvSpPr>
        <p:spPr>
          <a:xfrm>
            <a:off x="1350171" y="15681964"/>
            <a:ext cx="11851481" cy="44350549"/>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περιεχομένου"/>
          <p:cNvSpPr>
            <a:spLocks noGrp="1"/>
          </p:cNvSpPr>
          <p:nvPr>
            <p:ph sz="half" idx="2"/>
          </p:nvPr>
        </p:nvSpPr>
        <p:spPr>
          <a:xfrm>
            <a:off x="13801727" y="15681964"/>
            <a:ext cx="11851481" cy="44350549"/>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1800225" y="2018589"/>
            <a:ext cx="32404051" cy="8401050"/>
          </a:xfrm>
        </p:spPr>
        <p:txBody>
          <a:bodyPr/>
          <a:lstStyle>
            <a:lvl1pPr>
              <a:defRPr/>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1800227" y="11283080"/>
            <a:ext cx="15908240" cy="4702251"/>
          </a:xfrm>
        </p:spPr>
        <p:txBody>
          <a:bodyPr anchor="b"/>
          <a:lstStyle>
            <a:lvl1pPr marL="0" indent="0">
              <a:buNone/>
              <a:defRPr sz="12100" b="1"/>
            </a:lvl1pPr>
            <a:lvl2pPr marL="2305294" indent="0">
              <a:buNone/>
              <a:defRPr sz="10100" b="1"/>
            </a:lvl2pPr>
            <a:lvl3pPr marL="4610588" indent="0">
              <a:buNone/>
              <a:defRPr sz="9100" b="1"/>
            </a:lvl3pPr>
            <a:lvl4pPr marL="6915882" indent="0">
              <a:buNone/>
              <a:defRPr sz="8100" b="1"/>
            </a:lvl4pPr>
            <a:lvl5pPr marL="9221175" indent="0">
              <a:buNone/>
              <a:defRPr sz="8100" b="1"/>
            </a:lvl5pPr>
            <a:lvl6pPr marL="11526469" indent="0">
              <a:buNone/>
              <a:defRPr sz="8100" b="1"/>
            </a:lvl6pPr>
            <a:lvl7pPr marL="13831763" indent="0">
              <a:buNone/>
              <a:defRPr sz="8100" b="1"/>
            </a:lvl7pPr>
            <a:lvl8pPr marL="16137057" indent="0">
              <a:buNone/>
              <a:defRPr sz="8100" b="1"/>
            </a:lvl8pPr>
            <a:lvl9pPr marL="18442351" indent="0">
              <a:buNone/>
              <a:defRPr sz="81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1800227" y="15985331"/>
            <a:ext cx="15908240" cy="29041967"/>
          </a:xfrm>
        </p:spPr>
        <p:txBody>
          <a:bodyPr/>
          <a:lstStyle>
            <a:lvl1pPr>
              <a:defRPr sz="12100"/>
            </a:lvl1pPr>
            <a:lvl2pPr>
              <a:defRPr sz="10100"/>
            </a:lvl2pPr>
            <a:lvl3pPr>
              <a:defRPr sz="9100"/>
            </a:lvl3pPr>
            <a:lvl4pPr>
              <a:defRPr sz="8100"/>
            </a:lvl4pPr>
            <a:lvl5pPr>
              <a:defRPr sz="8100"/>
            </a:lvl5pPr>
            <a:lvl6pPr>
              <a:defRPr sz="8100"/>
            </a:lvl6pPr>
            <a:lvl7pPr>
              <a:defRPr sz="8100"/>
            </a:lvl7pPr>
            <a:lvl8pPr>
              <a:defRPr sz="8100"/>
            </a:lvl8pPr>
            <a:lvl9pPr>
              <a:defRPr sz="8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κειμένου"/>
          <p:cNvSpPr>
            <a:spLocks noGrp="1"/>
          </p:cNvSpPr>
          <p:nvPr>
            <p:ph type="body" sz="quarter" idx="3"/>
          </p:nvPr>
        </p:nvSpPr>
        <p:spPr>
          <a:xfrm>
            <a:off x="18289790" y="11283080"/>
            <a:ext cx="15914487" cy="4702251"/>
          </a:xfrm>
        </p:spPr>
        <p:txBody>
          <a:bodyPr anchor="b"/>
          <a:lstStyle>
            <a:lvl1pPr marL="0" indent="0">
              <a:buNone/>
              <a:defRPr sz="12100" b="1"/>
            </a:lvl1pPr>
            <a:lvl2pPr marL="2305294" indent="0">
              <a:buNone/>
              <a:defRPr sz="10100" b="1"/>
            </a:lvl2pPr>
            <a:lvl3pPr marL="4610588" indent="0">
              <a:buNone/>
              <a:defRPr sz="9100" b="1"/>
            </a:lvl3pPr>
            <a:lvl4pPr marL="6915882" indent="0">
              <a:buNone/>
              <a:defRPr sz="8100" b="1"/>
            </a:lvl4pPr>
            <a:lvl5pPr marL="9221175" indent="0">
              <a:buNone/>
              <a:defRPr sz="8100" b="1"/>
            </a:lvl5pPr>
            <a:lvl6pPr marL="11526469" indent="0">
              <a:buNone/>
              <a:defRPr sz="8100" b="1"/>
            </a:lvl6pPr>
            <a:lvl7pPr marL="13831763" indent="0">
              <a:buNone/>
              <a:defRPr sz="8100" b="1"/>
            </a:lvl7pPr>
            <a:lvl8pPr marL="16137057" indent="0">
              <a:buNone/>
              <a:defRPr sz="8100" b="1"/>
            </a:lvl8pPr>
            <a:lvl9pPr marL="18442351" indent="0">
              <a:buNone/>
              <a:defRPr sz="81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18289790" y="15985331"/>
            <a:ext cx="15914487" cy="29041967"/>
          </a:xfrm>
        </p:spPr>
        <p:txBody>
          <a:bodyPr/>
          <a:lstStyle>
            <a:lvl1pPr>
              <a:defRPr sz="12100"/>
            </a:lvl1pPr>
            <a:lvl2pPr>
              <a:defRPr sz="10100"/>
            </a:lvl2pPr>
            <a:lvl3pPr>
              <a:defRPr sz="9100"/>
            </a:lvl3pPr>
            <a:lvl4pPr>
              <a:defRPr sz="8100"/>
            </a:lvl4pPr>
            <a:lvl5pPr>
              <a:defRPr sz="8100"/>
            </a:lvl5pPr>
            <a:lvl6pPr>
              <a:defRPr sz="8100"/>
            </a:lvl6pPr>
            <a:lvl7pPr>
              <a:defRPr sz="8100"/>
            </a:lvl7pPr>
            <a:lvl8pPr>
              <a:defRPr sz="8100"/>
            </a:lvl8pPr>
            <a:lvl9pPr>
              <a:defRPr sz="8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7" name="6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8" name="7 - Θέση υποσέλιδου"/>
          <p:cNvSpPr>
            <a:spLocks noGrp="1"/>
          </p:cNvSpPr>
          <p:nvPr>
            <p:ph type="ftr" sz="quarter" idx="11"/>
          </p:nvPr>
        </p:nvSpPr>
        <p:spPr/>
        <p:txBody>
          <a:bodyPr/>
          <a:lstStyle/>
          <a:p>
            <a:endParaRPr lang="en-GB"/>
          </a:p>
        </p:txBody>
      </p:sp>
      <p:sp>
        <p:nvSpPr>
          <p:cNvPr id="9" name="8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4" name="3 - Θέση υποσέλιδου"/>
          <p:cNvSpPr>
            <a:spLocks noGrp="1"/>
          </p:cNvSpPr>
          <p:nvPr>
            <p:ph type="ftr" sz="quarter" idx="11"/>
          </p:nvPr>
        </p:nvSpPr>
        <p:spPr/>
        <p:txBody>
          <a:bodyPr/>
          <a:lstStyle/>
          <a:p>
            <a:endParaRPr lang="en-GB"/>
          </a:p>
        </p:txBody>
      </p:sp>
      <p:sp>
        <p:nvSpPr>
          <p:cNvPr id="5" name="4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3" name="2 - Θέση υποσέλιδου"/>
          <p:cNvSpPr>
            <a:spLocks noGrp="1"/>
          </p:cNvSpPr>
          <p:nvPr>
            <p:ph type="ftr" sz="quarter" idx="11"/>
          </p:nvPr>
        </p:nvSpPr>
        <p:spPr/>
        <p:txBody>
          <a:bodyPr/>
          <a:lstStyle/>
          <a:p>
            <a:endParaRPr lang="en-GB"/>
          </a:p>
        </p:txBody>
      </p:sp>
      <p:sp>
        <p:nvSpPr>
          <p:cNvPr id="4" name="3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00228" y="2006921"/>
            <a:ext cx="11845234" cy="8541068"/>
          </a:xfrm>
        </p:spPr>
        <p:txBody>
          <a:bodyPr anchor="b"/>
          <a:lstStyle>
            <a:lvl1pPr algn="l">
              <a:defRPr sz="10100" b="1"/>
            </a:lvl1pPr>
          </a:lstStyle>
          <a:p>
            <a:r>
              <a:rPr lang="el-GR"/>
              <a:t>Kλικ για επεξεργασία του τίτλου</a:t>
            </a:r>
            <a:endParaRPr lang="en-GB"/>
          </a:p>
        </p:txBody>
      </p:sp>
      <p:sp>
        <p:nvSpPr>
          <p:cNvPr id="3" name="2 - Θέση περιεχομένου"/>
          <p:cNvSpPr>
            <a:spLocks noGrp="1"/>
          </p:cNvSpPr>
          <p:nvPr>
            <p:ph idx="1"/>
          </p:nvPr>
        </p:nvSpPr>
        <p:spPr>
          <a:xfrm>
            <a:off x="14076762" y="2006923"/>
            <a:ext cx="20127518" cy="43020382"/>
          </a:xfrm>
        </p:spPr>
        <p:txBody>
          <a:bodyPr/>
          <a:lstStyle>
            <a:lvl1pPr>
              <a:defRPr sz="16100"/>
            </a:lvl1pPr>
            <a:lvl2pPr>
              <a:defRPr sz="14100"/>
            </a:lvl2pPr>
            <a:lvl3pPr>
              <a:defRPr sz="12100"/>
            </a:lvl3pPr>
            <a:lvl4pPr>
              <a:defRPr sz="10100"/>
            </a:lvl4pPr>
            <a:lvl5pPr>
              <a:defRPr sz="10100"/>
            </a:lvl5pPr>
            <a:lvl6pPr>
              <a:defRPr sz="10100"/>
            </a:lvl6pPr>
            <a:lvl7pPr>
              <a:defRPr sz="10100"/>
            </a:lvl7pPr>
            <a:lvl8pPr>
              <a:defRPr sz="10100"/>
            </a:lvl8pPr>
            <a:lvl9pPr>
              <a:defRPr sz="10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κειμένου"/>
          <p:cNvSpPr>
            <a:spLocks noGrp="1"/>
          </p:cNvSpPr>
          <p:nvPr>
            <p:ph type="body" sz="half" idx="2"/>
          </p:nvPr>
        </p:nvSpPr>
        <p:spPr>
          <a:xfrm>
            <a:off x="1800228" y="10547991"/>
            <a:ext cx="11845234" cy="34479315"/>
          </a:xfrm>
        </p:spPr>
        <p:txBody>
          <a:bodyPr/>
          <a:lstStyle>
            <a:lvl1pPr marL="0" indent="0">
              <a:buNone/>
              <a:defRPr sz="7100"/>
            </a:lvl1pPr>
            <a:lvl2pPr marL="2305294" indent="0">
              <a:buNone/>
              <a:defRPr sz="6100"/>
            </a:lvl2pPr>
            <a:lvl3pPr marL="4610588" indent="0">
              <a:buNone/>
              <a:defRPr sz="5000"/>
            </a:lvl3pPr>
            <a:lvl4pPr marL="6915882" indent="0">
              <a:buNone/>
              <a:defRPr sz="4500"/>
            </a:lvl4pPr>
            <a:lvl5pPr marL="9221175" indent="0">
              <a:buNone/>
              <a:defRPr sz="4500"/>
            </a:lvl5pPr>
            <a:lvl6pPr marL="11526469" indent="0">
              <a:buNone/>
              <a:defRPr sz="4500"/>
            </a:lvl6pPr>
            <a:lvl7pPr marL="13831763" indent="0">
              <a:buNone/>
              <a:defRPr sz="4500"/>
            </a:lvl7pPr>
            <a:lvl8pPr marL="16137057" indent="0">
              <a:buNone/>
              <a:defRPr sz="4500"/>
            </a:lvl8pPr>
            <a:lvl9pPr marL="18442351" indent="0">
              <a:buNone/>
              <a:defRPr sz="45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7057137" y="35284414"/>
            <a:ext cx="21602700" cy="4165526"/>
          </a:xfrm>
        </p:spPr>
        <p:txBody>
          <a:bodyPr anchor="b"/>
          <a:lstStyle>
            <a:lvl1pPr algn="l">
              <a:defRPr sz="10100" b="1"/>
            </a:lvl1pPr>
          </a:lstStyle>
          <a:p>
            <a:r>
              <a:rPr lang="el-GR"/>
              <a:t>Kλικ για επεξεργασία του τίτλου</a:t>
            </a:r>
            <a:endParaRPr lang="en-GB"/>
          </a:p>
        </p:txBody>
      </p:sp>
      <p:sp>
        <p:nvSpPr>
          <p:cNvPr id="3" name="2 - Θέση εικόνας"/>
          <p:cNvSpPr>
            <a:spLocks noGrp="1"/>
          </p:cNvSpPr>
          <p:nvPr>
            <p:ph type="pic" idx="1"/>
          </p:nvPr>
        </p:nvSpPr>
        <p:spPr>
          <a:xfrm>
            <a:off x="7057137" y="4503894"/>
            <a:ext cx="21602700" cy="30243780"/>
          </a:xfrm>
        </p:spPr>
        <p:txBody>
          <a:bodyPr/>
          <a:lstStyle>
            <a:lvl1pPr marL="0" indent="0">
              <a:buNone/>
              <a:defRPr sz="16100"/>
            </a:lvl1pPr>
            <a:lvl2pPr marL="2305294" indent="0">
              <a:buNone/>
              <a:defRPr sz="14100"/>
            </a:lvl2pPr>
            <a:lvl3pPr marL="4610588" indent="0">
              <a:buNone/>
              <a:defRPr sz="12100"/>
            </a:lvl3pPr>
            <a:lvl4pPr marL="6915882" indent="0">
              <a:buNone/>
              <a:defRPr sz="10100"/>
            </a:lvl4pPr>
            <a:lvl5pPr marL="9221175" indent="0">
              <a:buNone/>
              <a:defRPr sz="10100"/>
            </a:lvl5pPr>
            <a:lvl6pPr marL="11526469" indent="0">
              <a:buNone/>
              <a:defRPr sz="10100"/>
            </a:lvl6pPr>
            <a:lvl7pPr marL="13831763" indent="0">
              <a:buNone/>
              <a:defRPr sz="10100"/>
            </a:lvl7pPr>
            <a:lvl8pPr marL="16137057" indent="0">
              <a:buNone/>
              <a:defRPr sz="10100"/>
            </a:lvl8pPr>
            <a:lvl9pPr marL="18442351" indent="0">
              <a:buNone/>
              <a:defRPr sz="10100"/>
            </a:lvl9pPr>
          </a:lstStyle>
          <a:p>
            <a:endParaRPr lang="en-GB"/>
          </a:p>
        </p:txBody>
      </p:sp>
      <p:sp>
        <p:nvSpPr>
          <p:cNvPr id="4" name="3 - Θέση κειμένου"/>
          <p:cNvSpPr>
            <a:spLocks noGrp="1"/>
          </p:cNvSpPr>
          <p:nvPr>
            <p:ph type="body" sz="half" idx="2"/>
          </p:nvPr>
        </p:nvSpPr>
        <p:spPr>
          <a:xfrm>
            <a:off x="7057137" y="39449940"/>
            <a:ext cx="21602700" cy="5915734"/>
          </a:xfrm>
        </p:spPr>
        <p:txBody>
          <a:bodyPr/>
          <a:lstStyle>
            <a:lvl1pPr marL="0" indent="0">
              <a:buNone/>
              <a:defRPr sz="7100"/>
            </a:lvl1pPr>
            <a:lvl2pPr marL="2305294" indent="0">
              <a:buNone/>
              <a:defRPr sz="6100"/>
            </a:lvl2pPr>
            <a:lvl3pPr marL="4610588" indent="0">
              <a:buNone/>
              <a:defRPr sz="5000"/>
            </a:lvl3pPr>
            <a:lvl4pPr marL="6915882" indent="0">
              <a:buNone/>
              <a:defRPr sz="4500"/>
            </a:lvl4pPr>
            <a:lvl5pPr marL="9221175" indent="0">
              <a:buNone/>
              <a:defRPr sz="4500"/>
            </a:lvl5pPr>
            <a:lvl6pPr marL="11526469" indent="0">
              <a:buNone/>
              <a:defRPr sz="4500"/>
            </a:lvl6pPr>
            <a:lvl7pPr marL="13831763" indent="0">
              <a:buNone/>
              <a:defRPr sz="4500"/>
            </a:lvl7pPr>
            <a:lvl8pPr marL="16137057" indent="0">
              <a:buNone/>
              <a:defRPr sz="4500"/>
            </a:lvl8pPr>
            <a:lvl9pPr marL="18442351" indent="0">
              <a:buNone/>
              <a:defRPr sz="45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1800225" y="2018589"/>
            <a:ext cx="32404051" cy="8401050"/>
          </a:xfrm>
          <a:prstGeom prst="rect">
            <a:avLst/>
          </a:prstGeom>
        </p:spPr>
        <p:txBody>
          <a:bodyPr vert="horz" lIns="461059" tIns="230529" rIns="461059" bIns="230529" rtlCol="0" anchor="ctr">
            <a:normAutofit/>
          </a:body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1800225" y="11761479"/>
            <a:ext cx="32404051" cy="33265826"/>
          </a:xfrm>
          <a:prstGeom prst="rect">
            <a:avLst/>
          </a:prstGeom>
        </p:spPr>
        <p:txBody>
          <a:bodyPr vert="horz" lIns="461059" tIns="230529" rIns="461059" bIns="230529"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2"/>
          </p:nvPr>
        </p:nvSpPr>
        <p:spPr>
          <a:xfrm>
            <a:off x="1800225" y="46719181"/>
            <a:ext cx="8401051" cy="2683667"/>
          </a:xfrm>
          <a:prstGeom prst="rect">
            <a:avLst/>
          </a:prstGeom>
        </p:spPr>
        <p:txBody>
          <a:bodyPr vert="horz" lIns="461059" tIns="230529" rIns="461059" bIns="230529" rtlCol="0" anchor="ctr"/>
          <a:lstStyle>
            <a:lvl1pPr algn="l">
              <a:defRPr sz="6100">
                <a:solidFill>
                  <a:schemeClr val="tx1">
                    <a:tint val="75000"/>
                  </a:schemeClr>
                </a:solidFill>
              </a:defRPr>
            </a:lvl1p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3"/>
          </p:nvPr>
        </p:nvSpPr>
        <p:spPr>
          <a:xfrm>
            <a:off x="12301540" y="46719181"/>
            <a:ext cx="11401425" cy="2683667"/>
          </a:xfrm>
          <a:prstGeom prst="rect">
            <a:avLst/>
          </a:prstGeom>
        </p:spPr>
        <p:txBody>
          <a:bodyPr vert="horz" lIns="461059" tIns="230529" rIns="461059" bIns="230529" rtlCol="0" anchor="ctr"/>
          <a:lstStyle>
            <a:lvl1pPr algn="ctr">
              <a:defRPr sz="6100">
                <a:solidFill>
                  <a:schemeClr val="tx1">
                    <a:tint val="75000"/>
                  </a:schemeClr>
                </a:solidFill>
              </a:defRPr>
            </a:lvl1pPr>
          </a:lstStyle>
          <a:p>
            <a:endParaRPr lang="en-GB"/>
          </a:p>
        </p:txBody>
      </p:sp>
      <p:sp>
        <p:nvSpPr>
          <p:cNvPr id="6" name="5 - Θέση αριθμού διαφάνειας"/>
          <p:cNvSpPr>
            <a:spLocks noGrp="1"/>
          </p:cNvSpPr>
          <p:nvPr>
            <p:ph type="sldNum" sz="quarter" idx="4"/>
          </p:nvPr>
        </p:nvSpPr>
        <p:spPr>
          <a:xfrm>
            <a:off x="25803225" y="46719181"/>
            <a:ext cx="8401051" cy="2683667"/>
          </a:xfrm>
          <a:prstGeom prst="rect">
            <a:avLst/>
          </a:prstGeom>
        </p:spPr>
        <p:txBody>
          <a:bodyPr vert="horz" lIns="461059" tIns="230529" rIns="461059" bIns="230529" rtlCol="0" anchor="ctr"/>
          <a:lstStyle>
            <a:lvl1pPr algn="r">
              <a:defRPr sz="6100">
                <a:solidFill>
                  <a:schemeClr val="tx1">
                    <a:tint val="75000"/>
                  </a:schemeClr>
                </a:solidFill>
              </a:defRPr>
            </a:lvl1pPr>
          </a:lstStyle>
          <a:p>
            <a:fld id="{187992A0-716E-43E8-BD68-F533C6A7A6A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610588" rtl="0" eaLnBrk="1" latinLnBrk="0" hangingPunct="1">
        <a:spcBef>
          <a:spcPct val="0"/>
        </a:spcBef>
        <a:buNone/>
        <a:defRPr sz="22200" kern="1200">
          <a:solidFill>
            <a:schemeClr val="tx1"/>
          </a:solidFill>
          <a:latin typeface="+mj-lt"/>
          <a:ea typeface="+mj-ea"/>
          <a:cs typeface="+mj-cs"/>
        </a:defRPr>
      </a:lvl1pPr>
    </p:titleStyle>
    <p:bodyStyle>
      <a:lvl1pPr marL="1728970" indent="-1728970" algn="l" defTabSz="4610588" rtl="0" eaLnBrk="1" latinLnBrk="0" hangingPunct="1">
        <a:spcBef>
          <a:spcPct val="20000"/>
        </a:spcBef>
        <a:buFont typeface="Arial" pitchFamily="34" charset="0"/>
        <a:buChar char="•"/>
        <a:defRPr sz="16100" kern="1200">
          <a:solidFill>
            <a:schemeClr val="tx1"/>
          </a:solidFill>
          <a:latin typeface="+mn-lt"/>
          <a:ea typeface="+mn-ea"/>
          <a:cs typeface="+mn-cs"/>
        </a:defRPr>
      </a:lvl1pPr>
      <a:lvl2pPr marL="3746102" indent="-1440809" algn="l" defTabSz="4610588" rtl="0" eaLnBrk="1" latinLnBrk="0" hangingPunct="1">
        <a:spcBef>
          <a:spcPct val="20000"/>
        </a:spcBef>
        <a:buFont typeface="Arial" pitchFamily="34" charset="0"/>
        <a:buChar char="–"/>
        <a:defRPr sz="14100" kern="1200">
          <a:solidFill>
            <a:schemeClr val="tx1"/>
          </a:solidFill>
          <a:latin typeface="+mn-lt"/>
          <a:ea typeface="+mn-ea"/>
          <a:cs typeface="+mn-cs"/>
        </a:defRPr>
      </a:lvl2pPr>
      <a:lvl3pPr marL="5763235" indent="-1152647" algn="l" defTabSz="4610588" rtl="0" eaLnBrk="1" latinLnBrk="0" hangingPunct="1">
        <a:spcBef>
          <a:spcPct val="20000"/>
        </a:spcBef>
        <a:buFont typeface="Arial" pitchFamily="34" charset="0"/>
        <a:buChar char="•"/>
        <a:defRPr sz="12100" kern="1200">
          <a:solidFill>
            <a:schemeClr val="tx1"/>
          </a:solidFill>
          <a:latin typeface="+mn-lt"/>
          <a:ea typeface="+mn-ea"/>
          <a:cs typeface="+mn-cs"/>
        </a:defRPr>
      </a:lvl3pPr>
      <a:lvl4pPr marL="8068528"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4pPr>
      <a:lvl5pPr marL="10373822"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5pPr>
      <a:lvl6pPr marL="12679116"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6pPr>
      <a:lvl7pPr marL="14984410"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7pPr>
      <a:lvl8pPr marL="17289704"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8pPr>
      <a:lvl9pPr marL="19594998"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9pPr>
    </p:bodyStyle>
    <p:otherStyle>
      <a:defPPr>
        <a:defRPr lang="en-US"/>
      </a:defPPr>
      <a:lvl1pPr marL="0" algn="l" defTabSz="4610588" rtl="0" eaLnBrk="1" latinLnBrk="0" hangingPunct="1">
        <a:defRPr sz="9100" kern="1200">
          <a:solidFill>
            <a:schemeClr val="tx1"/>
          </a:solidFill>
          <a:latin typeface="+mn-lt"/>
          <a:ea typeface="+mn-ea"/>
          <a:cs typeface="+mn-cs"/>
        </a:defRPr>
      </a:lvl1pPr>
      <a:lvl2pPr marL="2305294" algn="l" defTabSz="4610588" rtl="0" eaLnBrk="1" latinLnBrk="0" hangingPunct="1">
        <a:defRPr sz="9100" kern="1200">
          <a:solidFill>
            <a:schemeClr val="tx1"/>
          </a:solidFill>
          <a:latin typeface="+mn-lt"/>
          <a:ea typeface="+mn-ea"/>
          <a:cs typeface="+mn-cs"/>
        </a:defRPr>
      </a:lvl2pPr>
      <a:lvl3pPr marL="4610588" algn="l" defTabSz="4610588" rtl="0" eaLnBrk="1" latinLnBrk="0" hangingPunct="1">
        <a:defRPr sz="9100" kern="1200">
          <a:solidFill>
            <a:schemeClr val="tx1"/>
          </a:solidFill>
          <a:latin typeface="+mn-lt"/>
          <a:ea typeface="+mn-ea"/>
          <a:cs typeface="+mn-cs"/>
        </a:defRPr>
      </a:lvl3pPr>
      <a:lvl4pPr marL="6915882" algn="l" defTabSz="4610588" rtl="0" eaLnBrk="1" latinLnBrk="0" hangingPunct="1">
        <a:defRPr sz="9100" kern="1200">
          <a:solidFill>
            <a:schemeClr val="tx1"/>
          </a:solidFill>
          <a:latin typeface="+mn-lt"/>
          <a:ea typeface="+mn-ea"/>
          <a:cs typeface="+mn-cs"/>
        </a:defRPr>
      </a:lvl4pPr>
      <a:lvl5pPr marL="9221175" algn="l" defTabSz="4610588" rtl="0" eaLnBrk="1" latinLnBrk="0" hangingPunct="1">
        <a:defRPr sz="9100" kern="1200">
          <a:solidFill>
            <a:schemeClr val="tx1"/>
          </a:solidFill>
          <a:latin typeface="+mn-lt"/>
          <a:ea typeface="+mn-ea"/>
          <a:cs typeface="+mn-cs"/>
        </a:defRPr>
      </a:lvl5pPr>
      <a:lvl6pPr marL="11526469" algn="l" defTabSz="4610588" rtl="0" eaLnBrk="1" latinLnBrk="0" hangingPunct="1">
        <a:defRPr sz="9100" kern="1200">
          <a:solidFill>
            <a:schemeClr val="tx1"/>
          </a:solidFill>
          <a:latin typeface="+mn-lt"/>
          <a:ea typeface="+mn-ea"/>
          <a:cs typeface="+mn-cs"/>
        </a:defRPr>
      </a:lvl6pPr>
      <a:lvl7pPr marL="13831763" algn="l" defTabSz="4610588" rtl="0" eaLnBrk="1" latinLnBrk="0" hangingPunct="1">
        <a:defRPr sz="9100" kern="1200">
          <a:solidFill>
            <a:schemeClr val="tx1"/>
          </a:solidFill>
          <a:latin typeface="+mn-lt"/>
          <a:ea typeface="+mn-ea"/>
          <a:cs typeface="+mn-cs"/>
        </a:defRPr>
      </a:lvl7pPr>
      <a:lvl8pPr marL="16137057" algn="l" defTabSz="4610588" rtl="0" eaLnBrk="1" latinLnBrk="0" hangingPunct="1">
        <a:defRPr sz="9100" kern="1200">
          <a:solidFill>
            <a:schemeClr val="tx1"/>
          </a:solidFill>
          <a:latin typeface="+mn-lt"/>
          <a:ea typeface="+mn-ea"/>
          <a:cs typeface="+mn-cs"/>
        </a:defRPr>
      </a:lvl8pPr>
      <a:lvl9pPr marL="18442351" algn="l" defTabSz="4610588" rtl="0" eaLnBrk="1" latinLnBrk="0" hangingPunct="1">
        <a:defRPr sz="9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microsoft.com/office/2007/relationships/hdphoto" Target="../media/hdphoto4.wdp"/><Relationship Id="rId18" Type="http://schemas.openxmlformats.org/officeDocument/2006/relationships/image" Target="../media/image12.png"/><Relationship Id="rId3" Type="http://schemas.microsoft.com/office/2007/relationships/hdphoto" Target="../media/hdphoto1.wdp"/><Relationship Id="rId21" Type="http://schemas.openxmlformats.org/officeDocument/2006/relationships/image" Target="../media/image13.png"/><Relationship Id="rId7" Type="http://schemas.openxmlformats.org/officeDocument/2006/relationships/image" Target="../media/image4.jpeg"/><Relationship Id="rId12" Type="http://schemas.openxmlformats.org/officeDocument/2006/relationships/image" Target="../media/image8.png"/><Relationship Id="rId17" Type="http://schemas.openxmlformats.org/officeDocument/2006/relationships/image" Target="../media/image11.png"/><Relationship Id="rId2" Type="http://schemas.openxmlformats.org/officeDocument/2006/relationships/image" Target="../media/image1.jpeg"/><Relationship Id="rId16" Type="http://schemas.openxmlformats.org/officeDocument/2006/relationships/image" Target="../media/image10.png"/><Relationship Id="rId20" Type="http://schemas.openxmlformats.org/officeDocument/2006/relationships/hyperlink" Target="mailto:xmoussas@gmail.com" TargetMode="External"/><Relationship Id="rId1" Type="http://schemas.openxmlformats.org/officeDocument/2006/relationships/slideLayout" Target="../slideLayouts/slideLayout2.xml"/><Relationship Id="rId6" Type="http://schemas.openxmlformats.org/officeDocument/2006/relationships/image" Target="../media/image3.png"/><Relationship Id="rId11" Type="http://schemas.microsoft.com/office/2007/relationships/hdphoto" Target="../media/hdphoto3.wdp"/><Relationship Id="rId5" Type="http://schemas.microsoft.com/office/2007/relationships/hdphoto" Target="../media/hdphoto2.wdp"/><Relationship Id="rId15" Type="http://schemas.microsoft.com/office/2007/relationships/hdphoto" Target="../media/hdphoto5.wdp"/><Relationship Id="rId10" Type="http://schemas.openxmlformats.org/officeDocument/2006/relationships/image" Target="../media/image7.png"/><Relationship Id="rId19" Type="http://schemas.openxmlformats.org/officeDocument/2006/relationships/hyperlink" Target="mailto:xmoussas@phys.uoa.gr" TargetMode="External"/><Relationship Id="rId4" Type="http://schemas.openxmlformats.org/officeDocument/2006/relationships/image" Target="../media/image2.jpeg"/><Relationship Id="rId9" Type="http://schemas.openxmlformats.org/officeDocument/2006/relationships/image" Target="../media/image6.jpeg"/><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6"/>
          <p:cNvSpPr>
            <a:spLocks noChangeArrowheads="1"/>
          </p:cNvSpPr>
          <p:nvPr/>
        </p:nvSpPr>
        <p:spPr bwMode="auto">
          <a:xfrm>
            <a:off x="5012418" y="3751016"/>
            <a:ext cx="26679525" cy="2632648"/>
          </a:xfrm>
          <a:prstGeom prst="rect">
            <a:avLst/>
          </a:prstGeom>
          <a:noFill/>
          <a:ln w="9525">
            <a:noFill/>
            <a:miter lim="800000"/>
            <a:headEnd/>
            <a:tailEnd/>
          </a:ln>
          <a:effectLst/>
        </p:spPr>
        <p:txBody>
          <a:bodyPr lIns="147293" tIns="73647" rIns="147293" bIns="73647" anchor="ctr"/>
          <a:lstStyle/>
          <a:p>
            <a:pPr algn="ctr" defTabSz="1463422" rtl="1" eaLnBrk="0" hangingPunct="0">
              <a:defRPr/>
            </a:pPr>
            <a:r>
              <a:rPr lang="el-GR" sz="8000" b="1" i="1" dirty="0">
                <a:solidFill>
                  <a:srgbClr val="003399"/>
                </a:solidFill>
                <a:effectLst>
                  <a:outerShdw blurRad="38100" dist="38100" dir="2700000" algn="tl">
                    <a:srgbClr val="FFFFFF"/>
                  </a:outerShdw>
                </a:effectLst>
                <a:latin typeface="Times New Roman" pitchFamily="18" charset="0"/>
              </a:rPr>
              <a:t>Έκθεση Μηχανισμού Αντικυθήρων</a:t>
            </a:r>
          </a:p>
          <a:p>
            <a:pPr algn="ctr" defTabSz="1463422" rtl="1" eaLnBrk="0" hangingPunct="0">
              <a:defRPr/>
            </a:pPr>
            <a:r>
              <a:rPr lang="el-GR" sz="6600" b="1" i="1" dirty="0">
                <a:solidFill>
                  <a:srgbClr val="003399"/>
                </a:solidFill>
                <a:effectLst>
                  <a:outerShdw blurRad="38100" dist="38100" dir="2700000" algn="tl">
                    <a:srgbClr val="FFFFFF"/>
                  </a:outerShdw>
                </a:effectLst>
                <a:latin typeface="Times New Roman" pitchFamily="18" charset="0"/>
              </a:rPr>
              <a:t>Αστρονομία και Αστροφυσική των Ελλήνων</a:t>
            </a:r>
            <a:endParaRPr lang="en-US" sz="4800" b="1" i="1" dirty="0">
              <a:solidFill>
                <a:srgbClr val="003399"/>
              </a:solidFill>
              <a:effectLst>
                <a:outerShdw blurRad="38100" dist="38100" dir="2700000" algn="tl">
                  <a:srgbClr val="FFFFFF"/>
                </a:outerShdw>
              </a:effectLst>
              <a:latin typeface="Times New Roman" pitchFamily="18" charset="0"/>
            </a:endParaRPr>
          </a:p>
        </p:txBody>
      </p:sp>
      <p:sp>
        <p:nvSpPr>
          <p:cNvPr id="39" name="4 - TextBox"/>
          <p:cNvSpPr txBox="1"/>
          <p:nvPr/>
        </p:nvSpPr>
        <p:spPr>
          <a:xfrm>
            <a:off x="892912" y="35261478"/>
            <a:ext cx="7991639" cy="15173385"/>
          </a:xfrm>
          <a:prstGeom prst="rect">
            <a:avLst/>
          </a:prstGeom>
          <a:noFill/>
        </p:spPr>
        <p:txBody>
          <a:bodyPr wrap="square" rtlCol="0">
            <a:spAutoFit/>
          </a:bodyPr>
          <a:lstStyle/>
          <a:p>
            <a:pPr algn="just"/>
            <a:r>
              <a:rPr lang="sq-AL" sz="2800" dirty="0"/>
              <a:t>Në Greqinë parahistorike, shkenca dhe teknologjia filluan nga perëndi dhe perëndesha si Zeusi, i cili quhej </a:t>
            </a:r>
            <a:r>
              <a:rPr lang="sq-AL" sz="2800" i="1" dirty="0"/>
              <a:t>μηχανεύς</a:t>
            </a:r>
            <a:r>
              <a:rPr lang="sq-AL" sz="2800" dirty="0"/>
              <a:t> (shpikës, inxhinier, madje një nga muajt në kalendarin epirot të Mekanizmit quhet Machaneus), Atena, Dionisi, Hefesti, i ndjekur nga gjysmëperëndi si Prometeu, mbreti legjendar mitik Orfeu në Maqedoni dhe Traki dhe Dedalus në Kretë. </a:t>
            </a:r>
            <a:endParaRPr lang="en-US" sz="2800" dirty="0"/>
          </a:p>
          <a:p>
            <a:pPr algn="just"/>
            <a:r>
              <a:rPr lang="sq-AL" sz="2800" dirty="0"/>
              <a:t>Homeri përshkroi anijet me drejtim automat etj., dhe ky sistem homerik ishte ende në përdorim në anijet greke deri në vitet e vona. Homeri përshkroi gjithashtu astronominë dhe kozmologjinë, duke mbështetur se gjithçka ka lindur nga oqeani. Uji ishte elementi i tij i parë.</a:t>
            </a:r>
            <a:endParaRPr lang="en-US" sz="2800" dirty="0"/>
          </a:p>
          <a:p>
            <a:pPr algn="just"/>
            <a:r>
              <a:rPr lang="sq-AL" sz="2800" dirty="0"/>
              <a:t>Filozofia dhe shkenca lulëzuan në Jonia të Azisë së Vogël, ku Tales (624-546 p.K.), sipas historisë së shkencës, ishte njeriu i parë që përdori logjikën shkencore për të kuptuar natyrën. Ai themeloi Gjeometrinë Teorike me </a:t>
            </a:r>
            <a:r>
              <a:rPr lang="sq-AL" sz="2800" b="1" dirty="0"/>
              <a:t>teorema dhe prova</a:t>
            </a:r>
            <a:r>
              <a:rPr lang="sq-AL" sz="2800" dirty="0"/>
              <a:t>.</a:t>
            </a:r>
            <a:endParaRPr lang="en-US" sz="2800" dirty="0"/>
          </a:p>
          <a:p>
            <a:pPr algn="just"/>
            <a:r>
              <a:rPr lang="sq-AL" sz="2800" dirty="0"/>
              <a:t>Kjo vepër u vazhdua nga Pitagora i Samosit (570-500 p.K.) i cili dha prova teorike të Teoremës së Pitagorës dhe studioi në mënyrë sistematike numrat dhe lidhi Kozmosin dhe muzikën dhe me matematikën. Vërtetoni teorikisht se shuma e tre këndeve të një trekëndëshi është e barabartë me 180 gradë. Pitagora kreu eksperimentet e para të raportuara në fizikë me matje. Filloi studimin shkencor të fizikës dhe të muzikës. Ai propozoi teorinë se Universi evoluoi nga një bërthamë origjinale që u zgjerua (Big Bang). Eksperimentet e para laboratorike Pitagora i bëri duke përdorur korde, pesha dhe instrumente të posaçme eksperimentale (me një kordë) etj. Ai zbuloi lidhjen midis gjatësisë së një korde dhe lartësisë së tingullit të prodhuar, si dhe prezantoi shkallën aktuale të muzikës të cilën e lidh me koordinimet e planetëve.</a:t>
            </a:r>
            <a:endParaRPr lang="en-US" sz="2800" dirty="0"/>
          </a:p>
          <a:p>
            <a:r>
              <a:rPr lang="en-US" sz="2800" dirty="0"/>
              <a:t> </a:t>
            </a:r>
            <a:endParaRPr lang="el-GR" sz="2800" dirty="0"/>
          </a:p>
        </p:txBody>
      </p:sp>
      <p:sp>
        <p:nvSpPr>
          <p:cNvPr id="41" name="31 - Ορθογώνιο"/>
          <p:cNvSpPr/>
          <p:nvPr/>
        </p:nvSpPr>
        <p:spPr>
          <a:xfrm>
            <a:off x="19042542" y="18093621"/>
            <a:ext cx="9096063" cy="1815882"/>
          </a:xfrm>
          <a:prstGeom prst="rect">
            <a:avLst/>
          </a:prstGeom>
        </p:spPr>
        <p:txBody>
          <a:bodyPr wrap="square">
            <a:spAutoFit/>
          </a:bodyPr>
          <a:lstStyle/>
          <a:p>
            <a:pPr algn="ctr"/>
            <a:r>
              <a:rPr lang="en-US" sz="1600" dirty="0" err="1"/>
              <a:t>Brisku</a:t>
            </a:r>
            <a:r>
              <a:rPr lang="en-US" sz="1600" dirty="0"/>
              <a:t> (</a:t>
            </a:r>
            <a:r>
              <a:rPr lang="en-US" sz="1600" dirty="0" err="1"/>
              <a:t>ndërtesë</a:t>
            </a:r>
            <a:r>
              <a:rPr lang="en-US" sz="1600" dirty="0"/>
              <a:t>) </a:t>
            </a:r>
            <a:r>
              <a:rPr lang="en-US" sz="1600" dirty="0" err="1"/>
              <a:t>nga</a:t>
            </a:r>
            <a:r>
              <a:rPr lang="en-US" sz="1600" dirty="0"/>
              <a:t> Ockham </a:t>
            </a:r>
            <a:r>
              <a:rPr lang="en-US" sz="1600" dirty="0" err="1"/>
              <a:t>për</a:t>
            </a:r>
            <a:r>
              <a:rPr lang="en-US" sz="1600" dirty="0"/>
              <a:t> </a:t>
            </a:r>
            <a:r>
              <a:rPr lang="en-US" sz="1600" dirty="0" err="1"/>
              <a:t>shkencat</a:t>
            </a:r>
            <a:r>
              <a:rPr lang="en-US" sz="1600" dirty="0"/>
              <a:t> e </a:t>
            </a:r>
            <a:r>
              <a:rPr lang="en-US" sz="1600" dirty="0" err="1"/>
              <a:t>Pitagorës</a:t>
            </a:r>
            <a:r>
              <a:rPr lang="en-US" sz="1600" dirty="0"/>
              <a:t>:</a:t>
            </a:r>
          </a:p>
          <a:p>
            <a:pPr algn="ctr"/>
            <a:r>
              <a:rPr lang="en-US" sz="1600" dirty="0"/>
              <a:t>Proclus, In </a:t>
            </a:r>
            <a:r>
              <a:rPr lang="en-US" sz="1600" dirty="0" err="1"/>
              <a:t>Platonis</a:t>
            </a:r>
            <a:r>
              <a:rPr lang="en-US" sz="1600" dirty="0"/>
              <a:t> rem </a:t>
            </a:r>
            <a:r>
              <a:rPr lang="en-US" sz="1600" dirty="0" err="1"/>
              <a:t>publicam</a:t>
            </a:r>
            <a:r>
              <a:rPr lang="en-US" sz="1600" dirty="0"/>
              <a:t> </a:t>
            </a:r>
            <a:r>
              <a:rPr lang="en-US" sz="1600" dirty="0" err="1"/>
              <a:t>commentarii</a:t>
            </a:r>
            <a:r>
              <a:rPr lang="en-US" sz="1600" dirty="0"/>
              <a:t> "</a:t>
            </a:r>
            <a:r>
              <a:rPr lang="en-US" sz="1600" dirty="0" err="1"/>
              <a:t>Rregulli</a:t>
            </a:r>
            <a:r>
              <a:rPr lang="en-US" sz="1600" dirty="0"/>
              <a:t> </a:t>
            </a:r>
            <a:r>
              <a:rPr lang="en-US" sz="1600" dirty="0" err="1"/>
              <a:t>i</a:t>
            </a:r>
            <a:r>
              <a:rPr lang="en-US" sz="1600" dirty="0"/>
              <a:t> </a:t>
            </a:r>
            <a:r>
              <a:rPr lang="en-US" sz="1600" dirty="0" err="1"/>
              <a:t>Pitagorianëve</a:t>
            </a:r>
            <a:r>
              <a:rPr lang="en-US" sz="1600" dirty="0"/>
              <a:t> </a:t>
            </a:r>
            <a:r>
              <a:rPr lang="en-US" sz="1600" dirty="0" err="1"/>
              <a:t>është</a:t>
            </a:r>
            <a:r>
              <a:rPr lang="en-US" sz="1600" dirty="0"/>
              <a:t> </a:t>
            </a:r>
            <a:r>
              <a:rPr lang="en-US" sz="1600" dirty="0" err="1"/>
              <a:t>të</a:t>
            </a:r>
            <a:r>
              <a:rPr lang="en-US" sz="1600" dirty="0"/>
              <a:t> </a:t>
            </a:r>
            <a:r>
              <a:rPr lang="en-US" sz="1600" dirty="0" err="1"/>
              <a:t>përdorin</a:t>
            </a:r>
            <a:r>
              <a:rPr lang="en-US" sz="1600" dirty="0"/>
              <a:t> </a:t>
            </a:r>
            <a:r>
              <a:rPr lang="en-US" sz="1600" dirty="0" err="1"/>
              <a:t>hipotezat</a:t>
            </a:r>
            <a:r>
              <a:rPr lang="en-US" sz="1600" dirty="0"/>
              <a:t> </a:t>
            </a:r>
            <a:r>
              <a:rPr lang="en-US" sz="1600" dirty="0" err="1"/>
              <a:t>më</a:t>
            </a:r>
            <a:r>
              <a:rPr lang="en-US" sz="1600" dirty="0"/>
              <a:t> </a:t>
            </a:r>
            <a:r>
              <a:rPr lang="en-US" sz="1600" dirty="0" err="1"/>
              <a:t>të</a:t>
            </a:r>
            <a:r>
              <a:rPr lang="en-US" sz="1600" dirty="0"/>
              <a:t> </a:t>
            </a:r>
            <a:r>
              <a:rPr lang="en-US" sz="1600" dirty="0" err="1"/>
              <a:t>thjeshta</a:t>
            </a:r>
            <a:r>
              <a:rPr lang="en-US" sz="1600" dirty="0"/>
              <a:t> </a:t>
            </a:r>
            <a:r>
              <a:rPr lang="en-US" sz="1600" dirty="0" err="1"/>
              <a:t>të</a:t>
            </a:r>
            <a:r>
              <a:rPr lang="en-US" sz="1600" dirty="0"/>
              <a:t> </a:t>
            </a:r>
            <a:r>
              <a:rPr lang="en-US" sz="1600" dirty="0" err="1"/>
              <a:t>mundshme</a:t>
            </a:r>
            <a:r>
              <a:rPr lang="en-US" sz="1600" dirty="0"/>
              <a:t> </a:t>
            </a:r>
            <a:r>
              <a:rPr lang="en-US" sz="1600" dirty="0" err="1"/>
              <a:t>për</a:t>
            </a:r>
            <a:r>
              <a:rPr lang="en-US" sz="1600" dirty="0"/>
              <a:t> </a:t>
            </a:r>
            <a:r>
              <a:rPr lang="en-US" sz="1600" dirty="0" err="1"/>
              <a:t>të</a:t>
            </a:r>
            <a:r>
              <a:rPr lang="en-US" sz="1600" dirty="0"/>
              <a:t> </a:t>
            </a:r>
            <a:r>
              <a:rPr lang="en-US" sz="1600" dirty="0" err="1"/>
              <a:t>riprodhuar</a:t>
            </a:r>
            <a:r>
              <a:rPr lang="en-US" sz="1600" dirty="0"/>
              <a:t> </a:t>
            </a:r>
            <a:r>
              <a:rPr lang="en-US" sz="1600" dirty="0" err="1"/>
              <a:t>formën</a:t>
            </a:r>
            <a:r>
              <a:rPr lang="en-US" sz="1600" dirty="0"/>
              <a:t> e </a:t>
            </a:r>
            <a:r>
              <a:rPr lang="en-US" sz="1600" dirty="0" err="1"/>
              <a:t>lëvizjes</a:t>
            </a:r>
            <a:r>
              <a:rPr lang="en-US" sz="1600" dirty="0"/>
              <a:t> </a:t>
            </a:r>
            <a:r>
              <a:rPr lang="en-US" sz="1600" dirty="0" err="1"/>
              <a:t>planetare</a:t>
            </a:r>
            <a:r>
              <a:rPr lang="en-US" sz="1600" dirty="0"/>
              <a:t>.“</a:t>
            </a:r>
          </a:p>
          <a:p>
            <a:pPr algn="ctr"/>
            <a:endParaRPr lang="en-US" sz="1600" dirty="0"/>
          </a:p>
          <a:p>
            <a:pPr algn="ctr"/>
            <a:r>
              <a:rPr lang="en-US" sz="1600" dirty="0"/>
              <a:t>To </a:t>
            </a:r>
            <a:r>
              <a:rPr lang="el-GR" sz="1600" dirty="0"/>
              <a:t>ξυράφι (κριτήριο) του </a:t>
            </a:r>
            <a:r>
              <a:rPr lang="el-GR" sz="1600" dirty="0" err="1"/>
              <a:t>Ockham</a:t>
            </a:r>
            <a:r>
              <a:rPr lang="el-GR" sz="1600" dirty="0"/>
              <a:t> για τις επιστήμες από Πυθαγόρειους:</a:t>
            </a:r>
          </a:p>
          <a:p>
            <a:pPr algn="ctr"/>
            <a:r>
              <a:rPr lang="el-GR" sz="1600" dirty="0" err="1"/>
              <a:t>Proclus</a:t>
            </a:r>
            <a:r>
              <a:rPr lang="el-GR" sz="1600" dirty="0"/>
              <a:t>, </a:t>
            </a:r>
            <a:r>
              <a:rPr lang="el-GR" sz="1600" dirty="0" err="1"/>
              <a:t>In</a:t>
            </a:r>
            <a:r>
              <a:rPr lang="el-GR" sz="1600" dirty="0"/>
              <a:t> </a:t>
            </a:r>
            <a:r>
              <a:rPr lang="el-GR" sz="1600" dirty="0" err="1"/>
              <a:t>Platonis</a:t>
            </a:r>
            <a:r>
              <a:rPr lang="el-GR" sz="1600" dirty="0"/>
              <a:t> </a:t>
            </a:r>
            <a:r>
              <a:rPr lang="el-GR" sz="1600" dirty="0" err="1"/>
              <a:t>rem</a:t>
            </a:r>
            <a:r>
              <a:rPr lang="el-GR" sz="1600" dirty="0"/>
              <a:t> </a:t>
            </a:r>
            <a:r>
              <a:rPr lang="el-GR" sz="1600" dirty="0" err="1"/>
              <a:t>publicam</a:t>
            </a:r>
            <a:r>
              <a:rPr lang="el-GR" sz="1600" dirty="0"/>
              <a:t> </a:t>
            </a:r>
            <a:r>
              <a:rPr lang="el-GR" sz="1600" dirty="0" err="1"/>
              <a:t>commentarii</a:t>
            </a:r>
            <a:r>
              <a:rPr lang="el-GR" sz="1600" dirty="0"/>
              <a:t> «Ο κανόνας των Πυθαγορείων είναι να χρησιμοποιούν τις απλούστερες δυνατές υποθέσεις για να αναπαράγουν τη μορφή της πλανητικής κίνησης».</a:t>
            </a:r>
            <a:endParaRPr lang="en-GB" sz="1600" dirty="0"/>
          </a:p>
        </p:txBody>
      </p:sp>
      <p:sp>
        <p:nvSpPr>
          <p:cNvPr id="42" name="8 - Ορθογώνιο"/>
          <p:cNvSpPr/>
          <p:nvPr/>
        </p:nvSpPr>
        <p:spPr>
          <a:xfrm>
            <a:off x="19000253" y="13836894"/>
            <a:ext cx="4548030" cy="4093428"/>
          </a:xfrm>
          <a:prstGeom prst="rect">
            <a:avLst/>
          </a:prstGeom>
        </p:spPr>
        <p:txBody>
          <a:bodyPr wrap="square">
            <a:spAutoFit/>
          </a:bodyPr>
          <a:lstStyle/>
          <a:p>
            <a:pPr algn="just"/>
            <a:r>
              <a:rPr lang="sq-AL" sz="2000" dirty="0"/>
              <a:t>Prezantimi i nocionit se i gjithë Kozmosi erdhi nga një element primordial ishte shumë i rëndësishëm për zhvillimin e Filozofisë Fizike, Shkencës dhe Kozmologjisë. Plutarku (në librin e tij Περὶ τῶν ἀρεσκόντων φιλοσόφοις φυσικῶν δογμάτων, Placita philosophorum) përmend se Talesi prezanton parimin se gjithçka e kishte prejardhjen nga uji, madje edhe zjarri i Diellit, yjet dhe Kozmosi janë të ndërtuara nga avulli. Sigurisht, ky qëndrim bazohet në pikëpamjen që kishte edhe Homeri</a:t>
            </a:r>
            <a:endParaRPr lang="el-GR" sz="2000" dirty="0"/>
          </a:p>
        </p:txBody>
      </p:sp>
      <p:pic>
        <p:nvPicPr>
          <p:cNvPr id="43" name="Picture 9" descr="D:\TEX\OMILIES\Anitkythera Mechanism_OMILIES\Antikythera Mechanism Exhibition Program England 2014\University_of_Athens_-_Propylaea_-_fresco_2_LARGE.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bright="26000"/>
                    </a14:imgEffect>
                  </a14:imgLayer>
                </a14:imgProps>
              </a:ext>
            </a:extLst>
          </a:blip>
          <a:srcRect/>
          <a:stretch>
            <a:fillRect/>
          </a:stretch>
        </p:blipFill>
        <p:spPr bwMode="auto">
          <a:xfrm>
            <a:off x="6624986" y="6511193"/>
            <a:ext cx="23412572" cy="6120680"/>
          </a:xfrm>
          <a:prstGeom prst="rect">
            <a:avLst/>
          </a:prstGeom>
          <a:noFill/>
        </p:spPr>
      </p:pic>
      <p:sp>
        <p:nvSpPr>
          <p:cNvPr id="44" name="10 - Ορθογώνιο"/>
          <p:cNvSpPr/>
          <p:nvPr/>
        </p:nvSpPr>
        <p:spPr>
          <a:xfrm>
            <a:off x="6415212" y="12739760"/>
            <a:ext cx="23746281" cy="830997"/>
          </a:xfrm>
          <a:prstGeom prst="rect">
            <a:avLst/>
          </a:prstGeom>
        </p:spPr>
        <p:txBody>
          <a:bodyPr wrap="square">
            <a:spAutoFit/>
          </a:bodyPr>
          <a:lstStyle/>
          <a:p>
            <a:pPr algn="ctr"/>
            <a:r>
              <a:rPr lang="en-GB" sz="2400" dirty="0" err="1"/>
              <a:t>Shkenca</a:t>
            </a:r>
            <a:r>
              <a:rPr lang="en-GB" sz="2400" dirty="0"/>
              <a:t>, </a:t>
            </a:r>
            <a:r>
              <a:rPr lang="en-GB" sz="2400" dirty="0" err="1"/>
              <a:t>afresk</a:t>
            </a:r>
            <a:r>
              <a:rPr lang="en-GB" sz="2400" dirty="0"/>
              <a:t> </a:t>
            </a:r>
            <a:r>
              <a:rPr lang="en-GB" sz="2400" dirty="0" err="1"/>
              <a:t>nga</a:t>
            </a:r>
            <a:r>
              <a:rPr lang="en-GB" sz="2400" dirty="0"/>
              <a:t> </a:t>
            </a:r>
            <a:r>
              <a:rPr lang="en-GB" sz="2400" dirty="0" err="1"/>
              <a:t>fasada</a:t>
            </a:r>
            <a:r>
              <a:rPr lang="en-GB" sz="2400" dirty="0"/>
              <a:t> e </a:t>
            </a:r>
            <a:r>
              <a:rPr lang="en-GB" sz="2400" dirty="0" err="1"/>
              <a:t>Universitetit</a:t>
            </a:r>
            <a:r>
              <a:rPr lang="en-GB" sz="2400" dirty="0"/>
              <a:t> </a:t>
            </a:r>
            <a:r>
              <a:rPr lang="en-GB" sz="2400" dirty="0" err="1"/>
              <a:t>Kombëtar</a:t>
            </a:r>
            <a:r>
              <a:rPr lang="en-GB" sz="2400" dirty="0"/>
              <a:t> </a:t>
            </a:r>
            <a:r>
              <a:rPr lang="en-GB" sz="2400" dirty="0" err="1"/>
              <a:t>dhe</a:t>
            </a:r>
            <a:r>
              <a:rPr lang="en-GB" sz="2400" dirty="0"/>
              <a:t> </a:t>
            </a:r>
            <a:r>
              <a:rPr lang="en-GB" sz="2400" dirty="0" err="1"/>
              <a:t>Kapodistrian</a:t>
            </a:r>
            <a:r>
              <a:rPr lang="en-GB" sz="2400" dirty="0"/>
              <a:t> </a:t>
            </a:r>
            <a:r>
              <a:rPr lang="en-GB" sz="2400" dirty="0" err="1"/>
              <a:t>të</a:t>
            </a:r>
            <a:r>
              <a:rPr lang="en-GB" sz="2400" dirty="0"/>
              <a:t> </a:t>
            </a:r>
            <a:r>
              <a:rPr lang="en-GB" sz="2400" dirty="0" err="1"/>
              <a:t>Athinës</a:t>
            </a:r>
            <a:r>
              <a:rPr lang="en-GB" sz="2400" dirty="0"/>
              <a:t>, 1888, </a:t>
            </a:r>
            <a:r>
              <a:rPr lang="en-GB" sz="2400" dirty="0" err="1"/>
              <a:t>piktori</a:t>
            </a:r>
            <a:r>
              <a:rPr lang="en-GB" sz="2400" dirty="0"/>
              <a:t> Eduard </a:t>
            </a:r>
            <a:r>
              <a:rPr lang="en-GB" sz="2400" dirty="0" err="1"/>
              <a:t>Lebiedzki</a:t>
            </a:r>
            <a:r>
              <a:rPr lang="en-GB" sz="2400" dirty="0"/>
              <a:t>, </a:t>
            </a:r>
            <a:r>
              <a:rPr lang="en-GB" sz="2400" dirty="0" err="1"/>
              <a:t>dizajn</a:t>
            </a:r>
            <a:r>
              <a:rPr lang="en-GB" sz="2400" dirty="0"/>
              <a:t> </a:t>
            </a:r>
            <a:r>
              <a:rPr lang="en-GB" sz="2400" dirty="0" err="1"/>
              <a:t>nga</a:t>
            </a:r>
            <a:r>
              <a:rPr lang="en-GB" sz="2400" dirty="0"/>
              <a:t> Karl </a:t>
            </a:r>
            <a:r>
              <a:rPr lang="en-GB" sz="2400" dirty="0" err="1"/>
              <a:t>Rahl</a:t>
            </a:r>
            <a:r>
              <a:rPr lang="en-GB" sz="2400" dirty="0"/>
              <a:t>.</a:t>
            </a:r>
          </a:p>
          <a:p>
            <a:pPr algn="ctr"/>
            <a:r>
              <a:rPr lang="el-GR" sz="2400" dirty="0"/>
              <a:t>Επιστήμες, τοιχογραφία από την πρόσοψη του Εθνικού και Καποδιστριακού Πανεπιστημίου Αθηνών, 1888, ζωγράφος Eduard Lebiedzki, σχέδιο Karl Rahl</a:t>
            </a:r>
            <a:r>
              <a:rPr lang="en-GB" sz="2400"/>
              <a:t>.</a:t>
            </a:r>
            <a:endParaRPr lang="en-GB" sz="2400" dirty="0"/>
          </a:p>
        </p:txBody>
      </p:sp>
      <p:grpSp>
        <p:nvGrpSpPr>
          <p:cNvPr id="45" name="22 - Ομάδα"/>
          <p:cNvGrpSpPr/>
          <p:nvPr/>
        </p:nvGrpSpPr>
        <p:grpSpPr>
          <a:xfrm>
            <a:off x="28803450" y="14072034"/>
            <a:ext cx="4176464" cy="10119676"/>
            <a:chOff x="29893513" y="16530192"/>
            <a:chExt cx="5725061" cy="14358375"/>
          </a:xfrm>
        </p:grpSpPr>
        <p:pic>
          <p:nvPicPr>
            <p:cNvPr id="46" name="Picture 8" descr="D:\TEX\OMILIES\Anitkythera Mechanism_OMILIES\Antikythera Mechanism Exhibition Program England 2014\University_of_Athens_-_Propylaea_-_fresco_detail_-_philosophy (4).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1000" contrast="11000"/>
                      </a14:imgEffect>
                    </a14:imgLayer>
                  </a14:imgProps>
                </a:ext>
              </a:extLst>
            </a:blip>
            <a:srcRect/>
            <a:stretch>
              <a:fillRect/>
            </a:stretch>
          </p:blipFill>
          <p:spPr bwMode="auto">
            <a:xfrm>
              <a:off x="30189634" y="16530192"/>
              <a:ext cx="5196097" cy="10297144"/>
            </a:xfrm>
            <a:prstGeom prst="rect">
              <a:avLst/>
            </a:prstGeom>
            <a:noFill/>
          </p:spPr>
        </p:pic>
        <p:sp>
          <p:nvSpPr>
            <p:cNvPr id="47" name="11 - Ορθογώνιο"/>
            <p:cNvSpPr/>
            <p:nvPr/>
          </p:nvSpPr>
          <p:spPr>
            <a:xfrm>
              <a:off x="29893513" y="26827341"/>
              <a:ext cx="5725061" cy="4061226"/>
            </a:xfrm>
            <a:prstGeom prst="rect">
              <a:avLst/>
            </a:prstGeom>
          </p:spPr>
          <p:txBody>
            <a:bodyPr wrap="square">
              <a:spAutoFit/>
            </a:bodyPr>
            <a:lstStyle/>
            <a:p>
              <a:pPr algn="ctr"/>
              <a:r>
                <a:rPr lang="en-US" sz="1800" dirty="0" err="1"/>
                <a:t>Filozofi</a:t>
              </a:r>
              <a:r>
                <a:rPr lang="en-US" sz="1800" dirty="0"/>
                <a:t>, </a:t>
              </a:r>
              <a:r>
                <a:rPr lang="en-US" sz="1800" dirty="0" err="1"/>
                <a:t>detaje</a:t>
              </a:r>
              <a:r>
                <a:rPr lang="en-US" sz="1800" dirty="0"/>
                <a:t> </a:t>
              </a:r>
              <a:r>
                <a:rPr lang="en-US" sz="1800" dirty="0" err="1"/>
                <a:t>murale</a:t>
              </a:r>
              <a:r>
                <a:rPr lang="en-US" sz="1800" dirty="0"/>
                <a:t> </a:t>
              </a:r>
              <a:r>
                <a:rPr lang="en-US" sz="1800" dirty="0" err="1"/>
                <a:t>nga</a:t>
              </a:r>
              <a:r>
                <a:rPr lang="en-US" sz="1800" dirty="0"/>
                <a:t> </a:t>
              </a:r>
              <a:r>
                <a:rPr lang="en-US" sz="1800" dirty="0" err="1"/>
                <a:t>fasada</a:t>
              </a:r>
              <a:r>
                <a:rPr lang="en-US" sz="1800" dirty="0"/>
                <a:t> e </a:t>
              </a:r>
              <a:r>
                <a:rPr lang="en-US" sz="1800" dirty="0" err="1"/>
                <a:t>Universitetit</a:t>
              </a:r>
              <a:r>
                <a:rPr lang="en-US" sz="1800" dirty="0"/>
                <a:t> </a:t>
              </a:r>
              <a:r>
                <a:rPr lang="en-US" sz="1800" dirty="0" err="1"/>
                <a:t>Kombëtar</a:t>
              </a:r>
              <a:r>
                <a:rPr lang="en-US" sz="1800" dirty="0"/>
                <a:t> </a:t>
              </a:r>
              <a:r>
                <a:rPr lang="en-US" sz="1800" dirty="0" err="1"/>
                <a:t>dhe</a:t>
              </a:r>
              <a:r>
                <a:rPr lang="en-US" sz="1800" dirty="0"/>
                <a:t> </a:t>
              </a:r>
              <a:r>
                <a:rPr lang="en-US" sz="1800" dirty="0" err="1"/>
                <a:t>Kapodistrian</a:t>
              </a:r>
              <a:r>
                <a:rPr lang="en-US" sz="1800" dirty="0"/>
                <a:t> </a:t>
              </a:r>
              <a:r>
                <a:rPr lang="en-US" sz="1800" dirty="0" err="1"/>
                <a:t>të</a:t>
              </a:r>
              <a:r>
                <a:rPr lang="en-US" sz="1800" dirty="0"/>
                <a:t> </a:t>
              </a:r>
              <a:r>
                <a:rPr lang="en-US" sz="1800" dirty="0" err="1"/>
                <a:t>Athinës</a:t>
              </a:r>
              <a:r>
                <a:rPr lang="en-US" sz="1800" dirty="0"/>
                <a:t>, 1888, </a:t>
              </a:r>
              <a:r>
                <a:rPr lang="en-US" sz="1800" dirty="0" err="1"/>
                <a:t>piktori</a:t>
              </a:r>
              <a:r>
                <a:rPr lang="en-US" sz="1800" dirty="0"/>
                <a:t> Eduard </a:t>
              </a:r>
              <a:r>
                <a:rPr lang="en-US" sz="1800" dirty="0" err="1"/>
                <a:t>Lebiedzki</a:t>
              </a:r>
              <a:r>
                <a:rPr lang="en-US" sz="1800" dirty="0"/>
                <a:t>, </a:t>
              </a:r>
              <a:r>
                <a:rPr lang="en-US" sz="1800" dirty="0" err="1"/>
                <a:t>dizajn</a:t>
              </a:r>
              <a:r>
                <a:rPr lang="en-US" sz="1800" dirty="0"/>
                <a:t> </a:t>
              </a:r>
              <a:r>
                <a:rPr lang="en-US" sz="1800" dirty="0" err="1"/>
                <a:t>nga</a:t>
              </a:r>
              <a:r>
                <a:rPr lang="en-US" sz="1800" dirty="0"/>
                <a:t> Karl </a:t>
              </a:r>
              <a:r>
                <a:rPr lang="en-US" sz="1800" dirty="0" err="1"/>
                <a:t>Rahl</a:t>
              </a:r>
              <a:endParaRPr lang="en-US" sz="1800" dirty="0"/>
            </a:p>
            <a:p>
              <a:pPr algn="ctr"/>
              <a:endParaRPr lang="en-US" sz="1800" dirty="0"/>
            </a:p>
            <a:p>
              <a:pPr algn="ctr"/>
              <a:r>
                <a:rPr lang="el-GR" sz="1800" dirty="0"/>
                <a:t>Φιλοσοφία, λεπτομέρεια τοιχογραφίας από την πρόσοψη του Εθνικού και Καποδιστριακού Πανεπιστημίου Αθηνών, 1888, ζωγράφος Eduard Lebiedzki, σχέδιο Karl Rahl</a:t>
              </a:r>
              <a:endParaRPr lang="en-GB" sz="1600" dirty="0"/>
            </a:p>
          </p:txBody>
        </p:sp>
      </p:grpSp>
      <p:sp>
        <p:nvSpPr>
          <p:cNvPr id="48" name="Rectangle 1"/>
          <p:cNvSpPr>
            <a:spLocks noChangeArrowheads="1"/>
          </p:cNvSpPr>
          <p:nvPr/>
        </p:nvSpPr>
        <p:spPr bwMode="auto">
          <a:xfrm>
            <a:off x="18817920" y="19913613"/>
            <a:ext cx="9083117"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sq-AL" sz="2800" b="1" dirty="0"/>
              <a:t>Vëzhgimet e ylberit lindën </a:t>
            </a:r>
            <a:r>
              <a:rPr lang="sq-AL" sz="2800" b="1" i="1" dirty="0"/>
              <a:t>Spektroskopinë</a:t>
            </a:r>
            <a:r>
              <a:rPr lang="sq-AL" sz="2800" b="1" dirty="0"/>
              <a:t>.</a:t>
            </a:r>
            <a:endParaRPr lang="en-US" sz="2800" b="1" dirty="0"/>
          </a:p>
          <a:p>
            <a:pPr algn="ctr"/>
            <a:r>
              <a:rPr lang="sq-AL" sz="2800" dirty="0"/>
              <a:t>Iris (ylberi), sipas një filozofi grek, është rezultat i reflektimeve të shumta të dritës të reflektuar në pikat e shiut.</a:t>
            </a:r>
            <a:endParaRPr lang="en-US" sz="2800" dirty="0"/>
          </a:p>
          <a:p>
            <a:pPr algn="ctr"/>
            <a:endParaRPr lang="en-US" sz="2800" dirty="0"/>
          </a:p>
          <a:p>
            <a:pPr algn="ctr"/>
            <a:r>
              <a:rPr lang="en-US" sz="2800" b="1" dirty="0"/>
              <a:t> </a:t>
            </a:r>
            <a:r>
              <a:rPr lang="el-GR" sz="2800" b="1" dirty="0"/>
              <a:t>Οι παρατηρήσεις του ουράνιου τόξου γέννησαν τη Φασματοσκοπία.</a:t>
            </a:r>
          </a:p>
          <a:p>
            <a:pPr algn="ctr"/>
            <a:r>
              <a:rPr lang="el-GR" sz="2800" dirty="0"/>
              <a:t>Η Ίρις (ουράνιο τόξο), κατέληξε </a:t>
            </a:r>
            <a:r>
              <a:rPr lang="el-GR" sz="2800" dirty="0" err="1"/>
              <a:t>έλληνας</a:t>
            </a:r>
            <a:r>
              <a:rPr lang="el-GR" sz="2800" dirty="0"/>
              <a:t> φιλόσοφος, είναι το αποτέλεσμα πολλαπλών αντανακλάσεων του φωτός που αντανακλάται στις σταγόνες της βροχής.</a:t>
            </a:r>
          </a:p>
        </p:txBody>
      </p:sp>
      <p:sp>
        <p:nvSpPr>
          <p:cNvPr id="49" name="Rectangle 1"/>
          <p:cNvSpPr>
            <a:spLocks noChangeArrowheads="1"/>
          </p:cNvSpPr>
          <p:nvPr/>
        </p:nvSpPr>
        <p:spPr bwMode="auto">
          <a:xfrm>
            <a:off x="6140862" y="13396161"/>
            <a:ext cx="5248450" cy="92948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sz="2300" b="1" dirty="0"/>
              <a:t>Ο ρόλος των κομητών στην ανάπτυξη της επιστήμης και της φιλοσοφίας</a:t>
            </a:r>
          </a:p>
          <a:p>
            <a:pPr algn="just"/>
            <a:r>
              <a:rPr lang="el-GR" sz="2300" dirty="0"/>
              <a:t>Οι παρατηρήσεις κομητών και μετεωριτών κατά την αρχαιότητα έκαναν τους ανθρώπους να κατανοήσουν τη φύση των ουράνιων σωμάτων. Αυτές οι παρατηρήσεις, οι οποίες τεκμηριώνονται σε αρχαία βιβλία, έπαιξαν πολύ σημαντικό ρόλο στην ανάπτυξη του τρόπου με τον οποίο οι άνθρωποι αντιλαμβάνονται τη φύση.</a:t>
            </a:r>
          </a:p>
          <a:p>
            <a:pPr algn="just"/>
            <a:r>
              <a:rPr lang="el-GR" sz="2300" dirty="0"/>
              <a:t>Οι άνθρωποι είχαν μερικές φορές την ευκαιρία να παρατηρήσουν κομήτες από πολύ κοντά, όποτε οι  κομήτες περνούν πολύ κοντά στην Γη. Οι παρατηρήσεις της εκτόξευσης αερίων κομητών, οι εντυπωσιακοί περιστρεφόμενοι πίδακες, οι μετεωρίτες που πέφτουν και τα συντρίμμια κομητών έδωσαν την ευκαιρία να καταλάβουν ότι τα ουράνια σώματα αποτελούνται από υλικά σαν της Γης. Οι αρχαίοι φιλόσοφοι οδηγήθηκαν στο συμπέρασμα ότι τα αστέρια είναι συσσωματώματα, συγκεντρώσεις καυτών αερίων.</a:t>
            </a:r>
          </a:p>
        </p:txBody>
      </p:sp>
      <p:grpSp>
        <p:nvGrpSpPr>
          <p:cNvPr id="50" name="14 - Ομάδα"/>
          <p:cNvGrpSpPr/>
          <p:nvPr/>
        </p:nvGrpSpPr>
        <p:grpSpPr>
          <a:xfrm>
            <a:off x="30126334" y="38657349"/>
            <a:ext cx="4315439" cy="6683116"/>
            <a:chOff x="20684058" y="19698543"/>
            <a:chExt cx="4331133" cy="5541070"/>
          </a:xfrm>
        </p:grpSpPr>
        <p:pic>
          <p:nvPicPr>
            <p:cNvPr id="51" name="Picture 2"/>
            <p:cNvPicPr>
              <a:picLocks noChangeAspect="1" noChangeArrowheads="1"/>
            </p:cNvPicPr>
            <p:nvPr/>
          </p:nvPicPr>
          <p:blipFill>
            <a:blip r:embed="rId6" cstate="print">
              <a:lum contrast="30000"/>
            </a:blip>
            <a:srcRect/>
            <a:stretch>
              <a:fillRect/>
            </a:stretch>
          </p:blipFill>
          <p:spPr bwMode="auto">
            <a:xfrm>
              <a:off x="20828594" y="19698543"/>
              <a:ext cx="4186597" cy="2836571"/>
            </a:xfrm>
            <a:prstGeom prst="rect">
              <a:avLst/>
            </a:prstGeom>
            <a:noFill/>
            <a:ln w="9525">
              <a:noFill/>
              <a:miter lim="800000"/>
              <a:headEnd/>
              <a:tailEnd/>
            </a:ln>
          </p:spPr>
        </p:pic>
        <p:sp>
          <p:nvSpPr>
            <p:cNvPr id="52" name="16 - Ορθογώνιο"/>
            <p:cNvSpPr/>
            <p:nvPr/>
          </p:nvSpPr>
          <p:spPr>
            <a:xfrm>
              <a:off x="20684058" y="22636756"/>
              <a:ext cx="4331133" cy="2602857"/>
            </a:xfrm>
            <a:prstGeom prst="rect">
              <a:avLst/>
            </a:prstGeom>
          </p:spPr>
          <p:txBody>
            <a:bodyPr wrap="square">
              <a:spAutoFit/>
            </a:bodyPr>
            <a:lstStyle/>
            <a:p>
              <a:pPr algn="ctr"/>
              <a:r>
                <a:rPr lang="sq-AL" sz="1800" dirty="0"/>
                <a:t>Ylberët interpretohen nga disa filozofë të lashtë grekë si të shkaktuara nga reflektimet e shumta të dritës në pikat e shiut.</a:t>
              </a:r>
              <a:endParaRPr lang="en-US" sz="1800" dirty="0"/>
            </a:p>
            <a:p>
              <a:pPr algn="ctr"/>
              <a:r>
                <a:rPr lang="sq-AL" sz="1800" dirty="0"/>
                <a:t>Foto nga Korfuzi</a:t>
              </a:r>
              <a:endParaRPr lang="en-US" sz="1800" dirty="0"/>
            </a:p>
            <a:p>
              <a:pPr algn="ctr"/>
              <a:endParaRPr lang="en-US" sz="1800" dirty="0"/>
            </a:p>
            <a:p>
              <a:pPr algn="ctr"/>
              <a:r>
                <a:rPr lang="el-GR" sz="1800" dirty="0"/>
                <a:t>Τα ουράνια τόξα ερμηνεύονται από κάποιους αρχαίους έλληνες φιλοσόφους ως προκαλούμενα από πολλαπλές αντανακλάσεις του φωτός μέσα στις σταγόνες της βροχής.</a:t>
              </a:r>
            </a:p>
            <a:p>
              <a:pPr algn="ctr"/>
              <a:r>
                <a:rPr lang="el-GR" sz="1800" dirty="0"/>
                <a:t>Φωτογραφία από την Κέρκυρα</a:t>
              </a:r>
              <a:endParaRPr lang="en-GB" sz="1800" dirty="0"/>
            </a:p>
          </p:txBody>
        </p:sp>
      </p:grpSp>
      <p:grpSp>
        <p:nvGrpSpPr>
          <p:cNvPr id="53" name="17 - Ομάδα"/>
          <p:cNvGrpSpPr/>
          <p:nvPr/>
        </p:nvGrpSpPr>
        <p:grpSpPr>
          <a:xfrm>
            <a:off x="11560709" y="13937906"/>
            <a:ext cx="6496136" cy="4394814"/>
            <a:chOff x="15365355" y="23394635"/>
            <a:chExt cx="8359832" cy="7715794"/>
          </a:xfrm>
        </p:grpSpPr>
        <p:sp>
          <p:nvSpPr>
            <p:cNvPr id="54" name="18 - Ορθογώνιο"/>
            <p:cNvSpPr/>
            <p:nvPr/>
          </p:nvSpPr>
          <p:spPr>
            <a:xfrm>
              <a:off x="15365355" y="29435343"/>
              <a:ext cx="8359832" cy="1675086"/>
            </a:xfrm>
            <a:prstGeom prst="rect">
              <a:avLst/>
            </a:prstGeom>
          </p:spPr>
          <p:txBody>
            <a:bodyPr wrap="square">
              <a:spAutoFit/>
            </a:bodyPr>
            <a:lstStyle/>
            <a:p>
              <a:pPr algn="ctr"/>
              <a:r>
                <a:rPr lang="en-GB" sz="1400" dirty="0"/>
                <a:t>Photo: Halley’s Comet taken in the Holden Observatory. Credit: Naomi Falk, thanks to Syracuse University Archives</a:t>
              </a:r>
            </a:p>
            <a:p>
              <a:pPr algn="ctr"/>
              <a:r>
                <a:rPr lang="el-GR" sz="1400" dirty="0"/>
                <a:t>Ο κομήτης του </a:t>
              </a:r>
              <a:r>
                <a:rPr lang="el-GR" sz="1400" dirty="0" err="1"/>
                <a:t>Χάλεϋ</a:t>
              </a:r>
              <a:r>
                <a:rPr lang="en-US" sz="1400" dirty="0"/>
                <a:t>. </a:t>
              </a:r>
              <a:r>
                <a:rPr lang="el-GR" sz="1400" dirty="0"/>
                <a:t>Φωτογραφία</a:t>
              </a:r>
              <a:r>
                <a:rPr lang="en-US" sz="1400" dirty="0"/>
                <a:t> </a:t>
              </a:r>
              <a:r>
                <a:rPr lang="el-GR" sz="1400" dirty="0"/>
                <a:t>από το Αστεροσκοπείο </a:t>
              </a:r>
              <a:r>
                <a:rPr lang="el-GR" sz="1400" dirty="0" err="1"/>
                <a:t>Χόλντεν</a:t>
              </a:r>
              <a:r>
                <a:rPr lang="el-GR" sz="1400" dirty="0"/>
                <a:t>. Πιστοποίηση: </a:t>
              </a:r>
              <a:r>
                <a:rPr lang="el-GR" sz="1400" dirty="0" err="1"/>
                <a:t>Naomi</a:t>
              </a:r>
              <a:r>
                <a:rPr lang="el-GR" sz="1400" dirty="0"/>
                <a:t> </a:t>
              </a:r>
              <a:r>
                <a:rPr lang="el-GR" sz="1400" dirty="0" err="1"/>
                <a:t>Falk</a:t>
              </a:r>
              <a:r>
                <a:rPr lang="el-GR" sz="1400" dirty="0"/>
                <a:t>, χάρη στα Αρχεία του Πανεπιστημίου των Συρακουσών των ΗΠΑ</a:t>
              </a:r>
              <a:endParaRPr lang="en-GB" sz="1400" dirty="0"/>
            </a:p>
          </p:txBody>
        </p:sp>
        <p:pic>
          <p:nvPicPr>
            <p:cNvPr id="55" name="19 - Εικόνα" descr="Comet-Halley-1910  Holden Observatory Credit Naomi Falk thanks to Syracuse University Archives.jpg"/>
            <p:cNvPicPr>
              <a:picLocks noChangeAspect="1"/>
            </p:cNvPicPr>
            <p:nvPr/>
          </p:nvPicPr>
          <p:blipFill>
            <a:blip r:embed="rId7" cstate="print"/>
            <a:stretch>
              <a:fillRect/>
            </a:stretch>
          </p:blipFill>
          <p:spPr>
            <a:xfrm>
              <a:off x="15421088" y="23394635"/>
              <a:ext cx="8248368" cy="5801421"/>
            </a:xfrm>
            <a:prstGeom prst="rect">
              <a:avLst/>
            </a:prstGeom>
          </p:spPr>
        </p:pic>
      </p:grpSp>
      <p:sp>
        <p:nvSpPr>
          <p:cNvPr id="56" name="23 - TextBox"/>
          <p:cNvSpPr txBox="1"/>
          <p:nvPr/>
        </p:nvSpPr>
        <p:spPr>
          <a:xfrm>
            <a:off x="18824344" y="31318745"/>
            <a:ext cx="7446734" cy="9787295"/>
          </a:xfrm>
          <a:prstGeom prst="rect">
            <a:avLst/>
          </a:prstGeom>
          <a:noFill/>
        </p:spPr>
        <p:txBody>
          <a:bodyPr wrap="square" rtlCol="0">
            <a:spAutoFit/>
          </a:bodyPr>
          <a:lstStyle/>
          <a:p>
            <a:pPr algn="just"/>
            <a:r>
              <a:rPr lang="sq-AL" sz="1800" b="1" dirty="0"/>
              <a:t>Anaksimandri</a:t>
            </a:r>
            <a:r>
              <a:rPr lang="sq-AL" sz="1800" dirty="0"/>
              <a:t> (610-545 p.K.) ishte një filozof natyror shumë i rëndësishëm nga Jonia. Ai prezantoi termin Parim në filozofi. Ndërtoni hartën e parë të Tokës dhe orët e para diellore. Ai madje prezantoi teorinë e parë të evolucionit të specieve, idenë se jeta e ka prejardhjen nga uji, ku u zhvilluan fillimisht disa gjallesa. Ka matur ndryshimin e pjerrësisë së lartësisë diellore gjatë vitit (solsticet, ekuinokset). </a:t>
            </a:r>
            <a:endParaRPr lang="en-US" sz="1800" dirty="0"/>
          </a:p>
          <a:p>
            <a:pPr algn="just"/>
            <a:r>
              <a:rPr lang="sq-AL" sz="1800" b="1" dirty="0"/>
              <a:t>Anaksimeni</a:t>
            </a:r>
            <a:r>
              <a:rPr lang="sq-AL" sz="1800" dirty="0"/>
              <a:t> (585-525 p.K.) ishte një filozof shumë i rëndësishëm i cili prezantoi një model mekanik matematikor të Universit. Studioni ciklin e ujit (avullim, re, shi, borë, ylber). Prezantoi matjet në studimin e fenomeneve, ndoshta pas Pitagorës. Pohoi se Hëna ndriçohet nga Dielli dhe dha shpjegimin e natyrshëm për eklipset, ashtu si edhe Talesi.</a:t>
            </a:r>
            <a:endParaRPr lang="en-US" sz="1800" dirty="0"/>
          </a:p>
          <a:p>
            <a:pPr algn="just"/>
            <a:r>
              <a:rPr lang="sq-AL" sz="1800" b="1" dirty="0"/>
              <a:t>Anaksagora</a:t>
            </a:r>
            <a:r>
              <a:rPr lang="sq-AL" sz="1800" dirty="0"/>
              <a:t> i Jonisë (500 / 488-428 p.K.) kuptoi se trupat qiellorë nuk ishin perëndi, por ishin bërë nga materia. Në Athinë, ai themeloi Shkollën e Filozofisë (Universitet) e cila ndryshoi në mënyrë drastike rrjedhën e Filozofisë, pasi mbolli farat e filozofisë në shtetin e Athinës. Studenti i tij më i rëndësishëm ishte politikani i madh Perikliu, i cili ndryshoi Athinën dhe e bëri atë një qytet-shtet shumë të rëndësishëm me Akropolin dhe Partenonin.</a:t>
            </a:r>
            <a:endParaRPr lang="en-US" sz="1800" dirty="0"/>
          </a:p>
          <a:p>
            <a:pPr algn="just"/>
            <a:r>
              <a:rPr lang="sq-AL" sz="1800" b="1" dirty="0"/>
              <a:t>Tales</a:t>
            </a:r>
            <a:r>
              <a:rPr lang="sq-AL" sz="1800" dirty="0"/>
              <a:t> interpreton eklipset e Diellit dhe Hënës. Nga forma e hijes ai percepton sfericitetin e trupave qiellorë. Ndoshta e kishte vëzhguar Hënën përmes një teleskopi të bërë me një pasqyrë sferike ose parabolike. Kështu e kuptoi se natyra e Hënës është e ngjashme me atë të Tokës, sepse ai pa male dhe lugina në Hënë. </a:t>
            </a:r>
            <a:endParaRPr lang="en-US" sz="1800" dirty="0"/>
          </a:p>
          <a:p>
            <a:pPr algn="just"/>
            <a:r>
              <a:rPr lang="sq-AL" sz="1800" i="1" dirty="0"/>
              <a:t>[Ο λεγόμενος Ψευδοπλούταρχος, στο βιβλίο Περὶ τῶν ἀρεσκόντων φιλοσόφοις φυσικῶν δογμάτων γράφει Περὶ ἐκλείψεως ἡλίου. Θαλῆς πρῶτος ἔφη ἐκλείπειν τὸν ⁇ λιον τῆς σελήνης αὐτὸν ὑποτρεχούσης κατὰ κάθετον, οὔσης φύσει γεώδους · βλέπεσθαι δὲ τοῦτο κατοπτρικῶς ὑποτιθεμένῳ τῷ δισκῳ.].</a:t>
            </a:r>
            <a:r>
              <a:rPr lang="sq-AL" sz="1800" dirty="0"/>
              <a:t> </a:t>
            </a:r>
            <a:endParaRPr lang="en-US" sz="1800" dirty="0"/>
          </a:p>
          <a:p>
            <a:pPr algn="just"/>
            <a:r>
              <a:rPr lang="sq-AL" sz="1800" dirty="0"/>
              <a:t>Prezantimi i matematikës teorike është një zhvillim shumë i rëndësishëm që fillon me Talesin dhe Pitagorën dhe përdorimi i tyre mban një vend domethënës në filozofi, por edhe në shoqëri, me një përkrahës të flaktë të Pitagorës Platonit. </a:t>
            </a:r>
            <a:r>
              <a:rPr lang="sq-AL" sz="1800" i="1" dirty="0"/>
              <a:t>Μηδεὶς ἀγεωμέτρητος εἰσίτω</a:t>
            </a:r>
            <a:r>
              <a:rPr lang="sq-AL" sz="1800" dirty="0"/>
              <a:t> - askush nuk duhet të hyjë në Universitetin tim nëse nuk di matematikë, shkruan ai në hyrje të Shkollës së tij, Akademisë, që ndodhet në zonën homonime të Akademisë së Platonit në Athinë.</a:t>
            </a:r>
            <a:endParaRPr lang="en-US" sz="1800" dirty="0"/>
          </a:p>
          <a:p>
            <a:endParaRPr lang="en-GB" sz="1800" dirty="0"/>
          </a:p>
        </p:txBody>
      </p:sp>
      <p:sp>
        <p:nvSpPr>
          <p:cNvPr id="59" name="24 - Ορθογώνιο"/>
          <p:cNvSpPr/>
          <p:nvPr/>
        </p:nvSpPr>
        <p:spPr>
          <a:xfrm>
            <a:off x="19370402" y="29391119"/>
            <a:ext cx="14689632" cy="1754326"/>
          </a:xfrm>
          <a:prstGeom prst="rect">
            <a:avLst/>
          </a:prstGeom>
        </p:spPr>
        <p:txBody>
          <a:bodyPr wrap="square">
            <a:spAutoFit/>
          </a:bodyPr>
          <a:lstStyle/>
          <a:p>
            <a:pPr algn="ctr"/>
            <a:r>
              <a:rPr lang="sq-AL" sz="1800" dirty="0"/>
              <a:t>Pitagora realizoi eksperimentet e para në fizikë duke përdorur matjet. Me studentët e tij ai mati efektin e gjatësisë dhe tensionit të kordave, forcës që tendos kordat, në frekuencën dhe nuancën e zërit. Ai lidhi shkallën muzikore me frekuencat dhe koordinimin e planetëve në sistemin diellor.</a:t>
            </a:r>
            <a:endParaRPr lang="en-US" sz="1800" dirty="0"/>
          </a:p>
          <a:p>
            <a:pPr algn="ctr"/>
            <a:endParaRPr lang="en-US" sz="1800" dirty="0"/>
          </a:p>
          <a:p>
            <a:pPr algn="ctr"/>
            <a:r>
              <a:rPr lang="el-GR" sz="1800" dirty="0">
                <a:solidFill>
                  <a:prstClr val="black"/>
                </a:solidFill>
              </a:rPr>
              <a:t>Ο Πυθαγόρας έκανε τα πρώτα πειράματα στη φυσική χρησιμοποιώντας μετρήσεις. Με τους μαθητές του μέτρησε την επίδραση του μήκους της χορδής και της τάσης, της δύναμης που τεντώνει τις χορδές, </a:t>
            </a:r>
            <a:r>
              <a:rPr lang="el-GR" sz="1800" dirty="0"/>
              <a:t>στη συχνότητα και τη χροιά του ήχου. Συνέδεσε τη </a:t>
            </a:r>
            <a:r>
              <a:rPr lang="el-GR" sz="1800" dirty="0">
                <a:solidFill>
                  <a:prstClr val="black"/>
                </a:solidFill>
              </a:rPr>
              <a:t>μουσική κλίμακα με τις συχνότητες και τους συντονισμούς των πλανητών του ηλιακού συστήματος </a:t>
            </a:r>
            <a:endParaRPr lang="en-GB" sz="1800" dirty="0"/>
          </a:p>
        </p:txBody>
      </p:sp>
      <p:grpSp>
        <p:nvGrpSpPr>
          <p:cNvPr id="60" name="27 - Ομάδα"/>
          <p:cNvGrpSpPr/>
          <p:nvPr/>
        </p:nvGrpSpPr>
        <p:grpSpPr>
          <a:xfrm>
            <a:off x="1584426" y="22840362"/>
            <a:ext cx="15971609" cy="12151186"/>
            <a:chOff x="1818482" y="17754328"/>
            <a:chExt cx="11260383" cy="8442108"/>
          </a:xfrm>
        </p:grpSpPr>
        <p:pic>
          <p:nvPicPr>
            <p:cNvPr id="61" name="Picture 1" descr="D:\TEX\OMILIES\Anitkythera Mechanism_OMILIES\Antikythera Mechanism Exhibition Program England 2014\Stanza della Segnatura School of Athens fresco of Raffaello Sanzio 1510 - 1511-2.jpg"/>
            <p:cNvPicPr>
              <a:picLocks noChangeAspect="1" noChangeArrowheads="1"/>
            </p:cNvPicPr>
            <p:nvPr/>
          </p:nvPicPr>
          <p:blipFill>
            <a:blip r:embed="rId8" cstate="print"/>
            <a:srcRect/>
            <a:stretch>
              <a:fillRect/>
            </a:stretch>
          </p:blipFill>
          <p:spPr bwMode="auto">
            <a:xfrm>
              <a:off x="1818482" y="17754328"/>
              <a:ext cx="11181624" cy="7848872"/>
            </a:xfrm>
            <a:prstGeom prst="rect">
              <a:avLst/>
            </a:prstGeom>
            <a:noFill/>
          </p:spPr>
        </p:pic>
        <p:sp>
          <p:nvSpPr>
            <p:cNvPr id="62" name="26 - Ορθογώνιο"/>
            <p:cNvSpPr/>
            <p:nvPr/>
          </p:nvSpPr>
          <p:spPr>
            <a:xfrm>
              <a:off x="1917625" y="25747394"/>
              <a:ext cx="11161240" cy="449042"/>
            </a:xfrm>
            <a:prstGeom prst="rect">
              <a:avLst/>
            </a:prstGeom>
          </p:spPr>
          <p:txBody>
            <a:bodyPr wrap="square">
              <a:spAutoFit/>
            </a:bodyPr>
            <a:lstStyle/>
            <a:p>
              <a:pPr algn="ctr"/>
              <a:r>
                <a:rPr lang="el-GR" sz="1800" dirty="0">
                  <a:solidFill>
                    <a:prstClr val="black"/>
                  </a:solidFill>
                </a:rPr>
                <a:t>Η Σχολή των Αθηνών, του Ραφαήλ (1509 έως 1510) στο Stanza della Segnatura, Αποστολικό Παλάτι, Βατικανό.</a:t>
              </a:r>
              <a:endParaRPr lang="en-US" sz="1800" dirty="0">
                <a:solidFill>
                  <a:prstClr val="black"/>
                </a:solidFill>
              </a:endParaRPr>
            </a:p>
            <a:p>
              <a:pPr algn="ctr"/>
              <a:r>
                <a:rPr lang="it-IT" sz="1800" dirty="0"/>
                <a:t>Shkolla e Athinës, nga Raphael (1509-1510) në Stanza della Segnatura, Pallati Apostolik, Vatikan.</a:t>
              </a:r>
              <a:r>
                <a:rPr lang="en-GB" sz="1800" dirty="0"/>
                <a:t> </a:t>
              </a:r>
            </a:p>
          </p:txBody>
        </p:sp>
      </p:grpSp>
      <p:sp>
        <p:nvSpPr>
          <p:cNvPr id="63" name="29 - Ορθογώνιο"/>
          <p:cNvSpPr/>
          <p:nvPr/>
        </p:nvSpPr>
        <p:spPr>
          <a:xfrm>
            <a:off x="23826178" y="41253044"/>
            <a:ext cx="5320699" cy="1938992"/>
          </a:xfrm>
          <a:prstGeom prst="rect">
            <a:avLst/>
          </a:prstGeom>
        </p:spPr>
        <p:txBody>
          <a:bodyPr wrap="square">
            <a:spAutoFit/>
          </a:bodyPr>
          <a:lstStyle/>
          <a:p>
            <a:pPr algn="just"/>
            <a:r>
              <a:rPr lang="sq-AL" sz="2400" b="1" dirty="0"/>
              <a:t>Pitagora</a:t>
            </a:r>
            <a:r>
              <a:rPr lang="sq-AL" sz="2400" dirty="0"/>
              <a:t> themeloi Shkollën e Filozofisë në Itali (Greqia e Madhe, Magna Grecia). Ai kishte një ndikim të madh dhe ishte i pari që shpiku termin filozof duke e përdorur atë për të përshkruar veten.</a:t>
            </a:r>
            <a:endParaRPr lang="en-US" sz="2400" dirty="0"/>
          </a:p>
        </p:txBody>
      </p:sp>
      <p:grpSp>
        <p:nvGrpSpPr>
          <p:cNvPr id="64" name="33 - Ομάδα"/>
          <p:cNvGrpSpPr/>
          <p:nvPr/>
        </p:nvGrpSpPr>
        <p:grpSpPr>
          <a:xfrm>
            <a:off x="18761354" y="40799324"/>
            <a:ext cx="4107655" cy="5945550"/>
            <a:chOff x="13339762" y="39137566"/>
            <a:chExt cx="2971010" cy="4499267"/>
          </a:xfrm>
        </p:grpSpPr>
        <p:pic>
          <p:nvPicPr>
            <p:cNvPr id="65" name="Picture 2"/>
            <p:cNvPicPr>
              <a:picLocks noChangeAspect="1" noChangeArrowheads="1"/>
            </p:cNvPicPr>
            <p:nvPr/>
          </p:nvPicPr>
          <p:blipFill>
            <a:blip r:embed="rId9" cstate="print"/>
            <a:srcRect/>
            <a:stretch>
              <a:fillRect/>
            </a:stretch>
          </p:blipFill>
          <p:spPr bwMode="auto">
            <a:xfrm>
              <a:off x="13339762" y="39137566"/>
              <a:ext cx="2971010" cy="3961346"/>
            </a:xfrm>
            <a:prstGeom prst="rect">
              <a:avLst/>
            </a:prstGeom>
            <a:ln>
              <a:noFill/>
            </a:ln>
            <a:effectLst>
              <a:softEdge rad="112500"/>
            </a:effectLst>
          </p:spPr>
        </p:pic>
        <p:sp>
          <p:nvSpPr>
            <p:cNvPr id="66" name="32 - Ορθογώνιο"/>
            <p:cNvSpPr/>
            <p:nvPr/>
          </p:nvSpPr>
          <p:spPr>
            <a:xfrm>
              <a:off x="13339762" y="43101144"/>
              <a:ext cx="2871842" cy="535689"/>
            </a:xfrm>
            <a:prstGeom prst="rect">
              <a:avLst/>
            </a:prstGeom>
          </p:spPr>
          <p:txBody>
            <a:bodyPr wrap="square">
              <a:spAutoFit/>
            </a:bodyPr>
            <a:lstStyle/>
            <a:p>
              <a:pPr algn="ctr"/>
              <a:r>
                <a:rPr lang="el-GR" sz="2000" b="1" dirty="0">
                  <a:solidFill>
                    <a:prstClr val="black"/>
                  </a:solidFill>
                </a:rPr>
                <a:t>Ο Πυθαγόρας </a:t>
              </a:r>
            </a:p>
            <a:p>
              <a:pPr algn="ctr"/>
              <a:r>
                <a:rPr lang="en-US" sz="2000" dirty="0">
                  <a:solidFill>
                    <a:prstClr val="black"/>
                  </a:solidFill>
                </a:rPr>
                <a:t>Pythagoras by </a:t>
              </a:r>
              <a:r>
                <a:rPr lang="en-US" sz="2000" dirty="0" err="1">
                  <a:solidFill>
                    <a:prstClr val="black"/>
                  </a:solidFill>
                </a:rPr>
                <a:t>Evi</a:t>
              </a:r>
              <a:r>
                <a:rPr lang="en-US" sz="2000" dirty="0">
                  <a:solidFill>
                    <a:prstClr val="black"/>
                  </a:solidFill>
                </a:rPr>
                <a:t> </a:t>
              </a:r>
              <a:r>
                <a:rPr lang="en-US" sz="2000" dirty="0" err="1">
                  <a:solidFill>
                    <a:prstClr val="black"/>
                  </a:solidFill>
                </a:rPr>
                <a:t>Sarantea</a:t>
              </a:r>
              <a:endParaRPr lang="en-US" sz="2000" dirty="0">
                <a:solidFill>
                  <a:prstClr val="black"/>
                </a:solidFill>
              </a:endParaRPr>
            </a:p>
          </p:txBody>
        </p:sp>
      </p:grpSp>
      <p:pic>
        <p:nvPicPr>
          <p:cNvPr id="70" name="Picture 2"/>
          <p:cNvPicPr>
            <a:picLocks noChangeAspect="1" noChangeArrowheads="1"/>
          </p:cNvPicPr>
          <p:nvPr/>
        </p:nvPicPr>
        <p:blipFill>
          <a:blip r:embed="rId10">
            <a:duotone>
              <a:schemeClr val="accent1">
                <a:shade val="45000"/>
                <a:satMod val="135000"/>
              </a:schemeClr>
              <a:prstClr val="white"/>
            </a:duotone>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338309" y="7417204"/>
            <a:ext cx="4308658" cy="430865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2"/>
          <p:cNvPicPr>
            <a:picLocks noChangeAspect="1" noChangeArrowheads="1"/>
          </p:cNvPicPr>
          <p:nvPr/>
        </p:nvPicPr>
        <p:blipFill>
          <a:blip r:embed="rId12">
            <a:duotone>
              <a:schemeClr val="accent1">
                <a:shade val="45000"/>
                <a:satMod val="135000"/>
              </a:schemeClr>
              <a:prstClr val="white"/>
            </a:duotone>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475115" y="8569302"/>
            <a:ext cx="5009598" cy="296166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3"/>
          <p:cNvPicPr>
            <a:picLocks noChangeAspect="1" noChangeArrowheads="1"/>
          </p:cNvPicPr>
          <p:nvPr/>
        </p:nvPicPr>
        <p:blipFill>
          <a:blip r:embed="rId14">
            <a:duotone>
              <a:schemeClr val="accent1">
                <a:shade val="45000"/>
                <a:satMod val="135000"/>
              </a:schemeClr>
              <a:prstClr val="white"/>
            </a:duotone>
            <a:extLst>
              <a:ext uri="{BEBA8EAE-BF5A-486C-A8C5-ECC9F3942E4B}">
                <a14:imgProps xmlns:a14="http://schemas.microsoft.com/office/drawing/2010/main">
                  <a14:imgLayer r:embed="rId1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1452816" y="18322164"/>
            <a:ext cx="6540525" cy="3862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29 - Ορθογώνιο"/>
          <p:cNvSpPr/>
          <p:nvPr/>
        </p:nvSpPr>
        <p:spPr>
          <a:xfrm>
            <a:off x="23862869" y="43725715"/>
            <a:ext cx="5320699" cy="2308324"/>
          </a:xfrm>
          <a:prstGeom prst="rect">
            <a:avLst/>
          </a:prstGeom>
        </p:spPr>
        <p:txBody>
          <a:bodyPr wrap="square">
            <a:spAutoFit/>
          </a:bodyPr>
          <a:lstStyle/>
          <a:p>
            <a:pPr lvl="0" algn="just">
              <a:spcAft>
                <a:spcPts val="1200"/>
              </a:spcAft>
            </a:pPr>
            <a:r>
              <a:rPr lang="el-GR" sz="2400" dirty="0">
                <a:solidFill>
                  <a:prstClr val="black"/>
                </a:solidFill>
              </a:rPr>
              <a:t>Ο </a:t>
            </a:r>
            <a:r>
              <a:rPr lang="el-GR" sz="2400" b="1" dirty="0">
                <a:solidFill>
                  <a:prstClr val="black"/>
                </a:solidFill>
              </a:rPr>
              <a:t>Πυθαγόρας</a:t>
            </a:r>
            <a:r>
              <a:rPr lang="el-GR" sz="2400" dirty="0">
                <a:solidFill>
                  <a:prstClr val="black"/>
                </a:solidFill>
              </a:rPr>
              <a:t> ίδρυσε Φιλοσοφική Σχολή στην Ιταλία (Μεγάλη Ελλάδα, </a:t>
            </a:r>
            <a:r>
              <a:rPr lang="el-GR" sz="2400" dirty="0" err="1">
                <a:solidFill>
                  <a:prstClr val="black"/>
                </a:solidFill>
              </a:rPr>
              <a:t>Magna</a:t>
            </a:r>
            <a:r>
              <a:rPr lang="el-GR" sz="2400" dirty="0">
                <a:solidFill>
                  <a:prstClr val="black"/>
                </a:solidFill>
              </a:rPr>
              <a:t> </a:t>
            </a:r>
            <a:r>
              <a:rPr lang="el-GR" sz="2400" dirty="0" err="1">
                <a:solidFill>
                  <a:prstClr val="black"/>
                </a:solidFill>
              </a:rPr>
              <a:t>Grecia</a:t>
            </a:r>
            <a:r>
              <a:rPr lang="el-GR" sz="2400" dirty="0">
                <a:solidFill>
                  <a:prstClr val="black"/>
                </a:solidFill>
              </a:rPr>
              <a:t>). Είχε μεγάλη επιρροή. </a:t>
            </a:r>
            <a:r>
              <a:rPr lang="el-GR" sz="2400" dirty="0"/>
              <a:t>Ήταν ο πρώτος που επινόησε τον όρο </a:t>
            </a:r>
            <a:r>
              <a:rPr lang="el-GR" sz="2400" i="1" dirty="0"/>
              <a:t>φιλόσοφος </a:t>
            </a:r>
            <a:r>
              <a:rPr lang="el-GR" sz="2400" dirty="0"/>
              <a:t>και </a:t>
            </a:r>
            <a:r>
              <a:rPr lang="el-GR" sz="2400" dirty="0">
                <a:solidFill>
                  <a:prstClr val="black"/>
                </a:solidFill>
              </a:rPr>
              <a:t>τον χρησιμοποίησε για να περιγράψει τον εαυτό του.</a:t>
            </a:r>
            <a:r>
              <a:rPr lang="en-US" sz="2400" dirty="0">
                <a:solidFill>
                  <a:prstClr val="black"/>
                </a:solidFill>
              </a:rPr>
              <a:t> </a:t>
            </a:r>
          </a:p>
        </p:txBody>
      </p:sp>
      <p:sp>
        <p:nvSpPr>
          <p:cNvPr id="67" name="Rectangle 1"/>
          <p:cNvSpPr>
            <a:spLocks noChangeArrowheads="1"/>
          </p:cNvSpPr>
          <p:nvPr/>
        </p:nvSpPr>
        <p:spPr bwMode="auto">
          <a:xfrm>
            <a:off x="1075160" y="11898175"/>
            <a:ext cx="4834956" cy="105567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sq-AL" sz="2800" b="1" dirty="0"/>
              <a:t>Roli i kometave në zhvillimin e shkencës dhe filozofisë</a:t>
            </a:r>
            <a:endParaRPr lang="en-US" sz="2800" dirty="0"/>
          </a:p>
          <a:p>
            <a:pPr algn="just"/>
            <a:r>
              <a:rPr lang="sq-AL" sz="2600" dirty="0"/>
              <a:t>Vëzhgimet e kometave dhe meteorëve në antikitet i bënë njerëzit të kuptojnë natyrën e trupave qiellorë. Këto vëzhgime, të cilat janë të dokumentuara në librat e lashtë, luajtën një rol shumë të rëndësishëm në zhvillimin e mënyrës se si njerëzit e perceptojnë natyrën.</a:t>
            </a:r>
            <a:endParaRPr lang="en-US" sz="2600" dirty="0"/>
          </a:p>
          <a:p>
            <a:pPr algn="just"/>
            <a:r>
              <a:rPr lang="sq-AL" sz="2600" dirty="0"/>
              <a:t>Në disa raste, njerëzit kanë pasur mundësinë të vëzhgojnë kometat nga afër, sa herë që kometat kalojnë shumë afër Tokës. Vëzhgimet e lëshimeve të gazta të kometave, avionëve rrotullues mbresëlënës, meteorëve që bien dhe mbetjet të kometave, na kanë dhënë mundësinë të kuptojmë se trupat qiellorë përbëhen nga materiale të ngjashme tokësore. Filozofët e lashtë arritën në përfundimin se yjet janë konglomerate, përqendrime të gazrave të nxehtë.</a:t>
            </a:r>
            <a:endParaRPr lang="en-US" sz="2600" dirty="0"/>
          </a:p>
        </p:txBody>
      </p:sp>
      <p:sp>
        <p:nvSpPr>
          <p:cNvPr id="68" name="8 - Ορθογώνιο"/>
          <p:cNvSpPr/>
          <p:nvPr/>
        </p:nvSpPr>
        <p:spPr>
          <a:xfrm>
            <a:off x="23627162" y="13756322"/>
            <a:ext cx="4960264" cy="4093428"/>
          </a:xfrm>
          <a:prstGeom prst="rect">
            <a:avLst/>
          </a:prstGeom>
        </p:spPr>
        <p:txBody>
          <a:bodyPr wrap="square">
            <a:spAutoFit/>
          </a:bodyPr>
          <a:lstStyle/>
          <a:p>
            <a:r>
              <a:rPr lang="el-GR" sz="2000" dirty="0"/>
              <a:t>Η εισαγωγή της αντίληψης ότι όλος ο Κόσμος προήλθε από ένα </a:t>
            </a:r>
            <a:r>
              <a:rPr lang="el-GR" sz="2000" i="1" dirty="0"/>
              <a:t>αρχέγονο</a:t>
            </a:r>
            <a:r>
              <a:rPr lang="el-GR" sz="2000" dirty="0"/>
              <a:t> </a:t>
            </a:r>
            <a:r>
              <a:rPr lang="el-GR" sz="2000" i="1" dirty="0"/>
              <a:t>στοιχείο</a:t>
            </a:r>
            <a:r>
              <a:rPr lang="el-GR" sz="2000" dirty="0"/>
              <a:t> ήταν πολύ σημαντική για την ανάπτυξη της Φυσικής Φιλοσοφίας, της Επιστήμης και της Κοσμολογίας. Ο Πλούταρχος αναφέρει (στο βιβλίο του </a:t>
            </a:r>
            <a:r>
              <a:rPr lang="el-GR" sz="2000" dirty="0" err="1"/>
              <a:t>Περὶ</a:t>
            </a:r>
            <a:r>
              <a:rPr lang="el-GR" sz="2000" dirty="0"/>
              <a:t> </a:t>
            </a:r>
            <a:r>
              <a:rPr lang="el-GR" sz="2000" dirty="0" err="1"/>
              <a:t>τῶν</a:t>
            </a:r>
            <a:r>
              <a:rPr lang="el-GR" sz="2000" dirty="0"/>
              <a:t> </a:t>
            </a:r>
            <a:r>
              <a:rPr lang="el-GR" sz="2000" dirty="0" err="1"/>
              <a:t>ἀρεσκόντων</a:t>
            </a:r>
            <a:r>
              <a:rPr lang="el-GR" sz="2000" dirty="0"/>
              <a:t> </a:t>
            </a:r>
            <a:r>
              <a:rPr lang="el-GR" sz="2000" dirty="0" err="1"/>
              <a:t>φιλοσόφοις</a:t>
            </a:r>
            <a:r>
              <a:rPr lang="el-GR" sz="2000" dirty="0"/>
              <a:t> </a:t>
            </a:r>
            <a:r>
              <a:rPr lang="el-GR" sz="2000" dirty="0" err="1"/>
              <a:t>φυσικῶν</a:t>
            </a:r>
            <a:r>
              <a:rPr lang="el-GR" sz="2000" dirty="0"/>
              <a:t> δογμάτων, </a:t>
            </a:r>
            <a:r>
              <a:rPr lang="el-GR" sz="2000" dirty="0" err="1"/>
              <a:t>Placita</a:t>
            </a:r>
            <a:r>
              <a:rPr lang="el-GR" sz="2000" dirty="0"/>
              <a:t> </a:t>
            </a:r>
            <a:r>
              <a:rPr lang="el-GR" sz="2000" dirty="0" err="1"/>
              <a:t>philosophorum</a:t>
            </a:r>
            <a:r>
              <a:rPr lang="el-GR" sz="2000" dirty="0"/>
              <a:t>) ότι ο Θαλής εισάγει την αρχή ότι τα πάντα προέρχονταν από το νερό. ακόμη και η φωτιά του Ήλιου και τα αστέρια και ο Κόσμος είναι φτιαγμένα από ατμό. Ασφαλώς αυτή την αντίληψη βασίζει στην άποψη που είχε και ο Όμηρος, ότι όλα προέρχονταν από το νερό.</a:t>
            </a:r>
          </a:p>
        </p:txBody>
      </p:sp>
      <p:sp>
        <p:nvSpPr>
          <p:cNvPr id="69" name="23 - TextBox"/>
          <p:cNvSpPr txBox="1"/>
          <p:nvPr/>
        </p:nvSpPr>
        <p:spPr>
          <a:xfrm>
            <a:off x="26696712" y="31355273"/>
            <a:ext cx="8352928" cy="7448193"/>
          </a:xfrm>
          <a:prstGeom prst="rect">
            <a:avLst/>
          </a:prstGeom>
          <a:noFill/>
        </p:spPr>
        <p:txBody>
          <a:bodyPr wrap="square" rtlCol="0">
            <a:spAutoFit/>
          </a:bodyPr>
          <a:lstStyle/>
          <a:p>
            <a:pPr algn="just"/>
            <a:r>
              <a:rPr lang="el-GR" sz="1600" dirty="0"/>
              <a:t>Ο Αναξίμανδρος (610-545 </a:t>
            </a:r>
            <a:r>
              <a:rPr lang="el-GR" sz="1600" dirty="0" err="1"/>
              <a:t>π.Χ.</a:t>
            </a:r>
            <a:r>
              <a:rPr lang="el-GR" sz="1600" dirty="0"/>
              <a:t>) ήταν ένας σημαντικότατος φυσικός φιλόσοφος από την Ιωνία. Εισήγαγε στη φιλοσοφία τον όρο Αρχή. Κατασκεύασε τον πρώτο χάρτη της Γης και τα πρώτα ηλιακά ρολόγια. Εισήγαγε μάλιστα την πρώτη θεωρία της εξέλιξης των ειδών, την ιδέα ότι η ζωή προήλθε από το νερό, όπου αναπτύχθηκαν πρώτα κάποια έμβια όντα. Έχει μετρήσει τη μεταβολή της κλίσης του ηλιακού ύψους κατά τη διάρκεια του έτους (ηλιοστάσια, ισημερίες).</a:t>
            </a:r>
          </a:p>
          <a:p>
            <a:pPr algn="just"/>
            <a:r>
              <a:rPr lang="el-GR" sz="1600" dirty="0"/>
              <a:t>Ο Αναξιμένης (585-525 </a:t>
            </a:r>
            <a:r>
              <a:rPr lang="el-GR" sz="1600" dirty="0" err="1"/>
              <a:t>π.Χ.</a:t>
            </a:r>
            <a:r>
              <a:rPr lang="el-GR" sz="1600" dirty="0"/>
              <a:t>) ήταν ένας πολύ σημαντικός φιλόσοφος που εισήγαγε ένα μηχανικό μαθηματικό μοντέλο του Σύμπαντος. Μελέτησε τον κύκλο του νερού (εξάτμιση, σύννεφα, βροχή, χιόνι, ουράνιο τόξο). Εισήγαγε μετρήσεις στη μελέτη των φαινομένων, πιθανότατα ακολουθώντας τον Πυθαγόρα. Είπε ότι η Σελήνη φωτίζεται από τον Ήλιο. Έδωσε τη φυσική εξήγηση για τις εκλείψεις, όπως και ο Θαλής.</a:t>
            </a:r>
          </a:p>
          <a:p>
            <a:pPr algn="just"/>
            <a:r>
              <a:rPr lang="el-GR" sz="1600" dirty="0"/>
              <a:t>Ο Αναξαγόρας της Ιωνίας (500/488-428 π.Χ.) κατάλαβε ότι τα ουράνια σώματα δεν ήταν θεοί, αλλά ήταν φτιαγμένα από ύλη. Ήρθε στην Αθήνα και ίδρυσε Φιλοσοφική Σχολή (Πανεπιστήμιο) που άλλαξε άρδην την πορεία της Φιλοσοφίας, καθώς έσπειρε τους σπόρους της φιλοσοφίας στην κραταιά Αθήνα. Ο σημαντικότερος μαθητής του ήταν ο μεγάλος πολιτικός Περικλής, που άλλαξε την Αθήνα και την έκανε μια πολύ σημαντική πόλη-κράτος με την Ακρόπολη και τον Παρθενώνα.</a:t>
            </a:r>
          </a:p>
          <a:p>
            <a:pPr algn="just"/>
            <a:r>
              <a:rPr lang="el-GR" sz="1600" dirty="0"/>
              <a:t>Ο Θαλής ερμηνεύει τις εκλείψεις Ηλίου και Σελήνης. Από τη μορφή της σκιάς αντιλαμβάνεται τη σφαιρικότητα των ουρανίων σωμάτων. Είχε παρατηρήσει τη Σελήνη πιθανώς με τηλεσκόπιο φτιαγμένο με ένα σφαιρικό ή παραβολικό κάτοπτρο. Έτσι αντιλήφθηκε ότι η φύση της Σελήνης είναι παρόμοια με της Γης, επειδή είδε στη Σελήνη όρη και κοιλάδες. [</a:t>
            </a:r>
            <a:r>
              <a:rPr lang="en-US" sz="1600" dirty="0"/>
              <a:t>Ο </a:t>
            </a:r>
            <a:r>
              <a:rPr lang="en-US" sz="1600" dirty="0" err="1"/>
              <a:t>λεγόμενος</a:t>
            </a:r>
            <a:r>
              <a:rPr lang="en-US" sz="1600" dirty="0"/>
              <a:t> </a:t>
            </a:r>
            <a:r>
              <a:rPr lang="en-US" sz="1600" i="1" dirty="0" err="1"/>
              <a:t>Ψευδο</a:t>
            </a:r>
            <a:r>
              <a:rPr lang="en-US" sz="1600" i="1" dirty="0"/>
              <a:t>πλούταρχος</a:t>
            </a:r>
            <a:r>
              <a:rPr lang="en-US" sz="1600" dirty="0"/>
              <a:t>, στο βιβλίο </a:t>
            </a:r>
            <a:r>
              <a:rPr lang="en-US" sz="1600" i="1" dirty="0"/>
              <a:t>Περὶ τῶν ἀρεσκόντων φιλοσόφοις φυσικῶν δογμάτων </a:t>
            </a:r>
            <a:r>
              <a:rPr lang="en-US" sz="1600" dirty="0"/>
              <a:t>γράφει </a:t>
            </a:r>
            <a:r>
              <a:rPr lang="en-US" sz="1600" i="1" dirty="0"/>
              <a:t>Περὶ ἐκλείψεως ἡλίου. Θα</a:t>
            </a:r>
            <a:r>
              <a:rPr lang="en-US" sz="1600" i="1" dirty="0" err="1"/>
              <a:t>λῆς</a:t>
            </a:r>
            <a:r>
              <a:rPr lang="en-US" sz="1600" i="1" dirty="0"/>
              <a:t>  π</a:t>
            </a:r>
            <a:r>
              <a:rPr lang="en-US" sz="1600" i="1" dirty="0" err="1"/>
              <a:t>ρῶτος</a:t>
            </a:r>
            <a:r>
              <a:rPr lang="en-US" sz="1600" i="1" dirty="0"/>
              <a:t> </a:t>
            </a:r>
            <a:r>
              <a:rPr lang="en-US" sz="1600" i="1" dirty="0" err="1"/>
              <a:t>ἔφη</a:t>
            </a:r>
            <a:r>
              <a:rPr lang="en-US" sz="1600" i="1" dirty="0"/>
              <a:t> </a:t>
            </a:r>
            <a:r>
              <a:rPr lang="en-US" sz="1600" i="1" dirty="0" err="1"/>
              <a:t>ἐκλεί</a:t>
            </a:r>
            <a:r>
              <a:rPr lang="en-US" sz="1600" i="1" dirty="0"/>
              <a:t>πειν τὸν ἥλιον τῆς σελήνης αὐτὸν ὑποτρεχούσης κατὰ κάθετον, οὔσης φύσει γεώδους·</a:t>
            </a:r>
            <a:r>
              <a:rPr lang="el-GR" sz="1600" i="1" dirty="0"/>
              <a:t> </a:t>
            </a:r>
            <a:r>
              <a:rPr lang="en-US" sz="1600" i="1" dirty="0"/>
              <a:t>β</a:t>
            </a:r>
            <a:r>
              <a:rPr lang="en-US" sz="1600" i="1" dirty="0" err="1"/>
              <a:t>λέ</a:t>
            </a:r>
            <a:r>
              <a:rPr lang="en-US" sz="1600" i="1" dirty="0"/>
              <a:t>πεσθαι δὲ τοῦτο κατοπτρικῶς ὑποτιθεμένῳ τῷ δίσκῳ.</a:t>
            </a:r>
            <a:r>
              <a:rPr lang="el-GR" sz="1600" dirty="0"/>
              <a:t>]. Η εισαγωγή των θεωρητικών μαθηματικών είναι σημαντικότατη εξέλιξη που αρχίζει με τον Θαλή και τον Πυθαγόρα και η χρήση τους αποκτά σημαίνουσα θέση στη φιλοσοφία, αλλά και στην κοινωνία, με ένθερμο υποστηρικτή του </a:t>
            </a:r>
            <a:r>
              <a:rPr lang="el-GR" sz="1600" dirty="0" err="1"/>
              <a:t>Πυθαγορισμού</a:t>
            </a:r>
            <a:r>
              <a:rPr lang="el-GR" sz="1600" dirty="0"/>
              <a:t> τον Πλάτωνα. </a:t>
            </a:r>
            <a:r>
              <a:rPr lang="el-GR" sz="1600" i="1" dirty="0" err="1"/>
              <a:t>Μηδεὶς</a:t>
            </a:r>
            <a:r>
              <a:rPr lang="el-GR" sz="1600" i="1" dirty="0"/>
              <a:t> </a:t>
            </a:r>
            <a:r>
              <a:rPr lang="el-GR" sz="1600" i="1" dirty="0" err="1"/>
              <a:t>ἀγεωμέτρητος</a:t>
            </a:r>
            <a:r>
              <a:rPr lang="el-GR" sz="1600" i="1" dirty="0"/>
              <a:t> </a:t>
            </a:r>
            <a:r>
              <a:rPr lang="el-GR" sz="1600" i="1" dirty="0" err="1"/>
              <a:t>εἰσίτω</a:t>
            </a:r>
            <a:r>
              <a:rPr lang="el-GR" sz="1600" dirty="0"/>
              <a:t> - κανείς να μην μπει στο Πανεπιστήμιό μου αν δεν γνωρίζει μαθηματικά, γράφει στην είσοδο της Σχολής του, την </a:t>
            </a:r>
            <a:r>
              <a:rPr lang="el-GR" sz="1600" i="1" dirty="0"/>
              <a:t>Ακαδημία</a:t>
            </a:r>
            <a:r>
              <a:rPr lang="el-GR" sz="1600" dirty="0"/>
              <a:t>, που βρίσκεται στην ομώνυμη περιοχή Ακαδημίας Πλάτωνος στην Αθήνα. </a:t>
            </a:r>
          </a:p>
          <a:p>
            <a:endParaRPr lang="en-GB" sz="1400" dirty="0"/>
          </a:p>
        </p:txBody>
      </p:sp>
      <p:sp>
        <p:nvSpPr>
          <p:cNvPr id="76" name="4 - TextBox"/>
          <p:cNvSpPr txBox="1"/>
          <p:nvPr/>
        </p:nvSpPr>
        <p:spPr>
          <a:xfrm>
            <a:off x="9514375" y="35413878"/>
            <a:ext cx="7514009" cy="14865608"/>
          </a:xfrm>
          <a:prstGeom prst="rect">
            <a:avLst/>
          </a:prstGeom>
          <a:noFill/>
        </p:spPr>
        <p:txBody>
          <a:bodyPr wrap="square" rtlCol="0">
            <a:spAutoFit/>
          </a:bodyPr>
          <a:lstStyle/>
          <a:p>
            <a:pPr algn="just"/>
            <a:r>
              <a:rPr lang="el-GR" sz="2400" dirty="0"/>
              <a:t>Στην προϊστορική Ελλάδα, η επιστήμη και η τεχνολογία ξεκίνησε από θεούς και θεές όπως ο Δίας, ο οποίος ονομαζόταν </a:t>
            </a:r>
            <a:r>
              <a:rPr lang="el-GR" sz="2400" dirty="0" err="1"/>
              <a:t>μηχανεύς</a:t>
            </a:r>
            <a:r>
              <a:rPr lang="el-GR" sz="2400" dirty="0"/>
              <a:t> (εφευρετικός, μηχανικός και ένας από τους μήνες του Ηπειρώτικου ημερολογίου του Μηχανισμού ονομάζεται </a:t>
            </a:r>
            <a:r>
              <a:rPr lang="el-GR" sz="2400" dirty="0" err="1"/>
              <a:t>Μαχανεύς</a:t>
            </a:r>
            <a:r>
              <a:rPr lang="en-US" sz="2400" dirty="0"/>
              <a:t> </a:t>
            </a:r>
            <a:r>
              <a:rPr lang="el-GR" sz="2400" dirty="0"/>
              <a:t>στα Δωρικά (προς τιμήν του Δία), η Αθηνά, ο Διόνυσος, ο  Ήφαιστος, ακολουθούμενοι από ημίθεους όπως ο Προμηθέας, ο μυθικός θρυλικός βασιλιάς Ορφέας στη Μακεδονία και τη Θράκη και ο Δαίδαλος στην Κρήτη. Άνθρωπος </a:t>
            </a:r>
            <a:r>
              <a:rPr lang="el-GR" sz="2400" dirty="0" err="1"/>
              <a:t>Μαχανεύς</a:t>
            </a:r>
            <a:r>
              <a:rPr lang="el-GR" sz="2400" dirty="0"/>
              <a:t>, συνεπώς.</a:t>
            </a:r>
          </a:p>
          <a:p>
            <a:pPr algn="just"/>
            <a:r>
              <a:rPr lang="el-GR" sz="2400" dirty="0"/>
              <a:t>Ο Όμηρος περιέγραψε πλοία με αυτόματο σύστημα πορείας (διεύθυνσης) και άλλα. Αυτό το ομηρικό σύστημα ήταν ακόμα σε χρήση στα ελληνικά σκάφη μέχρι πρόσφατα. Ο Όμηρος περιέγραψε επίσης την αστρονομία και την κοσμολογία δηλώνοντας ότι τα πάντα γεννήθηκαν από τον Ωκεανό. Το νερό ήταν το πρώτο του στοιχείο.</a:t>
            </a:r>
          </a:p>
          <a:p>
            <a:pPr algn="just"/>
            <a:r>
              <a:rPr lang="el-GR" sz="2400" dirty="0"/>
              <a:t>Η φιλοσοφία και η επιστήμη άκμασαν στην Ιωνία της </a:t>
            </a:r>
            <a:r>
              <a:rPr lang="el-GR" sz="2400" dirty="0" err="1"/>
              <a:t>Μικράς</a:t>
            </a:r>
            <a:r>
              <a:rPr lang="el-GR" sz="2400" dirty="0"/>
              <a:t> Ασίας, όπου ο Θαλής (624-546 </a:t>
            </a:r>
            <a:r>
              <a:rPr lang="el-GR" sz="2400" dirty="0" err="1"/>
              <a:t>π.Χ.</a:t>
            </a:r>
            <a:r>
              <a:rPr lang="el-GR" sz="2400" dirty="0"/>
              <a:t>), σύμφωνα με την ιστορία της επιστήμης, ήταν ο πρώτος άνθρωπος που χρησιμοποίησε την επιστημονική λογική για να κατανοήσει τη φύση. Καθιέρωσε τη Θεωρητική Γεωμετρία με </a:t>
            </a:r>
            <a:r>
              <a:rPr lang="el-GR" sz="2400" b="1" dirty="0"/>
              <a:t>θεωρήματα και αποδείξεις</a:t>
            </a:r>
            <a:r>
              <a:rPr lang="el-GR" sz="2400" dirty="0"/>
              <a:t>.</a:t>
            </a:r>
          </a:p>
          <a:p>
            <a:pPr algn="just"/>
            <a:r>
              <a:rPr lang="el-GR" sz="2400" dirty="0"/>
              <a:t>Το έργο αυτό συνέχισε ο Πυθαγόρας ο Σάμιος (570-500 π.Χ.), ο οποίος έδωσε θεωρητική απόδειξη του Πυθαγόρειου Θεωρήματος, μελέτησε συστηματικά τους αριθμούς και συνέδεσε τον Κόσμο και τη μουσική με τα μαθηματικά. Απέδειξε θεωρητικά ότι το άθροισμα των τριών γωνιών ενός τριγώνου ισούται με 180 μοίρες. Ο Πυθαγόρας πραγματοποίησε τα πρώτα αναφερόμενα πειράματα στη φυσική με μετρήσεις. Ξεκίνησε την επιστημονική μελέτη της φυσικής και της μουσικής. Πρότεινε τη θεωρία ότι το Σύμπαν εξελίχθηκε από έναν αρχικό πυρήνα που επεκτάθηκε (</a:t>
            </a:r>
            <a:r>
              <a:rPr lang="el-GR" sz="2400" dirty="0" err="1"/>
              <a:t>Big</a:t>
            </a:r>
            <a:r>
              <a:rPr lang="el-GR" sz="2400" dirty="0"/>
              <a:t> </a:t>
            </a:r>
            <a:r>
              <a:rPr lang="el-GR" sz="2400" dirty="0" err="1"/>
              <a:t>Bang</a:t>
            </a:r>
            <a:r>
              <a:rPr lang="el-GR" sz="2400" dirty="0"/>
              <a:t>). Ο  Πυθαγόρας έκανε τα πρώτα εργαστηριακά πειράματα χρησιμοποιώντας χορδές με βάρη, ειδικά πειραματικά όργανα (μονόχορδο κ.ά.) κ.λπ. Ανακάλυψε τη σχέση μεταξύ του μήκους μιας χορδής, της χροιάς και του ύψους του ήχου που παρήγαγε. Εισήγαγε τη σημερινή κλίμακα της μουσικής την οποία συνδέει με τους συντονισμούς των πλανητών.</a:t>
            </a:r>
          </a:p>
        </p:txBody>
      </p:sp>
      <p:pic>
        <p:nvPicPr>
          <p:cNvPr id="1026" name="Picture 2" descr="D:\TEX\00_ANTIKYTHERA_MECHANISM\Images_2007\PYTHAGORA2.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8761032" y="24341497"/>
            <a:ext cx="4209769" cy="483979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TEX\00_ANTIKYTHERA_MECHANISM\Images_2007\PYTHAGORA3.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3258834" y="24364715"/>
            <a:ext cx="4009622" cy="48531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TEX\00_ANTIKYTHERA_MECHANISM\Images_2007\Pythagoras_with_bells.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7984555" y="24228548"/>
            <a:ext cx="5085488" cy="4952743"/>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36"/>
          <p:cNvSpPr>
            <a:spLocks noChangeArrowheads="1"/>
          </p:cNvSpPr>
          <p:nvPr/>
        </p:nvSpPr>
        <p:spPr bwMode="auto">
          <a:xfrm>
            <a:off x="4991509" y="846775"/>
            <a:ext cx="26679525" cy="2632648"/>
          </a:xfrm>
          <a:prstGeom prst="rect">
            <a:avLst/>
          </a:prstGeom>
          <a:noFill/>
          <a:ln w="9525">
            <a:noFill/>
            <a:miter lim="800000"/>
            <a:headEnd/>
            <a:tailEnd/>
          </a:ln>
          <a:effectLst/>
        </p:spPr>
        <p:txBody>
          <a:bodyPr lIns="147293" tIns="73647" rIns="147293" bIns="73647" anchor="ctr"/>
          <a:lstStyle/>
          <a:p>
            <a:pPr algn="ctr" defTabSz="1463422" rtl="1" eaLnBrk="0" hangingPunct="0">
              <a:defRPr/>
            </a:pPr>
            <a:r>
              <a:rPr lang="en-US" sz="8000" b="1" i="1" dirty="0" err="1">
                <a:solidFill>
                  <a:srgbClr val="003399"/>
                </a:solidFill>
                <a:effectLst>
                  <a:outerShdw blurRad="38100" dist="38100" dir="2700000" algn="tl">
                    <a:srgbClr val="FFFFFF"/>
                  </a:outerShdw>
                </a:effectLst>
                <a:latin typeface="Times New Roman" pitchFamily="18" charset="0"/>
              </a:rPr>
              <a:t>Ekspozita</a:t>
            </a:r>
            <a:r>
              <a:rPr lang="sq-AL" sz="8000" b="1" i="1" dirty="0">
                <a:solidFill>
                  <a:srgbClr val="003399"/>
                </a:solidFill>
                <a:effectLst>
                  <a:outerShdw blurRad="38100" dist="38100" dir="2700000" algn="tl">
                    <a:srgbClr val="FFFFFF"/>
                  </a:outerShdw>
                </a:effectLst>
                <a:latin typeface="Times New Roman" pitchFamily="18" charset="0"/>
              </a:rPr>
              <a:t> e</a:t>
            </a:r>
            <a:r>
              <a:rPr lang="en-US" sz="8000" b="1" i="1" dirty="0">
                <a:solidFill>
                  <a:srgbClr val="003399"/>
                </a:solidFill>
                <a:effectLst>
                  <a:outerShdw blurRad="38100" dist="38100" dir="2700000" algn="tl">
                    <a:srgbClr val="FFFFFF"/>
                  </a:outerShdw>
                </a:effectLst>
                <a:latin typeface="Times New Roman" pitchFamily="18" charset="0"/>
              </a:rPr>
              <a:t> </a:t>
            </a:r>
            <a:r>
              <a:rPr lang="en-US" sz="8000" b="1" i="1" dirty="0" err="1">
                <a:solidFill>
                  <a:srgbClr val="003399"/>
                </a:solidFill>
                <a:effectLst>
                  <a:outerShdw blurRad="38100" dist="38100" dir="2700000" algn="tl">
                    <a:srgbClr val="FFFFFF"/>
                  </a:outerShdw>
                </a:effectLst>
                <a:latin typeface="Times New Roman" pitchFamily="18" charset="0"/>
              </a:rPr>
              <a:t>Mekanizmit</a:t>
            </a:r>
            <a:r>
              <a:rPr lang="en-US" sz="8000" b="1" i="1" dirty="0">
                <a:solidFill>
                  <a:srgbClr val="003399"/>
                </a:solidFill>
                <a:effectLst>
                  <a:outerShdw blurRad="38100" dist="38100" dir="2700000" algn="tl">
                    <a:srgbClr val="FFFFFF"/>
                  </a:outerShdw>
                </a:effectLst>
                <a:latin typeface="Times New Roman" pitchFamily="18" charset="0"/>
              </a:rPr>
              <a:t> </a:t>
            </a:r>
            <a:r>
              <a:rPr lang="en-US" sz="8000" b="1" i="1" dirty="0" err="1">
                <a:solidFill>
                  <a:srgbClr val="003399"/>
                </a:solidFill>
                <a:effectLst>
                  <a:outerShdw blurRad="38100" dist="38100" dir="2700000" algn="tl">
                    <a:srgbClr val="FFFFFF"/>
                  </a:outerShdw>
                </a:effectLst>
                <a:latin typeface="Times New Roman" pitchFamily="18" charset="0"/>
              </a:rPr>
              <a:t>Antikitera</a:t>
            </a:r>
            <a:r>
              <a:rPr lang="en-US" sz="8000" b="1" i="1" dirty="0">
                <a:solidFill>
                  <a:srgbClr val="003399"/>
                </a:solidFill>
                <a:effectLst>
                  <a:outerShdw blurRad="38100" dist="38100" dir="2700000" algn="tl">
                    <a:srgbClr val="FFFFFF"/>
                  </a:outerShdw>
                </a:effectLst>
                <a:latin typeface="Times New Roman" pitchFamily="18" charset="0"/>
              </a:rPr>
              <a:t> </a:t>
            </a:r>
          </a:p>
          <a:p>
            <a:pPr algn="ctr" defTabSz="1463422" rtl="1" eaLnBrk="0" hangingPunct="0">
              <a:defRPr/>
            </a:pPr>
            <a:r>
              <a:rPr lang="en-US" sz="6600" b="1" i="1" dirty="0" err="1">
                <a:solidFill>
                  <a:srgbClr val="003399"/>
                </a:solidFill>
                <a:effectLst>
                  <a:outerShdw blurRad="38100" dist="38100" dir="2700000" algn="tl">
                    <a:srgbClr val="FFFFFF"/>
                  </a:outerShdw>
                </a:effectLst>
                <a:latin typeface="Times New Roman" pitchFamily="18" charset="0"/>
              </a:rPr>
              <a:t>Astronomia</a:t>
            </a:r>
            <a:r>
              <a:rPr lang="en-US" sz="6600" b="1" i="1" dirty="0">
                <a:solidFill>
                  <a:srgbClr val="003399"/>
                </a:solidFill>
                <a:effectLst>
                  <a:outerShdw blurRad="38100" dist="38100" dir="2700000" algn="tl">
                    <a:srgbClr val="FFFFFF"/>
                  </a:outerShdw>
                </a:effectLst>
                <a:latin typeface="Times New Roman" pitchFamily="18" charset="0"/>
              </a:rPr>
              <a:t> </a:t>
            </a:r>
            <a:r>
              <a:rPr lang="en-US" sz="6600" b="1" i="1" dirty="0" err="1">
                <a:solidFill>
                  <a:srgbClr val="003399"/>
                </a:solidFill>
                <a:effectLst>
                  <a:outerShdw blurRad="38100" dist="38100" dir="2700000" algn="tl">
                    <a:srgbClr val="FFFFFF"/>
                  </a:outerShdw>
                </a:effectLst>
                <a:latin typeface="Times New Roman" pitchFamily="18" charset="0"/>
              </a:rPr>
              <a:t>dhe</a:t>
            </a:r>
            <a:r>
              <a:rPr lang="en-US" sz="6600" b="1" i="1" dirty="0">
                <a:solidFill>
                  <a:srgbClr val="003399"/>
                </a:solidFill>
                <a:effectLst>
                  <a:outerShdw blurRad="38100" dist="38100" dir="2700000" algn="tl">
                    <a:srgbClr val="FFFFFF"/>
                  </a:outerShdw>
                </a:effectLst>
                <a:latin typeface="Times New Roman" pitchFamily="18" charset="0"/>
              </a:rPr>
              <a:t> </a:t>
            </a:r>
            <a:r>
              <a:rPr lang="en-US" sz="6600" b="1" i="1" dirty="0" err="1">
                <a:solidFill>
                  <a:srgbClr val="003399"/>
                </a:solidFill>
                <a:effectLst>
                  <a:outerShdw blurRad="38100" dist="38100" dir="2700000" algn="tl">
                    <a:srgbClr val="FFFFFF"/>
                  </a:outerShdw>
                </a:effectLst>
                <a:latin typeface="Times New Roman" pitchFamily="18" charset="0"/>
              </a:rPr>
              <a:t>Astrofizika</a:t>
            </a:r>
            <a:r>
              <a:rPr lang="en-US" sz="6600" b="1" i="1" dirty="0">
                <a:solidFill>
                  <a:srgbClr val="003399"/>
                </a:solidFill>
                <a:effectLst>
                  <a:outerShdw blurRad="38100" dist="38100" dir="2700000" algn="tl">
                    <a:srgbClr val="FFFFFF"/>
                  </a:outerShdw>
                </a:effectLst>
                <a:latin typeface="Times New Roman" pitchFamily="18" charset="0"/>
              </a:rPr>
              <a:t> e </a:t>
            </a:r>
            <a:r>
              <a:rPr lang="en-US" sz="6600" b="1" i="1" dirty="0" err="1">
                <a:solidFill>
                  <a:srgbClr val="003399"/>
                </a:solidFill>
                <a:effectLst>
                  <a:outerShdw blurRad="38100" dist="38100" dir="2700000" algn="tl">
                    <a:srgbClr val="FFFFFF"/>
                  </a:outerShdw>
                </a:effectLst>
                <a:latin typeface="Times New Roman" pitchFamily="18" charset="0"/>
              </a:rPr>
              <a:t>Grekëve</a:t>
            </a:r>
            <a:endParaRPr lang="en-US" sz="6600" b="1" i="1" dirty="0">
              <a:solidFill>
                <a:srgbClr val="003399"/>
              </a:solidFill>
              <a:effectLst>
                <a:outerShdw blurRad="38100" dist="38100" dir="2700000" algn="tl">
                  <a:srgbClr val="FFFFFF"/>
                </a:outerShdw>
              </a:effectLst>
              <a:latin typeface="Times New Roman" pitchFamily="18" charset="0"/>
            </a:endParaRPr>
          </a:p>
        </p:txBody>
      </p:sp>
      <p:grpSp>
        <p:nvGrpSpPr>
          <p:cNvPr id="57" name="Ομάδα 56"/>
          <p:cNvGrpSpPr/>
          <p:nvPr/>
        </p:nvGrpSpPr>
        <p:grpSpPr>
          <a:xfrm>
            <a:off x="1584426" y="829659"/>
            <a:ext cx="4830786" cy="5334632"/>
            <a:chOff x="1993246" y="829659"/>
            <a:chExt cx="4830786" cy="5334632"/>
          </a:xfrm>
        </p:grpSpPr>
        <p:sp>
          <p:nvSpPr>
            <p:cNvPr id="75" name="Rectangle 95"/>
            <p:cNvSpPr>
              <a:spLocks noChangeArrowheads="1"/>
            </p:cNvSpPr>
            <p:nvPr/>
          </p:nvSpPr>
          <p:spPr bwMode="auto">
            <a:xfrm>
              <a:off x="1993246" y="3055491"/>
              <a:ext cx="4830786" cy="3108800"/>
            </a:xfrm>
            <a:prstGeom prst="rect">
              <a:avLst/>
            </a:prstGeom>
            <a:noFill/>
            <a:ln w="9525">
              <a:noFill/>
              <a:miter lim="800000"/>
              <a:headEnd/>
              <a:tailEnd/>
            </a:ln>
          </p:spPr>
          <p:txBody>
            <a:bodyPr wrap="square" lIns="609853" tIns="304927" rIns="609853" bIns="304927" anchor="ctr">
              <a:spAutoFit/>
            </a:bodyPr>
            <a:lstStyle/>
            <a:p>
              <a:pPr algn="ctr" defTabSz="6097588"/>
              <a:r>
                <a:rPr lang="en-GB" sz="2400" dirty="0" err="1">
                  <a:solidFill>
                    <a:srgbClr val="003399"/>
                  </a:solidFill>
                </a:rPr>
                <a:t>Universiteti</a:t>
              </a:r>
              <a:r>
                <a:rPr lang="en-GB" sz="2400" dirty="0">
                  <a:solidFill>
                    <a:srgbClr val="003399"/>
                  </a:solidFill>
                </a:rPr>
                <a:t> </a:t>
              </a:r>
              <a:r>
                <a:rPr lang="en-GB" sz="2400" dirty="0" err="1">
                  <a:solidFill>
                    <a:srgbClr val="003399"/>
                  </a:solidFill>
                </a:rPr>
                <a:t>Kombëtar</a:t>
              </a:r>
              <a:r>
                <a:rPr lang="en-GB" sz="2400" dirty="0">
                  <a:solidFill>
                    <a:srgbClr val="003399"/>
                  </a:solidFill>
                </a:rPr>
                <a:t> </a:t>
              </a:r>
              <a:r>
                <a:rPr lang="en-GB" sz="2400" dirty="0" err="1">
                  <a:solidFill>
                    <a:srgbClr val="003399"/>
                  </a:solidFill>
                </a:rPr>
                <a:t>dhe</a:t>
              </a:r>
              <a:r>
                <a:rPr lang="en-GB" sz="2400" dirty="0">
                  <a:solidFill>
                    <a:srgbClr val="003399"/>
                  </a:solidFill>
                </a:rPr>
                <a:t> </a:t>
              </a:r>
              <a:r>
                <a:rPr lang="en-GB" sz="2400" dirty="0" err="1">
                  <a:solidFill>
                    <a:srgbClr val="003399"/>
                  </a:solidFill>
                </a:rPr>
                <a:t>Kapodistrian</a:t>
              </a:r>
              <a:r>
                <a:rPr lang="en-GB" sz="2400" dirty="0">
                  <a:solidFill>
                    <a:srgbClr val="003399"/>
                  </a:solidFill>
                </a:rPr>
                <a:t> </a:t>
              </a:r>
              <a:r>
                <a:rPr lang="en-GB" sz="2400" dirty="0" err="1">
                  <a:solidFill>
                    <a:srgbClr val="003399"/>
                  </a:solidFill>
                </a:rPr>
                <a:t>i</a:t>
              </a:r>
              <a:r>
                <a:rPr lang="en-GB" sz="2400" dirty="0">
                  <a:solidFill>
                    <a:srgbClr val="003399"/>
                  </a:solidFill>
                </a:rPr>
                <a:t> </a:t>
              </a:r>
              <a:r>
                <a:rPr lang="en-GB" sz="2400" dirty="0" err="1">
                  <a:solidFill>
                    <a:srgbClr val="003399"/>
                  </a:solidFill>
                </a:rPr>
                <a:t>Athinës</a:t>
              </a:r>
              <a:endParaRPr lang="el-GR" sz="2400" dirty="0">
                <a:solidFill>
                  <a:srgbClr val="003399"/>
                </a:solidFill>
              </a:endParaRPr>
            </a:p>
            <a:p>
              <a:pPr algn="ctr" defTabSz="6097588"/>
              <a:r>
                <a:rPr lang="el-GR" sz="2400" dirty="0">
                  <a:solidFill>
                    <a:srgbClr val="003399"/>
                  </a:solidFill>
                </a:rPr>
                <a:t>Εθνικό και Καποδιστριακό Πανεπιστήμιο Αθηνών</a:t>
              </a:r>
              <a:endParaRPr lang="en-GB" sz="2400" dirty="0">
                <a:solidFill>
                  <a:srgbClr val="003399"/>
                </a:solidFill>
              </a:endParaRPr>
            </a:p>
            <a:p>
              <a:pPr algn="ctr" defTabSz="6097588"/>
              <a:r>
                <a:rPr lang="en-GB" sz="1400" b="1" dirty="0">
                  <a:solidFill>
                    <a:srgbClr val="003399"/>
                  </a:solidFill>
                </a:rPr>
                <a:t>Xenophon  </a:t>
              </a:r>
              <a:r>
                <a:rPr lang="en-GB" sz="1400" b="1" dirty="0" err="1">
                  <a:solidFill>
                    <a:srgbClr val="003399"/>
                  </a:solidFill>
                </a:rPr>
                <a:t>Moussas</a:t>
              </a:r>
              <a:r>
                <a:rPr lang="en-GB" sz="1400" b="1" dirty="0">
                  <a:solidFill>
                    <a:srgbClr val="003399"/>
                  </a:solidFill>
                </a:rPr>
                <a:t>    </a:t>
              </a:r>
              <a:r>
                <a:rPr lang="en-GB" sz="1400" b="1" dirty="0">
                  <a:solidFill>
                    <a:srgbClr val="003399"/>
                  </a:solidFill>
                  <a:hlinkClick r:id="rId19"/>
                </a:rPr>
                <a:t>xmoussas@phys.uoa.gr</a:t>
              </a:r>
              <a:r>
                <a:rPr lang="en-GB" sz="1400" b="1" dirty="0">
                  <a:solidFill>
                    <a:srgbClr val="003399"/>
                  </a:solidFill>
                </a:rPr>
                <a:t>, </a:t>
              </a:r>
              <a:r>
                <a:rPr lang="en-GB" sz="1400" b="1" dirty="0">
                  <a:solidFill>
                    <a:srgbClr val="003399"/>
                  </a:solidFill>
                  <a:hlinkClick r:id="rId20"/>
                </a:rPr>
                <a:t>x</a:t>
              </a:r>
              <a:r>
                <a:rPr lang="en-GB" sz="1400" b="1" dirty="0">
                  <a:solidFill>
                    <a:srgbClr val="003399"/>
                  </a:solidFill>
                </a:rPr>
                <a:t> </a:t>
              </a:r>
            </a:p>
            <a:p>
              <a:pPr algn="ctr" defTabSz="6097588"/>
              <a:r>
                <a:rPr lang="en-GB" sz="1400" b="1" dirty="0" err="1">
                  <a:solidFill>
                    <a:srgbClr val="003399"/>
                  </a:solidFill>
                </a:rPr>
                <a:t>tel</a:t>
              </a:r>
              <a:r>
                <a:rPr lang="en-GB" sz="1400" b="1" dirty="0">
                  <a:solidFill>
                    <a:srgbClr val="003399"/>
                  </a:solidFill>
                </a:rPr>
                <a:t> +306978792891</a:t>
              </a:r>
              <a:endParaRPr lang="el-GR" sz="1400" b="1" dirty="0">
                <a:solidFill>
                  <a:srgbClr val="003399"/>
                </a:solidFill>
              </a:endParaRPr>
            </a:p>
            <a:p>
              <a:pPr algn="ctr" defTabSz="6097588"/>
              <a:r>
                <a:rPr lang="en-US" sz="1400" b="1" dirty="0">
                  <a:solidFill>
                    <a:srgbClr val="003399"/>
                  </a:solidFill>
                </a:rPr>
                <a:t>Copyright © 2022 X. Moussas</a:t>
              </a:r>
              <a:endParaRPr lang="el-GR" sz="1400" dirty="0">
                <a:solidFill>
                  <a:srgbClr val="003399"/>
                </a:solidFill>
              </a:endParaRPr>
            </a:p>
            <a:p>
              <a:pPr algn="ctr" defTabSz="6097588"/>
              <a:endParaRPr lang="el-GR" sz="2400" dirty="0">
                <a:solidFill>
                  <a:srgbClr val="003399"/>
                </a:solidFill>
              </a:endParaRPr>
            </a:p>
          </p:txBody>
        </p:sp>
        <p:pic>
          <p:nvPicPr>
            <p:cNvPr id="73" name="Picture 2" descr="https://upload.wikimedia.org/wikipedia/el/2/2b/Logo_uoa_blue.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657206" y="829659"/>
              <a:ext cx="1502865" cy="234889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0</TotalTime>
  <Words>2528</Words>
  <Application>Microsoft Office PowerPoint</Application>
  <PresentationFormat>Προσαρμογή</PresentationFormat>
  <Paragraphs>67</Paragraphs>
  <Slides>1</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vt:i4>
      </vt:variant>
    </vt:vector>
  </HeadingPairs>
  <TitlesOfParts>
    <vt:vector size="5" baseType="lpstr">
      <vt:lpstr>Arial</vt:lpstr>
      <vt:lpstr>Calibri</vt:lpstr>
      <vt:lpstr>Times New Roman</vt:lpstr>
      <vt:lpstr>Θέμα του Office</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erg_ASTROFISIKIS</dc:creator>
  <cp:lastModifiedBy>Xenophon Moussas</cp:lastModifiedBy>
  <cp:revision>122</cp:revision>
  <dcterms:created xsi:type="dcterms:W3CDTF">2014-06-01T18:00:45Z</dcterms:created>
  <dcterms:modified xsi:type="dcterms:W3CDTF">2025-07-23T06:44:11Z</dcterms:modified>
</cp:coreProperties>
</file>