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2"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19.png"/><Relationship Id="rId3" Type="http://schemas.microsoft.com/office/2007/relationships/hdphoto" Target="../media/hdphoto1.wdp"/><Relationship Id="rId21" Type="http://schemas.openxmlformats.org/officeDocument/2006/relationships/image" Target="../media/image16.jpeg"/><Relationship Id="rId7" Type="http://schemas.openxmlformats.org/officeDocument/2006/relationships/image" Target="../media/image5.jpeg"/><Relationship Id="rId12" Type="http://schemas.microsoft.com/office/2007/relationships/hdphoto" Target="../media/hdphoto2.wdp"/><Relationship Id="rId17" Type="http://schemas.openxmlformats.org/officeDocument/2006/relationships/image" Target="../media/image13.jpeg"/><Relationship Id="rId25" Type="http://schemas.openxmlformats.org/officeDocument/2006/relationships/hyperlink" Target="mailto:xmoussas@gmail.com" TargetMode="External"/><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hyperlink" Target="mailto:xmoussas@phys.uoa.gr" TargetMode="External"/><Relationship Id="rId5" Type="http://schemas.openxmlformats.org/officeDocument/2006/relationships/image" Target="../media/image3.jpeg"/><Relationship Id="rId15" Type="http://schemas.openxmlformats.org/officeDocument/2006/relationships/image" Target="../media/image11.jpeg"/><Relationship Id="rId23" Type="http://schemas.openxmlformats.org/officeDocument/2006/relationships/image" Target="../media/image18.jpeg"/><Relationship Id="rId10" Type="http://schemas.openxmlformats.org/officeDocument/2006/relationships/image" Target="../media/image8.jpeg"/><Relationship Id="rId19" Type="http://schemas.microsoft.com/office/2007/relationships/hdphoto" Target="../media/hdphoto4.wdp"/><Relationship Id="rId4" Type="http://schemas.openxmlformats.org/officeDocument/2006/relationships/image" Target="../media/image2.jpeg"/><Relationship Id="rId9" Type="http://schemas.openxmlformats.org/officeDocument/2006/relationships/image" Target="../media/image7.jpeg"/><Relationship Id="rId14" Type="http://schemas.microsoft.com/office/2007/relationships/hdphoto" Target="../media/hdphoto3.wdp"/><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X\00_ANTIKYTHERA_MECHANISM\Images_2007\celestial-sphere-Itonia_Athena_Thessaly.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000" contrast="52000"/>
                    </a14:imgEffect>
                  </a14:imgLayer>
                </a14:imgProps>
              </a:ext>
              <a:ext uri="{28A0092B-C50C-407E-A947-70E740481C1C}">
                <a14:useLocalDpi xmlns:a14="http://schemas.microsoft.com/office/drawing/2010/main" val="0"/>
              </a:ext>
            </a:extLst>
          </a:blip>
          <a:srcRect/>
          <a:stretch>
            <a:fillRect/>
          </a:stretch>
        </p:blipFill>
        <p:spPr bwMode="auto">
          <a:xfrm>
            <a:off x="23420497" y="24509022"/>
            <a:ext cx="7615201" cy="1205350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a:spLocks noChangeArrowheads="1"/>
          </p:cNvSpPr>
          <p:nvPr/>
        </p:nvSpPr>
        <p:spPr bwMode="auto">
          <a:xfrm>
            <a:off x="4392738" y="354269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i="1" dirty="0">
                <a:solidFill>
                  <a:srgbClr val="003399"/>
                </a:solidFill>
                <a:effectLst>
                  <a:outerShdw blurRad="38100" dist="38100" dir="2700000" algn="tl">
                    <a:srgbClr val="FFFFFF"/>
                  </a:outerShdw>
                </a:effectLst>
                <a:latin typeface="Times New Roman" pitchFamily="18" charset="0"/>
              </a:rPr>
              <a:t>Έκθεση του Μηχανισμού των Αντικυθήρων </a:t>
            </a:r>
          </a:p>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Ελληνική </a:t>
            </a:r>
            <a:r>
              <a:rPr lang="el-GR" sz="7200" b="1" i="1" dirty="0" err="1">
                <a:solidFill>
                  <a:srgbClr val="003399"/>
                </a:solidFill>
                <a:effectLst>
                  <a:outerShdw blurRad="38100" dist="38100" dir="2700000" algn="tl">
                    <a:srgbClr val="FFFFFF"/>
                  </a:outerShdw>
                </a:effectLst>
                <a:latin typeface="Times New Roman" pitchFamily="18" charset="0"/>
              </a:rPr>
              <a:t>Αρχαιοαστρονομία</a:t>
            </a:r>
            <a:endParaRPr lang="el-GR" sz="7200" b="1" i="1" dirty="0">
              <a:solidFill>
                <a:srgbClr val="003399"/>
              </a:solidFill>
              <a:effectLst>
                <a:outerShdw blurRad="38100" dist="38100" dir="2700000" algn="tl">
                  <a:srgbClr val="FFFFFF"/>
                </a:outerShdw>
              </a:effectLst>
              <a:latin typeface="Times New Roman" pitchFamily="18" charset="0"/>
            </a:endParaRPr>
          </a:p>
        </p:txBody>
      </p:sp>
      <p:sp>
        <p:nvSpPr>
          <p:cNvPr id="53" name="4 - TextBox"/>
          <p:cNvSpPr txBox="1"/>
          <p:nvPr/>
        </p:nvSpPr>
        <p:spPr>
          <a:xfrm>
            <a:off x="13033191" y="20738654"/>
            <a:ext cx="10599928" cy="21944469"/>
          </a:xfrm>
          <a:prstGeom prst="rect">
            <a:avLst/>
          </a:prstGeom>
          <a:noFill/>
        </p:spPr>
        <p:txBody>
          <a:bodyPr wrap="square" rtlCol="0">
            <a:spAutoFit/>
          </a:bodyPr>
          <a:lstStyle/>
          <a:p>
            <a:r>
              <a:rPr lang="sq-AL" sz="3200" b="1" dirty="0"/>
              <a:t>Lindja e shkencës në epokën parahistorike</a:t>
            </a:r>
            <a:endParaRPr lang="en-US" sz="3200" dirty="0"/>
          </a:p>
          <a:p>
            <a:endParaRPr lang="en-GB" sz="4400" dirty="0"/>
          </a:p>
          <a:p>
            <a:pPr algn="just"/>
            <a:r>
              <a:rPr lang="sq-AL" sz="2800" dirty="0"/>
              <a:t>Njerëzit kanë vëzhguar dhe admiruar botën që nga lindja e njerëzimit. Njerëzit që vëzhgojnë qiellin, lëvizjen e yjeve dhe planetëve, Diellin dhe Hënën, kuptojnë harmoninë në Univers dhe kuptojnë se ekzistojnë ligje që rregullojnë fenomenet natyrore.</a:t>
            </a:r>
            <a:endParaRPr lang="en-US" sz="2800" dirty="0"/>
          </a:p>
          <a:p>
            <a:pPr algn="just"/>
            <a:r>
              <a:rPr lang="sq-AL" sz="2800" dirty="0"/>
              <a:t>Fjala Kozmos do të thotë tërësi e bukur, e rregullt dhe duke parë rendin e qiellit, simetritë e natyrës, grekët e quajnë Kozmosin qiellin me yjet, por edhe Tokën dhe përgjithësisht çdo planet.</a:t>
            </a:r>
            <a:endParaRPr lang="en-US" sz="2800" dirty="0"/>
          </a:p>
          <a:p>
            <a:pPr algn="just"/>
            <a:r>
              <a:rPr lang="sq-AL" sz="2800" dirty="0"/>
              <a:t>Ka dëshmi të njohurive astronomike në orientimet e ndërtesave parahistorike dhe antike që nga ndërtesat e para drejtkëndore të mijëvjeçarit të 7-të dhe të 6-të p.K., në Sesklo të Thesalisë. Sigurisht që nuk është rastësi që Hagia Sophia e sheh lindjen e diellit në Krishtlindje ashtu si edhe ndërtesat e fazës së parë në Sesklo (fundi i mijëvjeçarit të 7-të p.K.).</a:t>
            </a:r>
            <a:endParaRPr lang="en-US" sz="2800" dirty="0"/>
          </a:p>
          <a:p>
            <a:pPr algn="just"/>
            <a:r>
              <a:rPr lang="sq-AL" sz="2800" dirty="0"/>
              <a:t>Ekzistojnë gjithashtu dëshmi të njohurive astronomike në Terrakota nga mijëvjeçari i 4-ët deri në të 3-in p.K., ku modele gjeometrike të përsëritura kodojnë periodicitetet e të gjithë planetëve me një lloj shkrimi primitiv të numrave në sistemin unik të regjistrimit të numrave. Simbolet përsëritëse (pika, trekëndësha, spirale të vogla etj.) paraqesin numra periodicitetesh astronomike që janë kalendarë të bazuar në periudhat e planetëve dhe natyrisht Diellit dhe Hënës. Këto Terrakota, të quajtura “forma tigani” , për shkak të formës së tyre, u gjetën kryesisht në ishujt grekë, në varre grash. Periodiciteti i Venusit mbizotëron në më shumë se gjysmën e të gjitha këtyre enëve parahistorike, disa prej të cilave ndoshta janë përllogaritje shtatzënie. Planeti Venus sipas të lashtëve korrespondon me "hyjninë" e dashurisë dhe pjellorisë, ndoshta sepse dy faza të periudhës së planetit rreth Diellit zgjasin nëntë muaj dhe në mënyrë të arsyeshme (por, të gabuar) gratë e lidhin këtë planet me pjellorinë. Sigurisht që planeti nuk lidhet me njerëzit, ashtu si çdo tjetër trup qiellor, me përjashtim të Diellit për shkak të dritës dhe nxehtësisë që ndryshon gjatë vitit për shkak të ndryshimit të pjerrësisë së rrezeve të tij të cilat arrijnë në çdo gjerësi gjeografike gjatë vitit, duke përcaktuar klimën dhe motin, dhe Hënës që ndikon në gjuetinë dhe peshkimin.</a:t>
            </a:r>
            <a:endParaRPr lang="en-US" sz="2800" dirty="0"/>
          </a:p>
          <a:p>
            <a:pPr algn="just"/>
            <a:r>
              <a:rPr lang="sq-AL" sz="2800" dirty="0"/>
              <a:t>Njeriu në përpjekjen e tij për të kuptuar mjedisin e tij, sepse prej tij varet jeta dhe mbijetesa, dhe natyrën në përgjithësi, për të parashikuar kohën e mbjelljeve, krijon kalendarët dhe kështu lind astronomia. Lindin shkencat dhe gradualisht futet edhe arsyetimi teorik, me përgjithësime, abstraksione dhe koncepte të dallueshme shkencore - siç mësojmë nga literatura e lashtë greke. Në Himnin e lashtë Orfik të Ligjit lexojmë për ligjet e fizikës në një mënyrë poetike:</a:t>
            </a:r>
            <a:endParaRPr lang="en-US" sz="2800" dirty="0"/>
          </a:p>
          <a:p>
            <a:pPr algn="just"/>
            <a:r>
              <a:rPr lang="sq-AL" sz="2800" dirty="0"/>
              <a:t>“Quaj ligj qiellor atë ligj që vendos yjet në vendin e tyre, që vendos rendin në qiell, që vulos me drejtësi të gjitha dukuritë natyrore, në oqeane dhe në tokë.”  </a:t>
            </a:r>
            <a:r>
              <a:rPr lang="el-GR" sz="2800" i="1" dirty="0"/>
              <a:t>“Καλέω ουράνιον Νόμον, αστροθέτην, σφραγίδα δικαίην πόντου τ' ειναλίου και Γης, ...”</a:t>
            </a:r>
            <a:r>
              <a:rPr lang="sq-AL" sz="2800" dirty="0"/>
              <a:t>. Këto himne (poema) orfike me siguri pasqyrojnë disa ide të mijëvjeçarit të dytë p.K., kur mbreti mitik shkencëtar dhe filozofi Orfeu, nga Traka dhe Maqedonia, hodhi themelet e filozofisë natyrore sipas filozofisë greke.</a:t>
            </a:r>
            <a:endParaRPr lang="en-US" sz="2800" dirty="0"/>
          </a:p>
          <a:p>
            <a:pPr algn="just"/>
            <a:r>
              <a:rPr lang="en-GB" sz="2800" i="1" dirty="0"/>
              <a:t> </a:t>
            </a:r>
            <a:endParaRPr lang="el-GR" sz="2800" dirty="0"/>
          </a:p>
        </p:txBody>
      </p:sp>
      <p:grpSp>
        <p:nvGrpSpPr>
          <p:cNvPr id="54" name="49 - Ομάδα"/>
          <p:cNvGrpSpPr/>
          <p:nvPr/>
        </p:nvGrpSpPr>
        <p:grpSpPr>
          <a:xfrm>
            <a:off x="1800448" y="12826535"/>
            <a:ext cx="5292912" cy="11666830"/>
            <a:chOff x="15232879" y="34963097"/>
            <a:chExt cx="4108894" cy="8839580"/>
          </a:xfrm>
        </p:grpSpPr>
        <p:sp>
          <p:nvSpPr>
            <p:cNvPr id="55" name="5 - Ορθογώνιο"/>
            <p:cNvSpPr/>
            <p:nvPr/>
          </p:nvSpPr>
          <p:spPr>
            <a:xfrm>
              <a:off x="15232879" y="41867181"/>
              <a:ext cx="4108894" cy="1935496"/>
            </a:xfrm>
            <a:prstGeom prst="rect">
              <a:avLst/>
            </a:prstGeom>
          </p:spPr>
          <p:txBody>
            <a:bodyPr wrap="square">
              <a:spAutoFit/>
            </a:bodyPr>
            <a:lstStyle/>
            <a:p>
              <a:pPr algn="ctr"/>
              <a:r>
                <a:rPr lang="sq-AL" sz="2000" i="1" dirty="0"/>
                <a:t>Mendimtari</a:t>
              </a:r>
              <a:r>
                <a:rPr lang="sq-AL" sz="2000" dirty="0"/>
                <a:t>, statuja më e madhe prehistorike në Evropë. 4500 deri në 3300 p.K., Thesali, Greqi</a:t>
              </a:r>
              <a:endParaRPr lang="en-US" sz="2000" dirty="0"/>
            </a:p>
            <a:p>
              <a:pPr algn="ctr"/>
              <a:r>
                <a:rPr lang="sq-AL" sz="2000" dirty="0"/>
                <a:t>Muzeu Arkeologjik Kombëtar, Athinë</a:t>
              </a:r>
              <a:endParaRPr lang="en-US" sz="2000" dirty="0"/>
            </a:p>
            <a:p>
              <a:pPr algn="ctr"/>
              <a:endParaRPr lang="en-US" sz="2000" dirty="0"/>
            </a:p>
            <a:p>
              <a:pPr lvl="0" algn="ctr"/>
              <a:r>
                <a:rPr lang="el-GR" sz="2000" dirty="0"/>
                <a:t>Ο</a:t>
              </a:r>
              <a:r>
                <a:rPr lang="el-GR" sz="2000" i="1" dirty="0"/>
                <a:t> Στοχαστής</a:t>
              </a:r>
              <a:r>
                <a:rPr lang="el-GR" sz="2000" dirty="0"/>
                <a:t>, το μεγαλύτερο προϊστορικό άγαλμα στην Ευρώπη. 4500 έως 3300 </a:t>
              </a:r>
              <a:r>
                <a:rPr lang="el-GR" sz="2000" dirty="0" err="1"/>
                <a:t>π.Χ.</a:t>
              </a:r>
              <a:r>
                <a:rPr lang="el-GR" sz="2000" dirty="0"/>
                <a:t>, Θεσσαλία, Ελλάδα</a:t>
              </a:r>
            </a:p>
            <a:p>
              <a:pPr lvl="0" algn="ctr"/>
              <a:r>
                <a:rPr lang="el-GR" sz="2000" dirty="0"/>
                <a:t>Εθνικό Αρχαιολογικό Μουσείο, Αθήνα</a:t>
              </a:r>
              <a:endParaRPr lang="en-GB" sz="2000" dirty="0"/>
            </a:p>
          </p:txBody>
        </p:sp>
        <p:pic>
          <p:nvPicPr>
            <p:cNvPr id="56" name="Picture 2" descr="D:\TEX\Photos\Museum_National_Archaeological\EAM_0316.JPG"/>
            <p:cNvPicPr>
              <a:picLocks noChangeAspect="1" noChangeArrowheads="1"/>
            </p:cNvPicPr>
            <p:nvPr/>
          </p:nvPicPr>
          <p:blipFill>
            <a:blip r:embed="rId4" cstate="print"/>
            <a:stretch>
              <a:fillRect/>
            </a:stretch>
          </p:blipFill>
          <p:spPr bwMode="auto">
            <a:xfrm>
              <a:off x="15327838" y="34963097"/>
              <a:ext cx="3834869" cy="6840052"/>
            </a:xfrm>
            <a:prstGeom prst="rect">
              <a:avLst/>
            </a:prstGeom>
            <a:noFill/>
            <a:ln>
              <a:noFill/>
            </a:ln>
          </p:spPr>
        </p:pic>
      </p:grpSp>
      <p:grpSp>
        <p:nvGrpSpPr>
          <p:cNvPr id="59" name="23 - Ομάδα"/>
          <p:cNvGrpSpPr/>
          <p:nvPr/>
        </p:nvGrpSpPr>
        <p:grpSpPr>
          <a:xfrm>
            <a:off x="7849121" y="12891875"/>
            <a:ext cx="16743616" cy="7653870"/>
            <a:chOff x="17048960" y="8479817"/>
            <a:chExt cx="8558672" cy="4258074"/>
          </a:xfrm>
        </p:grpSpPr>
        <p:pic>
          <p:nvPicPr>
            <p:cNvPr id="60" name="Picture 6" descr="D:\TEX\OMILIES\Anitkythera Mechanism_OMILIES\observing-the-Sun-sevizontes.jpg"/>
            <p:cNvPicPr>
              <a:picLocks noChangeAspect="1" noChangeArrowheads="1"/>
            </p:cNvPicPr>
            <p:nvPr/>
          </p:nvPicPr>
          <p:blipFill>
            <a:blip r:embed="rId5" cstate="print"/>
            <a:srcRect/>
            <a:stretch>
              <a:fillRect/>
            </a:stretch>
          </p:blipFill>
          <p:spPr bwMode="auto">
            <a:xfrm>
              <a:off x="17084178" y="8479817"/>
              <a:ext cx="8157244" cy="2952328"/>
            </a:xfrm>
            <a:prstGeom prst="rect">
              <a:avLst/>
            </a:prstGeom>
            <a:ln>
              <a:noFill/>
            </a:ln>
            <a:effectLst>
              <a:outerShdw blurRad="190500" algn="tl" rotWithShape="0">
                <a:srgbClr val="000000">
                  <a:alpha val="70000"/>
                </a:srgbClr>
              </a:outerShdw>
            </a:effectLst>
          </p:spPr>
        </p:pic>
        <p:sp>
          <p:nvSpPr>
            <p:cNvPr id="61" name="14 - Ορθογώνιο"/>
            <p:cNvSpPr/>
            <p:nvPr/>
          </p:nvSpPr>
          <p:spPr>
            <a:xfrm>
              <a:off x="17048960" y="11590682"/>
              <a:ext cx="8558672" cy="1147209"/>
            </a:xfrm>
            <a:prstGeom prst="rect">
              <a:avLst/>
            </a:prstGeom>
          </p:spPr>
          <p:txBody>
            <a:bodyPr wrap="square">
              <a:spAutoFit/>
            </a:bodyPr>
            <a:lstStyle/>
            <a:p>
              <a:pPr lvl="0" algn="ctr"/>
              <a:r>
                <a:rPr lang="el-GR" sz="1600" dirty="0"/>
                <a:t>Ιερά κορυφής βρίσκονται κυρίως στην Κρήτη και στο νησί των Κυθήρων. Βρίσκονται σε επιλεγμένα μέρη όπου η ανατολή ή η δύση του ηλίου στην ισημερία και τα ηλιοστάσια συμβαίνουν σε σημαντικά σημεία του ορίζοντα. Αυτά τα ειδώλια είναι πιθανώς λάτρεις του Ήλιου, της Σελήνης και των άστρων (που βρίσκονται στα ιερά των βουνών </a:t>
              </a:r>
              <a:r>
                <a:rPr lang="el-GR" sz="1600" dirty="0" err="1"/>
                <a:t>Peak</a:t>
              </a:r>
              <a:r>
                <a:rPr lang="el-GR" sz="1600" dirty="0"/>
                <a:t>) που παρατηρούν την ανατολή και τη δύση του ηλίου κατά τη διάρκεια του έτους, για να κρατήσουν ένα ημερολόγιο και να ρυθμίσουν τη γεωργία και την κοινωνική ζωή. Αρχαιολογικό Μουσείο Χανίων, Αρχαιολογικό Μουσείο Πειραιά.</a:t>
              </a:r>
              <a:endParaRPr lang="en-US" sz="1600" dirty="0"/>
            </a:p>
            <a:p>
              <a:pPr lvl="0" algn="ctr"/>
              <a:endParaRPr lang="en-US" sz="1600" dirty="0"/>
            </a:p>
            <a:p>
              <a:pPr algn="ctr"/>
              <a:r>
                <a:rPr lang="en-GB" sz="1600" dirty="0"/>
                <a:t> </a:t>
              </a:r>
              <a:r>
                <a:rPr lang="sq-AL" sz="1600" dirty="0"/>
                <a:t>Shenjtoret e majave gjenden kryesisht në Kretë dhe në ishullin Cerigo. Ato janë të vendosura në vende të përzgjedhura aty ku lindja ose perëndimi i diellit në ekuinoksin dhe solsticet ndodhin në pika të rëndësishme të horizontit. Këto statuja ndoshta janë dashamirës të Diellit, Hënës dhe yjeve (të vendosura në vendet e shenjta të majave të maleve) të cilët vëzhgojnë lindjen dhe perëndimin e diellit gjatë vitit, për të mbajtur një kalendar dhe për të rregulluar bujqësinë dhe jetën shoqërore. Muzeu Arkeologjik i Haniasë, Muzeu Arkeologjik i Pireut.</a:t>
              </a:r>
              <a:endParaRPr lang="en-US" sz="1600" dirty="0"/>
            </a:p>
            <a:p>
              <a:pPr lvl="0" algn="ctr"/>
              <a:endParaRPr lang="en-GB" sz="1600" dirty="0"/>
            </a:p>
          </p:txBody>
        </p:sp>
      </p:grpSp>
      <p:grpSp>
        <p:nvGrpSpPr>
          <p:cNvPr id="62" name="25 - Ομάδα"/>
          <p:cNvGrpSpPr/>
          <p:nvPr/>
        </p:nvGrpSpPr>
        <p:grpSpPr>
          <a:xfrm>
            <a:off x="24688530" y="12891876"/>
            <a:ext cx="9865095" cy="6352854"/>
            <a:chOff x="14491890" y="13217824"/>
            <a:chExt cx="11323539" cy="6148271"/>
          </a:xfrm>
        </p:grpSpPr>
        <p:grpSp>
          <p:nvGrpSpPr>
            <p:cNvPr id="63" name="20 - Ομάδα"/>
            <p:cNvGrpSpPr/>
            <p:nvPr/>
          </p:nvGrpSpPr>
          <p:grpSpPr>
            <a:xfrm>
              <a:off x="14635906" y="13217824"/>
              <a:ext cx="11179523" cy="3240360"/>
              <a:chOff x="14419882" y="13505856"/>
              <a:chExt cx="12373150" cy="3687411"/>
            </a:xfrm>
          </p:grpSpPr>
          <p:pic>
            <p:nvPicPr>
              <p:cNvPr id="65" name="Picture 2" descr="D:\TEX\Photos\Museum_National_Archaeological_TIGANOSCHEMA\P7078112.JPG"/>
              <p:cNvPicPr>
                <a:picLocks noChangeAspect="1" noChangeArrowheads="1"/>
              </p:cNvPicPr>
              <p:nvPr/>
            </p:nvPicPr>
            <p:blipFill>
              <a:blip r:embed="rId6" cstate="print"/>
              <a:srcRect/>
              <a:stretch>
                <a:fillRect/>
              </a:stretch>
            </p:blipFill>
            <p:spPr bwMode="auto">
              <a:xfrm>
                <a:off x="14419882" y="13505856"/>
                <a:ext cx="2765558" cy="3687411"/>
              </a:xfrm>
              <a:prstGeom prst="rect">
                <a:avLst/>
              </a:prstGeom>
              <a:noFill/>
            </p:spPr>
          </p:pic>
          <p:pic>
            <p:nvPicPr>
              <p:cNvPr id="66" name="Picture 3" descr="D:\TEX\Photos\Museum_National_Archaeological_TIGANOSCHEMA\P1296513.JPG"/>
              <p:cNvPicPr>
                <a:picLocks noChangeAspect="1" noChangeArrowheads="1"/>
              </p:cNvPicPr>
              <p:nvPr/>
            </p:nvPicPr>
            <p:blipFill>
              <a:blip r:embed="rId7" cstate="print"/>
              <a:srcRect/>
              <a:stretch>
                <a:fillRect/>
              </a:stretch>
            </p:blipFill>
            <p:spPr bwMode="auto">
              <a:xfrm>
                <a:off x="17228194" y="13505856"/>
                <a:ext cx="2718585" cy="3672408"/>
              </a:xfrm>
              <a:prstGeom prst="rect">
                <a:avLst/>
              </a:prstGeom>
              <a:noFill/>
            </p:spPr>
          </p:pic>
          <p:pic>
            <p:nvPicPr>
              <p:cNvPr id="67" name="Picture 4" descr="D:\TEX\Photos\Museum_National_Archaeological_TIGANOSCHEMA\P1296510.JPG"/>
              <p:cNvPicPr>
                <a:picLocks noChangeAspect="1" noChangeArrowheads="1"/>
              </p:cNvPicPr>
              <p:nvPr/>
            </p:nvPicPr>
            <p:blipFill>
              <a:blip r:embed="rId8" cstate="print"/>
              <a:srcRect/>
              <a:stretch>
                <a:fillRect/>
              </a:stretch>
            </p:blipFill>
            <p:spPr bwMode="auto">
              <a:xfrm>
                <a:off x="19964498" y="13505856"/>
                <a:ext cx="2754306" cy="3672408"/>
              </a:xfrm>
              <a:prstGeom prst="rect">
                <a:avLst/>
              </a:prstGeom>
              <a:noFill/>
            </p:spPr>
          </p:pic>
          <p:pic>
            <p:nvPicPr>
              <p:cNvPr id="68" name="Picture 6" descr="D:\TEX\Photos\Museum_National_Archaeological_TIGANOSCHEMA\P1296500.JPG"/>
              <p:cNvPicPr>
                <a:picLocks noChangeAspect="1" noChangeArrowheads="1"/>
              </p:cNvPicPr>
              <p:nvPr/>
            </p:nvPicPr>
            <p:blipFill>
              <a:blip r:embed="rId9" cstate="print"/>
              <a:srcRect/>
              <a:stretch>
                <a:fillRect/>
              </a:stretch>
            </p:blipFill>
            <p:spPr bwMode="auto">
              <a:xfrm>
                <a:off x="22772810" y="13505856"/>
                <a:ext cx="4020222" cy="3672408"/>
              </a:xfrm>
              <a:prstGeom prst="rect">
                <a:avLst/>
              </a:prstGeom>
              <a:noFill/>
            </p:spPr>
          </p:pic>
        </p:grpSp>
        <p:sp>
          <p:nvSpPr>
            <p:cNvPr id="64" name="22 - Ορθογώνιο"/>
            <p:cNvSpPr/>
            <p:nvPr/>
          </p:nvSpPr>
          <p:spPr>
            <a:xfrm>
              <a:off x="14491890" y="16417230"/>
              <a:ext cx="11305256" cy="2948865"/>
            </a:xfrm>
            <a:prstGeom prst="rect">
              <a:avLst/>
            </a:prstGeom>
          </p:spPr>
          <p:txBody>
            <a:bodyPr wrap="square">
              <a:spAutoFit/>
            </a:bodyPr>
            <a:lstStyle/>
            <a:p>
              <a:pPr algn="ctr"/>
              <a:r>
                <a:rPr lang="sq-AL" sz="1600" dirty="0"/>
                <a:t>Simbolet e përsëritura në të ashtuquajturën "formë tigani" me shumë modele gjeometrike, zakonisht pika dhe spirale, mund të interpretohen si numra (në sistemin unik të numërimit). Numrat që rezultojnë përkojnë me periudhat sinodale të planetëve. Periudha sinodale e Afërditës deshifrohet në gjysmën e formës së tiganëve. Terrakotat vijnë nga shumë vende përgjatë bregdetit grek, nga Egjeu, veçanërisht nga Cikladët, Kreta, por edhe nga Greqia e Epirit. Datojnë nga viti 3400 p.K. deri në vitin 2000 p.K., Muzeu Arkeologjik Kombëtar, Athinë.</a:t>
              </a:r>
              <a:endParaRPr lang="en-US" sz="1600" dirty="0"/>
            </a:p>
            <a:p>
              <a:pPr lvl="0" algn="ctr"/>
              <a:endParaRPr lang="el-GR" sz="1600" dirty="0"/>
            </a:p>
            <a:p>
              <a:pPr lvl="0" algn="ctr"/>
              <a:r>
                <a:rPr lang="el-GR" sz="1600" dirty="0"/>
                <a:t>Τα επαναλαμβανόμενα σύμβολα στα λεγόμενα «</a:t>
              </a:r>
              <a:r>
                <a:rPr lang="el-GR" sz="1600" dirty="0" err="1"/>
                <a:t>τηγανόσχημα</a:t>
              </a:r>
              <a:r>
                <a:rPr lang="el-GR" sz="1600" dirty="0"/>
                <a:t>» με πολλά γεωμετρικά σχέδια, συνήθως κουκκίδες και έλικες, μπορούν να ερμηνευθούν ως αριθμοί (στο μοναδικό σύστημα αρίθμησης). Οι αριθμοί που προκύπτουν συμπίπτουν με τις συνοδικές περιόδους των πλανητών. Στα μισά </a:t>
              </a:r>
              <a:r>
                <a:rPr lang="el-GR" sz="1600" dirty="0" err="1"/>
                <a:t>τηγανόσχημα</a:t>
              </a:r>
              <a:r>
                <a:rPr lang="el-GR" sz="1600" dirty="0"/>
                <a:t> αποκρυπτογραφείται η συνοδική περίοδος της Αφροδίτης. Οι τερακότες προέρχονται από πολλά μέρη κατά μήκος των ελληνικών ακτών, του Αιγαίου, ειδικότερα των Κυκλάδων, της Κρήτης, αλλά και της ηπειρωτικής Ελλάδας. Χρονολογούνται από το 3400 </a:t>
              </a:r>
              <a:r>
                <a:rPr lang="el-GR" sz="1600" dirty="0" err="1"/>
                <a:t>π.Χ.</a:t>
              </a:r>
              <a:r>
                <a:rPr lang="el-GR" sz="1600" dirty="0"/>
                <a:t> έως το 2000 </a:t>
              </a:r>
              <a:r>
                <a:rPr lang="el-GR" sz="1600" dirty="0" err="1"/>
                <a:t>π.Χ.</a:t>
              </a:r>
              <a:r>
                <a:rPr lang="el-GR" sz="1600" dirty="0"/>
                <a:t>, Εθνικό Αρχαιολογικό Μουσείο, Αθήνα.</a:t>
              </a:r>
              <a:endParaRPr lang="en-GB" sz="1600" dirty="0"/>
            </a:p>
          </p:txBody>
        </p:sp>
      </p:grpSp>
      <p:grpSp>
        <p:nvGrpSpPr>
          <p:cNvPr id="69" name="37 - Ομάδα"/>
          <p:cNvGrpSpPr/>
          <p:nvPr/>
        </p:nvGrpSpPr>
        <p:grpSpPr>
          <a:xfrm>
            <a:off x="24592738" y="19305158"/>
            <a:ext cx="10680825" cy="5355736"/>
            <a:chOff x="14923937" y="29852159"/>
            <a:chExt cx="10680825" cy="4906726"/>
          </a:xfrm>
        </p:grpSpPr>
        <p:pic>
          <p:nvPicPr>
            <p:cNvPr id="70" name="Picture 4" descr="D:\TEX\Photos\Museum_National_Archaeological\P9103314.JPG"/>
            <p:cNvPicPr>
              <a:picLocks noChangeAspect="1" noChangeArrowheads="1"/>
            </p:cNvPicPr>
            <p:nvPr/>
          </p:nvPicPr>
          <p:blipFill>
            <a:blip r:embed="rId10" cstate="print"/>
            <a:srcRect/>
            <a:stretch>
              <a:fillRect/>
            </a:stretch>
          </p:blipFill>
          <p:spPr bwMode="auto">
            <a:xfrm>
              <a:off x="15180629" y="29852159"/>
              <a:ext cx="10097288" cy="2543465"/>
            </a:xfrm>
            <a:prstGeom prst="rect">
              <a:avLst/>
            </a:prstGeom>
            <a:noFill/>
          </p:spPr>
        </p:pic>
        <p:sp>
          <p:nvSpPr>
            <p:cNvPr id="71" name="40 - Ορθογώνιο"/>
            <p:cNvSpPr/>
            <p:nvPr/>
          </p:nvSpPr>
          <p:spPr>
            <a:xfrm>
              <a:off x="14923937" y="32418506"/>
              <a:ext cx="10680825" cy="2340379"/>
            </a:xfrm>
            <a:prstGeom prst="rect">
              <a:avLst/>
            </a:prstGeom>
          </p:spPr>
          <p:txBody>
            <a:bodyPr wrap="square">
              <a:spAutoFit/>
            </a:bodyPr>
            <a:lstStyle/>
            <a:p>
              <a:pPr algn="ctr"/>
              <a:r>
                <a:rPr lang="sq-AL" sz="2000" dirty="0"/>
                <a:t>Lufta e njerëzve kundër natyrës çon në zhvillimin e teknologjisë dhe, përfundimisht, të shkencës. Akeasve u pëlqente të gjuanin luanë dhe kafshë të tjera. Besohet se luanët janë importuar nga Afrika dhe janë lënë të lirë në natyrë për gjueti. Detaj, manual rituali, nga Mikena, shekulli i 16-të p.K. Muzeu Arkeologjik Kombëtar, Athinë</a:t>
              </a:r>
              <a:endParaRPr lang="en-US" sz="2000" dirty="0"/>
            </a:p>
            <a:p>
              <a:pPr algn="ctr"/>
              <a:r>
                <a:rPr lang="el-GR" sz="2000" dirty="0"/>
                <a:t>Ο αγώνας των ανθρώπων ενάντια στη φύση οδηγεί στην ανάπτυξη της τεχνολογίας και, τελικά, της επιστήμης. Στους Αχαιούς άρεσε να κυνηγούν λιοντάρια και άλλα ζώα. Θεωρείται ότι τα λιοντάρια εισήχθησαν από την Αφρική και αφέθηκαν ελεύθερα στη φύση για κυνήγι. Λεπτομέρεια, τελετουργικό εγχειρίδιο, από τις Μυκήνες, 16ος αιώνας π.Χ. Εθνικό Αρχαιολογικό Μουσείο, Αθήνα.</a:t>
              </a:r>
              <a:endParaRPr lang="en-GB" sz="2000" dirty="0"/>
            </a:p>
          </p:txBody>
        </p:sp>
      </p:grpSp>
      <p:sp>
        <p:nvSpPr>
          <p:cNvPr id="72" name="44 - Ορθογώνιο"/>
          <p:cNvSpPr/>
          <p:nvPr/>
        </p:nvSpPr>
        <p:spPr>
          <a:xfrm>
            <a:off x="24592737" y="35860334"/>
            <a:ext cx="10299350" cy="1631216"/>
          </a:xfrm>
          <a:prstGeom prst="rect">
            <a:avLst/>
          </a:prstGeom>
        </p:spPr>
        <p:txBody>
          <a:bodyPr wrap="square">
            <a:spAutoFit/>
          </a:bodyPr>
          <a:lstStyle/>
          <a:p>
            <a:pPr algn="ctr"/>
            <a:r>
              <a:rPr lang="sq-AL" sz="2000" dirty="0"/>
              <a:t>Sfera të vogla qiellore? Vëzhgoni boshtin e Kozmosit, ekuatorin, meridianët dhe yjet. Shekulli 8-të p.K., Thesali. Muzeu Arkeologjik i Kardhicës, Greqi.</a:t>
            </a:r>
            <a:endParaRPr lang="en-US" sz="2000" dirty="0"/>
          </a:p>
          <a:p>
            <a:pPr algn="ctr"/>
            <a:r>
              <a:rPr lang="el-GR" sz="2000" dirty="0"/>
              <a:t>Μικρές ουράνιες σφαίρες; Παρατηρήστε τον άξονα του Κόσμου, τον ισημερινό, τους μεσημβρινούς και τα αστέρια</a:t>
            </a:r>
            <a:r>
              <a:rPr lang="el-GR" sz="2000"/>
              <a:t>. </a:t>
            </a:r>
          </a:p>
          <a:p>
            <a:pPr algn="ctr"/>
            <a:r>
              <a:rPr lang="el-GR" sz="2000"/>
              <a:t>8ος </a:t>
            </a:r>
            <a:r>
              <a:rPr lang="el-GR" sz="2000" dirty="0"/>
              <a:t>αιώνας </a:t>
            </a:r>
            <a:r>
              <a:rPr lang="el-GR" sz="2000" dirty="0" err="1"/>
              <a:t>π.Χ.</a:t>
            </a:r>
            <a:r>
              <a:rPr lang="el-GR" sz="2000" dirty="0"/>
              <a:t>, Θεσσαλία. Αρχαιολογικό Μουσείο Καρδίτσας, Ελλάδα.</a:t>
            </a:r>
            <a:endParaRPr lang="en-GB" sz="2000" dirty="0"/>
          </a:p>
        </p:txBody>
      </p:sp>
      <p:pic>
        <p:nvPicPr>
          <p:cNvPr id="74" name="Picture 5" descr="D:\TEX\OMILIES\Anitkythera Mechanism_OMILIES\celestial-sphere-golden-Thessaly-8thcenturyBC.jpg"/>
          <p:cNvPicPr>
            <a:picLocks noChangeAspect="1" noChangeArrowheads="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33000" contrast="74000"/>
                    </a14:imgEffect>
                  </a14:imgLayer>
                </a14:imgProps>
              </a:ext>
            </a:extLst>
          </a:blip>
          <a:srcRect/>
          <a:stretch>
            <a:fillRect/>
          </a:stretch>
        </p:blipFill>
        <p:spPr bwMode="auto">
          <a:xfrm>
            <a:off x="31895155" y="25276444"/>
            <a:ext cx="2059646" cy="3455098"/>
          </a:xfrm>
          <a:prstGeom prst="rect">
            <a:avLst/>
          </a:prstGeom>
          <a:noFill/>
        </p:spPr>
      </p:pic>
      <p:pic>
        <p:nvPicPr>
          <p:cNvPr id="75" name="Picture 5" descr="sphericalastrolabe"/>
          <p:cNvPicPr>
            <a:picLocks noGrp="1" noChangeAspect="1" noChangeArrowheads="1"/>
          </p:cNvPicPr>
          <p:nvPr>
            <p:ph sz="half" idx="4294967295"/>
          </p:nvPr>
        </p:nvPicPr>
        <p:blipFill>
          <a:blip r:embed="rId13" cstate="print">
            <a:clrChange>
              <a:clrFrom>
                <a:srgbClr val="292929"/>
              </a:clrFrom>
              <a:clrTo>
                <a:srgbClr val="292929">
                  <a:alpha val="0"/>
                </a:srgbClr>
              </a:clrTo>
            </a:clrChange>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28000" contrast="29000"/>
                    </a14:imgEffect>
                  </a14:imgLayer>
                </a14:imgProps>
              </a:ext>
            </a:extLst>
          </a:blip>
          <a:srcRect/>
          <a:stretch>
            <a:fillRect/>
          </a:stretch>
        </p:blipFill>
        <p:spPr>
          <a:xfrm>
            <a:off x="32056444" y="29073242"/>
            <a:ext cx="1737963" cy="2791025"/>
          </a:xfrm>
          <a:prstGeom prst="rect">
            <a:avLst/>
          </a:prstGeom>
        </p:spPr>
      </p:pic>
      <p:grpSp>
        <p:nvGrpSpPr>
          <p:cNvPr id="76" name="31 - Ομάδα"/>
          <p:cNvGrpSpPr/>
          <p:nvPr/>
        </p:nvGrpSpPr>
        <p:grpSpPr>
          <a:xfrm>
            <a:off x="7273058" y="7345166"/>
            <a:ext cx="23561363" cy="5241728"/>
            <a:chOff x="-476016" y="4127746"/>
            <a:chExt cx="27155541" cy="5472159"/>
          </a:xfrm>
        </p:grpSpPr>
        <p:pic>
          <p:nvPicPr>
            <p:cNvPr id="77" name="Picture 3" descr="D:\TEX\OMILIES\Anitkythera Mechanism_OMILIES\Antikythera Mechanism Exhibition Program England 2014\AKROTIRI_SHIP-PROCESSION-FULL_PANO-3 (2).jpg"/>
            <p:cNvPicPr>
              <a:picLocks noChangeAspect="1" noChangeArrowheads="1"/>
            </p:cNvPicPr>
            <p:nvPr/>
          </p:nvPicPr>
          <p:blipFill>
            <a:blip r:embed="rId15" cstate="print"/>
            <a:srcRect/>
            <a:stretch>
              <a:fillRect/>
            </a:stretch>
          </p:blipFill>
          <p:spPr bwMode="auto">
            <a:xfrm>
              <a:off x="-476016" y="4127746"/>
              <a:ext cx="25875363" cy="3634121"/>
            </a:xfrm>
            <a:prstGeom prst="rect">
              <a:avLst/>
            </a:prstGeom>
            <a:noFill/>
          </p:spPr>
        </p:pic>
        <p:sp>
          <p:nvSpPr>
            <p:cNvPr id="78" name="30 - Ορθογώνιο"/>
            <p:cNvSpPr/>
            <p:nvPr/>
          </p:nvSpPr>
          <p:spPr>
            <a:xfrm>
              <a:off x="0" y="7961241"/>
              <a:ext cx="26679525" cy="1638664"/>
            </a:xfrm>
            <a:prstGeom prst="rect">
              <a:avLst/>
            </a:prstGeom>
          </p:spPr>
          <p:txBody>
            <a:bodyPr wrap="square">
              <a:spAutoFit/>
            </a:bodyPr>
            <a:lstStyle/>
            <a:p>
              <a:pPr algn="ctr"/>
              <a:r>
                <a:rPr lang="sq-AL" sz="2400" dirty="0"/>
                <a:t>Flotë e madhe me anije të shumta e të mëdha, me dhjetëra rrema, të përshtatshme për det të hapur. Udhëtimi me këto anije kërkon njohuri të astronomisë.</a:t>
              </a:r>
              <a:endParaRPr lang="en-US" sz="2400" dirty="0"/>
            </a:p>
            <a:p>
              <a:pPr algn="ctr"/>
              <a:r>
                <a:rPr lang="sq-AL" sz="2400" dirty="0"/>
                <a:t>Afresk nga shtëpia dykatëshe e "admiralit", c. 1700 p.K. Thira (Santorini), Greqi, Muzeu Arkeologjik i Thirës, Greqi</a:t>
              </a:r>
              <a:endParaRPr lang="en-US" sz="2400" dirty="0"/>
            </a:p>
            <a:p>
              <a:pPr lvl="0" algn="ctr"/>
              <a:r>
                <a:rPr lang="el-GR" sz="2400" dirty="0"/>
                <a:t>Μεγάλος στόλος με πολυάριθμα μεγάλα πλοία, με δεκάδες κουπιά, κατάλληλα για ανοιχτές θάλασσες. Το ταξίδι με αυτά τα πλοία απαιτεί γνώση της αστρονομίας.</a:t>
              </a:r>
            </a:p>
            <a:p>
              <a:pPr lvl="0" algn="ctr"/>
              <a:r>
                <a:rPr lang="el-GR" sz="2400" dirty="0"/>
                <a:t>Τοιχογραφία από διώροφο σπίτι του «ναυάρχου</a:t>
              </a:r>
              <a:r>
                <a:rPr lang="el-GR" sz="2400"/>
                <a:t>», γύρω στα </a:t>
              </a:r>
              <a:r>
                <a:rPr lang="el-GR" sz="2400" dirty="0"/>
                <a:t>1700 </a:t>
              </a:r>
              <a:r>
                <a:rPr lang="el-GR" sz="2400" dirty="0" err="1"/>
                <a:t>π.Χ.</a:t>
              </a:r>
              <a:r>
                <a:rPr lang="el-GR" sz="2400" dirty="0"/>
                <a:t> Θήρα (Σαντορίνη), Ελλάδα, Αρχαιολογικό Μουσείο Θήρας, Ελλάδα</a:t>
              </a:r>
              <a:endParaRPr lang="en-GB" sz="2400" dirty="0"/>
            </a:p>
          </p:txBody>
        </p:sp>
      </p:grpSp>
      <p:grpSp>
        <p:nvGrpSpPr>
          <p:cNvPr id="79" name="48 - Ομάδα"/>
          <p:cNvGrpSpPr/>
          <p:nvPr/>
        </p:nvGrpSpPr>
        <p:grpSpPr>
          <a:xfrm>
            <a:off x="24282836" y="37491551"/>
            <a:ext cx="10391309" cy="6692893"/>
            <a:chOff x="20167027" y="34963088"/>
            <a:chExt cx="5739425" cy="4438210"/>
          </a:xfrm>
        </p:grpSpPr>
        <p:sp>
          <p:nvSpPr>
            <p:cNvPr id="80" name="33 - Ορθογώνιο"/>
            <p:cNvSpPr/>
            <p:nvPr/>
          </p:nvSpPr>
          <p:spPr>
            <a:xfrm>
              <a:off x="20167027" y="37339352"/>
              <a:ext cx="2777300" cy="2020527"/>
            </a:xfrm>
            <a:prstGeom prst="rect">
              <a:avLst/>
            </a:prstGeom>
          </p:spPr>
          <p:txBody>
            <a:bodyPr wrap="square">
              <a:spAutoFit/>
            </a:bodyPr>
            <a:lstStyle/>
            <a:p>
              <a:pPr algn="ctr"/>
              <a:r>
                <a:rPr lang="el-GR" sz="1600" dirty="0"/>
                <a:t>Γραφή στη Γραμμική Α, 1800–1450 π.Χ., Γραμμική Β, 1450–1200 π.Χ. (στα ελληνικά). Από τα Χανιά, την Κρήτη και την Πύλο, στην Πελοπόννησο,</a:t>
              </a:r>
            </a:p>
            <a:p>
              <a:pPr algn="ctr"/>
              <a:r>
                <a:rPr lang="el-GR" sz="1600" dirty="0"/>
                <a:t>Εθνικό Αρχαιολογικό Μουσείο, Αθήνα,</a:t>
              </a:r>
            </a:p>
            <a:p>
              <a:pPr algn="ctr"/>
              <a:r>
                <a:rPr lang="el-GR" sz="1600" dirty="0"/>
                <a:t>Αρχαιολογικό Μουσείο Χανίων, Ελλάδα.</a:t>
              </a:r>
              <a:endParaRPr lang="en-US" sz="1600" dirty="0"/>
            </a:p>
            <a:p>
              <a:pPr algn="ctr"/>
              <a:endParaRPr lang="en-GB" sz="1600" dirty="0"/>
            </a:p>
            <a:p>
              <a:pPr algn="ctr"/>
              <a:r>
                <a:rPr lang="sq-AL" sz="1600" dirty="0"/>
                <a:t>Shkrimi në Linear A, 1800–1450 p.K., Linear B, 1450–1200 p.K. (në greqisht). Nga Hania, Kreta dhe Navarin, në Peloponez, </a:t>
              </a:r>
              <a:endParaRPr lang="en-US" sz="1600" dirty="0"/>
            </a:p>
            <a:p>
              <a:pPr algn="ctr"/>
              <a:r>
                <a:rPr lang="sq-AL" sz="1600" dirty="0"/>
                <a:t>Muzeu Arkeologjik Kombëtar, Athinë </a:t>
              </a:r>
              <a:endParaRPr lang="en-US" sz="1600" dirty="0"/>
            </a:p>
            <a:p>
              <a:pPr algn="ctr"/>
              <a:r>
                <a:rPr lang="sq-AL" sz="1600" dirty="0"/>
                <a:t>Muzeu Arkeologjik i Haniasë, Greqi.</a:t>
              </a:r>
              <a:endParaRPr lang="en-US" sz="1600" dirty="0"/>
            </a:p>
            <a:p>
              <a:pPr lvl="0" algn="ctr"/>
              <a:endParaRPr lang="en-GB" sz="1600" b="1" dirty="0"/>
            </a:p>
          </p:txBody>
        </p:sp>
        <p:pic>
          <p:nvPicPr>
            <p:cNvPr id="81" name="Picture 5" descr="D:\TEX\OMILIES\Anitkythera Mechanism_OMILIES\Antikythera Mechanism Exhibition Program England 2014\0726_La_Canée_musée_linéaire_A.JPG"/>
            <p:cNvPicPr>
              <a:picLocks noChangeAspect="1" noChangeArrowheads="1"/>
            </p:cNvPicPr>
            <p:nvPr/>
          </p:nvPicPr>
          <p:blipFill>
            <a:blip r:embed="rId16" cstate="print"/>
            <a:srcRect/>
            <a:stretch>
              <a:fillRect/>
            </a:stretch>
          </p:blipFill>
          <p:spPr bwMode="auto">
            <a:xfrm>
              <a:off x="23002491" y="37123328"/>
              <a:ext cx="2903961" cy="2277970"/>
            </a:xfrm>
            <a:prstGeom prst="rect">
              <a:avLst/>
            </a:prstGeom>
            <a:noFill/>
          </p:spPr>
        </p:pic>
        <p:sp>
          <p:nvSpPr>
            <p:cNvPr id="82" name="35 - Ορθογώνιο"/>
            <p:cNvSpPr/>
            <p:nvPr/>
          </p:nvSpPr>
          <p:spPr>
            <a:xfrm>
              <a:off x="23146507" y="37339352"/>
              <a:ext cx="1370888" cy="523220"/>
            </a:xfrm>
            <a:prstGeom prst="rect">
              <a:avLst/>
            </a:prstGeom>
          </p:spPr>
          <p:txBody>
            <a:bodyPr wrap="none">
              <a:spAutoFit/>
            </a:bodyPr>
            <a:lstStyle/>
            <a:p>
              <a:r>
                <a:rPr lang="en-GB" sz="2800" dirty="0">
                  <a:solidFill>
                    <a:srgbClr val="FFFF00"/>
                  </a:solidFill>
                  <a:effectLst>
                    <a:outerShdw blurRad="38100" dist="38100" dir="2700000" algn="tl">
                      <a:srgbClr val="000000">
                        <a:alpha val="43137"/>
                      </a:srgbClr>
                    </a:outerShdw>
                  </a:effectLst>
                </a:rPr>
                <a:t>Linear A</a:t>
              </a:r>
            </a:p>
          </p:txBody>
        </p:sp>
        <p:pic>
          <p:nvPicPr>
            <p:cNvPr id="83" name="Picture 4" descr="D:\TEX\OMILIES\Anitkythera Mechanism_OMILIES\Antikythera Mechanism Exhibition Program England 2014\NAMA_Linear_B_tablet_of_Pylos.jpg"/>
            <p:cNvPicPr>
              <a:picLocks noChangeAspect="1" noChangeArrowheads="1"/>
            </p:cNvPicPr>
            <p:nvPr/>
          </p:nvPicPr>
          <p:blipFill>
            <a:blip r:embed="rId17" cstate="print"/>
            <a:srcRect/>
            <a:stretch>
              <a:fillRect/>
            </a:stretch>
          </p:blipFill>
          <p:spPr bwMode="auto">
            <a:xfrm>
              <a:off x="20338195" y="34963088"/>
              <a:ext cx="5554600" cy="2160240"/>
            </a:xfrm>
            <a:prstGeom prst="rect">
              <a:avLst/>
            </a:prstGeom>
            <a:noFill/>
          </p:spPr>
        </p:pic>
        <p:sp>
          <p:nvSpPr>
            <p:cNvPr id="84" name="47 - Ορθογώνιο"/>
            <p:cNvSpPr/>
            <p:nvPr/>
          </p:nvSpPr>
          <p:spPr>
            <a:xfrm>
              <a:off x="20482211" y="35035096"/>
              <a:ext cx="1370888" cy="523220"/>
            </a:xfrm>
            <a:prstGeom prst="rect">
              <a:avLst/>
            </a:prstGeom>
          </p:spPr>
          <p:txBody>
            <a:bodyPr wrap="none">
              <a:spAutoFit/>
            </a:bodyPr>
            <a:lstStyle/>
            <a:p>
              <a:r>
                <a:rPr lang="en-GB" sz="2800" dirty="0">
                  <a:solidFill>
                    <a:srgbClr val="FFFF00"/>
                  </a:solidFill>
                  <a:effectLst>
                    <a:outerShdw blurRad="38100" dist="38100" dir="2700000" algn="tl">
                      <a:srgbClr val="000000">
                        <a:alpha val="43137"/>
                      </a:srgbClr>
                    </a:outerShdw>
                  </a:effectLst>
                </a:rPr>
                <a:t>Linear B</a:t>
              </a:r>
            </a:p>
          </p:txBody>
        </p:sp>
      </p:grpSp>
      <p:sp>
        <p:nvSpPr>
          <p:cNvPr id="36" name="4 - TextBox"/>
          <p:cNvSpPr txBox="1"/>
          <p:nvPr/>
        </p:nvSpPr>
        <p:spPr>
          <a:xfrm>
            <a:off x="1117431" y="25021870"/>
            <a:ext cx="11490535" cy="23360241"/>
          </a:xfrm>
          <a:prstGeom prst="rect">
            <a:avLst/>
          </a:prstGeom>
          <a:noFill/>
        </p:spPr>
        <p:txBody>
          <a:bodyPr wrap="square" rtlCol="0">
            <a:spAutoFit/>
          </a:bodyPr>
          <a:lstStyle/>
          <a:p>
            <a:r>
              <a:rPr lang="el-GR" sz="2800" b="1" dirty="0"/>
              <a:t>Η γέννηση της Επιστήμης την Προϊστορική Εποχή</a:t>
            </a:r>
          </a:p>
          <a:p>
            <a:endParaRPr lang="el-GR" sz="2800" dirty="0"/>
          </a:p>
          <a:p>
            <a:pPr algn="just"/>
            <a:r>
              <a:rPr lang="el-GR" sz="2800" dirty="0"/>
              <a:t>Οι άνθρωποι παρατηρούν και θαυμάζουν τον Κόσμο από τη γέννηση της ανθρωπότητας. Οι άνθρωποι που παρατηρούν τον ουρανό, την κίνηση των άστρων και των πλανητών, του Ήλιου και της Σελήνης, κατανοούν την αρμονία στον Κόσμο και κατανοούν ότι υπάρχουν νόμοι που διέπουν τα φυσικά φαινόμενα. </a:t>
            </a:r>
          </a:p>
          <a:p>
            <a:pPr algn="just"/>
            <a:r>
              <a:rPr lang="el-GR" sz="2800" dirty="0"/>
              <a:t>Η λέξη Κόσμος αρχικά σημαίνει όμορφο σύνολο, ωραίο, με τάξη, και βλέποντας την τάξη του ουρανού, τις συμμετρίες της φύσης, οι Έλληνες ονομάζουν Κόσμο τον ουρανό με τα άστρα, αλλά και τη Γη και γενικά κάθε πλανήτη. </a:t>
            </a:r>
          </a:p>
          <a:p>
            <a:pPr algn="just"/>
            <a:r>
              <a:rPr lang="el-GR" sz="2800" dirty="0"/>
              <a:t>Υπάρχουν ενδείξεις αστρονομικών γνώσεων στους προσανατολισμούς των προϊστορικών και αρχαίων κτηρίων ήδη από τα πρώτα ορθογώνια κτήρια της 7ης και 6ης χιλιετίας π.Χ. στο Σέσκλο της Θεσσαλίας. Ασφαλώς δεν είναι σύμπτωση ότι η </a:t>
            </a:r>
            <a:r>
              <a:rPr lang="el-GR" sz="2800" dirty="0" err="1"/>
              <a:t>Αγια-Σοφιά</a:t>
            </a:r>
            <a:r>
              <a:rPr lang="el-GR" sz="2800" dirty="0"/>
              <a:t> βλέπει την ανατολή του Ηλίου τα Χριστούγεννα ακριβώς όπως τα κτήρια της πρώτης φάσης στο Σέσκλο (τέλος 7ης χιλιετίας π.Χ.).</a:t>
            </a:r>
          </a:p>
          <a:p>
            <a:pPr algn="just"/>
            <a:r>
              <a:rPr lang="el-GR" sz="2800" dirty="0"/>
              <a:t>Υπάρχουν επίσης ενδείξεις αστρονομικών γνώσεων στις τερακότες από την 4η έως την 3η χιλιετία </a:t>
            </a:r>
            <a:r>
              <a:rPr lang="el-GR" sz="2800" dirty="0" err="1"/>
              <a:t>π.Χ.</a:t>
            </a:r>
            <a:r>
              <a:rPr lang="el-GR" sz="2800" dirty="0"/>
              <a:t>, όπου επαναλαμβανόμενα γεωμετρικά μοτίβα κωδικοποιούν τις περιοδικότητες όλων των πλανητών με ένα είδος πρωτόγονης γραφής των αριθμών στο μοναδικό σύστημα καταγραφής των αριθμών. Τα επαναλαμβανόμενα σύμβολα (κουκκίδες, τρίγωνα, μικρές έλικες κ.λπ.) απεικονίζουν αριθμούς αστρονομικών περιοδικοτήτων, που είναι ημερολόγια που βασίζονται σε περιόδους πλανητών και φυσικά του Ηλίου και της Σελήνης. Αυτές οι τερακότες, που ονομάζονται </a:t>
            </a:r>
            <a:r>
              <a:rPr lang="el-GR" sz="2800" dirty="0" err="1"/>
              <a:t>τηγανόσχημα</a:t>
            </a:r>
            <a:r>
              <a:rPr lang="el-GR" sz="2800" dirty="0"/>
              <a:t>, από το σχήμα τους, βρέθηκαν κυρίως στα ελληνικά νησιά, σε τάφους γυναικών. Η περιοδικότητα της Αφροδίτης επικρατεί σε περισσότερα από τα μισά από όλα αυτά τα προϊστορικά αγγεία, μερικά από τα οποία πιθανώς είναι και υπολογιστές εγκυμοσύνης. Ο πλανήτης Αφροδίτη κατά τους αρχαίους αντιστοιχεί με τη “θεότητα” της αγάπης και της γονιμότητας, πιθανότατα επειδή δυο φάσεις της περιόδου του πλανήτη γύρω από τον Ήλιο διαρκούν εννέα μήνες και εύλογα (αλλά λανθασμένα) οι γυναίκες συνέδεσαν τον πλανήτη αυτό με την γονιμότητα. Φυσικά ο πλανήτης δεν έχει καμία σχέση με τα ανθρώπινα, όπως και κανένα άλλο ουράνιο σώμα, με εξαίρεση τον  Ήλιο που με το φως, τη θερμότητα που αλλάζει στη διάρκεια του έτους λόγω της αλλαγής της κλίσης των </a:t>
            </a:r>
            <a:r>
              <a:rPr lang="el-GR" sz="2800" dirty="0" err="1"/>
              <a:t>ακτίνων</a:t>
            </a:r>
            <a:r>
              <a:rPr lang="el-GR" sz="2800" dirty="0"/>
              <a:t> του που φθάνουν σε κάθε γεωγραφικό πλάτος στη διάρκεια του έτους, προσδιορίζει το κλίμα και τον καιρό, και τη Σελήνη που επηρεάζει το κυνήγι και το ψάρεμα.</a:t>
            </a:r>
          </a:p>
          <a:p>
            <a:pPr algn="just"/>
            <a:r>
              <a:rPr lang="el-GR" sz="2800" dirty="0"/>
              <a:t>Ο Άνθρωπος στην προσπάθειά του να κατανοήσει το περιβάλλον του, διότι από αυτό εξαρτάται η διαβίωση και η επιβίωση, και τη φύση γενικότερα, να προβλέψει τον καιρό για τη σπορά, δημιουργεί ημερολόγια, και γεννιέται έτσι η αστρονομία. Γεννιούνται οι επιστήμες και βαθμιαία εισάγεται ο θεωρητικός συλλογισμός, με τη γενίκευση, την αφαίρεση και διακριτές επιστημονικές έννοιες όπως μαθαίνουμε από την αρχαία ελληνική γραμματεία. Στον αρχαίο Ορφικό Ύμνο του Νόμου διαβάζουμε για τους νόμους της φυσικής με ποιητικό τρόπο:</a:t>
            </a:r>
          </a:p>
          <a:p>
            <a:pPr algn="just"/>
            <a:r>
              <a:rPr lang="el-GR" sz="2800" dirty="0"/>
              <a:t>«Ονομάζω ουράνιο νόμο αυτόν που τοποθετεί τα άστρα στη θέση τους, που θέτει τάξη στον ουρανό, ο οποίος σφραγίζει με δικαιοσύνη όλα τα φυσικά φαινόμενα, στους ωκεανούς και τη Γη…» «</a:t>
            </a:r>
            <a:r>
              <a:rPr lang="el-GR" sz="2800" dirty="0" err="1"/>
              <a:t>Καλέω</a:t>
            </a:r>
            <a:r>
              <a:rPr lang="el-GR" sz="2800" dirty="0"/>
              <a:t> </a:t>
            </a:r>
            <a:r>
              <a:rPr lang="el-GR" sz="2800" dirty="0" err="1"/>
              <a:t>οὐράνιον</a:t>
            </a:r>
            <a:r>
              <a:rPr lang="el-GR" sz="2800" dirty="0"/>
              <a:t> </a:t>
            </a:r>
            <a:r>
              <a:rPr lang="el-GR" sz="2800" dirty="0" err="1"/>
              <a:t>Νόμον</a:t>
            </a:r>
            <a:r>
              <a:rPr lang="el-GR" sz="2800" dirty="0"/>
              <a:t>, </a:t>
            </a:r>
            <a:r>
              <a:rPr lang="el-GR" sz="2800" dirty="0" err="1"/>
              <a:t>ἀστροθέτην</a:t>
            </a:r>
            <a:r>
              <a:rPr lang="el-GR" sz="2800" dirty="0"/>
              <a:t>, </a:t>
            </a:r>
            <a:r>
              <a:rPr lang="el-GR" sz="2800" dirty="0" err="1"/>
              <a:t>σφραγῖδα</a:t>
            </a:r>
            <a:r>
              <a:rPr lang="el-GR" sz="2800" dirty="0"/>
              <a:t> </a:t>
            </a:r>
            <a:r>
              <a:rPr lang="el-GR" sz="2800" dirty="0" err="1"/>
              <a:t>δικαίαν</a:t>
            </a:r>
            <a:r>
              <a:rPr lang="el-GR" sz="2800" dirty="0"/>
              <a:t> πόντου τ' </a:t>
            </a:r>
            <a:r>
              <a:rPr lang="el-GR" sz="2800" dirty="0" err="1"/>
              <a:t>εἰναλίου</a:t>
            </a:r>
            <a:r>
              <a:rPr lang="el-GR" sz="2800" dirty="0"/>
              <a:t> </a:t>
            </a:r>
            <a:r>
              <a:rPr lang="el-GR" sz="2800" dirty="0" err="1"/>
              <a:t>καὶ</a:t>
            </a:r>
            <a:r>
              <a:rPr lang="el-GR" sz="2800" dirty="0"/>
              <a:t> </a:t>
            </a:r>
            <a:r>
              <a:rPr lang="el-GR" sz="2800" dirty="0" err="1"/>
              <a:t>Γῆς</a:t>
            </a:r>
            <a:r>
              <a:rPr lang="el-GR" sz="2800" dirty="0"/>
              <a:t>,…” Αυτοί οι Ορφικοί Ύμνοι (ποιήματα) πιθανότατα αντανακλούν κάποιες ιδέες της δεύτερης χιλιετίας π.Χ., όταν ο μυθικός βασιλιάς επιστήμονας και φιλόσοφος Ορφέας, από τη Θράκη και τη Μακεδονία, έθεσε τα θεμέλια της φυσικής φιλοσοφίας σύμφωνα με την ελληνική παράδοση.</a:t>
            </a:r>
            <a:endParaRPr lang="el-GR" sz="2800" dirty="0">
              <a:effectLst/>
            </a:endParaRPr>
          </a:p>
        </p:txBody>
      </p:sp>
      <p:sp>
        <p:nvSpPr>
          <p:cNvPr id="39" name="Rectangle 36"/>
          <p:cNvSpPr>
            <a:spLocks noChangeArrowheads="1"/>
          </p:cNvSpPr>
          <p:nvPr/>
        </p:nvSpPr>
        <p:spPr bwMode="auto">
          <a:xfrm>
            <a:off x="4545138" y="86444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US" sz="9600" b="1" i="1" dirty="0" err="1">
                <a:solidFill>
                  <a:srgbClr val="003399"/>
                </a:solidFill>
                <a:effectLst>
                  <a:outerShdw blurRad="38100" dist="38100" dir="2700000" algn="tl">
                    <a:srgbClr val="FFFFFF"/>
                  </a:outerShdw>
                </a:effectLst>
                <a:latin typeface="Times New Roman" pitchFamily="18" charset="0"/>
              </a:rPr>
              <a:t>Ekspozita</a:t>
            </a:r>
            <a:r>
              <a:rPr lang="sq-AL" sz="9600" b="1" i="1" dirty="0">
                <a:solidFill>
                  <a:srgbClr val="003399"/>
                </a:solidFill>
                <a:effectLst>
                  <a:outerShdw blurRad="38100" dist="38100" dir="2700000" algn="tl">
                    <a:srgbClr val="FFFFFF"/>
                  </a:outerShdw>
                </a:effectLst>
                <a:latin typeface="Times New Roman" pitchFamily="18" charset="0"/>
              </a:rPr>
              <a:t> e</a:t>
            </a:r>
            <a:r>
              <a:rPr lang="en-US" sz="9600" b="1" i="1" dirty="0">
                <a:solidFill>
                  <a:srgbClr val="003399"/>
                </a:solidFill>
                <a:effectLst>
                  <a:outerShdw blurRad="38100" dist="38100" dir="2700000" algn="tl">
                    <a:srgbClr val="FFFFFF"/>
                  </a:outerShdw>
                </a:effectLst>
                <a:latin typeface="Times New Roman" pitchFamily="18" charset="0"/>
              </a:rPr>
              <a:t> </a:t>
            </a:r>
            <a:r>
              <a:rPr lang="en-US" sz="9600" b="1" i="1" dirty="0" err="1">
                <a:solidFill>
                  <a:srgbClr val="003399"/>
                </a:solidFill>
                <a:effectLst>
                  <a:outerShdw blurRad="38100" dist="38100" dir="2700000" algn="tl">
                    <a:srgbClr val="FFFFFF"/>
                  </a:outerShdw>
                </a:effectLst>
                <a:latin typeface="Times New Roman" pitchFamily="18" charset="0"/>
              </a:rPr>
              <a:t>Mekanizmit</a:t>
            </a:r>
            <a:r>
              <a:rPr lang="en-US" sz="9600" b="1" i="1" dirty="0">
                <a:solidFill>
                  <a:srgbClr val="003399"/>
                </a:solidFill>
                <a:effectLst>
                  <a:outerShdw blurRad="38100" dist="38100" dir="2700000" algn="tl">
                    <a:srgbClr val="FFFFFF"/>
                  </a:outerShdw>
                </a:effectLst>
                <a:latin typeface="Times New Roman" pitchFamily="18" charset="0"/>
              </a:rPr>
              <a:t> </a:t>
            </a:r>
            <a:r>
              <a:rPr lang="en-US" sz="9600" b="1" i="1" dirty="0" err="1">
                <a:solidFill>
                  <a:srgbClr val="003399"/>
                </a:solidFill>
                <a:effectLst>
                  <a:outerShdw blurRad="38100" dist="38100" dir="2700000" algn="tl">
                    <a:srgbClr val="FFFFFF"/>
                  </a:outerShdw>
                </a:effectLst>
                <a:latin typeface="Times New Roman" pitchFamily="18" charset="0"/>
              </a:rPr>
              <a:t>Antikitera</a:t>
            </a:r>
            <a:r>
              <a:rPr lang="en-US" sz="9600" b="1" i="1" dirty="0">
                <a:solidFill>
                  <a:srgbClr val="003399"/>
                </a:solidFill>
                <a:effectLst>
                  <a:outerShdw blurRad="38100" dist="38100" dir="2700000" algn="tl">
                    <a:srgbClr val="FFFFFF"/>
                  </a:outerShdw>
                </a:effectLst>
                <a:latin typeface="Times New Roman" pitchFamily="18" charset="0"/>
              </a:rPr>
              <a:t> </a:t>
            </a:r>
          </a:p>
          <a:p>
            <a:pPr algn="ctr" defTabSz="1463422" rtl="1" eaLnBrk="0" hangingPunct="0">
              <a:defRPr/>
            </a:pPr>
            <a:r>
              <a:rPr lang="en-US" sz="7200" b="1" i="1" dirty="0" err="1">
                <a:solidFill>
                  <a:srgbClr val="003399"/>
                </a:solidFill>
                <a:effectLst>
                  <a:outerShdw blurRad="38100" dist="38100" dir="2700000" algn="tl">
                    <a:srgbClr val="FFFFFF"/>
                  </a:outerShdw>
                </a:effectLst>
                <a:latin typeface="Times New Roman" pitchFamily="18" charset="0"/>
              </a:rPr>
              <a:t>Arkeoastronomia</a:t>
            </a:r>
            <a:r>
              <a:rPr lang="en-US" sz="7200" b="1" i="1" dirty="0">
                <a:solidFill>
                  <a:srgbClr val="003399"/>
                </a:solidFill>
                <a:effectLst>
                  <a:outerShdw blurRad="38100" dist="38100" dir="2700000" algn="tl">
                    <a:srgbClr val="FFFFFF"/>
                  </a:outerShdw>
                </a:effectLst>
                <a:latin typeface="Times New Roman" pitchFamily="18" charset="0"/>
              </a:rPr>
              <a:t> e </a:t>
            </a:r>
            <a:r>
              <a:rPr lang="en-US" sz="7200" b="1" i="1" dirty="0" err="1">
                <a:solidFill>
                  <a:srgbClr val="003399"/>
                </a:solidFill>
                <a:effectLst>
                  <a:outerShdw blurRad="38100" dist="38100" dir="2700000" algn="tl">
                    <a:srgbClr val="FFFFFF"/>
                  </a:outerShdw>
                </a:effectLst>
                <a:latin typeface="Times New Roman" pitchFamily="18" charset="0"/>
              </a:rPr>
              <a:t>grekëve</a:t>
            </a:r>
            <a:endParaRPr lang="en-US" sz="7200" b="1" i="1" dirty="0">
              <a:solidFill>
                <a:srgbClr val="003399"/>
              </a:solidFill>
              <a:effectLst>
                <a:outerShdw blurRad="38100" dist="38100" dir="2700000" algn="tl">
                  <a:srgbClr val="FFFFFF"/>
                </a:outerShdw>
              </a:effectLst>
              <a:latin typeface="Times New Roman" pitchFamily="18" charset="0"/>
            </a:endParaRPr>
          </a:p>
        </p:txBody>
      </p:sp>
      <p:pic>
        <p:nvPicPr>
          <p:cNvPr id="1027" name="Picture 3" descr="D:\TEX\00_ANTIKYTHERA_MECHANISM\Images_2007\celestial-sphere-Itonia_Athena_Thessaly3-BW.png"/>
          <p:cNvPicPr>
            <a:picLocks noChangeAspect="1" noChangeArrowheads="1"/>
          </p:cNvPicPr>
          <p:nvPr/>
        </p:nvPicPr>
        <p:blipFill>
          <a:blip r:embed="rId18" cstate="print">
            <a:duotone>
              <a:prstClr val="black"/>
              <a:schemeClr val="accent3">
                <a:tint val="45000"/>
                <a:satMod val="400000"/>
              </a:schemeClr>
            </a:duotone>
            <a:extLst>
              <a:ext uri="{BEBA8EAE-BF5A-486C-A8C5-ECC9F3942E4B}">
                <a14:imgProps xmlns:a14="http://schemas.microsoft.com/office/drawing/2010/main">
                  <a14:imgLayer r:embed="rId19">
                    <a14:imgEffect>
                      <a14:brightnessContrast bright="-81000" contrast="80000"/>
                    </a14:imgEffect>
                  </a14:imgLayer>
                </a14:imgProps>
              </a:ext>
              <a:ext uri="{28A0092B-C50C-407E-A947-70E740481C1C}">
                <a14:useLocalDpi xmlns:a14="http://schemas.microsoft.com/office/drawing/2010/main" val="0"/>
              </a:ext>
            </a:extLst>
          </a:blip>
          <a:srcRect/>
          <a:stretch>
            <a:fillRect/>
          </a:stretch>
        </p:blipFill>
        <p:spPr bwMode="auto">
          <a:xfrm>
            <a:off x="31895155" y="32161043"/>
            <a:ext cx="1932781" cy="31853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TEX\01_Photos\MUSEUM_Volos\Volos953.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15207" y="7119407"/>
            <a:ext cx="3301667" cy="44022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TEX\01_Photos\MUSEUM_Volos\Volos954.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834421" y="7119407"/>
            <a:ext cx="3301667" cy="4402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X\01_Photos\MUSEUM_Volos\Volos97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52822" y="20738654"/>
            <a:ext cx="2307759" cy="30770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EX\01_Photos\MUSEUM_Volos\Volos955.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150906" y="20738654"/>
            <a:ext cx="2307759" cy="307701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Ομάδα 49"/>
          <p:cNvGrpSpPr/>
          <p:nvPr/>
        </p:nvGrpSpPr>
        <p:grpSpPr>
          <a:xfrm>
            <a:off x="1584426" y="829659"/>
            <a:ext cx="4830786" cy="5334632"/>
            <a:chOff x="1993246" y="829659"/>
            <a:chExt cx="4830786" cy="5334632"/>
          </a:xfrm>
        </p:grpSpPr>
        <p:sp>
          <p:nvSpPr>
            <p:cNvPr id="57"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4"/>
                </a:rPr>
                <a:t>xmoussas@phys.uoa.gr</a:t>
              </a:r>
              <a:r>
                <a:rPr lang="en-GB" sz="1400" b="1" dirty="0">
                  <a:solidFill>
                    <a:srgbClr val="003399"/>
                  </a:solidFill>
                </a:rPr>
                <a:t>, </a:t>
              </a:r>
              <a:r>
                <a:rPr lang="en-GB" sz="1400" b="1" dirty="0">
                  <a:solidFill>
                    <a:srgbClr val="003399"/>
                  </a:solidFill>
                  <a:hlinkClick r:id="rId25"/>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52" name="Picture 2" descr="https://upload.wikimedia.org/wikipedia/el/2/2b/Logo_uoa_blue.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2061</Words>
  <Application>Microsoft Office PowerPoint</Application>
  <PresentationFormat>Προσαρμογή</PresentationFormat>
  <Paragraphs>55</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110</cp:revision>
  <dcterms:created xsi:type="dcterms:W3CDTF">2014-06-01T18:00:45Z</dcterms:created>
  <dcterms:modified xsi:type="dcterms:W3CDTF">2025-07-23T06:43:18Z</dcterms:modified>
</cp:coreProperties>
</file>