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88" autoAdjust="0"/>
    <p:restoredTop sz="94640" autoAdjust="0"/>
  </p:normalViewPr>
  <p:slideViewPr>
    <p:cSldViewPr>
      <p:cViewPr varScale="1">
        <p:scale>
          <a:sx n="10" d="100"/>
          <a:sy n="10" d="100"/>
        </p:scale>
        <p:origin x="1540" y="2"/>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5.gif"/><Relationship Id="rId3" Type="http://schemas.openxmlformats.org/officeDocument/2006/relationships/image" Target="../media/image2.gif"/><Relationship Id="rId21" Type="http://schemas.openxmlformats.org/officeDocument/2006/relationships/hyperlink" Target="mailto:xmoussas@phys.uoa.gr" TargetMode="External"/><Relationship Id="rId7" Type="http://schemas.openxmlformats.org/officeDocument/2006/relationships/image" Target="../media/image5.jpeg"/><Relationship Id="rId12" Type="http://schemas.openxmlformats.org/officeDocument/2006/relationships/image" Target="../media/image10.jpeg"/><Relationship Id="rId17" Type="http://schemas.microsoft.com/office/2007/relationships/hdphoto" Target="../media/hdphoto2.wdp"/><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7.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4.jpeg"/><Relationship Id="rId15" Type="http://schemas.openxmlformats.org/officeDocument/2006/relationships/image" Target="../media/image13.jpeg"/><Relationship Id="rId23" Type="http://schemas.openxmlformats.org/officeDocument/2006/relationships/image" Target="../media/image18.png"/><Relationship Id="rId10" Type="http://schemas.openxmlformats.org/officeDocument/2006/relationships/image" Target="../media/image8.jpeg"/><Relationship Id="rId19" Type="http://schemas.openxmlformats.org/officeDocument/2006/relationships/image" Target="../media/image16.jpeg"/><Relationship Id="rId4" Type="http://schemas.openxmlformats.org/officeDocument/2006/relationships/image" Target="../media/image3.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hyperlink" Target="mailto:xmoussas@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p:cNvPicPr>
            <a:picLocks noChangeAspect="1" noChangeArrowheads="1"/>
          </p:cNvPicPr>
          <p:nvPr/>
        </p:nvPicPr>
        <p:blipFill>
          <a:blip r:embed="rId2" cstate="print"/>
          <a:srcRect/>
          <a:stretch>
            <a:fillRect/>
          </a:stretch>
        </p:blipFill>
        <p:spPr bwMode="auto">
          <a:xfrm>
            <a:off x="1764042" y="8830298"/>
            <a:ext cx="6073994" cy="4104456"/>
          </a:xfrm>
          <a:prstGeom prst="rect">
            <a:avLst/>
          </a:prstGeom>
          <a:noFill/>
          <a:ln w="9525">
            <a:noFill/>
            <a:miter lim="800000"/>
            <a:headEnd/>
            <a:tailEnd/>
          </a:ln>
        </p:spPr>
      </p:pic>
      <p:sp>
        <p:nvSpPr>
          <p:cNvPr id="48" name="Rectangle 36"/>
          <p:cNvSpPr>
            <a:spLocks noChangeArrowheads="1"/>
          </p:cNvSpPr>
          <p:nvPr/>
        </p:nvSpPr>
        <p:spPr bwMode="auto">
          <a:xfrm>
            <a:off x="4228373" y="1791978"/>
            <a:ext cx="26679525" cy="3456384"/>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n-GB" sz="11500" b="1" i="1" dirty="0" err="1">
                <a:solidFill>
                  <a:srgbClr val="003399"/>
                </a:solidFill>
                <a:effectLst>
                  <a:outerShdw blurRad="38100" dist="38100" dir="2700000" algn="tl">
                    <a:srgbClr val="FFFFFF"/>
                  </a:outerShdw>
                </a:effectLst>
                <a:latin typeface="Times New Roman" pitchFamily="18" charset="0"/>
              </a:rPr>
              <a:t>Ekspozita</a:t>
            </a:r>
            <a:r>
              <a:rPr lang="en-GB" sz="11500" b="1" i="1" dirty="0">
                <a:solidFill>
                  <a:srgbClr val="003399"/>
                </a:solidFill>
                <a:effectLst>
                  <a:outerShdw blurRad="38100" dist="38100" dir="2700000" algn="tl">
                    <a:srgbClr val="FFFFFF"/>
                  </a:outerShdw>
                </a:effectLst>
                <a:latin typeface="Times New Roman" pitchFamily="18" charset="0"/>
              </a:rPr>
              <a:t> e </a:t>
            </a:r>
            <a:r>
              <a:rPr lang="en-GB" sz="11500" b="1" i="1" dirty="0" err="1">
                <a:solidFill>
                  <a:srgbClr val="003399"/>
                </a:solidFill>
                <a:effectLst>
                  <a:outerShdw blurRad="38100" dist="38100" dir="2700000" algn="tl">
                    <a:srgbClr val="FFFFFF"/>
                  </a:outerShdw>
                </a:effectLst>
                <a:latin typeface="Times New Roman" pitchFamily="18" charset="0"/>
              </a:rPr>
              <a:t>Mekanizmit</a:t>
            </a:r>
            <a:r>
              <a:rPr lang="en-GB" sz="11500" b="1" i="1" dirty="0">
                <a:solidFill>
                  <a:srgbClr val="003399"/>
                </a:solidFill>
                <a:effectLst>
                  <a:outerShdw blurRad="38100" dist="38100" dir="2700000" algn="tl">
                    <a:srgbClr val="FFFFFF"/>
                  </a:outerShdw>
                </a:effectLst>
                <a:latin typeface="Times New Roman" pitchFamily="18" charset="0"/>
              </a:rPr>
              <a:t> </a:t>
            </a:r>
            <a:r>
              <a:rPr lang="en-GB" sz="11500" b="1" i="1" dirty="0" err="1">
                <a:solidFill>
                  <a:srgbClr val="003399"/>
                </a:solidFill>
                <a:effectLst>
                  <a:outerShdw blurRad="38100" dist="38100" dir="2700000" algn="tl">
                    <a:srgbClr val="FFFFFF"/>
                  </a:outerShdw>
                </a:effectLst>
                <a:latin typeface="Times New Roman" pitchFamily="18" charset="0"/>
              </a:rPr>
              <a:t>Antikithera</a:t>
            </a:r>
            <a:endParaRPr lang="en-GB" sz="11500" b="1" i="1" dirty="0">
              <a:solidFill>
                <a:srgbClr val="003399"/>
              </a:solidFill>
              <a:effectLst>
                <a:outerShdw blurRad="38100" dist="38100" dir="2700000" algn="tl">
                  <a:srgbClr val="FFFFFF"/>
                </a:outerShdw>
              </a:effectLst>
              <a:latin typeface="Times New Roman" pitchFamily="18" charset="0"/>
            </a:endParaRPr>
          </a:p>
          <a:p>
            <a:pPr algn="ctr" defTabSz="1463422" rtl="1" eaLnBrk="0" hangingPunct="0">
              <a:defRPr/>
            </a:pPr>
            <a:r>
              <a:rPr lang="en-GB" sz="8800" b="1" i="1" dirty="0" err="1">
                <a:solidFill>
                  <a:srgbClr val="003399"/>
                </a:solidFill>
                <a:effectLst>
                  <a:outerShdw blurRad="38100" dist="38100" dir="2700000" algn="tl">
                    <a:srgbClr val="FFFFFF"/>
                  </a:outerShdw>
                </a:effectLst>
                <a:latin typeface="Times New Roman" pitchFamily="18" charset="0"/>
              </a:rPr>
              <a:t>Anija</a:t>
            </a:r>
            <a:r>
              <a:rPr lang="en-GB" sz="8800" b="1" i="1" dirty="0">
                <a:solidFill>
                  <a:srgbClr val="003399"/>
                </a:solidFill>
                <a:effectLst>
                  <a:outerShdw blurRad="38100" dist="38100" dir="2700000" algn="tl">
                    <a:srgbClr val="FFFFFF"/>
                  </a:outerShdw>
                </a:effectLst>
                <a:latin typeface="Times New Roman" pitchFamily="18" charset="0"/>
              </a:rPr>
              <a:t> e </a:t>
            </a:r>
            <a:r>
              <a:rPr lang="en-GB" sz="8800" b="1" i="1" dirty="0" err="1">
                <a:solidFill>
                  <a:srgbClr val="003399"/>
                </a:solidFill>
                <a:effectLst>
                  <a:outerShdw blurRad="38100" dist="38100" dir="2700000" algn="tl">
                    <a:srgbClr val="FFFFFF"/>
                  </a:outerShdw>
                </a:effectLst>
                <a:latin typeface="Times New Roman" pitchFamily="18" charset="0"/>
              </a:rPr>
              <a:t>mbytyr</a:t>
            </a:r>
            <a:r>
              <a:rPr lang="en-GB" sz="8800" b="1" i="1" dirty="0">
                <a:solidFill>
                  <a:srgbClr val="003399"/>
                </a:solidFill>
                <a:effectLst>
                  <a:outerShdw blurRad="38100" dist="38100" dir="2700000" algn="tl">
                    <a:srgbClr val="FFFFFF"/>
                  </a:outerShdw>
                </a:effectLst>
                <a:latin typeface="Times New Roman" pitchFamily="18" charset="0"/>
              </a:rPr>
              <a:t> </a:t>
            </a:r>
            <a:r>
              <a:rPr lang="en-GB" sz="8800" b="1" i="1" dirty="0" err="1">
                <a:solidFill>
                  <a:srgbClr val="003399"/>
                </a:solidFill>
                <a:effectLst>
                  <a:outerShdw blurRad="38100" dist="38100" dir="2700000" algn="tl">
                    <a:srgbClr val="FFFFFF"/>
                  </a:outerShdw>
                </a:effectLst>
                <a:latin typeface="Times New Roman" pitchFamily="18" charset="0"/>
              </a:rPr>
              <a:t>misterioze</a:t>
            </a:r>
            <a:endParaRPr lang="en-US" sz="6600" b="1" i="1" dirty="0">
              <a:solidFill>
                <a:srgbClr val="003399"/>
              </a:solidFill>
              <a:effectLst>
                <a:outerShdw blurRad="38100" dist="38100" dir="2700000" algn="tl">
                  <a:srgbClr val="FFFFFF"/>
                </a:outerShdw>
              </a:effectLst>
              <a:latin typeface="Times New Roman" pitchFamily="18" charset="0"/>
            </a:endParaRPr>
          </a:p>
        </p:txBody>
      </p:sp>
      <p:sp>
        <p:nvSpPr>
          <p:cNvPr id="51" name="6 - TextBox"/>
          <p:cNvSpPr txBox="1"/>
          <p:nvPr/>
        </p:nvSpPr>
        <p:spPr>
          <a:xfrm>
            <a:off x="7838037" y="19709616"/>
            <a:ext cx="9849660" cy="17266265"/>
          </a:xfrm>
          <a:prstGeom prst="rect">
            <a:avLst/>
          </a:prstGeom>
          <a:noFill/>
        </p:spPr>
        <p:txBody>
          <a:bodyPr wrap="square" rtlCol="0">
            <a:spAutoFit/>
          </a:bodyPr>
          <a:lstStyle/>
          <a:p>
            <a:r>
              <a:rPr lang="sq-AL" sz="3600" b="1" dirty="0"/>
              <a:t>Një anije e mbytur misterioze me thesare</a:t>
            </a:r>
            <a:endParaRPr lang="en-US" sz="3600" b="1" dirty="0"/>
          </a:p>
          <a:p>
            <a:endParaRPr lang="el-GR" sz="3600" b="1" dirty="0"/>
          </a:p>
          <a:p>
            <a:pPr algn="just"/>
            <a:r>
              <a:rPr lang="sq-AL" sz="3600" dirty="0"/>
              <a:t>Mekanizmi Antikithera u gjet në një anije të madhe antike të shekullit të 1 para Krishtit. Anija ishte plot me 600 deri në 1200 ton thesare greke, që ndoshta ishin plaçkë lufte e romakëve nga Greqia ose nga piratët. Ishulli Antikithera, ishte një vend piratësh. Romakët kishin një shije për artin grek që në fillimet e parahistorisë së tyre. Vetëm një perandor romak mori 600 statuja nga ishulli i Rodosit.</a:t>
            </a:r>
            <a:endParaRPr lang="en-US" sz="3600" dirty="0"/>
          </a:p>
          <a:p>
            <a:pPr algn="just"/>
            <a:r>
              <a:rPr lang="sq-AL" sz="3600" dirty="0"/>
              <a:t>Më shumë se njëqind statuja u nxorën nga deti gjatë viteve 1901-2, si dhe disa pjesë të shtretërve-divaneve luksoze (si të Luigjit XVI). U gjetën mozaikë të çmuar prej qelqi dhe gota shumë të zbukuruara, të ngjashme me gotat veneciane të Muranos, syze shumëngjyrëshe, millefiori, vathë ari dhe stoli të tjera, si dhe amfora të shumta, fillimisht plot me verëra të shijshme dhe vaj ulliri nga ishujt e ndryshëm grekë, që datonin mes viteve 80 dhe 70 p.e.s., qeramikë helenistike mes viteve 75 dhe 50 p.e.s., qeramikë romake rreth viteve 50 p.e.s., monedha që përdoreshin rreth viteve 80 dhe 60 p.e.s. Këto thesare gjenden në Muzeun Arkeologjik Kombëtar të Athinës.</a:t>
            </a:r>
            <a:endParaRPr lang="en-US" sz="3600" dirty="0"/>
          </a:p>
          <a:p>
            <a:pPr algn="just"/>
            <a:r>
              <a:rPr lang="sq-AL" sz="3600" dirty="0"/>
              <a:t>Anija e mbytur u zbulua në prill 1900 nga zhytësit për sfungjerë deti nga ishulli grek Sime, që u ndalën në ishullin e vogël grek të Antikitherës, mes Kretës dhe Peloponezit. Tetë zhytës me përvojë nxorën shumë gjetje në këtë gërmim të parë nënujor arkeologjik në një thellësi prej 40 deri në 65 metra. </a:t>
            </a:r>
            <a:r>
              <a:rPr lang="el-GR" sz="3600" dirty="0"/>
              <a:t> </a:t>
            </a:r>
          </a:p>
          <a:p>
            <a:endParaRPr lang="en-GB" sz="3600" dirty="0">
              <a:effectLst>
                <a:outerShdw blurRad="38100" dist="38100" dir="2700000" algn="tl">
                  <a:srgbClr val="000000">
                    <a:alpha val="43137"/>
                  </a:srgbClr>
                </a:outerShdw>
              </a:effectLst>
            </a:endParaRPr>
          </a:p>
        </p:txBody>
      </p:sp>
      <p:pic>
        <p:nvPicPr>
          <p:cNvPr id="52" name="9 - Εικόνα" descr="frag_A_1xm-dafanes.gif"/>
          <p:cNvPicPr>
            <a:picLocks noChangeAspect="1"/>
          </p:cNvPicPr>
          <p:nvPr/>
        </p:nvPicPr>
        <p:blipFill>
          <a:blip r:embed="rId3" cstate="email"/>
          <a:stretch>
            <a:fillRect/>
          </a:stretch>
        </p:blipFill>
        <p:spPr>
          <a:xfrm>
            <a:off x="3483548" y="43691022"/>
            <a:ext cx="2790505" cy="2664296"/>
          </a:xfrm>
          <a:prstGeom prst="rect">
            <a:avLst/>
          </a:prstGeom>
        </p:spPr>
      </p:pic>
      <p:pic>
        <p:nvPicPr>
          <p:cNvPr id="53" name="11 - Εικόνα" descr="AnMech26.JPG"/>
          <p:cNvPicPr>
            <a:picLocks noChangeAspect="1"/>
          </p:cNvPicPr>
          <p:nvPr/>
        </p:nvPicPr>
        <p:blipFill>
          <a:blip r:embed="rId4" cstate="email"/>
          <a:stretch>
            <a:fillRect/>
          </a:stretch>
        </p:blipFill>
        <p:spPr>
          <a:xfrm rot="5400000">
            <a:off x="27669999" y="10701342"/>
            <a:ext cx="6624736" cy="4968552"/>
          </a:xfrm>
          <a:prstGeom prst="rect">
            <a:avLst/>
          </a:prstGeom>
        </p:spPr>
      </p:pic>
      <p:pic>
        <p:nvPicPr>
          <p:cNvPr id="54" name="Picture 2" descr="D:\TEX\Photos\Antikythera_Mechanism\AnMech09.JP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24000"/>
                    </a14:imgEffect>
                  </a14:imgLayer>
                </a14:imgProps>
              </a:ext>
            </a:extLst>
          </a:blip>
          <a:srcRect/>
          <a:stretch>
            <a:fillRect/>
          </a:stretch>
        </p:blipFill>
        <p:spPr bwMode="auto">
          <a:xfrm>
            <a:off x="28506359" y="18836241"/>
            <a:ext cx="5022558" cy="6696744"/>
          </a:xfrm>
          <a:prstGeom prst="rect">
            <a:avLst/>
          </a:prstGeom>
          <a:noFill/>
        </p:spPr>
      </p:pic>
      <p:pic>
        <p:nvPicPr>
          <p:cNvPr id="56" name="Picture 3" descr="D:\TEX\Photos\Antikythera_Mechanism\P4207540.JPG"/>
          <p:cNvPicPr>
            <a:picLocks noChangeAspect="1" noChangeArrowheads="1"/>
          </p:cNvPicPr>
          <p:nvPr/>
        </p:nvPicPr>
        <p:blipFill>
          <a:blip r:embed="rId7" cstate="email"/>
          <a:srcRect/>
          <a:stretch>
            <a:fillRect/>
          </a:stretch>
        </p:blipFill>
        <p:spPr bwMode="auto">
          <a:xfrm>
            <a:off x="28635109" y="25759343"/>
            <a:ext cx="5149814" cy="4392488"/>
          </a:xfrm>
          <a:prstGeom prst="rect">
            <a:avLst/>
          </a:prstGeom>
          <a:noFill/>
        </p:spPr>
      </p:pic>
      <p:pic>
        <p:nvPicPr>
          <p:cNvPr id="57" name="Picture 1028"/>
          <p:cNvPicPr>
            <a:picLocks noChangeAspect="1" noChangeArrowheads="1"/>
          </p:cNvPicPr>
          <p:nvPr/>
        </p:nvPicPr>
        <p:blipFill>
          <a:blip r:embed="rId8" cstate="email"/>
          <a:stretch>
            <a:fillRect/>
          </a:stretch>
        </p:blipFill>
        <p:spPr bwMode="auto">
          <a:xfrm>
            <a:off x="2299531" y="24057938"/>
            <a:ext cx="4377504" cy="3282266"/>
          </a:xfrm>
          <a:prstGeom prst="ellipse">
            <a:avLst/>
          </a:prstGeom>
          <a:ln>
            <a:noFill/>
          </a:ln>
          <a:effectLst>
            <a:softEdge rad="112500"/>
          </a:effectLst>
        </p:spPr>
      </p:pic>
      <p:pic>
        <p:nvPicPr>
          <p:cNvPr id="58" name="Picture 2"/>
          <p:cNvPicPr>
            <a:picLocks noGrp="1" noChangeAspect="1" noChangeArrowheads="1"/>
          </p:cNvPicPr>
          <p:nvPr>
            <p:ph/>
          </p:nvPr>
        </p:nvPicPr>
        <p:blipFill>
          <a:blip r:embed="rId9" cstate="email"/>
          <a:stretch>
            <a:fillRect/>
          </a:stretch>
        </p:blipFill>
        <p:spPr>
          <a:xfrm>
            <a:off x="2376514" y="27469397"/>
            <a:ext cx="4223539" cy="3223633"/>
          </a:xfrm>
          <a:prstGeom prst="ellipse">
            <a:avLst/>
          </a:prstGeom>
          <a:ln>
            <a:noFill/>
          </a:ln>
          <a:effectLst>
            <a:softEdge rad="112500"/>
          </a:effectLst>
        </p:spPr>
      </p:pic>
      <p:pic>
        <p:nvPicPr>
          <p:cNvPr id="59" name="Picture 1027"/>
          <p:cNvPicPr>
            <a:picLocks noChangeAspect="1" noChangeArrowheads="1"/>
          </p:cNvPicPr>
          <p:nvPr/>
        </p:nvPicPr>
        <p:blipFill>
          <a:blip r:embed="rId10" cstate="email"/>
          <a:stretch>
            <a:fillRect/>
          </a:stretch>
        </p:blipFill>
        <p:spPr bwMode="auto">
          <a:xfrm>
            <a:off x="2448522" y="31339267"/>
            <a:ext cx="4392545" cy="2826874"/>
          </a:xfrm>
          <a:prstGeom prst="ellipse">
            <a:avLst/>
          </a:prstGeom>
          <a:ln>
            <a:noFill/>
          </a:ln>
          <a:effectLst>
            <a:softEdge rad="112500"/>
          </a:effectLst>
        </p:spPr>
      </p:pic>
      <p:pic>
        <p:nvPicPr>
          <p:cNvPr id="60" name="27 - Εικόνα" descr="glass-vase--from-Antikythera1stCBC.gif"/>
          <p:cNvPicPr>
            <a:picLocks noChangeAspect="1"/>
          </p:cNvPicPr>
          <p:nvPr/>
        </p:nvPicPr>
        <p:blipFill>
          <a:blip r:embed="rId11" cstate="email"/>
          <a:stretch>
            <a:fillRect/>
          </a:stretch>
        </p:blipFill>
        <p:spPr bwMode="auto">
          <a:xfrm>
            <a:off x="2592538" y="38352731"/>
            <a:ext cx="4572527" cy="3014210"/>
          </a:xfrm>
          <a:prstGeom prst="rect">
            <a:avLst/>
          </a:prstGeom>
          <a:noFill/>
          <a:ln>
            <a:noFill/>
          </a:ln>
        </p:spPr>
      </p:pic>
      <p:pic>
        <p:nvPicPr>
          <p:cNvPr id="61" name="Picture 2"/>
          <p:cNvPicPr>
            <a:picLocks noChangeAspect="1" noChangeArrowheads="1"/>
          </p:cNvPicPr>
          <p:nvPr/>
        </p:nvPicPr>
        <p:blipFill>
          <a:blip r:embed="rId12" cstate="email"/>
          <a:stretch>
            <a:fillRect/>
          </a:stretch>
        </p:blipFill>
        <p:spPr bwMode="auto">
          <a:xfrm>
            <a:off x="2376514" y="34738958"/>
            <a:ext cx="4407704" cy="3355387"/>
          </a:xfrm>
          <a:prstGeom prst="ellipse">
            <a:avLst/>
          </a:prstGeom>
          <a:ln>
            <a:noFill/>
          </a:ln>
          <a:effectLst>
            <a:softEdge rad="112500"/>
          </a:effectLst>
        </p:spPr>
      </p:pic>
      <p:pic>
        <p:nvPicPr>
          <p:cNvPr id="62" name="Picture 2"/>
          <p:cNvPicPr>
            <a:picLocks noChangeAspect="1" noChangeArrowheads="1"/>
          </p:cNvPicPr>
          <p:nvPr/>
        </p:nvPicPr>
        <p:blipFill>
          <a:blip r:embed="rId13" cstate="email"/>
          <a:srcRect/>
          <a:stretch>
            <a:fillRect/>
          </a:stretch>
        </p:blipFill>
        <p:spPr bwMode="auto">
          <a:xfrm>
            <a:off x="1910279" y="15291749"/>
            <a:ext cx="4901982" cy="7192147"/>
          </a:xfrm>
          <a:prstGeom prst="rect">
            <a:avLst/>
          </a:prstGeom>
          <a:noFill/>
          <a:ln w="9525">
            <a:noFill/>
            <a:miter lim="800000"/>
            <a:headEnd/>
            <a:tailEnd/>
          </a:ln>
        </p:spPr>
      </p:pic>
      <p:pic>
        <p:nvPicPr>
          <p:cNvPr id="63" name="Picture 4" descr="Lendiakos_Ephoplistis_Syme_1900b"/>
          <p:cNvPicPr>
            <a:picLocks noChangeAspect="1" noChangeArrowheads="1"/>
          </p:cNvPicPr>
          <p:nvPr/>
        </p:nvPicPr>
        <p:blipFill>
          <a:blip r:embed="rId14" cstate="print"/>
          <a:srcRect/>
          <a:stretch>
            <a:fillRect/>
          </a:stretch>
        </p:blipFill>
        <p:spPr bwMode="auto">
          <a:xfrm>
            <a:off x="28374286" y="32279072"/>
            <a:ext cx="5211579" cy="5788359"/>
          </a:xfrm>
          <a:prstGeom prst="rect">
            <a:avLst/>
          </a:prstGeom>
          <a:ln>
            <a:noFill/>
          </a:ln>
          <a:effectLst>
            <a:softEdge rad="112500"/>
          </a:effectLst>
        </p:spPr>
      </p:pic>
      <p:pic>
        <p:nvPicPr>
          <p:cNvPr id="64" name="Picture 3" descr="D:\TEX\ANTIKYTHERA_MECHANISM\Photos\REHMIANA_old-photos\Rehmiana III,9 x A1_XM.jpg"/>
          <p:cNvPicPr>
            <a:picLocks noChangeAspect="1" noChangeArrowheads="1"/>
          </p:cNvPicPr>
          <p:nvPr/>
        </p:nvPicPr>
        <p:blipFill>
          <a:blip r:embed="rId15" cstate="print">
            <a:clrChange>
              <a:clrFrom>
                <a:srgbClr val="CFFFD7"/>
              </a:clrFrom>
              <a:clrTo>
                <a:srgbClr val="CFFFD7">
                  <a:alpha val="0"/>
                </a:srgbClr>
              </a:clrTo>
            </a:clrChange>
            <a:duotone>
              <a:prstClr val="black"/>
              <a:schemeClr val="accent3">
                <a:tint val="45000"/>
                <a:satMod val="400000"/>
              </a:schemeClr>
            </a:duotone>
          </a:blip>
          <a:srcRect/>
          <a:stretch>
            <a:fillRect/>
          </a:stretch>
        </p:blipFill>
        <p:spPr bwMode="auto">
          <a:xfrm>
            <a:off x="14297085" y="10162919"/>
            <a:ext cx="8027159" cy="9000053"/>
          </a:xfrm>
          <a:prstGeom prst="rect">
            <a:avLst/>
          </a:prstGeom>
          <a:noFill/>
        </p:spPr>
      </p:pic>
      <p:pic>
        <p:nvPicPr>
          <p:cNvPr id="65" name="Picture 13" descr="diver"/>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15000"/>
                    </a14:imgEffect>
                  </a14:imgLayer>
                </a14:imgProps>
              </a:ext>
            </a:extLst>
          </a:blip>
          <a:srcRect/>
          <a:stretch>
            <a:fillRect/>
          </a:stretch>
        </p:blipFill>
        <p:spPr bwMode="auto">
          <a:xfrm>
            <a:off x="21667543" y="43279164"/>
            <a:ext cx="5549715" cy="3884280"/>
          </a:xfrm>
          <a:prstGeom prst="ellipse">
            <a:avLst/>
          </a:prstGeom>
          <a:ln>
            <a:noFill/>
          </a:ln>
          <a:effectLst>
            <a:softEdge rad="112500"/>
          </a:effectLst>
        </p:spPr>
      </p:pic>
      <p:sp>
        <p:nvSpPr>
          <p:cNvPr id="66" name="29 - TextBox"/>
          <p:cNvSpPr txBox="1"/>
          <p:nvPr/>
        </p:nvSpPr>
        <p:spPr>
          <a:xfrm>
            <a:off x="28567637" y="30554437"/>
            <a:ext cx="4961279" cy="1569660"/>
          </a:xfrm>
          <a:prstGeom prst="rect">
            <a:avLst/>
          </a:prstGeom>
          <a:noFill/>
        </p:spPr>
        <p:txBody>
          <a:bodyPr wrap="square" rtlCol="0">
            <a:spAutoFit/>
          </a:bodyPr>
          <a:lstStyle/>
          <a:p>
            <a:r>
              <a:rPr lang="en-GB" sz="2400" dirty="0" err="1"/>
              <a:t>Fibi</a:t>
            </a:r>
            <a:r>
              <a:rPr lang="en-GB" sz="2400" dirty="0"/>
              <a:t>, </a:t>
            </a:r>
            <a:r>
              <a:rPr lang="en-GB" sz="2400" dirty="0" err="1"/>
              <a:t>Perseu</a:t>
            </a:r>
            <a:r>
              <a:rPr lang="en-GB" sz="2400" dirty="0"/>
              <a:t> </a:t>
            </a:r>
            <a:r>
              <a:rPr lang="en-GB" sz="2400" dirty="0" err="1"/>
              <a:t>i</a:t>
            </a:r>
            <a:r>
              <a:rPr lang="en-GB" sz="2400" dirty="0"/>
              <a:t> </a:t>
            </a:r>
            <a:r>
              <a:rPr lang="en-GB" sz="2400" dirty="0" err="1"/>
              <a:t>Antikitherës</a:t>
            </a:r>
            <a:r>
              <a:rPr lang="en-GB" sz="2400" dirty="0"/>
              <a:t>? The Antikythera Ephebe, Perseus?</a:t>
            </a:r>
          </a:p>
          <a:p>
            <a:endParaRPr lang="en-GB" sz="2400" dirty="0"/>
          </a:p>
          <a:p>
            <a:r>
              <a:rPr lang="en-GB" sz="2400" dirty="0"/>
              <a:t>O</a:t>
            </a:r>
            <a:r>
              <a:rPr lang="el-GR" sz="2400" dirty="0"/>
              <a:t> έφηβος των Αντικυθήρων. Περσέας;</a:t>
            </a:r>
            <a:endParaRPr lang="en-GB" sz="2400" dirty="0"/>
          </a:p>
        </p:txBody>
      </p:sp>
      <p:sp>
        <p:nvSpPr>
          <p:cNvPr id="67" name="30 - TextBox"/>
          <p:cNvSpPr txBox="1"/>
          <p:nvPr/>
        </p:nvSpPr>
        <p:spPr>
          <a:xfrm>
            <a:off x="28993030" y="16782596"/>
            <a:ext cx="3744416" cy="461665"/>
          </a:xfrm>
          <a:prstGeom prst="rect">
            <a:avLst/>
          </a:prstGeom>
          <a:noFill/>
        </p:spPr>
        <p:txBody>
          <a:bodyPr wrap="square" rtlCol="0">
            <a:spAutoFit/>
          </a:bodyPr>
          <a:lstStyle/>
          <a:p>
            <a:pPr algn="ctr"/>
            <a:r>
              <a:rPr lang="en-GB" sz="2400" dirty="0" err="1"/>
              <a:t>Filozofi</a:t>
            </a:r>
            <a:r>
              <a:rPr lang="en-GB" sz="2400" dirty="0"/>
              <a:t> </a:t>
            </a:r>
            <a:r>
              <a:rPr lang="en-GB" sz="2400" dirty="0" err="1"/>
              <a:t>i</a:t>
            </a:r>
            <a:r>
              <a:rPr lang="en-GB" sz="2400" dirty="0"/>
              <a:t> </a:t>
            </a:r>
            <a:r>
              <a:rPr lang="en-GB" sz="2400" dirty="0" err="1"/>
              <a:t>Antikitherës</a:t>
            </a:r>
            <a:endParaRPr lang="en-GB" sz="2400" dirty="0"/>
          </a:p>
        </p:txBody>
      </p:sp>
      <p:sp>
        <p:nvSpPr>
          <p:cNvPr id="68" name="32 - TextBox"/>
          <p:cNvSpPr txBox="1"/>
          <p:nvPr/>
        </p:nvSpPr>
        <p:spPr>
          <a:xfrm>
            <a:off x="28337605" y="38270596"/>
            <a:ext cx="5400600" cy="2246769"/>
          </a:xfrm>
          <a:prstGeom prst="rect">
            <a:avLst/>
          </a:prstGeom>
          <a:noFill/>
        </p:spPr>
        <p:txBody>
          <a:bodyPr wrap="square" rtlCol="0">
            <a:spAutoFit/>
          </a:bodyPr>
          <a:lstStyle/>
          <a:p>
            <a:pPr algn="ctr"/>
            <a:r>
              <a:rPr lang="en-GB" sz="2000" dirty="0" err="1"/>
              <a:t>Familja</a:t>
            </a:r>
            <a:r>
              <a:rPr lang="en-GB" sz="2000" dirty="0"/>
              <a:t> e </a:t>
            </a:r>
            <a:r>
              <a:rPr lang="en-GB" sz="2000" dirty="0" err="1"/>
              <a:t>Fotis</a:t>
            </a:r>
            <a:r>
              <a:rPr lang="en-GB" sz="2000" dirty="0"/>
              <a:t> </a:t>
            </a:r>
            <a:r>
              <a:rPr lang="en-GB" sz="2000" dirty="0" err="1"/>
              <a:t>Lendiakos</a:t>
            </a:r>
            <a:r>
              <a:rPr lang="en-GB" sz="2000" dirty="0"/>
              <a:t>, </a:t>
            </a:r>
            <a:r>
              <a:rPr lang="en-GB" sz="2000" dirty="0" err="1"/>
              <a:t>shek</a:t>
            </a:r>
            <a:r>
              <a:rPr lang="en-GB" sz="2000" dirty="0"/>
              <a:t>. 1900, Sime, </a:t>
            </a:r>
            <a:r>
              <a:rPr lang="en-GB" sz="2000" dirty="0" err="1"/>
              <a:t>pronar</a:t>
            </a:r>
            <a:r>
              <a:rPr lang="en-GB" sz="2000" dirty="0"/>
              <a:t> </a:t>
            </a:r>
            <a:r>
              <a:rPr lang="en-GB" sz="2000" dirty="0" err="1"/>
              <a:t>i</a:t>
            </a:r>
            <a:r>
              <a:rPr lang="en-GB" sz="2000" dirty="0"/>
              <a:t> </a:t>
            </a:r>
            <a:r>
              <a:rPr lang="en-GB" sz="2000" dirty="0" err="1"/>
              <a:t>varkës</a:t>
            </a:r>
            <a:r>
              <a:rPr lang="en-GB" sz="2000" dirty="0"/>
              <a:t> </a:t>
            </a:r>
            <a:r>
              <a:rPr lang="en-GB" sz="2000" i="1" dirty="0" err="1"/>
              <a:t>Kalliope</a:t>
            </a:r>
            <a:endParaRPr lang="en-GB" sz="2000" i="1" dirty="0"/>
          </a:p>
          <a:p>
            <a:pPr algn="ctr"/>
            <a:endParaRPr lang="en-GB" sz="2000" i="1" dirty="0"/>
          </a:p>
          <a:p>
            <a:pPr algn="ctr"/>
            <a:r>
              <a:rPr lang="el-GR" sz="2000" dirty="0"/>
              <a:t>Η οικογένεια του εκκινητή (εφοπλιστή) Φώτη Λενδιακού γύρω στα 1900, που εξόπλισε τα πλοιάρια των σφουγγαράδων, την </a:t>
            </a:r>
            <a:r>
              <a:rPr lang="el-GR" sz="2000" i="1" dirty="0"/>
              <a:t>Ευτέρπη </a:t>
            </a:r>
            <a:r>
              <a:rPr lang="el-GR" sz="2000" dirty="0"/>
              <a:t>και </a:t>
            </a:r>
            <a:r>
              <a:rPr lang="el-GR" sz="2000" i="1" dirty="0"/>
              <a:t>Καλλιόπη.</a:t>
            </a:r>
            <a:endParaRPr lang="en-GB" sz="2000" i="1" dirty="0"/>
          </a:p>
        </p:txBody>
      </p:sp>
      <p:grpSp>
        <p:nvGrpSpPr>
          <p:cNvPr id="69" name="45 - Ομάδα"/>
          <p:cNvGrpSpPr/>
          <p:nvPr/>
        </p:nvGrpSpPr>
        <p:grpSpPr>
          <a:xfrm>
            <a:off x="21820988" y="38013761"/>
            <a:ext cx="5400599" cy="5579455"/>
            <a:chOff x="20249960" y="43896210"/>
            <a:chExt cx="5045694" cy="5501070"/>
          </a:xfrm>
        </p:grpSpPr>
        <p:pic>
          <p:nvPicPr>
            <p:cNvPr id="70" name="22 - Εικόνα" descr="LykopantisElias.gif"/>
            <p:cNvPicPr>
              <a:picLocks noChangeAspect="1"/>
            </p:cNvPicPr>
            <p:nvPr/>
          </p:nvPicPr>
          <p:blipFill>
            <a:blip r:embed="rId18" cstate="print">
              <a:duotone>
                <a:prstClr val="black"/>
                <a:srgbClr val="D9C3A5">
                  <a:tint val="50000"/>
                  <a:satMod val="180000"/>
                </a:srgbClr>
              </a:duotone>
            </a:blip>
            <a:stretch>
              <a:fillRect/>
            </a:stretch>
          </p:blipFill>
          <p:spPr>
            <a:xfrm>
              <a:off x="21387284" y="43896210"/>
              <a:ext cx="2771047" cy="3740852"/>
            </a:xfrm>
            <a:prstGeom prst="rect">
              <a:avLst/>
            </a:prstGeom>
            <a:ln>
              <a:noFill/>
            </a:ln>
            <a:effectLst>
              <a:softEdge rad="112500"/>
            </a:effectLst>
          </p:spPr>
        </p:pic>
        <p:sp>
          <p:nvSpPr>
            <p:cNvPr id="71" name="33 - TextBox"/>
            <p:cNvSpPr txBox="1"/>
            <p:nvPr/>
          </p:nvSpPr>
          <p:spPr>
            <a:xfrm>
              <a:off x="20249960" y="47788981"/>
              <a:ext cx="5045694" cy="1608299"/>
            </a:xfrm>
            <a:prstGeom prst="rect">
              <a:avLst/>
            </a:prstGeom>
            <a:noFill/>
          </p:spPr>
          <p:txBody>
            <a:bodyPr wrap="square" rtlCol="0">
              <a:spAutoFit/>
            </a:bodyPr>
            <a:lstStyle/>
            <a:p>
              <a:pPr algn="ctr"/>
              <a:r>
                <a:rPr lang="en-GB" sz="2000" dirty="0"/>
                <a:t>Elias </a:t>
              </a:r>
              <a:r>
                <a:rPr lang="en-GB" sz="2000" dirty="0" err="1"/>
                <a:t>Stadiatis</a:t>
              </a:r>
              <a:r>
                <a:rPr lang="en-GB" sz="2000" dirty="0"/>
                <a:t>, </a:t>
              </a:r>
              <a:r>
                <a:rPr lang="en-GB" sz="2000" dirty="0" err="1"/>
                <a:t>zhytësi</a:t>
              </a:r>
              <a:r>
                <a:rPr lang="en-GB" sz="2000" dirty="0"/>
                <a:t> </a:t>
              </a:r>
              <a:r>
                <a:rPr lang="en-GB" sz="2000" dirty="0" err="1"/>
                <a:t>i</a:t>
              </a:r>
              <a:r>
                <a:rPr lang="en-GB" sz="2000" dirty="0"/>
                <a:t> </a:t>
              </a:r>
              <a:r>
                <a:rPr lang="en-GB" sz="2000" dirty="0" err="1"/>
                <a:t>sfungjerëve</a:t>
              </a:r>
              <a:r>
                <a:rPr lang="en-GB" sz="2000" dirty="0"/>
                <a:t> </a:t>
              </a:r>
              <a:r>
                <a:rPr lang="en-GB" sz="2000" dirty="0" err="1"/>
                <a:t>që</a:t>
              </a:r>
              <a:r>
                <a:rPr lang="en-GB" sz="2000" dirty="0"/>
                <a:t> </a:t>
              </a:r>
              <a:r>
                <a:rPr lang="en-GB" sz="2000" dirty="0" err="1"/>
                <a:t>zbuloi</a:t>
              </a:r>
              <a:r>
                <a:rPr lang="en-GB" sz="2000" dirty="0"/>
                <a:t> e </a:t>
              </a:r>
              <a:r>
                <a:rPr lang="en-GB" sz="2000" dirty="0" err="1"/>
                <a:t>anijen</a:t>
              </a:r>
              <a:r>
                <a:rPr lang="en-GB" sz="2000" dirty="0"/>
                <a:t> e </a:t>
              </a:r>
              <a:r>
                <a:rPr lang="en-GB" sz="2000" dirty="0" err="1"/>
                <a:t>mbytur</a:t>
              </a:r>
              <a:r>
                <a:rPr lang="en-GB" sz="2000" dirty="0"/>
                <a:t> </a:t>
              </a:r>
              <a:r>
                <a:rPr lang="en-GB" sz="2000" dirty="0" err="1"/>
                <a:t>dhe</a:t>
              </a:r>
              <a:r>
                <a:rPr lang="en-GB" sz="2000" dirty="0"/>
                <a:t> </a:t>
              </a:r>
              <a:r>
                <a:rPr lang="en-GB" sz="2000" dirty="0" err="1"/>
                <a:t>Mekanizmin</a:t>
              </a:r>
              <a:endParaRPr lang="en-GB" sz="2000" dirty="0"/>
            </a:p>
            <a:p>
              <a:pPr algn="ctr"/>
              <a:r>
                <a:rPr lang="el-GR" sz="2000" dirty="0"/>
                <a:t>.</a:t>
              </a:r>
            </a:p>
            <a:p>
              <a:pPr algn="ctr"/>
              <a:r>
                <a:rPr lang="el-GR" sz="2000" dirty="0"/>
                <a:t>Ο Ηλίας </a:t>
              </a:r>
              <a:r>
                <a:rPr lang="el-GR" sz="2000" dirty="0" err="1"/>
                <a:t>Σταδιάτης</a:t>
              </a:r>
              <a:r>
                <a:rPr lang="el-GR" sz="2000" dirty="0"/>
                <a:t> είναι ο δύτης που ανακάλυψε το ναυάγιο και τον Μηχανισμό των Αντικυθήρων.</a:t>
              </a:r>
              <a:endParaRPr lang="en-GB" sz="2000" dirty="0"/>
            </a:p>
          </p:txBody>
        </p:sp>
      </p:grpSp>
      <p:grpSp>
        <p:nvGrpSpPr>
          <p:cNvPr id="72" name="35 - Ομάδα"/>
          <p:cNvGrpSpPr/>
          <p:nvPr/>
        </p:nvGrpSpPr>
        <p:grpSpPr>
          <a:xfrm>
            <a:off x="7971583" y="38001138"/>
            <a:ext cx="12713409" cy="10880849"/>
            <a:chOff x="8371210" y="35324280"/>
            <a:chExt cx="10945216" cy="9644218"/>
          </a:xfrm>
        </p:grpSpPr>
        <p:pic>
          <p:nvPicPr>
            <p:cNvPr id="73" name="12 - Εικόνα" descr="SYMIAKO-KAIKI-ANTIKYTHERA-PINAKAKIA.jpg"/>
            <p:cNvPicPr>
              <a:picLocks noChangeAspect="1"/>
            </p:cNvPicPr>
            <p:nvPr/>
          </p:nvPicPr>
          <p:blipFill>
            <a:blip r:embed="rId19" cstate="email">
              <a:duotone>
                <a:schemeClr val="accent1">
                  <a:shade val="45000"/>
                  <a:satMod val="135000"/>
                </a:schemeClr>
                <a:prstClr val="white"/>
              </a:duotone>
              <a:lum bright="-41000" contrast="48000"/>
            </a:blip>
            <a:stretch>
              <a:fillRect/>
            </a:stretch>
          </p:blipFill>
          <p:spPr>
            <a:xfrm>
              <a:off x="8371210" y="35324280"/>
              <a:ext cx="10891491" cy="7865820"/>
            </a:xfrm>
            <a:prstGeom prst="rect">
              <a:avLst/>
            </a:prstGeom>
            <a:ln>
              <a:noFill/>
            </a:ln>
            <a:effectLst>
              <a:softEdge rad="112500"/>
            </a:effectLst>
          </p:spPr>
        </p:pic>
        <p:sp>
          <p:nvSpPr>
            <p:cNvPr id="74" name="34 - TextBox"/>
            <p:cNvSpPr txBox="1"/>
            <p:nvPr/>
          </p:nvSpPr>
          <p:spPr>
            <a:xfrm>
              <a:off x="8371210" y="43249877"/>
              <a:ext cx="10945216" cy="1718621"/>
            </a:xfrm>
            <a:prstGeom prst="rect">
              <a:avLst/>
            </a:prstGeom>
            <a:noFill/>
          </p:spPr>
          <p:txBody>
            <a:bodyPr wrap="square" rtlCol="0">
              <a:spAutoFit/>
            </a:bodyPr>
            <a:lstStyle/>
            <a:p>
              <a:pPr algn="ctr"/>
              <a:r>
                <a:rPr lang="sq-AL" sz="2000" dirty="0"/>
                <a:t>Kapiteni Dimitris Kontos dhe ekuipazhi, zhytësit (përfshirë Elias Stadiatis me kostum zhytës), në barkën Kalliope që zbuloi anijen e mbytur dhe Mekanizmin</a:t>
              </a:r>
              <a:endParaRPr lang="en-US" sz="2000" dirty="0"/>
            </a:p>
            <a:p>
              <a:pPr algn="ctr"/>
              <a:endParaRPr lang="en-US" sz="2000" dirty="0"/>
            </a:p>
            <a:p>
              <a:pPr algn="ctr"/>
              <a:r>
                <a:rPr lang="el-GR" sz="2000" dirty="0"/>
                <a:t>Ο καπετάνιος Δημήτρης Κοντός, ο καθηγητής αρχαιολογίας του Πανεπιστημίου Αθηνών Α. Οικονόμος, ο υπουργός </a:t>
              </a:r>
              <a:r>
                <a:rPr lang="el-GR" sz="2000" dirty="0" err="1"/>
                <a:t>Σπυρ</a:t>
              </a:r>
              <a:r>
                <a:rPr lang="el-GR" sz="2000" dirty="0"/>
                <a:t>. </a:t>
              </a:r>
              <a:r>
                <a:rPr lang="el-GR" sz="2000" dirty="0" err="1"/>
                <a:t>Στάης</a:t>
              </a:r>
              <a:r>
                <a:rPr lang="el-GR" sz="2000" dirty="0"/>
                <a:t> και το πλήρωμα, οι δύτες (συμπεριλαμβανομένου του Ηλία </a:t>
              </a:r>
              <a:r>
                <a:rPr lang="el-GR" sz="2000" dirty="0" err="1"/>
                <a:t>Σταδιάτη</a:t>
              </a:r>
              <a:r>
                <a:rPr lang="el-GR" sz="2000" dirty="0"/>
                <a:t> με στολή δύτη), στο σκάφος Καλλιόπη που ανακάλυψε το ναυάγιο και τον Μηχανισμό</a:t>
              </a:r>
            </a:p>
          </p:txBody>
        </p:sp>
      </p:grpSp>
      <p:sp>
        <p:nvSpPr>
          <p:cNvPr id="75" name="36 - TextBox"/>
          <p:cNvSpPr txBox="1"/>
          <p:nvPr/>
        </p:nvSpPr>
        <p:spPr>
          <a:xfrm>
            <a:off x="1764042" y="41533596"/>
            <a:ext cx="5797048" cy="2308324"/>
          </a:xfrm>
          <a:prstGeom prst="rect">
            <a:avLst/>
          </a:prstGeom>
          <a:noFill/>
        </p:spPr>
        <p:txBody>
          <a:bodyPr wrap="square" rtlCol="0">
            <a:spAutoFit/>
          </a:bodyPr>
          <a:lstStyle/>
          <a:p>
            <a:pPr algn="ctr"/>
            <a:r>
              <a:rPr lang="en-GB" sz="2400" dirty="0" err="1"/>
              <a:t>Enë</a:t>
            </a:r>
            <a:r>
              <a:rPr lang="en-GB" sz="2400" dirty="0"/>
              <a:t> </a:t>
            </a:r>
            <a:r>
              <a:rPr lang="en-GB" sz="2400" dirty="0" err="1"/>
              <a:t>qelqi</a:t>
            </a:r>
            <a:r>
              <a:rPr lang="en-GB" sz="2400" dirty="0"/>
              <a:t> </a:t>
            </a:r>
            <a:r>
              <a:rPr lang="en-GB" sz="2400" dirty="0" err="1"/>
              <a:t>luksoze</a:t>
            </a:r>
            <a:r>
              <a:rPr lang="en-GB" sz="2400" dirty="0"/>
              <a:t>, </a:t>
            </a:r>
            <a:r>
              <a:rPr lang="en-GB" sz="2400" dirty="0" err="1"/>
              <a:t>rreth</a:t>
            </a:r>
            <a:r>
              <a:rPr lang="en-GB" sz="2400" dirty="0"/>
              <a:t> 75 </a:t>
            </a:r>
            <a:r>
              <a:rPr lang="en-GB" sz="2400" dirty="0" err="1"/>
              <a:t>p.K.</a:t>
            </a:r>
            <a:r>
              <a:rPr lang="en-GB" sz="2400" dirty="0"/>
              <a:t>, </a:t>
            </a:r>
            <a:r>
              <a:rPr lang="en-GB" sz="2400" dirty="0" err="1"/>
              <a:t>nga</a:t>
            </a:r>
            <a:r>
              <a:rPr lang="en-GB" sz="2400" dirty="0"/>
              <a:t> </a:t>
            </a:r>
            <a:r>
              <a:rPr lang="en-GB" sz="2400" dirty="0" err="1"/>
              <a:t>anija</a:t>
            </a:r>
            <a:r>
              <a:rPr lang="en-GB" sz="2400" dirty="0"/>
              <a:t> e </a:t>
            </a:r>
            <a:r>
              <a:rPr lang="en-GB" sz="2400" dirty="0" err="1"/>
              <a:t>mbytur</a:t>
            </a:r>
            <a:r>
              <a:rPr lang="el-GR" sz="2400" dirty="0"/>
              <a:t>.</a:t>
            </a:r>
          </a:p>
          <a:p>
            <a:pPr algn="ctr"/>
            <a:endParaRPr lang="en-GB" sz="2400" dirty="0"/>
          </a:p>
          <a:p>
            <a:pPr algn="ctr"/>
            <a:r>
              <a:rPr lang="el-GR" sz="2400" dirty="0"/>
              <a:t>Πολυτελή γυάλινα αγγεία, περ. 75 π.Χ., από</a:t>
            </a:r>
            <a:r>
              <a:rPr lang="en-US" sz="2400" dirty="0"/>
              <a:t> </a:t>
            </a:r>
            <a:r>
              <a:rPr lang="el-GR" sz="2400" dirty="0"/>
              <a:t>το ναυάγιο.</a:t>
            </a:r>
          </a:p>
          <a:p>
            <a:pPr algn="ctr"/>
            <a:endParaRPr lang="en-GB" sz="2400" dirty="0"/>
          </a:p>
        </p:txBody>
      </p:sp>
      <p:sp>
        <p:nvSpPr>
          <p:cNvPr id="76" name="37 - TextBox"/>
          <p:cNvSpPr txBox="1"/>
          <p:nvPr/>
        </p:nvSpPr>
        <p:spPr>
          <a:xfrm>
            <a:off x="1764042" y="22613089"/>
            <a:ext cx="4988843" cy="1938992"/>
          </a:xfrm>
          <a:prstGeom prst="rect">
            <a:avLst/>
          </a:prstGeom>
          <a:noFill/>
        </p:spPr>
        <p:txBody>
          <a:bodyPr wrap="square" rtlCol="0">
            <a:spAutoFit/>
          </a:bodyPr>
          <a:lstStyle/>
          <a:p>
            <a:pPr algn="ctr"/>
            <a:r>
              <a:rPr lang="en-GB" sz="2400" dirty="0" err="1"/>
              <a:t>Vath</a:t>
            </a:r>
            <a:r>
              <a:rPr lang="en-GB" sz="2400" dirty="0"/>
              <a:t> </a:t>
            </a:r>
            <a:r>
              <a:rPr lang="en-GB" sz="2400" dirty="0" err="1"/>
              <a:t>nga</a:t>
            </a:r>
            <a:r>
              <a:rPr lang="en-GB" sz="2400" dirty="0"/>
              <a:t> </a:t>
            </a:r>
            <a:r>
              <a:rPr lang="en-GB" sz="2400" dirty="0" err="1"/>
              <a:t>anija</a:t>
            </a:r>
            <a:r>
              <a:rPr lang="en-GB" sz="2400" dirty="0"/>
              <a:t> e </a:t>
            </a:r>
            <a:r>
              <a:rPr lang="en-GB" sz="2400" dirty="0" err="1"/>
              <a:t>mbytur</a:t>
            </a:r>
            <a:endParaRPr lang="en-GB" sz="2400" dirty="0"/>
          </a:p>
          <a:p>
            <a:pPr algn="ctr"/>
            <a:endParaRPr lang="en-GB" sz="2400" dirty="0"/>
          </a:p>
          <a:p>
            <a:pPr algn="ctr"/>
            <a:r>
              <a:rPr lang="el-GR" sz="2400" dirty="0"/>
              <a:t>Ενώτιο (σκουλαρίκι) που βρέθηκε στο ναυάγιο.</a:t>
            </a:r>
          </a:p>
          <a:p>
            <a:pPr algn="ctr"/>
            <a:endParaRPr lang="en-GB" sz="2400" dirty="0"/>
          </a:p>
        </p:txBody>
      </p:sp>
      <p:sp>
        <p:nvSpPr>
          <p:cNvPr id="77" name="38 - TextBox"/>
          <p:cNvSpPr txBox="1"/>
          <p:nvPr/>
        </p:nvSpPr>
        <p:spPr>
          <a:xfrm>
            <a:off x="1850903" y="13185618"/>
            <a:ext cx="6120680" cy="1477328"/>
          </a:xfrm>
          <a:prstGeom prst="rect">
            <a:avLst/>
          </a:prstGeom>
          <a:noFill/>
        </p:spPr>
        <p:txBody>
          <a:bodyPr wrap="square" rtlCol="0">
            <a:spAutoFit/>
          </a:bodyPr>
          <a:lstStyle/>
          <a:p>
            <a:pPr algn="ctr"/>
            <a:r>
              <a:rPr lang="en-GB" sz="1800" dirty="0" err="1"/>
              <a:t>Thesari</a:t>
            </a:r>
            <a:r>
              <a:rPr lang="en-GB" sz="1800" dirty="0"/>
              <a:t> </a:t>
            </a:r>
            <a:r>
              <a:rPr lang="en-GB" sz="1800" dirty="0" err="1"/>
              <a:t>prej</a:t>
            </a:r>
            <a:r>
              <a:rPr lang="en-GB" sz="1800" dirty="0"/>
              <a:t> </a:t>
            </a:r>
            <a:r>
              <a:rPr lang="en-GB" sz="1800" dirty="0" err="1"/>
              <a:t>tridhjetë</a:t>
            </a:r>
            <a:r>
              <a:rPr lang="en-GB" sz="1800" dirty="0"/>
              <a:t> e </a:t>
            </a:r>
            <a:r>
              <a:rPr lang="en-GB" sz="1800" dirty="0" err="1"/>
              <a:t>gjashtë</a:t>
            </a:r>
            <a:r>
              <a:rPr lang="en-GB" sz="1800" dirty="0"/>
              <a:t> </a:t>
            </a:r>
            <a:r>
              <a:rPr lang="en-GB" sz="1800" dirty="0" err="1"/>
              <a:t>monedhash</a:t>
            </a:r>
            <a:r>
              <a:rPr lang="en-GB" sz="1800" dirty="0"/>
              <a:t> </a:t>
            </a:r>
            <a:r>
              <a:rPr lang="en-GB" sz="1800" dirty="0" err="1"/>
              <a:t>argjendi</a:t>
            </a:r>
            <a:r>
              <a:rPr lang="en-GB" sz="1800" dirty="0"/>
              <a:t>, tetradhrahmi,32 </a:t>
            </a:r>
            <a:r>
              <a:rPr lang="en-GB" sz="1800" dirty="0" err="1"/>
              <a:t>nga</a:t>
            </a:r>
            <a:r>
              <a:rPr lang="en-GB" sz="1800" dirty="0"/>
              <a:t> </a:t>
            </a:r>
            <a:r>
              <a:rPr lang="en-GB" sz="1800" dirty="0" err="1"/>
              <a:t>Efesi</a:t>
            </a:r>
            <a:r>
              <a:rPr lang="en-GB" sz="1800" dirty="0"/>
              <a:t> </a:t>
            </a:r>
            <a:r>
              <a:rPr lang="en-GB" sz="1800" dirty="0" err="1"/>
              <a:t>dhe</a:t>
            </a:r>
            <a:r>
              <a:rPr lang="en-GB" sz="1800" dirty="0"/>
              <a:t> 4 </a:t>
            </a:r>
            <a:r>
              <a:rPr lang="en-GB" sz="1800" dirty="0" err="1"/>
              <a:t>nga</a:t>
            </a:r>
            <a:r>
              <a:rPr lang="en-GB" sz="1800" dirty="0"/>
              <a:t> </a:t>
            </a:r>
            <a:r>
              <a:rPr lang="en-GB" sz="1800" dirty="0" err="1"/>
              <a:t>Pergamoni</a:t>
            </a:r>
            <a:r>
              <a:rPr lang="en-GB" sz="1800" dirty="0"/>
              <a:t>, </a:t>
            </a:r>
            <a:r>
              <a:rPr lang="en-GB" sz="1800" dirty="0" err="1"/>
              <a:t>nga</a:t>
            </a:r>
            <a:r>
              <a:rPr lang="en-GB" sz="1800" dirty="0"/>
              <a:t> </a:t>
            </a:r>
            <a:r>
              <a:rPr lang="en-GB" sz="1800" dirty="0" err="1"/>
              <a:t>anija</a:t>
            </a:r>
            <a:r>
              <a:rPr lang="en-GB" sz="1800" dirty="0"/>
              <a:t> e </a:t>
            </a:r>
            <a:r>
              <a:rPr lang="en-GB" sz="1800" dirty="0" err="1"/>
              <a:t>mbytur</a:t>
            </a:r>
            <a:r>
              <a:rPr lang="en-GB" sz="1800" dirty="0"/>
              <a:t>, </a:t>
            </a:r>
            <a:r>
              <a:rPr lang="en-GB" sz="1800" dirty="0" err="1"/>
              <a:t>datuar</a:t>
            </a:r>
            <a:r>
              <a:rPr lang="en-GB" sz="1800" dirty="0"/>
              <a:t> </a:t>
            </a:r>
            <a:r>
              <a:rPr lang="en-GB" sz="1800" dirty="0" err="1"/>
              <a:t>mes</a:t>
            </a:r>
            <a:r>
              <a:rPr lang="en-GB" sz="1800" dirty="0"/>
              <a:t> 104 </a:t>
            </a:r>
            <a:r>
              <a:rPr lang="en-GB" sz="1800" dirty="0" err="1"/>
              <a:t>dhe</a:t>
            </a:r>
            <a:r>
              <a:rPr lang="en-GB" sz="1800" dirty="0"/>
              <a:t> 67 </a:t>
            </a:r>
            <a:r>
              <a:rPr lang="en-GB" sz="1800" dirty="0" err="1"/>
              <a:t>p.K.</a:t>
            </a:r>
            <a:r>
              <a:rPr lang="en-GB" sz="1800" dirty="0"/>
              <a:t> Duke </a:t>
            </a:r>
            <a:r>
              <a:rPr lang="en-GB" sz="1800" dirty="0" err="1"/>
              <a:t>marrë</a:t>
            </a:r>
            <a:r>
              <a:rPr lang="en-GB" sz="1800" dirty="0"/>
              <a:t> </a:t>
            </a:r>
            <a:r>
              <a:rPr lang="en-GB" sz="1800" dirty="0" err="1"/>
              <a:t>parasysh</a:t>
            </a:r>
            <a:r>
              <a:rPr lang="en-GB" sz="1800" dirty="0"/>
              <a:t> </a:t>
            </a:r>
            <a:r>
              <a:rPr lang="en-GB" sz="1800" dirty="0" err="1"/>
              <a:t>të</a:t>
            </a:r>
            <a:r>
              <a:rPr lang="en-GB" sz="1800" dirty="0"/>
              <a:t> </a:t>
            </a:r>
            <a:r>
              <a:rPr lang="en-GB" sz="1800" dirty="0" err="1"/>
              <a:t>gjitha</a:t>
            </a:r>
            <a:r>
              <a:rPr lang="en-GB" sz="1800" dirty="0"/>
              <a:t> </a:t>
            </a:r>
            <a:r>
              <a:rPr lang="en-GB" sz="1800" dirty="0" err="1"/>
              <a:t>monedhat</a:t>
            </a:r>
            <a:r>
              <a:rPr lang="en-GB" sz="1800" dirty="0"/>
              <a:t> e </a:t>
            </a:r>
            <a:r>
              <a:rPr lang="en-GB" sz="1800" dirty="0" err="1"/>
              <a:t>tjera</a:t>
            </a:r>
            <a:r>
              <a:rPr lang="en-GB" sz="1800" dirty="0"/>
              <a:t> para </a:t>
            </a:r>
            <a:r>
              <a:rPr lang="en-GB" sz="1800" dirty="0" err="1"/>
              <a:t>vitit</a:t>
            </a:r>
            <a:r>
              <a:rPr lang="en-GB" sz="1800" dirty="0"/>
              <a:t> 60 </a:t>
            </a:r>
            <a:r>
              <a:rPr lang="en-GB" sz="1800" dirty="0" err="1"/>
              <a:t>p.K.</a:t>
            </a:r>
            <a:r>
              <a:rPr lang="en-GB" sz="1800" dirty="0"/>
              <a:t>, </a:t>
            </a:r>
            <a:r>
              <a:rPr lang="en-GB" sz="1800" dirty="0" err="1"/>
              <a:t>këto</a:t>
            </a:r>
            <a:r>
              <a:rPr lang="en-GB" sz="1800" dirty="0"/>
              <a:t> </a:t>
            </a:r>
            <a:r>
              <a:rPr lang="en-GB" sz="1800" dirty="0" err="1"/>
              <a:t>tregojnë</a:t>
            </a:r>
            <a:r>
              <a:rPr lang="en-GB" sz="1800" dirty="0"/>
              <a:t> </a:t>
            </a:r>
            <a:r>
              <a:rPr lang="en-GB" sz="1800" dirty="0" err="1"/>
              <a:t>datën</a:t>
            </a:r>
            <a:r>
              <a:rPr lang="en-GB" sz="1800" dirty="0"/>
              <a:t> </a:t>
            </a:r>
            <a:r>
              <a:rPr lang="en-GB" sz="1800" dirty="0" err="1"/>
              <a:t>dhe</a:t>
            </a:r>
            <a:r>
              <a:rPr lang="en-GB" sz="1800" dirty="0"/>
              <a:t> </a:t>
            </a:r>
            <a:r>
              <a:rPr lang="en-GB" sz="1800" dirty="0" err="1"/>
              <a:t>origjinën</a:t>
            </a:r>
            <a:r>
              <a:rPr lang="en-GB" sz="1800" dirty="0"/>
              <a:t> e </a:t>
            </a:r>
            <a:r>
              <a:rPr lang="en-GB" sz="1800" dirty="0" err="1"/>
              <a:t>anijes</a:t>
            </a:r>
            <a:r>
              <a:rPr lang="en-GB" sz="1800" dirty="0"/>
              <a:t>.</a:t>
            </a:r>
          </a:p>
        </p:txBody>
      </p:sp>
      <p:grpSp>
        <p:nvGrpSpPr>
          <p:cNvPr id="78" name="44 - Ομάδα"/>
          <p:cNvGrpSpPr/>
          <p:nvPr/>
        </p:nvGrpSpPr>
        <p:grpSpPr>
          <a:xfrm>
            <a:off x="28635109" y="40536545"/>
            <a:ext cx="4923443" cy="7193941"/>
            <a:chOff x="19517120" y="38683192"/>
            <a:chExt cx="5187673" cy="6530116"/>
          </a:xfrm>
        </p:grpSpPr>
        <p:pic>
          <p:nvPicPr>
            <p:cNvPr id="79" name="40 - Εικόνα" descr="XARTIS_ELLADAS_XM_Antikythera.jpg"/>
            <p:cNvPicPr>
              <a:picLocks noChangeAspect="1"/>
            </p:cNvPicPr>
            <p:nvPr/>
          </p:nvPicPr>
          <p:blipFill>
            <a:blip r:embed="rId20" cstate="print"/>
            <a:stretch>
              <a:fillRect/>
            </a:stretch>
          </p:blipFill>
          <p:spPr>
            <a:xfrm>
              <a:off x="19517120" y="38683192"/>
              <a:ext cx="4978248" cy="3925705"/>
            </a:xfrm>
            <a:prstGeom prst="rect">
              <a:avLst/>
            </a:prstGeom>
            <a:ln>
              <a:noFill/>
            </a:ln>
            <a:effectLst>
              <a:softEdge rad="112500"/>
            </a:effectLst>
          </p:spPr>
        </p:pic>
        <p:sp>
          <p:nvSpPr>
            <p:cNvPr id="80" name="43 - TextBox"/>
            <p:cNvSpPr txBox="1"/>
            <p:nvPr/>
          </p:nvSpPr>
          <p:spPr>
            <a:xfrm>
              <a:off x="19517120" y="43173861"/>
              <a:ext cx="5187673" cy="2039447"/>
            </a:xfrm>
            <a:prstGeom prst="rect">
              <a:avLst/>
            </a:prstGeom>
            <a:noFill/>
          </p:spPr>
          <p:txBody>
            <a:bodyPr wrap="square" rtlCol="0">
              <a:spAutoFit/>
            </a:bodyPr>
            <a:lstStyle/>
            <a:p>
              <a:pPr algn="ctr"/>
              <a:r>
                <a:rPr lang="en-GB" sz="2000" dirty="0" err="1"/>
                <a:t>Itineraret</a:t>
              </a:r>
              <a:r>
                <a:rPr lang="en-GB" sz="2000" dirty="0"/>
                <a:t> e </a:t>
              </a:r>
              <a:r>
                <a:rPr lang="en-GB" sz="2000" dirty="0" err="1"/>
                <a:t>mundshme</a:t>
              </a:r>
              <a:r>
                <a:rPr lang="en-GB" sz="2000" dirty="0"/>
                <a:t> </a:t>
              </a:r>
              <a:r>
                <a:rPr lang="en-GB" sz="2000" dirty="0" err="1"/>
                <a:t>të</a:t>
              </a:r>
              <a:r>
                <a:rPr lang="en-GB" sz="2000" dirty="0"/>
                <a:t> </a:t>
              </a:r>
              <a:r>
                <a:rPr lang="en-GB" sz="2000" dirty="0" err="1"/>
                <a:t>anijes</a:t>
              </a:r>
              <a:r>
                <a:rPr lang="en-GB" sz="2000" dirty="0"/>
                <a:t> </a:t>
              </a:r>
              <a:r>
                <a:rPr lang="en-GB" sz="2000" dirty="0" err="1"/>
                <a:t>dhe</a:t>
              </a:r>
              <a:r>
                <a:rPr lang="en-GB" sz="2000" dirty="0"/>
                <a:t> Syme,</a:t>
              </a:r>
            </a:p>
            <a:p>
              <a:pPr algn="ctr"/>
              <a:r>
                <a:rPr lang="en-GB" sz="2000" dirty="0" err="1"/>
                <a:t>ishulli</a:t>
              </a:r>
              <a:r>
                <a:rPr lang="en-GB" sz="2000" dirty="0"/>
                <a:t> </a:t>
              </a:r>
              <a:r>
                <a:rPr lang="en-GB" sz="2000" dirty="0" err="1"/>
                <a:t>i</a:t>
              </a:r>
              <a:r>
                <a:rPr lang="en-GB" sz="2000" dirty="0"/>
                <a:t> </a:t>
              </a:r>
              <a:r>
                <a:rPr lang="en-GB" sz="2000" dirty="0" err="1"/>
                <a:t>zhytësve</a:t>
              </a:r>
              <a:r>
                <a:rPr lang="en-GB" sz="2000" dirty="0"/>
                <a:t> </a:t>
              </a:r>
              <a:r>
                <a:rPr lang="en-GB" sz="2000" dirty="0" err="1"/>
                <a:t>të</a:t>
              </a:r>
              <a:r>
                <a:rPr lang="en-GB" sz="2000" dirty="0"/>
                <a:t> </a:t>
              </a:r>
              <a:r>
                <a:rPr lang="en-GB" sz="2000" dirty="0" err="1"/>
                <a:t>sfungjerëve</a:t>
              </a:r>
              <a:r>
                <a:rPr lang="en-GB" sz="2000" dirty="0"/>
                <a:t> </a:t>
              </a:r>
            </a:p>
            <a:p>
              <a:pPr algn="ctr"/>
              <a:r>
                <a:rPr lang="en-GB" sz="2000" dirty="0"/>
                <a:t>The ship’s possible routes and the island of the sponge divers Syme </a:t>
              </a:r>
            </a:p>
            <a:p>
              <a:pPr algn="ctr"/>
              <a:endParaRPr lang="en-GB" sz="2000" dirty="0"/>
            </a:p>
            <a:p>
              <a:pPr algn="ctr"/>
              <a:r>
                <a:rPr lang="el-GR" sz="2000" dirty="0"/>
                <a:t>Πιθανές διαδρομές του αρχαίου πλοίου</a:t>
              </a:r>
              <a:r>
                <a:rPr lang="en-US" sz="2000" dirty="0"/>
                <a:t> </a:t>
              </a:r>
              <a:r>
                <a:rPr lang="el-GR" sz="2000" dirty="0"/>
                <a:t>από το Αιγαίο προς τη Ρώμη. Γύρω στα 80-60 </a:t>
              </a:r>
              <a:r>
                <a:rPr lang="el-GR" sz="2000" dirty="0" err="1"/>
                <a:t>π.Χ.</a:t>
              </a:r>
              <a:r>
                <a:rPr lang="el-GR" sz="2000" dirty="0"/>
                <a:t> </a:t>
              </a:r>
              <a:endParaRPr lang="en-GB" sz="2000" dirty="0">
                <a:solidFill>
                  <a:srgbClr val="FF0000"/>
                </a:solidFill>
              </a:endParaRPr>
            </a:p>
          </p:txBody>
        </p:sp>
      </p:grpSp>
      <p:sp>
        <p:nvSpPr>
          <p:cNvPr id="37" name="30 - TextBox"/>
          <p:cNvSpPr txBox="1"/>
          <p:nvPr/>
        </p:nvSpPr>
        <p:spPr>
          <a:xfrm>
            <a:off x="29145430" y="17790708"/>
            <a:ext cx="3744416" cy="461665"/>
          </a:xfrm>
          <a:prstGeom prst="rect">
            <a:avLst/>
          </a:prstGeom>
          <a:noFill/>
        </p:spPr>
        <p:txBody>
          <a:bodyPr wrap="square" rtlCol="0">
            <a:spAutoFit/>
          </a:bodyPr>
          <a:lstStyle/>
          <a:p>
            <a:r>
              <a:rPr lang="en-GB" sz="2400" dirty="0"/>
              <a:t>The Antikythera Philosopher</a:t>
            </a:r>
          </a:p>
        </p:txBody>
      </p:sp>
      <p:sp>
        <p:nvSpPr>
          <p:cNvPr id="35" name="6 - TextBox"/>
          <p:cNvSpPr txBox="1"/>
          <p:nvPr/>
        </p:nvSpPr>
        <p:spPr>
          <a:xfrm>
            <a:off x="18310663" y="19709616"/>
            <a:ext cx="9885189" cy="17266265"/>
          </a:xfrm>
          <a:prstGeom prst="rect">
            <a:avLst/>
          </a:prstGeom>
          <a:noFill/>
        </p:spPr>
        <p:txBody>
          <a:bodyPr wrap="square" rtlCol="0">
            <a:spAutoFit/>
          </a:bodyPr>
          <a:lstStyle/>
          <a:p>
            <a:r>
              <a:rPr lang="el-GR" sz="3100" b="1" dirty="0"/>
              <a:t>Ένα μυστηριώδες ναυάγιο με θησαυρούς</a:t>
            </a:r>
          </a:p>
          <a:p>
            <a:r>
              <a:rPr lang="el-GR" sz="3100" dirty="0"/>
              <a:t>Ο Μηχανισμός των Αντικυθήρων βρέθηκε σε μεγάλο αρχαίο ναυάγιο του 1ου αιώνα </a:t>
            </a:r>
            <a:r>
              <a:rPr lang="el-GR" sz="3100" dirty="0" err="1"/>
              <a:t>π.Χ.</a:t>
            </a:r>
            <a:r>
              <a:rPr lang="el-GR" sz="3100" dirty="0"/>
              <a:t> Το πλοίο ήταν γεμάτο από 600 έως 1200 τόνους ελληνικούς θησαυρούς, που πιθανότατα ήταν πολεμικά λάφυρα των Ρωμαίων από την Ελλάδα ή λεία πειρατών. Το νησί των Αντικυθήρων, ήταν τόπος πειρατών για αιώνες. Οι Ρωμαίοι είχαν αγάπη για την ελληνική τέχνη από την αρχή της προϊστορίας τους. Ένας Ρωμαίος Αυτοκράτορας πήρε 600 αγάλματα μόνον από το νησί της Ρόδου.</a:t>
            </a:r>
          </a:p>
          <a:p>
            <a:r>
              <a:rPr lang="el-GR" sz="3100" dirty="0"/>
              <a:t>Περισσότερα από εκατό αγάλματα ανασύρθηκαν από τη θάλασσα κατά τη διάρκεια του 1901-2, καθώς και ορισμένα τμήματα πολυτελών ανακλίντρων (στιλ </a:t>
            </a:r>
            <a:r>
              <a:rPr lang="fr-CA" sz="3100" dirty="0"/>
              <a:t>Louis XVI</a:t>
            </a:r>
            <a:r>
              <a:rPr lang="el-GR" sz="3100" dirty="0"/>
              <a:t>). Βρέθηκαν πολύτιμα περίτεχνα αγγεία από γυαλί. Κάποια γυάλινα είναι παρόμοια με τα βενετσιάνικα κρυστάλλινα αντικείμενα </a:t>
            </a:r>
            <a:r>
              <a:rPr lang="el-GR" sz="3100" dirty="0" err="1"/>
              <a:t>Murano</a:t>
            </a:r>
            <a:r>
              <a:rPr lang="el-GR" sz="3100" dirty="0"/>
              <a:t>, άλλα με τα πολύχρωμα και περίτεχνα </a:t>
            </a:r>
            <a:r>
              <a:rPr lang="el-GR" sz="3100" dirty="0" err="1"/>
              <a:t>millefiori</a:t>
            </a:r>
            <a:r>
              <a:rPr lang="el-GR" sz="3100" dirty="0"/>
              <a:t>. Βρέθηκαν χρυσά σκουλαρίκια και άλλα κοσμήματα. Επίσης πολυάριθμοι αμφορείς που ασφαλώς αρχικά ήταν γεμάτοι με εύγευστα κρασιά και ελαιόλαδο από διάφορα ελληνικά νησιά. Το ναυάγιο χρονολογείται μεταξύ 80 και 60 </a:t>
            </a:r>
            <a:r>
              <a:rPr lang="el-GR" sz="3100" dirty="0" err="1"/>
              <a:t>π.Χ.</a:t>
            </a:r>
            <a:r>
              <a:rPr lang="el-GR" sz="3100" dirty="0"/>
              <a:t>, ελληνιστική κεραμική μεταξύ 75 και 50 </a:t>
            </a:r>
            <a:r>
              <a:rPr lang="el-GR" sz="3100" dirty="0" err="1"/>
              <a:t>π.Χ.</a:t>
            </a:r>
            <a:r>
              <a:rPr lang="el-GR" sz="3100" dirty="0"/>
              <a:t>, ρωμαϊκή κεραμική γύρω στο 50 </a:t>
            </a:r>
            <a:r>
              <a:rPr lang="el-GR" sz="3100" dirty="0" err="1"/>
              <a:t>π.Χ.</a:t>
            </a:r>
            <a:r>
              <a:rPr lang="el-GR" sz="3100" dirty="0"/>
              <a:t>, νομίσματα σε χρήση γύρω στο 80 και 60 </a:t>
            </a:r>
            <a:r>
              <a:rPr lang="el-GR" sz="3100" dirty="0" err="1"/>
              <a:t>π.Χ.</a:t>
            </a:r>
            <a:r>
              <a:rPr lang="el-GR" sz="3100" dirty="0"/>
              <a:t> Οι θησαυροί αυτοί εκτίθενται στο Εθνικό Αρχαιολογικό Μουσείο Αθηνών.</a:t>
            </a:r>
          </a:p>
          <a:p>
            <a:r>
              <a:rPr lang="el-GR" sz="3100" dirty="0"/>
              <a:t>Το ναυάγιο ανακαλύφθηκε τον Απρίλιο του 1900, τη Μεγάλη Τρίτη, από σφουγγαράδες από το ελληνικό νησί Σύμη, όπου σταμάτησαν από θαλασσοταραχή στο μικρό ελληνικό νησί των Αντικυθήρων, μεταξύ Κρήτης και Πελοποννήσου. Οκτώ έμπειροι δύτες ανακάλυψαν πολλά από τα ευρήματα σε αυτή την πρώτη υποβρύχια αρχαιολογική ανασκαφή σε βάθος 40 έως 65 μέτρων. Τα υπολείμματα του πλοίου σήμερα εκτείνονται σε μήκος 45 μέτρα, πλάτος 10 με 15 και έχουν πάχος γύρω στο ένα μέτρο και βάρος γύρω στους 100 τόνους. Το τεράστιο πλοίο είχε επένδυση από μόλυβδο που το προστάτευε πολλαπλά και έδινε ευστάθεια. Βρέθηκαν και κάποια όπλα του πλοίου.</a:t>
            </a:r>
            <a:endParaRPr lang="en-GB" sz="3100" dirty="0">
              <a:effectLst>
                <a:outerShdw blurRad="38100" dist="38100" dir="2700000" algn="tl">
                  <a:srgbClr val="000000">
                    <a:alpha val="43137"/>
                  </a:srgbClr>
                </a:outerShdw>
              </a:effectLst>
            </a:endParaRPr>
          </a:p>
        </p:txBody>
      </p:sp>
      <p:sp>
        <p:nvSpPr>
          <p:cNvPr id="42" name="Rectangle 36"/>
          <p:cNvSpPr>
            <a:spLocks noChangeArrowheads="1"/>
          </p:cNvSpPr>
          <p:nvPr/>
        </p:nvSpPr>
        <p:spPr bwMode="auto">
          <a:xfrm>
            <a:off x="4055431" y="5450751"/>
            <a:ext cx="26679525" cy="3456384"/>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11500" b="1" i="1" dirty="0">
                <a:solidFill>
                  <a:srgbClr val="003399"/>
                </a:solidFill>
                <a:effectLst>
                  <a:outerShdw blurRad="38100" dist="38100" dir="2700000" algn="tl">
                    <a:srgbClr val="FFFFFF"/>
                  </a:outerShdw>
                </a:effectLst>
                <a:latin typeface="Times New Roman" pitchFamily="18" charset="0"/>
              </a:rPr>
              <a:t>Έκθεση Μηχανισμού Αντικυθήρων</a:t>
            </a:r>
          </a:p>
          <a:p>
            <a:pPr algn="ctr" defTabSz="1463422" rtl="1" eaLnBrk="0" hangingPunct="0">
              <a:defRPr/>
            </a:pPr>
            <a:r>
              <a:rPr lang="el-GR" sz="8800" b="1" i="1" dirty="0">
                <a:solidFill>
                  <a:srgbClr val="003399"/>
                </a:solidFill>
                <a:effectLst>
                  <a:outerShdw blurRad="38100" dist="38100" dir="2700000" algn="tl">
                    <a:srgbClr val="FFFFFF"/>
                  </a:outerShdw>
                </a:effectLst>
                <a:latin typeface="Times New Roman" pitchFamily="18" charset="0"/>
              </a:rPr>
              <a:t>Το μυστηριώδες ναυάγιο</a:t>
            </a:r>
            <a:endParaRPr lang="en-US" sz="8800" b="1" i="1" dirty="0">
              <a:solidFill>
                <a:srgbClr val="003399"/>
              </a:solidFill>
              <a:effectLst>
                <a:outerShdw blurRad="38100" dist="38100" dir="2700000" algn="tl">
                  <a:srgbClr val="FFFFFF"/>
                </a:outerShdw>
              </a:effectLst>
              <a:latin typeface="Times New Roman" pitchFamily="18" charset="0"/>
            </a:endParaRPr>
          </a:p>
        </p:txBody>
      </p:sp>
      <p:grpSp>
        <p:nvGrpSpPr>
          <p:cNvPr id="43" name="Ομάδα 42"/>
          <p:cNvGrpSpPr/>
          <p:nvPr/>
        </p:nvGrpSpPr>
        <p:grpSpPr>
          <a:xfrm>
            <a:off x="1584426" y="1434470"/>
            <a:ext cx="4830786" cy="5334632"/>
            <a:chOff x="1993246" y="829659"/>
            <a:chExt cx="4830786" cy="5334632"/>
          </a:xfrm>
        </p:grpSpPr>
        <p:sp>
          <p:nvSpPr>
            <p:cNvPr id="46" name="Rectangle 95"/>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21"/>
                </a:rPr>
                <a:t>xmoussas@phys.uoa.gr</a:t>
              </a:r>
              <a:r>
                <a:rPr lang="en-GB" sz="1400" b="1" dirty="0">
                  <a:solidFill>
                    <a:srgbClr val="003399"/>
                  </a:solidFill>
                </a:rPr>
                <a:t>, </a:t>
              </a:r>
              <a:r>
                <a:rPr lang="en-GB" sz="1400" b="1" dirty="0">
                  <a:solidFill>
                    <a:srgbClr val="003399"/>
                  </a:solidFill>
                  <a:hlinkClick r:id="rId22"/>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45" name="Picture 2" descr="https://upload.wikimedia.org/wikipedia/el/2/2b/Logo_uoa_blue.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960</Words>
  <Application>Microsoft Office PowerPoint</Application>
  <PresentationFormat>Προσαρμογή</PresentationFormat>
  <Paragraphs>44</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84</cp:revision>
  <dcterms:created xsi:type="dcterms:W3CDTF">2014-06-01T18:00:45Z</dcterms:created>
  <dcterms:modified xsi:type="dcterms:W3CDTF">2025-07-23T06:42:51Z</dcterms:modified>
</cp:coreProperties>
</file>