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12064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68"/>
    <a:srgbClr val="008080"/>
    <a:srgbClr val="FF7C80"/>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456" autoAdjust="0"/>
    <p:restoredTop sz="94640" autoAdjust="0"/>
  </p:normalViewPr>
  <p:slideViewPr>
    <p:cSldViewPr>
      <p:cViewPr varScale="1">
        <p:scale>
          <a:sx n="10" d="100"/>
          <a:sy n="10" d="100"/>
        </p:scale>
        <p:origin x="1540" y="2"/>
      </p:cViewPr>
      <p:guideLst>
        <p:guide orient="horz" pos="16128"/>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907186"/>
            <a:ext cx="30603825" cy="1097618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9016960"/>
            <a:ext cx="25203151" cy="1308608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738126"/>
            <a:ext cx="6075762" cy="58247280"/>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738126"/>
            <a:ext cx="17627205" cy="5824728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904856"/>
            <a:ext cx="30603825" cy="10170160"/>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703466"/>
            <a:ext cx="30603825" cy="11201395"/>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930884"/>
            <a:ext cx="11851481" cy="45054526"/>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930884"/>
            <a:ext cx="11851481" cy="45054526"/>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50630"/>
            <a:ext cx="32404051" cy="85344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462176"/>
            <a:ext cx="15908240" cy="4776890"/>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6239067"/>
            <a:ext cx="15908240" cy="29502951"/>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462176"/>
            <a:ext cx="15914487" cy="4776890"/>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6239067"/>
            <a:ext cx="15914487" cy="29502951"/>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38777"/>
            <a:ext cx="11845234" cy="8676641"/>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38780"/>
            <a:ext cx="20127518" cy="43703245"/>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715419"/>
            <a:ext cx="11845234" cy="35026606"/>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844485"/>
            <a:ext cx="21602700" cy="4231645"/>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75384"/>
            <a:ext cx="21602700" cy="3072384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40076130"/>
            <a:ext cx="21602700" cy="600963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50630"/>
            <a:ext cx="32404051" cy="853440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948170"/>
            <a:ext cx="32404051" cy="33793855"/>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7460756"/>
            <a:ext cx="8401051" cy="2726265"/>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7460756"/>
            <a:ext cx="11401425" cy="2726265"/>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7460756"/>
            <a:ext cx="8401051" cy="2726265"/>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xmoussas@gmail.com" TargetMode="External"/><Relationship Id="rId5" Type="http://schemas.openxmlformats.org/officeDocument/2006/relationships/hyperlink" Target="mailto:xmoussas@phys.uoa.g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6"/>
          <p:cNvSpPr>
            <a:spLocks noChangeArrowheads="1"/>
          </p:cNvSpPr>
          <p:nvPr/>
        </p:nvSpPr>
        <p:spPr bwMode="auto">
          <a:xfrm>
            <a:off x="4626398" y="2272608"/>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9600" b="1" i="1" dirty="0" err="1">
                <a:solidFill>
                  <a:srgbClr val="003399"/>
                </a:solidFill>
                <a:effectLst>
                  <a:outerShdw blurRad="38100" dist="38100" dir="2700000" algn="tl">
                    <a:srgbClr val="FFFFFF"/>
                  </a:outerShdw>
                </a:effectLst>
                <a:latin typeface="Times New Roman" pitchFamily="18" charset="0"/>
              </a:rPr>
              <a:t>Ekspozita</a:t>
            </a:r>
            <a:r>
              <a:rPr lang="en-GB" sz="9600" b="1" i="1" dirty="0">
                <a:solidFill>
                  <a:srgbClr val="003399"/>
                </a:solidFill>
                <a:effectLst>
                  <a:outerShdw blurRad="38100" dist="38100" dir="2700000" algn="tl">
                    <a:srgbClr val="FFFFFF"/>
                  </a:outerShdw>
                </a:effectLst>
                <a:latin typeface="Times New Roman" pitchFamily="18" charset="0"/>
              </a:rPr>
              <a:t> e </a:t>
            </a:r>
            <a:r>
              <a:rPr lang="en-GB" sz="9600" b="1" i="1" dirty="0" err="1">
                <a:solidFill>
                  <a:srgbClr val="003399"/>
                </a:solidFill>
                <a:effectLst>
                  <a:outerShdw blurRad="38100" dist="38100" dir="2700000" algn="tl">
                    <a:srgbClr val="FFFFFF"/>
                  </a:outerShdw>
                </a:effectLst>
                <a:latin typeface="Times New Roman" pitchFamily="18" charset="0"/>
              </a:rPr>
              <a:t>Mekanizmit</a:t>
            </a:r>
            <a:r>
              <a:rPr lang="en-GB" sz="9600" b="1" i="1" dirty="0">
                <a:solidFill>
                  <a:srgbClr val="003399"/>
                </a:solidFill>
                <a:effectLst>
                  <a:outerShdw blurRad="38100" dist="38100" dir="2700000" algn="tl">
                    <a:srgbClr val="FFFFFF"/>
                  </a:outerShdw>
                </a:effectLst>
                <a:latin typeface="Times New Roman" pitchFamily="18" charset="0"/>
              </a:rPr>
              <a:t> </a:t>
            </a:r>
            <a:r>
              <a:rPr lang="en-GB" sz="9600" b="1" i="1" dirty="0" err="1">
                <a:solidFill>
                  <a:srgbClr val="003399"/>
                </a:solidFill>
                <a:effectLst>
                  <a:outerShdw blurRad="38100" dist="38100" dir="2700000" algn="tl">
                    <a:srgbClr val="FFFFFF"/>
                  </a:outerShdw>
                </a:effectLst>
                <a:latin typeface="Times New Roman" pitchFamily="18" charset="0"/>
              </a:rPr>
              <a:t>Antikithera</a:t>
            </a:r>
            <a:endParaRPr lang="en-GB" sz="96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n-GB" sz="6600" b="1" i="1" dirty="0">
                <a:solidFill>
                  <a:srgbClr val="003399"/>
                </a:solidFill>
                <a:effectLst>
                  <a:outerShdw blurRad="38100" dist="38100" dir="2700000" algn="tl">
                    <a:srgbClr val="FFFFFF"/>
                  </a:outerShdw>
                </a:effectLst>
                <a:latin typeface="Times New Roman" pitchFamily="18" charset="0"/>
              </a:rPr>
              <a:t>Kush e </a:t>
            </a:r>
            <a:r>
              <a:rPr lang="en-GB" sz="6600" b="1" i="1" dirty="0" err="1">
                <a:solidFill>
                  <a:srgbClr val="003399"/>
                </a:solidFill>
                <a:effectLst>
                  <a:outerShdw blurRad="38100" dist="38100" dir="2700000" algn="tl">
                    <a:srgbClr val="FFFFFF"/>
                  </a:outerShdw>
                </a:effectLst>
                <a:latin typeface="Times New Roman" pitchFamily="18" charset="0"/>
              </a:rPr>
              <a:t>krijoi</a:t>
            </a:r>
            <a:r>
              <a:rPr lang="en-GB" sz="6600" b="1" i="1" dirty="0">
                <a:solidFill>
                  <a:srgbClr val="003399"/>
                </a:solidFill>
                <a:effectLst>
                  <a:outerShdw blurRad="38100" dist="38100" dir="2700000" algn="tl">
                    <a:srgbClr val="FFFFFF"/>
                  </a:outerShdw>
                </a:effectLst>
                <a:latin typeface="Times New Roman" pitchFamily="18" charset="0"/>
              </a:rPr>
              <a:t> </a:t>
            </a:r>
            <a:r>
              <a:rPr lang="en-GB" sz="6600" b="1" i="1" dirty="0" err="1">
                <a:solidFill>
                  <a:srgbClr val="003399"/>
                </a:solidFill>
                <a:effectLst>
                  <a:outerShdw blurRad="38100" dist="38100" dir="2700000" algn="tl">
                    <a:srgbClr val="FFFFFF"/>
                  </a:outerShdw>
                </a:effectLst>
                <a:latin typeface="Times New Roman" pitchFamily="18" charset="0"/>
              </a:rPr>
              <a:t>Mekanizmin</a:t>
            </a:r>
            <a:r>
              <a:rPr lang="en-GB" sz="6600" b="1" i="1" dirty="0">
                <a:solidFill>
                  <a:srgbClr val="003399"/>
                </a:solidFill>
                <a:effectLst>
                  <a:outerShdw blurRad="38100" dist="38100" dir="2700000" algn="tl">
                    <a:srgbClr val="FFFFFF"/>
                  </a:outerShdw>
                </a:effectLst>
                <a:latin typeface="Times New Roman" pitchFamily="18" charset="0"/>
              </a:rPr>
              <a:t> </a:t>
            </a:r>
            <a:r>
              <a:rPr lang="en-GB" sz="6600" b="1" i="1" dirty="0" err="1">
                <a:solidFill>
                  <a:srgbClr val="003399"/>
                </a:solidFill>
                <a:effectLst>
                  <a:outerShdw blurRad="38100" dist="38100" dir="2700000" algn="tl">
                    <a:srgbClr val="FFFFFF"/>
                  </a:outerShdw>
                </a:effectLst>
                <a:latin typeface="Times New Roman" pitchFamily="18" charset="0"/>
              </a:rPr>
              <a:t>Antikithera</a:t>
            </a:r>
            <a:r>
              <a:rPr lang="en-GB" sz="6600" b="1" i="1" dirty="0">
                <a:solidFill>
                  <a:srgbClr val="003399"/>
                </a:solidFill>
                <a:effectLst>
                  <a:outerShdw blurRad="38100" dist="38100" dir="2700000" algn="tl">
                    <a:srgbClr val="FFFFFF"/>
                  </a:outerShdw>
                </a:effectLst>
                <a:latin typeface="Times New Roman" pitchFamily="18" charset="0"/>
              </a:rPr>
              <a:t>? </a:t>
            </a:r>
            <a:r>
              <a:rPr lang="en-GB" sz="6600" b="1" i="1" dirty="0" err="1">
                <a:solidFill>
                  <a:srgbClr val="003399"/>
                </a:solidFill>
                <a:effectLst>
                  <a:outerShdw blurRad="38100" dist="38100" dir="2700000" algn="tl">
                    <a:srgbClr val="FFFFFF"/>
                  </a:outerShdw>
                </a:effectLst>
                <a:latin typeface="Times New Roman" pitchFamily="18" charset="0"/>
              </a:rPr>
              <a:t>Arkimedi</a:t>
            </a:r>
            <a:r>
              <a:rPr lang="en-GB" sz="6600" b="1" i="1" dirty="0">
                <a:solidFill>
                  <a:srgbClr val="003399"/>
                </a:solidFill>
                <a:effectLst>
                  <a:outerShdw blurRad="38100" dist="38100" dir="2700000" algn="tl">
                    <a:srgbClr val="FFFFFF"/>
                  </a:outerShdw>
                </a:effectLst>
                <a:latin typeface="Times New Roman" pitchFamily="18" charset="0"/>
              </a:rPr>
              <a:t> </a:t>
            </a:r>
            <a:r>
              <a:rPr lang="en-GB" sz="6600" b="1" i="1" dirty="0" err="1">
                <a:solidFill>
                  <a:srgbClr val="003399"/>
                </a:solidFill>
                <a:effectLst>
                  <a:outerShdw blurRad="38100" dist="38100" dir="2700000" algn="tl">
                    <a:srgbClr val="FFFFFF"/>
                  </a:outerShdw>
                </a:effectLst>
                <a:latin typeface="Times New Roman" pitchFamily="18" charset="0"/>
              </a:rPr>
              <a:t>dhe</a:t>
            </a:r>
            <a:r>
              <a:rPr lang="en-GB" sz="6600" b="1" i="1" dirty="0">
                <a:solidFill>
                  <a:srgbClr val="003399"/>
                </a:solidFill>
                <a:effectLst>
                  <a:outerShdw blurRad="38100" dist="38100" dir="2700000" algn="tl">
                    <a:srgbClr val="FFFFFF"/>
                  </a:outerShdw>
                </a:effectLst>
                <a:latin typeface="Times New Roman" pitchFamily="18" charset="0"/>
              </a:rPr>
              <a:t> </a:t>
            </a:r>
            <a:r>
              <a:rPr lang="en-GB" sz="6600" b="1" i="1" dirty="0" err="1">
                <a:solidFill>
                  <a:srgbClr val="003399"/>
                </a:solidFill>
                <a:effectLst>
                  <a:outerShdw blurRad="38100" dist="38100" dir="2700000" algn="tl">
                    <a:srgbClr val="FFFFFF"/>
                  </a:outerShdw>
                </a:effectLst>
                <a:latin typeface="Times New Roman" pitchFamily="18" charset="0"/>
              </a:rPr>
              <a:t>Hiparku</a:t>
            </a:r>
            <a:endParaRPr lang="en-GB" sz="6600" b="1" i="1" dirty="0">
              <a:solidFill>
                <a:srgbClr val="003399"/>
              </a:solidFill>
              <a:effectLst>
                <a:outerShdw blurRad="38100" dist="38100" dir="2700000" algn="tl">
                  <a:srgbClr val="FFFFFF"/>
                </a:outerShdw>
              </a:effectLst>
              <a:latin typeface="Times New Roman" pitchFamily="18" charset="0"/>
            </a:endParaRPr>
          </a:p>
        </p:txBody>
      </p:sp>
      <p:sp>
        <p:nvSpPr>
          <p:cNvPr id="25" name="4 - TextBox"/>
          <p:cNvSpPr txBox="1"/>
          <p:nvPr/>
        </p:nvSpPr>
        <p:spPr>
          <a:xfrm>
            <a:off x="2324563" y="28557562"/>
            <a:ext cx="12149295" cy="19713089"/>
          </a:xfrm>
          <a:prstGeom prst="rect">
            <a:avLst/>
          </a:prstGeom>
          <a:noFill/>
        </p:spPr>
        <p:txBody>
          <a:bodyPr wrap="square" rtlCol="0">
            <a:spAutoFit/>
          </a:bodyPr>
          <a:lstStyle/>
          <a:p>
            <a:r>
              <a:rPr lang="el-GR" sz="2500" b="1" dirty="0"/>
              <a:t>Ποιος συνέλαβε τη δημιουργία ενός μηχανικού Κόσμου; Ποιος έφτιαξε τον μηχανισμό; </a:t>
            </a:r>
            <a:endParaRPr lang="en-US" sz="2500" b="1" dirty="0"/>
          </a:p>
          <a:p>
            <a:endParaRPr lang="en-US" sz="2500" b="1" dirty="0">
              <a:solidFill>
                <a:srgbClr val="FF0000"/>
              </a:solidFill>
            </a:endParaRPr>
          </a:p>
          <a:p>
            <a:pPr algn="just"/>
            <a:r>
              <a:rPr lang="el-GR" sz="2500" dirty="0"/>
              <a:t>Δύο επιφανείς φιλόσοφοι, ο Αρχιμήδης και ο Ίππαρχος, είναι πιθανό να έχουν συμβάλει στη δημιουργία του μηχανισμού.</a:t>
            </a:r>
          </a:p>
          <a:p>
            <a:pPr algn="just"/>
            <a:r>
              <a:rPr lang="el-GR" sz="2500" dirty="0"/>
              <a:t>Ο </a:t>
            </a:r>
            <a:r>
              <a:rPr lang="el-GR" sz="2500" dirty="0" err="1"/>
              <a:t>Κικέρων</a:t>
            </a:r>
            <a:r>
              <a:rPr lang="el-GR" sz="2500" dirty="0"/>
              <a:t> σπούδασε στη Ρόδο στη φιλοσοφική σχολή Ποσειδωνίου. Εκεί ο σημαντικός αυτός φιλόσοφος τον δίδαξε πολλά και αστρονομία και έδειξε στον Κικέρωνα ένα παρόμοιο αστρονομικό μηχανισμό. Καθώς δείχνουν οι μελέτες μας, ο μηχανισμός κατασκευάστηκε μεταξύ 150 και 100 π.Χ. Συνεπώς ο </a:t>
            </a:r>
            <a:r>
              <a:rPr lang="el-GR" sz="2500" dirty="0" err="1"/>
              <a:t>Ποσειδώνιος</a:t>
            </a:r>
            <a:r>
              <a:rPr lang="el-GR" sz="2500" dirty="0"/>
              <a:t> δεν μπορεί να είναι ο κατασκευαστής, όπως συχνά γράφεται. Ο </a:t>
            </a:r>
            <a:r>
              <a:rPr lang="el-GR" sz="2500" dirty="0" err="1"/>
              <a:t>Ποσειδώνιος</a:t>
            </a:r>
            <a:r>
              <a:rPr lang="el-GR" sz="2500" dirty="0"/>
              <a:t> ασφαλώς έφτιαξε ένα παρόμοιο μηχάνημα.</a:t>
            </a:r>
          </a:p>
          <a:p>
            <a:pPr algn="just"/>
            <a:r>
              <a:rPr lang="el-GR" sz="2500" dirty="0"/>
              <a:t>Ο Αρχιμήδης (287 </a:t>
            </a:r>
            <a:r>
              <a:rPr lang="el-GR" sz="2500" dirty="0" err="1"/>
              <a:t>π.Χ.</a:t>
            </a:r>
            <a:r>
              <a:rPr lang="el-GR" sz="2500" dirty="0"/>
              <a:t> και σκοτώθηκε το 212 </a:t>
            </a:r>
            <a:r>
              <a:rPr lang="el-GR" sz="2500" dirty="0" err="1"/>
              <a:t>π.Χ.</a:t>
            </a:r>
            <a:r>
              <a:rPr lang="el-GR" sz="2500" dirty="0"/>
              <a:t>) είναι ένας από τους μεγαλύτερους μαθηματικούς, αστρονόμους, μηχανικούς και φυσικούς όλων των εποχών. Είχε διδαχθεί μαθηματικά και αστρονομία από τον πατέρα του αστρονόμο Φειδία, όπως μας πληροφορεί ο ίδιος. Εργάστηκε και σπούδασε στην Αλεξάνδρεια, το Μουσείο και τη Βιβλιοθήκη, που ήταν Πανεπιστήμιο και Ερευνητικό Κέντρο και έγινε μέγιστη μεγαλοφυΐα. Ανέπτυξε πολλές τεχνικές εφαρμογές. Οι στρατιωτικές τεχνικές εφαρμογές του έχουν γίνει θρυλικές, καθώς αυτές του επέτρεψαν να κρατήσει ελεύθερη την πατρίδα του, τις Συρακούσες. Το εξαγωνικό σύστημα κατόπτρων του νέου διαστημικού τηλεσκοπίου της </a:t>
            </a:r>
            <a:r>
              <a:rPr lang="en-US" sz="2500" dirty="0"/>
              <a:t>NASA </a:t>
            </a:r>
            <a:r>
              <a:rPr lang="el-GR" sz="2500" dirty="0"/>
              <a:t>σχεδιάστηκε και χρησιμοποιήθηκε από τον Αρχιμήδη για να κάψει τον στόλο των Ρωμαίων.</a:t>
            </a:r>
          </a:p>
          <a:p>
            <a:pPr algn="just"/>
            <a:r>
              <a:rPr lang="el-GR" sz="2500" dirty="0"/>
              <a:t>Ο Αρχιμήδης κατασκεύασε πολλές αξιοθαύμαστες μηχανές και αυτόματα, αστρονομικά και άλλα όργανα, όπλα και δύο μηχανικά μοντέλα του Σύμπαντος, που ονομάζονταν Σφαίρες. Οι [Ουράνιες] Σφαίρες του Αρχιμήδη αναπαρήγαγαν αυτομάτως τις κινήσεις των ουράνιων σωμάτων, του Ήλιου, της Σελήνης και των πλανητών στον ουρανό και προέβλεψαν επίσης εκλείψεις. Αυτά μας τα περιγράφει ο </a:t>
            </a:r>
            <a:r>
              <a:rPr lang="el-GR" sz="2500" dirty="0" err="1"/>
              <a:t>Κικέρων</a:t>
            </a:r>
            <a:r>
              <a:rPr lang="el-GR" sz="2500" dirty="0"/>
              <a:t>, ο οποίος θαύμαζε τον Αρχιμήδη. Ο Κικέρων περιεργάστηκε μια ουράνια σφαίρα του Αρχιμήδη στο σπίτι του Μάρκελου στη Ρώμη και γράφει σχετικά: «Όταν ο Γάιος </a:t>
            </a:r>
            <a:r>
              <a:rPr lang="el-GR" sz="2500" dirty="0" err="1"/>
              <a:t>Σουλπίκιος</a:t>
            </a:r>
            <a:r>
              <a:rPr lang="el-GR" sz="2500" dirty="0"/>
              <a:t> Γάλλος (</a:t>
            </a:r>
            <a:r>
              <a:rPr lang="la-Latn" sz="2500" dirty="0"/>
              <a:t>Gaius Sulpicius Gallus </a:t>
            </a:r>
            <a:r>
              <a:rPr lang="el-GR" sz="2500" dirty="0"/>
              <a:t>ή </a:t>
            </a:r>
            <a:r>
              <a:rPr lang="la-Latn" sz="2500" dirty="0"/>
              <a:t>Galus</a:t>
            </a:r>
            <a:r>
              <a:rPr lang="el-GR" sz="2500" dirty="0"/>
              <a:t>) μετακίνησε την [Ουράνια] Σφαίρα, η Σελήνη ακολούθησε τον Ήλιο σε όσες περιστροφές θα έπρεπε να γίνονταν στην πραγματικότητα και παρατήρησε μια έκλειψη όταν η Σελήνη έφτασε σε μια θέση που η σκιά της ήταν στη Γη, όταν τα τρία σώματα ήρθαν σε μια γραμμή».</a:t>
            </a:r>
            <a:endParaRPr lang="en-US" sz="2500" dirty="0"/>
          </a:p>
          <a:p>
            <a:pPr algn="just"/>
            <a:r>
              <a:rPr lang="el-GR" sz="2500" dirty="0"/>
              <a:t>Ο Κικέρων επίσης γράφει ότι ο Θαλής είχε εφεύρει την ουράνια σφαίρα, η οποία διαμορφώθηκε από τον Εύδοξο μαθητή του Πλάτωνα </a:t>
            </a:r>
          </a:p>
          <a:p>
            <a:pPr algn="just"/>
            <a:r>
              <a:rPr lang="el-GR" sz="2500" dirty="0"/>
              <a:t>[Κικέρων, </a:t>
            </a:r>
            <a:r>
              <a:rPr lang="el-GR" sz="2500" dirty="0" err="1"/>
              <a:t>de</a:t>
            </a:r>
            <a:r>
              <a:rPr lang="el-GR" sz="2500" dirty="0"/>
              <a:t> </a:t>
            </a:r>
            <a:r>
              <a:rPr lang="el-GR" sz="2500" dirty="0" err="1"/>
              <a:t>re</a:t>
            </a:r>
            <a:r>
              <a:rPr lang="el-GR" sz="2500" dirty="0"/>
              <a:t> </a:t>
            </a:r>
            <a:r>
              <a:rPr lang="el-GR" sz="2500" dirty="0" err="1"/>
              <a:t>pvblica</a:t>
            </a:r>
            <a:r>
              <a:rPr lang="el-GR" sz="2500" dirty="0"/>
              <a:t> </a:t>
            </a:r>
            <a:r>
              <a:rPr lang="el-GR" sz="2500" dirty="0" err="1"/>
              <a:t>liber</a:t>
            </a:r>
            <a:r>
              <a:rPr lang="el-GR" sz="2500" dirty="0"/>
              <a:t> </a:t>
            </a:r>
            <a:r>
              <a:rPr lang="el-GR" sz="2500" dirty="0" err="1"/>
              <a:t>primvs</a:t>
            </a:r>
            <a:r>
              <a:rPr lang="el-GR" sz="2500" dirty="0"/>
              <a:t>, 21, …</a:t>
            </a:r>
            <a:r>
              <a:rPr lang="en-US" sz="2500" dirty="0" err="1"/>
              <a:t>sphaerae</a:t>
            </a:r>
            <a:r>
              <a:rPr lang="en-US" sz="2500" dirty="0"/>
              <a:t> </a:t>
            </a:r>
            <a:r>
              <a:rPr lang="en-US" sz="2500" dirty="0" err="1"/>
              <a:t>illius</a:t>
            </a:r>
            <a:r>
              <a:rPr lang="en-US" sz="2500" dirty="0"/>
              <a:t> </a:t>
            </a:r>
            <a:r>
              <a:rPr lang="en-US" sz="2500" dirty="0" err="1"/>
              <a:t>alterius</a:t>
            </a:r>
            <a:r>
              <a:rPr lang="en-US" sz="2500" dirty="0"/>
              <a:t> </a:t>
            </a:r>
            <a:r>
              <a:rPr lang="en-US" sz="2500" dirty="0" err="1"/>
              <a:t>solidae</a:t>
            </a:r>
            <a:r>
              <a:rPr lang="en-US" sz="2500" dirty="0"/>
              <a:t> </a:t>
            </a:r>
            <a:r>
              <a:rPr lang="en-US" sz="2500" dirty="0" err="1"/>
              <a:t>atque</a:t>
            </a:r>
            <a:r>
              <a:rPr lang="en-US" sz="2500" dirty="0"/>
              <a:t> </a:t>
            </a:r>
            <a:r>
              <a:rPr lang="en-US" sz="2500" dirty="0" err="1"/>
              <a:t>plenae</a:t>
            </a:r>
            <a:r>
              <a:rPr lang="en-US" sz="2500" dirty="0"/>
              <a:t> </a:t>
            </a:r>
            <a:r>
              <a:rPr lang="en-US" sz="2500" dirty="0" err="1"/>
              <a:t>vetus</a:t>
            </a:r>
            <a:r>
              <a:rPr lang="en-US" sz="2500" dirty="0"/>
              <a:t> </a:t>
            </a:r>
            <a:r>
              <a:rPr lang="en-US" sz="2500" dirty="0" err="1"/>
              <a:t>esse</a:t>
            </a:r>
            <a:r>
              <a:rPr lang="en-US" sz="2500" dirty="0"/>
              <a:t> </a:t>
            </a:r>
            <a:r>
              <a:rPr lang="en-US" sz="2500" dirty="0" err="1"/>
              <a:t>inventum</a:t>
            </a:r>
            <a:r>
              <a:rPr lang="en-US" sz="2500" dirty="0"/>
              <a:t>, et </a:t>
            </a:r>
            <a:r>
              <a:rPr lang="en-US" sz="2500" dirty="0" err="1"/>
              <a:t>eam</a:t>
            </a:r>
            <a:r>
              <a:rPr lang="en-US" sz="2500" dirty="0"/>
              <a:t> a </a:t>
            </a:r>
            <a:r>
              <a:rPr lang="en-US" sz="2500" dirty="0" err="1"/>
              <a:t>Thalete</a:t>
            </a:r>
            <a:r>
              <a:rPr lang="en-US" sz="2500" dirty="0"/>
              <a:t> </a:t>
            </a:r>
            <a:r>
              <a:rPr lang="en-US" sz="2500" dirty="0" err="1"/>
              <a:t>Milesio</a:t>
            </a:r>
            <a:r>
              <a:rPr lang="en-US" sz="2500" dirty="0"/>
              <a:t> </a:t>
            </a:r>
            <a:r>
              <a:rPr lang="en-US" sz="2500" dirty="0" err="1"/>
              <a:t>primum</a:t>
            </a:r>
            <a:r>
              <a:rPr lang="en-US" sz="2500" dirty="0"/>
              <a:t> </a:t>
            </a:r>
            <a:r>
              <a:rPr lang="en-US" sz="2500" dirty="0" err="1"/>
              <a:t>esse</a:t>
            </a:r>
            <a:r>
              <a:rPr lang="en-US" sz="2500" dirty="0"/>
              <a:t> </a:t>
            </a:r>
            <a:r>
              <a:rPr lang="en-US" sz="2500" dirty="0" err="1"/>
              <a:t>tornatam</a:t>
            </a:r>
            <a:r>
              <a:rPr lang="en-US" sz="2500" dirty="0"/>
              <a:t>, post </a:t>
            </a:r>
            <a:r>
              <a:rPr lang="en-US" sz="2500" dirty="0" err="1"/>
              <a:t>autem</a:t>
            </a:r>
            <a:r>
              <a:rPr lang="en-US" sz="2500" dirty="0"/>
              <a:t> ab </a:t>
            </a:r>
            <a:r>
              <a:rPr lang="en-US" sz="2500" dirty="0" err="1"/>
              <a:t>Eudoxo</a:t>
            </a:r>
            <a:r>
              <a:rPr lang="en-US" sz="2500" dirty="0"/>
              <a:t> </a:t>
            </a:r>
            <a:r>
              <a:rPr lang="en-US" sz="2500" dirty="0" err="1"/>
              <a:t>Cnidio</a:t>
            </a:r>
            <a:r>
              <a:rPr lang="en-US" sz="2500" dirty="0"/>
              <a:t>, </a:t>
            </a:r>
            <a:r>
              <a:rPr lang="en-US" sz="2500" dirty="0" err="1"/>
              <a:t>discipulo</a:t>
            </a:r>
            <a:r>
              <a:rPr lang="en-US" sz="2500" dirty="0"/>
              <a:t> </a:t>
            </a:r>
            <a:r>
              <a:rPr lang="en-US" sz="2500" dirty="0" err="1"/>
              <a:t>ut</a:t>
            </a:r>
            <a:r>
              <a:rPr lang="en-US" sz="2500" dirty="0"/>
              <a:t> </a:t>
            </a:r>
            <a:r>
              <a:rPr lang="en-US" sz="2500" dirty="0" err="1"/>
              <a:t>ferebat</a:t>
            </a:r>
            <a:r>
              <a:rPr lang="en-US" sz="2500" dirty="0"/>
              <a:t> </a:t>
            </a:r>
            <a:r>
              <a:rPr lang="en-US" sz="2500" dirty="0" err="1"/>
              <a:t>Platonis</a:t>
            </a:r>
            <a:r>
              <a:rPr lang="en-US" sz="2500" dirty="0"/>
              <a:t>, </a:t>
            </a:r>
            <a:r>
              <a:rPr lang="en-US" sz="2500" dirty="0" err="1"/>
              <a:t>eandem</a:t>
            </a:r>
            <a:r>
              <a:rPr lang="en-US" sz="2500" dirty="0"/>
              <a:t> </a:t>
            </a:r>
            <a:r>
              <a:rPr lang="en-US" sz="2500" dirty="0" err="1"/>
              <a:t>illam</a:t>
            </a:r>
            <a:r>
              <a:rPr lang="en-US" sz="2500" dirty="0"/>
              <a:t> </a:t>
            </a:r>
            <a:r>
              <a:rPr lang="en-US" sz="2500" dirty="0" err="1"/>
              <a:t>astris</a:t>
            </a:r>
            <a:r>
              <a:rPr lang="en-US" sz="2500" dirty="0"/>
              <a:t> quae </a:t>
            </a:r>
            <a:r>
              <a:rPr lang="en-US" sz="2500" dirty="0" err="1"/>
              <a:t>caelo</a:t>
            </a:r>
            <a:r>
              <a:rPr lang="en-US" sz="2500" dirty="0"/>
              <a:t> </a:t>
            </a:r>
            <a:r>
              <a:rPr lang="en-US" sz="2500" dirty="0" err="1"/>
              <a:t>inhaererent</a:t>
            </a:r>
            <a:r>
              <a:rPr lang="en-US" sz="2500" dirty="0"/>
              <a:t> </a:t>
            </a:r>
            <a:r>
              <a:rPr lang="en-US" sz="2500" dirty="0" err="1"/>
              <a:t>esse</a:t>
            </a:r>
            <a:r>
              <a:rPr lang="en-US" sz="2500" dirty="0"/>
              <a:t> </a:t>
            </a:r>
            <a:r>
              <a:rPr lang="en-US" sz="2500" dirty="0" err="1"/>
              <a:t>descriptam</a:t>
            </a:r>
            <a:r>
              <a:rPr lang="en-US" sz="2500" dirty="0"/>
              <a:t>; </a:t>
            </a:r>
            <a:r>
              <a:rPr lang="en-US" sz="2500" dirty="0" err="1"/>
              <a:t>cuius</a:t>
            </a:r>
            <a:r>
              <a:rPr lang="en-US" sz="2500" dirty="0"/>
              <a:t> </a:t>
            </a:r>
            <a:r>
              <a:rPr lang="en-US" sz="2500" dirty="0" err="1"/>
              <a:t>omnem</a:t>
            </a:r>
            <a:r>
              <a:rPr lang="en-US" sz="2500" dirty="0"/>
              <a:t> </a:t>
            </a:r>
            <a:r>
              <a:rPr lang="en-US" sz="2500" dirty="0" err="1"/>
              <a:t>ornatum</a:t>
            </a:r>
            <a:r>
              <a:rPr lang="en-US" sz="2500" dirty="0"/>
              <a:t> et </a:t>
            </a:r>
            <a:r>
              <a:rPr lang="en-US" sz="2500" dirty="0" err="1"/>
              <a:t>descriptionem</a:t>
            </a:r>
            <a:r>
              <a:rPr lang="en-US" sz="2500" dirty="0"/>
              <a:t> </a:t>
            </a:r>
            <a:r>
              <a:rPr lang="en-US" sz="2500" dirty="0" err="1"/>
              <a:t>sumptam</a:t>
            </a:r>
            <a:r>
              <a:rPr lang="en-US" sz="2500" dirty="0"/>
              <a:t> ab </a:t>
            </a:r>
            <a:r>
              <a:rPr lang="en-US" sz="2500" dirty="0" err="1"/>
              <a:t>Eudoxo</a:t>
            </a:r>
            <a:r>
              <a:rPr lang="en-US" sz="2500" dirty="0"/>
              <a:t> </a:t>
            </a:r>
            <a:r>
              <a:rPr lang="en-US" sz="2500" dirty="0" err="1"/>
              <a:t>multis</a:t>
            </a:r>
            <a:r>
              <a:rPr lang="en-US" sz="2500" dirty="0"/>
              <a:t> </a:t>
            </a:r>
            <a:r>
              <a:rPr lang="en-US" sz="2500" dirty="0" err="1"/>
              <a:t>annis</a:t>
            </a:r>
            <a:r>
              <a:rPr lang="en-US" sz="2500" dirty="0"/>
              <a:t> post non </a:t>
            </a:r>
            <a:r>
              <a:rPr lang="en-US" sz="2500" dirty="0" err="1"/>
              <a:t>astrologiae</a:t>
            </a:r>
            <a:r>
              <a:rPr lang="en-US" sz="2500" dirty="0"/>
              <a:t> </a:t>
            </a:r>
            <a:r>
              <a:rPr lang="en-US" sz="2500" dirty="0" err="1"/>
              <a:t>scientia</a:t>
            </a:r>
            <a:r>
              <a:rPr lang="en-US" sz="2500" dirty="0"/>
              <a:t> </a:t>
            </a:r>
            <a:r>
              <a:rPr lang="en-US" sz="2500" dirty="0" err="1"/>
              <a:t>sed</a:t>
            </a:r>
            <a:r>
              <a:rPr lang="en-US" sz="2500" dirty="0"/>
              <a:t> </a:t>
            </a:r>
            <a:r>
              <a:rPr lang="en-US" sz="2500" dirty="0" err="1"/>
              <a:t>poetica</a:t>
            </a:r>
            <a:r>
              <a:rPr lang="en-US" sz="2500" dirty="0"/>
              <a:t> </a:t>
            </a:r>
            <a:r>
              <a:rPr lang="en-US" sz="2500" dirty="0" err="1"/>
              <a:t>quadam</a:t>
            </a:r>
            <a:r>
              <a:rPr lang="en-US" sz="2500" dirty="0"/>
              <a:t> </a:t>
            </a:r>
            <a:r>
              <a:rPr lang="en-US" sz="2500" dirty="0" err="1"/>
              <a:t>facultate</a:t>
            </a:r>
            <a:r>
              <a:rPr lang="en-US" sz="2500" dirty="0"/>
              <a:t> </a:t>
            </a:r>
            <a:r>
              <a:rPr lang="en-US" sz="2500" dirty="0" err="1"/>
              <a:t>versibus</a:t>
            </a:r>
            <a:r>
              <a:rPr lang="en-US" sz="2500" dirty="0"/>
              <a:t> </a:t>
            </a:r>
            <a:r>
              <a:rPr lang="en-US" sz="2500" dirty="0" err="1"/>
              <a:t>Aratum</a:t>
            </a:r>
            <a:r>
              <a:rPr lang="en-US" sz="2500" dirty="0"/>
              <a:t> </a:t>
            </a:r>
            <a:r>
              <a:rPr lang="en-US" sz="2500" dirty="0" err="1"/>
              <a:t>extulisse</a:t>
            </a:r>
            <a:r>
              <a:rPr lang="en-US" sz="2500" dirty="0"/>
              <a:t>.</a:t>
            </a:r>
            <a:r>
              <a:rPr lang="el-GR" sz="2500" dirty="0"/>
              <a:t>]</a:t>
            </a:r>
            <a:endParaRPr lang="en-US" sz="2500" dirty="0"/>
          </a:p>
          <a:p>
            <a:pPr algn="just"/>
            <a:r>
              <a:rPr lang="el-GR" sz="2500" dirty="0"/>
              <a:t>Αυτές οι ουράνιες σφαίρες του Αρχιμήδη είναι πιθανώς οι πρώτες μορφές μηχανημάτων όπως ο Μηχανισμός των Αντικυθήρων. Βέβαια ο Αρχιμήδης σκοτώθηκε πριν κατασκευαστεί ο μηχανισμός και συνεπώς θεωρούμε ότι τα μηχανήματά του αποτέλεσαν πρότυπα για την κατασκευή του Μηχανισμού των Αντικυθήρων. </a:t>
            </a:r>
          </a:p>
          <a:p>
            <a:pPr algn="just"/>
            <a:r>
              <a:rPr lang="el-GR" sz="2500" dirty="0"/>
              <a:t>Την εποχή της κατασκευής του μηχανισμού, 150 με 100 π.Χ., ο σημαντικότερος </a:t>
            </a:r>
            <a:r>
              <a:rPr lang="el-GR" sz="2500" dirty="0" err="1"/>
              <a:t>έλληνας</a:t>
            </a:r>
            <a:r>
              <a:rPr lang="el-GR" sz="2500" dirty="0"/>
              <a:t> αστρονόμος ήταν ο Ίππαρχος ο Ρόδιος, που είχε εξαιρετική παράδοση στις μεταλλικές κατασκευές, όπως ο περίφημος Κολοσσός της Ρόδου. Ο Ίππαρχος κατασκεύασε διάφορα επιστημονικά όργανα. Ήταν μοναδικά ικανός στη λήψη μετρήσεων και σπουδαίος θεωρητικός μαθηματικός και φυσικός. Χρησιμοποίησε την </a:t>
            </a:r>
            <a:r>
              <a:rPr lang="el-GR" sz="2500" dirty="0" err="1"/>
              <a:t>επικυκλική</a:t>
            </a:r>
            <a:r>
              <a:rPr lang="el-GR" sz="2500" dirty="0"/>
              <a:t> θεωρία για την τροχιά της Σελήνης, του Ήλιου και των πλανητών, την οποία χρησιμοποιεί ο Μηχανισμός. Έτσι ο Ίππαρχος είναι ένας πιθανός κατασκευαστής του Μηχανισμού. Ο Ίππαρχος πιθανότατα είχε ένα σχέδιο των ουράνιων σφαιρών και πλανηταρίων του Αρχιμήδη και πιθανώς των μετρήσεων των χρόνων εκλείψεων Ηλίου και Σελήνης, που εκτιμούμε ότι ελήφθησαν την εποχή του Αρχιμήδη στις Συρακούσες, και μετά από αυτήν (από μαθητές του μεγάλου μαθηματικού, φυσικού και μηχανικού) να εμπνεύστηκε αλλά και να βασίστηκε σε αυτά.</a:t>
            </a:r>
          </a:p>
        </p:txBody>
      </p:sp>
      <p:grpSp>
        <p:nvGrpSpPr>
          <p:cNvPr id="26" name="20 - Ομάδα"/>
          <p:cNvGrpSpPr/>
          <p:nvPr/>
        </p:nvGrpSpPr>
        <p:grpSpPr>
          <a:xfrm>
            <a:off x="24641223" y="10632580"/>
            <a:ext cx="7304706" cy="8970259"/>
            <a:chOff x="16093169" y="6651447"/>
            <a:chExt cx="7304706" cy="8970259"/>
          </a:xfrm>
        </p:grpSpPr>
        <p:pic>
          <p:nvPicPr>
            <p:cNvPr id="27" name="Picture 10"/>
            <p:cNvPicPr>
              <a:picLocks noChangeAspect="1" noChangeArrowheads="1"/>
            </p:cNvPicPr>
            <p:nvPr/>
          </p:nvPicPr>
          <p:blipFill>
            <a:blip r:embed="rId2" cstate="print"/>
            <a:srcRect/>
            <a:stretch>
              <a:fillRect/>
            </a:stretch>
          </p:blipFill>
          <p:spPr bwMode="auto">
            <a:xfrm>
              <a:off x="16322662" y="6651447"/>
              <a:ext cx="6073927" cy="6261539"/>
            </a:xfrm>
            <a:prstGeom prst="ellipse">
              <a:avLst/>
            </a:prstGeom>
            <a:ln>
              <a:noFill/>
            </a:ln>
            <a:effectLst>
              <a:softEdge rad="112500"/>
            </a:effectLst>
          </p:spPr>
        </p:pic>
        <p:sp>
          <p:nvSpPr>
            <p:cNvPr id="28" name="15 - Ορθογώνιο"/>
            <p:cNvSpPr/>
            <p:nvPr/>
          </p:nvSpPr>
          <p:spPr>
            <a:xfrm>
              <a:off x="16093169" y="12944050"/>
              <a:ext cx="7304706" cy="2677656"/>
            </a:xfrm>
            <a:prstGeom prst="rect">
              <a:avLst/>
            </a:prstGeom>
          </p:spPr>
          <p:txBody>
            <a:bodyPr wrap="square">
              <a:spAutoFit/>
            </a:bodyPr>
            <a:lstStyle/>
            <a:p>
              <a:pPr algn="ctr"/>
              <a:r>
                <a:rPr lang="en-US" sz="2400" dirty="0" err="1">
                  <a:solidFill>
                    <a:prstClr val="black"/>
                  </a:solidFill>
                </a:rPr>
                <a:t>Arkimedi</a:t>
              </a:r>
              <a:r>
                <a:rPr lang="en-US" sz="2400" dirty="0">
                  <a:solidFill>
                    <a:prstClr val="black"/>
                  </a:solidFill>
                </a:rPr>
                <a:t> (287 </a:t>
              </a:r>
              <a:r>
                <a:rPr lang="sq-AL" sz="2400" dirty="0">
                  <a:solidFill>
                    <a:prstClr val="black"/>
                  </a:solidFill>
                </a:rPr>
                <a:t>p.K. </a:t>
              </a:r>
              <a:r>
                <a:rPr lang="en-US" sz="2400" dirty="0">
                  <a:solidFill>
                    <a:prstClr val="black"/>
                  </a:solidFill>
                </a:rPr>
                <a:t>– 212 </a:t>
              </a:r>
              <a:r>
                <a:rPr lang="sq-AL" sz="2400" dirty="0">
                  <a:solidFill>
                    <a:prstClr val="black"/>
                  </a:solidFill>
                </a:rPr>
                <a:t>p.K.</a:t>
              </a:r>
              <a:r>
                <a:rPr lang="en-US" sz="2400" dirty="0">
                  <a:solidFill>
                    <a:prstClr val="black"/>
                  </a:solidFill>
                </a:rPr>
                <a:t>) </a:t>
              </a:r>
              <a:r>
                <a:rPr lang="en-US" sz="2400" dirty="0" err="1">
                  <a:solidFill>
                    <a:prstClr val="black"/>
                  </a:solidFill>
                </a:rPr>
                <a:t>ndërtoi</a:t>
              </a:r>
              <a:r>
                <a:rPr lang="en-US" sz="2400" dirty="0">
                  <a:solidFill>
                    <a:prstClr val="black"/>
                  </a:solidFill>
                </a:rPr>
                <a:t> </a:t>
              </a:r>
              <a:r>
                <a:rPr lang="en-US" sz="2400" dirty="0" err="1">
                  <a:solidFill>
                    <a:prstClr val="black"/>
                  </a:solidFill>
                </a:rPr>
                <a:t>dy</a:t>
              </a:r>
              <a:r>
                <a:rPr lang="en-US" sz="2400" dirty="0">
                  <a:solidFill>
                    <a:prstClr val="black"/>
                  </a:solidFill>
                </a:rPr>
                <a:t> </a:t>
              </a:r>
              <a:r>
                <a:rPr lang="en-US" sz="2400" dirty="0" err="1">
                  <a:solidFill>
                    <a:prstClr val="black"/>
                  </a:solidFill>
                </a:rPr>
                <a:t>sfera</a:t>
              </a:r>
              <a:r>
                <a:rPr lang="en-US" sz="2400" dirty="0">
                  <a:solidFill>
                    <a:prstClr val="black"/>
                  </a:solidFill>
                </a:rPr>
                <a:t> </a:t>
              </a:r>
              <a:r>
                <a:rPr lang="en-US" sz="2400" dirty="0" err="1">
                  <a:solidFill>
                    <a:prstClr val="black"/>
                  </a:solidFill>
                </a:rPr>
                <a:t>qielloremekanike</a:t>
              </a:r>
              <a:r>
                <a:rPr lang="en-US" sz="2400" dirty="0">
                  <a:solidFill>
                    <a:prstClr val="black"/>
                  </a:solidFill>
                </a:rPr>
                <a:t>: Orreries </a:t>
              </a:r>
              <a:r>
                <a:rPr lang="en-US" sz="2400" dirty="0" err="1">
                  <a:solidFill>
                    <a:prstClr val="black"/>
                  </a:solidFill>
                </a:rPr>
                <a:t>dhe</a:t>
              </a:r>
              <a:r>
                <a:rPr lang="en-US" sz="2400" dirty="0">
                  <a:solidFill>
                    <a:prstClr val="black"/>
                  </a:solidFill>
                </a:rPr>
                <a:t> </a:t>
              </a:r>
              <a:r>
                <a:rPr lang="en-US" sz="2400" dirty="0" err="1">
                  <a:solidFill>
                    <a:prstClr val="black"/>
                  </a:solidFill>
                </a:rPr>
                <a:t>Planetaria</a:t>
              </a:r>
              <a:r>
                <a:rPr lang="en-US" sz="2400" dirty="0">
                  <a:solidFill>
                    <a:prstClr val="black"/>
                  </a:solidFill>
                </a:rPr>
                <a:t> </a:t>
              </a:r>
            </a:p>
            <a:p>
              <a:pPr algn="ctr"/>
              <a:endParaRPr lang="en-US" sz="2400" dirty="0">
                <a:solidFill>
                  <a:prstClr val="black"/>
                </a:solidFill>
              </a:endParaRPr>
            </a:p>
            <a:p>
              <a:pPr algn="ctr"/>
              <a:r>
                <a:rPr lang="el-GR" sz="2400" dirty="0"/>
                <a:t>Ο Αρχιμήδης</a:t>
              </a:r>
              <a:r>
                <a:rPr lang="en-US" sz="2400" dirty="0"/>
                <a:t> (287 </a:t>
              </a:r>
              <a:r>
                <a:rPr lang="el-GR" sz="2400" dirty="0" err="1"/>
                <a:t>π.Χ.</a:t>
              </a:r>
              <a:r>
                <a:rPr lang="en-US" sz="2400" dirty="0"/>
                <a:t> – 212 </a:t>
              </a:r>
              <a:r>
                <a:rPr lang="el-GR" sz="2400" dirty="0"/>
                <a:t>π.Χ.</a:t>
              </a:r>
              <a:r>
                <a:rPr lang="en-US" sz="2400" dirty="0"/>
                <a:t>) </a:t>
              </a:r>
              <a:r>
                <a:rPr lang="el-GR" sz="2400" dirty="0"/>
                <a:t>κατασκεύασε πολλά αστρονομικά όργανα, πολύπλοκα μηχανήματα, ένα κανόνι που λειτουργούσε με ατμό το οποίο έχει απεικονίσει ο Λεονάρδος Ντα Βίντσι. </a:t>
              </a:r>
              <a:endParaRPr lang="en-GB" sz="2400" dirty="0"/>
            </a:p>
          </p:txBody>
        </p:sp>
      </p:grpSp>
      <p:grpSp>
        <p:nvGrpSpPr>
          <p:cNvPr id="32" name="18 - Ομάδα"/>
          <p:cNvGrpSpPr/>
          <p:nvPr/>
        </p:nvGrpSpPr>
        <p:grpSpPr>
          <a:xfrm>
            <a:off x="24630419" y="35992852"/>
            <a:ext cx="9487818" cy="11660072"/>
            <a:chOff x="15211970" y="25315168"/>
            <a:chExt cx="9487818" cy="11660072"/>
          </a:xfrm>
        </p:grpSpPr>
        <p:grpSp>
          <p:nvGrpSpPr>
            <p:cNvPr id="33" name="18 - Ομάδα"/>
            <p:cNvGrpSpPr>
              <a:grpSpLocks/>
            </p:cNvGrpSpPr>
            <p:nvPr/>
          </p:nvGrpSpPr>
          <p:grpSpPr bwMode="auto">
            <a:xfrm>
              <a:off x="15211970" y="25315168"/>
              <a:ext cx="9487818" cy="9001000"/>
              <a:chOff x="21007388" y="8591550"/>
              <a:chExt cx="11576247" cy="9151938"/>
            </a:xfrm>
          </p:grpSpPr>
          <p:sp>
            <p:nvSpPr>
              <p:cNvPr id="35" name="5 - Έλλειψη"/>
              <p:cNvSpPr>
                <a:spLocks noChangeArrowheads="1"/>
              </p:cNvSpPr>
              <p:nvPr/>
            </p:nvSpPr>
            <p:spPr bwMode="auto">
              <a:xfrm>
                <a:off x="22034698" y="8591550"/>
                <a:ext cx="10548937" cy="9151938"/>
              </a:xfrm>
              <a:prstGeom prst="ellipse">
                <a:avLst/>
              </a:prstGeom>
              <a:solidFill>
                <a:srgbClr val="00B050">
                  <a:alpha val="43000"/>
                </a:srgbClr>
              </a:solidFill>
              <a:ln w="38100" algn="ctr">
                <a:solidFill>
                  <a:srgbClr val="FFFF00"/>
                </a:solidFill>
                <a:round/>
                <a:headEnd/>
                <a:tailEnd/>
              </a:ln>
            </p:spPr>
            <p:txBody>
              <a:bodyPr lIns="349708" tIns="174852" rIns="349708" bIns="174852"/>
              <a:lstStyle/>
              <a:p>
                <a:endParaRPr lang="en-US"/>
              </a:p>
            </p:txBody>
          </p:sp>
          <p:sp>
            <p:nvSpPr>
              <p:cNvPr id="36" name="5 - Έλλειψη"/>
              <p:cNvSpPr>
                <a:spLocks noChangeArrowheads="1"/>
              </p:cNvSpPr>
              <p:nvPr/>
            </p:nvSpPr>
            <p:spPr bwMode="auto">
              <a:xfrm>
                <a:off x="21007388" y="8591550"/>
                <a:ext cx="10548937" cy="9151938"/>
              </a:xfrm>
              <a:prstGeom prst="ellipse">
                <a:avLst/>
              </a:prstGeom>
              <a:solidFill>
                <a:srgbClr val="FF0000">
                  <a:alpha val="43000"/>
                </a:srgbClr>
              </a:solidFill>
              <a:ln w="38100" algn="ctr">
                <a:solidFill>
                  <a:srgbClr val="FFFF00"/>
                </a:solidFill>
                <a:round/>
                <a:headEnd/>
                <a:tailEnd/>
              </a:ln>
            </p:spPr>
            <p:txBody>
              <a:bodyPr lIns="349708" tIns="174852" rIns="349708" bIns="174852"/>
              <a:lstStyle/>
              <a:p>
                <a:endParaRPr lang="en-US"/>
              </a:p>
            </p:txBody>
          </p:sp>
          <p:sp>
            <p:nvSpPr>
              <p:cNvPr id="37" name="8 - Έλλειψη"/>
              <p:cNvSpPr>
                <a:spLocks noChangeArrowheads="1"/>
              </p:cNvSpPr>
              <p:nvPr/>
            </p:nvSpPr>
            <p:spPr bwMode="auto">
              <a:xfrm>
                <a:off x="30891331" y="12457113"/>
                <a:ext cx="1638328" cy="898525"/>
              </a:xfrm>
              <a:prstGeom prst="ellipse">
                <a:avLst/>
              </a:prstGeom>
              <a:solidFill>
                <a:schemeClr val="accent2">
                  <a:lumMod val="60000"/>
                  <a:lumOff val="40000"/>
                  <a:alpha val="39000"/>
                </a:schemeClr>
              </a:solidFill>
              <a:ln w="28575" algn="ctr">
                <a:solidFill>
                  <a:srgbClr val="FFFF00"/>
                </a:solidFill>
                <a:round/>
                <a:headEnd/>
                <a:tailEnd/>
              </a:ln>
            </p:spPr>
            <p:txBody>
              <a:bodyPr lIns="349708" tIns="174852" rIns="349708" bIns="174852"/>
              <a:lstStyle/>
              <a:p>
                <a:pPr>
                  <a:defRPr/>
                </a:pPr>
                <a:endParaRPr lang="en-US"/>
              </a:p>
            </p:txBody>
          </p:sp>
          <p:sp>
            <p:nvSpPr>
              <p:cNvPr id="38" name="9 - Έλλειψη"/>
              <p:cNvSpPr>
                <a:spLocks noChangeArrowheads="1"/>
              </p:cNvSpPr>
              <p:nvPr/>
            </p:nvSpPr>
            <p:spPr bwMode="auto">
              <a:xfrm>
                <a:off x="31251525" y="12673013"/>
                <a:ext cx="452438" cy="484187"/>
              </a:xfrm>
              <a:prstGeom prst="ellipse">
                <a:avLst/>
              </a:prstGeom>
              <a:solidFill>
                <a:srgbClr val="FFFF00">
                  <a:alpha val="41960"/>
                </a:srgbClr>
              </a:solidFill>
              <a:ln w="9525" algn="ctr">
                <a:solidFill>
                  <a:schemeClr val="tx1"/>
                </a:solidFill>
                <a:round/>
                <a:headEnd/>
                <a:tailEnd/>
              </a:ln>
            </p:spPr>
            <p:txBody>
              <a:bodyPr lIns="349708" tIns="174852" rIns="349708" bIns="174852"/>
              <a:lstStyle/>
              <a:p>
                <a:endParaRPr lang="en-US"/>
              </a:p>
            </p:txBody>
          </p:sp>
          <p:sp>
            <p:nvSpPr>
              <p:cNvPr id="39" name="Oval 7"/>
              <p:cNvSpPr>
                <a:spLocks noChangeArrowheads="1"/>
              </p:cNvSpPr>
              <p:nvPr/>
            </p:nvSpPr>
            <p:spPr bwMode="auto">
              <a:xfrm>
                <a:off x="26066750" y="13033375"/>
                <a:ext cx="452438" cy="449263"/>
              </a:xfrm>
              <a:prstGeom prst="ellipse">
                <a:avLst/>
              </a:prstGeom>
              <a:solidFill>
                <a:srgbClr val="FF7C80"/>
              </a:solidFill>
              <a:ln w="9525">
                <a:solidFill>
                  <a:schemeClr val="tx1"/>
                </a:solidFill>
                <a:round/>
                <a:headEnd/>
                <a:tailEnd/>
              </a:ln>
            </p:spPr>
            <p:txBody>
              <a:bodyPr wrap="none" lIns="349758" tIns="174879" rIns="349758" bIns="174879" anchor="ctr"/>
              <a:lstStyle/>
              <a:p>
                <a:endParaRPr lang="en-US"/>
              </a:p>
            </p:txBody>
          </p:sp>
          <p:sp>
            <p:nvSpPr>
              <p:cNvPr id="41" name="Oval 8"/>
              <p:cNvSpPr>
                <a:spLocks noChangeArrowheads="1"/>
              </p:cNvSpPr>
              <p:nvPr/>
            </p:nvSpPr>
            <p:spPr bwMode="auto">
              <a:xfrm>
                <a:off x="27363290" y="13033375"/>
                <a:ext cx="452438" cy="449263"/>
              </a:xfrm>
              <a:prstGeom prst="ellipse">
                <a:avLst/>
              </a:prstGeom>
              <a:solidFill>
                <a:srgbClr val="00B050"/>
              </a:solidFill>
              <a:ln w="9525">
                <a:solidFill>
                  <a:schemeClr val="tx1"/>
                </a:solidFill>
                <a:round/>
                <a:headEnd/>
                <a:tailEnd/>
              </a:ln>
            </p:spPr>
            <p:txBody>
              <a:bodyPr wrap="none" lIns="349758" tIns="174879" rIns="349758" bIns="174879" anchor="ctr"/>
              <a:lstStyle/>
              <a:p>
                <a:endParaRPr lang="en-US"/>
              </a:p>
            </p:txBody>
          </p:sp>
        </p:grpSp>
        <p:sp>
          <p:nvSpPr>
            <p:cNvPr id="34" name="17 - Ορθογώνιο"/>
            <p:cNvSpPr/>
            <p:nvPr/>
          </p:nvSpPr>
          <p:spPr>
            <a:xfrm>
              <a:off x="15716026" y="35036248"/>
              <a:ext cx="8856984" cy="1938992"/>
            </a:xfrm>
            <a:prstGeom prst="rect">
              <a:avLst/>
            </a:prstGeom>
          </p:spPr>
          <p:txBody>
            <a:bodyPr wrap="square">
              <a:spAutoFit/>
            </a:bodyPr>
            <a:lstStyle/>
            <a:p>
              <a:pPr algn="ctr"/>
              <a:r>
                <a:rPr lang="en-US" sz="2400" dirty="0" err="1">
                  <a:solidFill>
                    <a:prstClr val="black"/>
                  </a:solidFill>
                </a:rPr>
                <a:t>Figura</a:t>
              </a:r>
              <a:r>
                <a:rPr lang="en-US" sz="2400" dirty="0">
                  <a:solidFill>
                    <a:prstClr val="black"/>
                  </a:solidFill>
                </a:rPr>
                <a:t> e </a:t>
              </a:r>
              <a:r>
                <a:rPr lang="en-US" sz="2400" dirty="0" err="1">
                  <a:solidFill>
                    <a:prstClr val="black"/>
                  </a:solidFill>
                </a:rPr>
                <a:t>mekanizmit</a:t>
              </a:r>
              <a:r>
                <a:rPr lang="en-US" sz="2400" dirty="0">
                  <a:solidFill>
                    <a:prstClr val="black"/>
                  </a:solidFill>
                </a:rPr>
                <a:t> </a:t>
              </a:r>
              <a:r>
                <a:rPr lang="en-US" sz="2400" dirty="0" err="1">
                  <a:solidFill>
                    <a:prstClr val="black"/>
                  </a:solidFill>
                </a:rPr>
                <a:t>të</a:t>
              </a:r>
              <a:r>
                <a:rPr lang="en-US" sz="2400" dirty="0">
                  <a:solidFill>
                    <a:prstClr val="black"/>
                  </a:solidFill>
                </a:rPr>
                <a:t> </a:t>
              </a:r>
              <a:r>
                <a:rPr lang="en-US" sz="2400" dirty="0" err="1">
                  <a:solidFill>
                    <a:prstClr val="black"/>
                  </a:solidFill>
                </a:rPr>
                <a:t>hënës</a:t>
              </a:r>
              <a:r>
                <a:rPr lang="en-US" sz="2400" dirty="0">
                  <a:solidFill>
                    <a:prstClr val="black"/>
                  </a:solidFill>
                </a:rPr>
                <a:t> </a:t>
              </a:r>
              <a:r>
                <a:rPr lang="en-US" sz="2400" dirty="0" err="1">
                  <a:solidFill>
                    <a:prstClr val="black"/>
                  </a:solidFill>
                </a:rPr>
                <a:t>që</a:t>
              </a:r>
              <a:r>
                <a:rPr lang="en-US" sz="2400" dirty="0">
                  <a:solidFill>
                    <a:prstClr val="black"/>
                  </a:solidFill>
                </a:rPr>
                <a:t> </a:t>
              </a:r>
              <a:r>
                <a:rPr lang="en-US" sz="2400" dirty="0" err="1">
                  <a:solidFill>
                    <a:prstClr val="black"/>
                  </a:solidFill>
                </a:rPr>
                <a:t>i</a:t>
              </a:r>
              <a:r>
                <a:rPr lang="en-US" sz="2400" dirty="0">
                  <a:solidFill>
                    <a:prstClr val="black"/>
                  </a:solidFill>
                </a:rPr>
                <a:t> </a:t>
              </a:r>
              <a:r>
                <a:rPr lang="en-US" sz="2400" dirty="0" err="1">
                  <a:solidFill>
                    <a:prstClr val="black"/>
                  </a:solidFill>
                </a:rPr>
                <a:t>jep</a:t>
              </a:r>
              <a:r>
                <a:rPr lang="en-US" sz="2400" dirty="0">
                  <a:solidFill>
                    <a:prstClr val="black"/>
                  </a:solidFill>
                </a:rPr>
                <a:t> </a:t>
              </a:r>
              <a:r>
                <a:rPr lang="en-US" sz="2400" dirty="0" err="1">
                  <a:solidFill>
                    <a:prstClr val="black"/>
                  </a:solidFill>
                </a:rPr>
                <a:t>një</a:t>
              </a:r>
              <a:r>
                <a:rPr lang="en-US" sz="2400" dirty="0">
                  <a:solidFill>
                    <a:prstClr val="black"/>
                  </a:solidFill>
                </a:rPr>
                <a:t> </a:t>
              </a:r>
              <a:r>
                <a:rPr lang="en-US" sz="2400" dirty="0" err="1">
                  <a:solidFill>
                    <a:prstClr val="black"/>
                  </a:solidFill>
                </a:rPr>
                <a:t>shpejtësi</a:t>
              </a:r>
              <a:r>
                <a:rPr lang="en-US" sz="2400" dirty="0">
                  <a:solidFill>
                    <a:prstClr val="black"/>
                  </a:solidFill>
                </a:rPr>
                <a:t> </a:t>
              </a:r>
              <a:r>
                <a:rPr lang="en-US" sz="2400" dirty="0" err="1">
                  <a:solidFill>
                    <a:prstClr val="black"/>
                  </a:solidFill>
                </a:rPr>
                <a:t>të</a:t>
              </a:r>
              <a:r>
                <a:rPr lang="en-US" sz="2400" dirty="0">
                  <a:solidFill>
                    <a:prstClr val="black"/>
                  </a:solidFill>
                </a:rPr>
                <a:t> </a:t>
              </a:r>
              <a:r>
                <a:rPr lang="en-US" sz="2400" dirty="0" err="1">
                  <a:solidFill>
                    <a:prstClr val="black"/>
                  </a:solidFill>
                </a:rPr>
                <a:t>ndryshueshme</a:t>
              </a:r>
              <a:r>
                <a:rPr lang="en-US" sz="2400" dirty="0">
                  <a:solidFill>
                    <a:prstClr val="black"/>
                  </a:solidFill>
                </a:rPr>
                <a:t> </a:t>
              </a:r>
              <a:r>
                <a:rPr lang="en-US" sz="2400" dirty="0" err="1">
                  <a:solidFill>
                    <a:prstClr val="black"/>
                  </a:solidFill>
                </a:rPr>
                <a:t>hënës</a:t>
              </a:r>
              <a:r>
                <a:rPr lang="en-US" sz="2400" dirty="0">
                  <a:solidFill>
                    <a:prstClr val="black"/>
                  </a:solidFill>
                </a:rPr>
                <a:t> </a:t>
              </a:r>
              <a:r>
                <a:rPr lang="en-US" sz="2400" dirty="0" err="1">
                  <a:solidFill>
                    <a:prstClr val="black"/>
                  </a:solidFill>
                </a:rPr>
                <a:t>në</a:t>
              </a:r>
              <a:r>
                <a:rPr lang="en-US" sz="2400" dirty="0">
                  <a:solidFill>
                    <a:prstClr val="black"/>
                  </a:solidFill>
                </a:rPr>
                <a:t> </a:t>
              </a:r>
              <a:r>
                <a:rPr lang="en-US" sz="2400" dirty="0" err="1">
                  <a:solidFill>
                    <a:prstClr val="black"/>
                  </a:solidFill>
                </a:rPr>
                <a:t>orbitën</a:t>
              </a:r>
              <a:r>
                <a:rPr lang="en-US" sz="2400" dirty="0">
                  <a:solidFill>
                    <a:prstClr val="black"/>
                  </a:solidFill>
                </a:rPr>
                <a:t> e </a:t>
              </a:r>
              <a:r>
                <a:rPr lang="en-US" sz="2400" dirty="0" err="1">
                  <a:solidFill>
                    <a:prstClr val="black"/>
                  </a:solidFill>
                </a:rPr>
                <a:t>saj</a:t>
              </a:r>
              <a:r>
                <a:rPr lang="en-US" sz="2400" dirty="0">
                  <a:solidFill>
                    <a:prstClr val="black"/>
                  </a:solidFill>
                </a:rPr>
                <a:t> </a:t>
              </a:r>
              <a:r>
                <a:rPr lang="en-US" sz="2400" dirty="0" err="1">
                  <a:solidFill>
                    <a:prstClr val="black"/>
                  </a:solidFill>
                </a:rPr>
                <a:t>rreth</a:t>
              </a:r>
              <a:r>
                <a:rPr lang="en-US" sz="2400" dirty="0">
                  <a:solidFill>
                    <a:prstClr val="black"/>
                  </a:solidFill>
                </a:rPr>
                <a:t> </a:t>
              </a:r>
              <a:r>
                <a:rPr lang="en-US" sz="2400" dirty="0" err="1">
                  <a:solidFill>
                    <a:prstClr val="black"/>
                  </a:solidFill>
                </a:rPr>
                <a:t>Tokës</a:t>
              </a:r>
              <a:r>
                <a:rPr lang="en-US" sz="2400" dirty="0">
                  <a:solidFill>
                    <a:prstClr val="black"/>
                  </a:solidFill>
                </a:rPr>
                <a:t>.  </a:t>
              </a:r>
              <a:endParaRPr lang="el-GR" sz="2400" dirty="0">
                <a:solidFill>
                  <a:prstClr val="black"/>
                </a:solidFill>
              </a:endParaRPr>
            </a:p>
            <a:p>
              <a:pPr algn="ctr"/>
              <a:r>
                <a:rPr lang="en-US" sz="2400" dirty="0" err="1">
                  <a:solidFill>
                    <a:prstClr val="black"/>
                  </a:solidFill>
                </a:rPr>
                <a:t>Kështu</a:t>
              </a:r>
              <a:r>
                <a:rPr lang="en-US" sz="2400" dirty="0">
                  <a:solidFill>
                    <a:prstClr val="black"/>
                  </a:solidFill>
                </a:rPr>
                <a:t>, </a:t>
              </a:r>
              <a:r>
                <a:rPr lang="en-US" sz="2400" dirty="0" err="1">
                  <a:solidFill>
                    <a:prstClr val="black"/>
                  </a:solidFill>
                </a:rPr>
                <a:t>hëna</a:t>
              </a:r>
              <a:r>
                <a:rPr lang="en-US" sz="2400" dirty="0">
                  <a:solidFill>
                    <a:prstClr val="black"/>
                  </a:solidFill>
                </a:rPr>
                <a:t> </a:t>
              </a:r>
              <a:r>
                <a:rPr lang="en-US" sz="2400" dirty="0" err="1">
                  <a:solidFill>
                    <a:prstClr val="black"/>
                  </a:solidFill>
                </a:rPr>
                <a:t>në</a:t>
              </a:r>
              <a:r>
                <a:rPr lang="en-US" sz="2400" dirty="0">
                  <a:solidFill>
                    <a:prstClr val="black"/>
                  </a:solidFill>
                </a:rPr>
                <a:t> </a:t>
              </a:r>
              <a:r>
                <a:rPr lang="en-US" sz="2400" dirty="0" err="1">
                  <a:solidFill>
                    <a:prstClr val="black"/>
                  </a:solidFill>
                </a:rPr>
                <a:t>mekanizëm</a:t>
              </a:r>
              <a:r>
                <a:rPr lang="en-US" sz="2400" dirty="0">
                  <a:solidFill>
                    <a:prstClr val="black"/>
                  </a:solidFill>
                </a:rPr>
                <a:t> </a:t>
              </a:r>
              <a:r>
                <a:rPr lang="en-US" sz="2400" dirty="0" err="1">
                  <a:solidFill>
                    <a:prstClr val="black"/>
                  </a:solidFill>
                </a:rPr>
                <a:t>ndjek</a:t>
              </a:r>
              <a:r>
                <a:rPr lang="en-US" sz="2400" dirty="0">
                  <a:solidFill>
                    <a:prstClr val="black"/>
                  </a:solidFill>
                </a:rPr>
                <a:t> </a:t>
              </a:r>
              <a:r>
                <a:rPr lang="en-US" sz="2400" dirty="0" err="1">
                  <a:solidFill>
                    <a:prstClr val="black"/>
                  </a:solidFill>
                </a:rPr>
                <a:t>ligjin</a:t>
              </a:r>
              <a:r>
                <a:rPr lang="en-US" sz="2400" dirty="0">
                  <a:solidFill>
                    <a:prstClr val="black"/>
                  </a:solidFill>
                </a:rPr>
                <a:t> e </a:t>
              </a:r>
              <a:r>
                <a:rPr lang="en-US" sz="2400" dirty="0" err="1">
                  <a:solidFill>
                    <a:prstClr val="black"/>
                  </a:solidFill>
                </a:rPr>
                <a:t>dytë</a:t>
              </a:r>
              <a:r>
                <a:rPr lang="en-US" sz="2400" dirty="0">
                  <a:solidFill>
                    <a:prstClr val="black"/>
                  </a:solidFill>
                </a:rPr>
                <a:t> </a:t>
              </a:r>
              <a:r>
                <a:rPr lang="en-US" sz="2400" dirty="0" err="1">
                  <a:solidFill>
                    <a:prstClr val="black"/>
                  </a:solidFill>
                </a:rPr>
                <a:t>të</a:t>
              </a:r>
              <a:r>
                <a:rPr lang="en-US" sz="2400" dirty="0">
                  <a:solidFill>
                    <a:prstClr val="black"/>
                  </a:solidFill>
                </a:rPr>
                <a:t> </a:t>
              </a:r>
              <a:r>
                <a:rPr lang="en-US" sz="2400" dirty="0" err="1">
                  <a:solidFill>
                    <a:prstClr val="black"/>
                  </a:solidFill>
                </a:rPr>
                <a:t>Keplerit</a:t>
              </a:r>
              <a:r>
                <a:rPr lang="en-US" sz="2400" dirty="0">
                  <a:solidFill>
                    <a:prstClr val="black"/>
                  </a:solidFill>
                </a:rPr>
                <a:t>.</a:t>
              </a:r>
            </a:p>
            <a:p>
              <a:pPr algn="ctr"/>
              <a:r>
                <a:rPr lang="en-US" sz="2400" dirty="0" err="1">
                  <a:solidFill>
                    <a:prstClr val="black"/>
                  </a:solidFill>
                </a:rPr>
                <a:t>Kjo</a:t>
              </a:r>
              <a:r>
                <a:rPr lang="en-US" sz="2400" dirty="0">
                  <a:solidFill>
                    <a:prstClr val="black"/>
                  </a:solidFill>
                </a:rPr>
                <a:t> </a:t>
              </a:r>
              <a:r>
                <a:rPr lang="en-US" sz="2400" dirty="0" err="1">
                  <a:solidFill>
                    <a:prstClr val="black"/>
                  </a:solidFill>
                </a:rPr>
                <a:t>arrihet</a:t>
              </a:r>
              <a:r>
                <a:rPr lang="en-US" sz="2400" dirty="0">
                  <a:solidFill>
                    <a:prstClr val="black"/>
                  </a:solidFill>
                </a:rPr>
                <a:t> </a:t>
              </a:r>
              <a:r>
                <a:rPr lang="en-US" sz="2400" dirty="0" err="1">
                  <a:solidFill>
                    <a:prstClr val="black"/>
                  </a:solidFill>
                </a:rPr>
                <a:t>në</a:t>
              </a:r>
              <a:r>
                <a:rPr lang="en-US" sz="2400" dirty="0">
                  <a:solidFill>
                    <a:prstClr val="black"/>
                  </a:solidFill>
                </a:rPr>
                <a:t> </a:t>
              </a:r>
              <a:r>
                <a:rPr lang="en-US" sz="2400" dirty="0" err="1">
                  <a:solidFill>
                    <a:prstClr val="black"/>
                  </a:solidFill>
                </a:rPr>
                <a:t>një</a:t>
              </a:r>
              <a:r>
                <a:rPr lang="en-US" sz="2400" dirty="0">
                  <a:solidFill>
                    <a:prstClr val="black"/>
                  </a:solidFill>
                </a:rPr>
                <a:t> </a:t>
              </a:r>
              <a:r>
                <a:rPr lang="en-US" sz="2400" dirty="0" err="1">
                  <a:solidFill>
                    <a:prstClr val="black"/>
                  </a:solidFill>
                </a:rPr>
                <a:t>mënyrë</a:t>
              </a:r>
              <a:r>
                <a:rPr lang="en-US" sz="2400" dirty="0">
                  <a:solidFill>
                    <a:prstClr val="black"/>
                  </a:solidFill>
                </a:rPr>
                <a:t> </a:t>
              </a:r>
              <a:r>
                <a:rPr lang="en-US" sz="2400" dirty="0" err="1">
                  <a:solidFill>
                    <a:prstClr val="black"/>
                  </a:solidFill>
                </a:rPr>
                <a:t>gjeniale</a:t>
              </a:r>
              <a:r>
                <a:rPr lang="en-US" sz="2400" dirty="0">
                  <a:solidFill>
                    <a:prstClr val="black"/>
                  </a:solidFill>
                </a:rPr>
                <a:t> duke </a:t>
              </a:r>
              <a:r>
                <a:rPr lang="en-US" sz="2400" dirty="0" err="1">
                  <a:solidFill>
                    <a:prstClr val="black"/>
                  </a:solidFill>
                </a:rPr>
                <a:t>shtuar</a:t>
              </a:r>
              <a:r>
                <a:rPr lang="en-US" sz="2400" dirty="0">
                  <a:solidFill>
                    <a:prstClr val="black"/>
                  </a:solidFill>
                </a:rPr>
                <a:t> </a:t>
              </a:r>
              <a:r>
                <a:rPr lang="en-US" sz="2400" dirty="0" err="1">
                  <a:solidFill>
                    <a:prstClr val="black"/>
                  </a:solidFill>
                </a:rPr>
                <a:t>lëvizjet</a:t>
              </a:r>
              <a:r>
                <a:rPr lang="en-US" sz="2400" dirty="0">
                  <a:solidFill>
                    <a:prstClr val="black"/>
                  </a:solidFill>
                </a:rPr>
                <a:t> me </a:t>
              </a:r>
              <a:r>
                <a:rPr lang="en-US" sz="2400" dirty="0" err="1">
                  <a:solidFill>
                    <a:prstClr val="black"/>
                  </a:solidFill>
                </a:rPr>
                <a:t>dy</a:t>
              </a:r>
              <a:r>
                <a:rPr lang="en-US" sz="2400" dirty="0">
                  <a:solidFill>
                    <a:prstClr val="black"/>
                  </a:solidFill>
                </a:rPr>
                <a:t> </a:t>
              </a:r>
              <a:r>
                <a:rPr lang="en-US" sz="2400" dirty="0" err="1">
                  <a:solidFill>
                    <a:prstClr val="black"/>
                  </a:solidFill>
                </a:rPr>
                <a:t>cikle</a:t>
              </a:r>
              <a:r>
                <a:rPr lang="en-US" sz="2400" dirty="0">
                  <a:solidFill>
                    <a:prstClr val="black"/>
                  </a:solidFill>
                </a:rPr>
                <a:t> me </a:t>
              </a:r>
              <a:r>
                <a:rPr lang="en-US" sz="2400" dirty="0" err="1">
                  <a:solidFill>
                    <a:prstClr val="black"/>
                  </a:solidFill>
                </a:rPr>
                <a:t>çiklistët</a:t>
              </a:r>
              <a:r>
                <a:rPr lang="en-US" sz="2400" dirty="0">
                  <a:solidFill>
                    <a:prstClr val="black"/>
                  </a:solidFill>
                </a:rPr>
                <a:t>. </a:t>
              </a:r>
              <a:r>
                <a:rPr lang="en-US" sz="2400" dirty="0" err="1">
                  <a:solidFill>
                    <a:prstClr val="black"/>
                  </a:solidFill>
                </a:rPr>
                <a:t>Kjo</a:t>
              </a:r>
              <a:r>
                <a:rPr lang="en-US" sz="2400" dirty="0">
                  <a:solidFill>
                    <a:prstClr val="black"/>
                  </a:solidFill>
                </a:rPr>
                <a:t> </a:t>
              </a:r>
              <a:r>
                <a:rPr lang="en-US" sz="2400" dirty="0" err="1">
                  <a:solidFill>
                    <a:prstClr val="black"/>
                  </a:solidFill>
                </a:rPr>
                <a:t>metodë</a:t>
              </a:r>
              <a:r>
                <a:rPr lang="en-US" sz="2400" dirty="0">
                  <a:solidFill>
                    <a:prstClr val="black"/>
                  </a:solidFill>
                </a:rPr>
                <a:t> u </a:t>
              </a:r>
              <a:r>
                <a:rPr lang="en-US" sz="2400" dirty="0" err="1">
                  <a:solidFill>
                    <a:prstClr val="black"/>
                  </a:solidFill>
                </a:rPr>
                <a:t>përdor</a:t>
              </a:r>
              <a:r>
                <a:rPr lang="en-US" sz="2400" dirty="0">
                  <a:solidFill>
                    <a:prstClr val="black"/>
                  </a:solidFill>
                </a:rPr>
                <a:t> </a:t>
              </a:r>
              <a:r>
                <a:rPr lang="en-US" sz="2400" dirty="0" err="1">
                  <a:solidFill>
                    <a:prstClr val="black"/>
                  </a:solidFill>
                </a:rPr>
                <a:t>nga</a:t>
              </a:r>
              <a:r>
                <a:rPr lang="en-US" sz="2400" dirty="0">
                  <a:solidFill>
                    <a:prstClr val="black"/>
                  </a:solidFill>
                </a:rPr>
                <a:t> </a:t>
              </a:r>
              <a:r>
                <a:rPr lang="sq-AL" sz="2400" dirty="0"/>
                <a:t>Hiparku</a:t>
              </a:r>
              <a:endParaRPr lang="en-US" sz="2400" dirty="0">
                <a:solidFill>
                  <a:prstClr val="black"/>
                </a:solidFill>
              </a:endParaRPr>
            </a:p>
          </p:txBody>
        </p:sp>
      </p:grpSp>
      <p:sp>
        <p:nvSpPr>
          <p:cNvPr id="20" name="Rectangle 36"/>
          <p:cNvSpPr>
            <a:spLocks noChangeArrowheads="1"/>
          </p:cNvSpPr>
          <p:nvPr/>
        </p:nvSpPr>
        <p:spPr bwMode="auto">
          <a:xfrm>
            <a:off x="5040810" y="5157298"/>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96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6600" b="1" i="1" dirty="0">
                <a:solidFill>
                  <a:srgbClr val="003399"/>
                </a:solidFill>
                <a:effectLst>
                  <a:outerShdw blurRad="38100" dist="38100" dir="2700000" algn="tl">
                    <a:srgbClr val="FFFFFF"/>
                  </a:outerShdw>
                </a:effectLst>
                <a:latin typeface="Times New Roman" pitchFamily="18" charset="0"/>
              </a:rPr>
              <a:t>Ποιος έφτιαξε τον Μηχανισμό των Αντικυθήρων; Αρχιμήδης και Ίππαρχος</a:t>
            </a:r>
            <a:endParaRPr lang="en-GB" sz="6600" b="1" i="1" dirty="0">
              <a:solidFill>
                <a:srgbClr val="003399"/>
              </a:solidFill>
              <a:effectLst>
                <a:outerShdw blurRad="38100" dist="38100" dir="2700000" algn="tl">
                  <a:srgbClr val="FFFFFF"/>
                </a:outerShdw>
              </a:effectLst>
              <a:latin typeface="Times New Roman" pitchFamily="18" charset="0"/>
            </a:endParaRPr>
          </a:p>
        </p:txBody>
      </p:sp>
      <p:pic>
        <p:nvPicPr>
          <p:cNvPr id="1026" name="Εικόνα 6"/>
          <p:cNvPicPr>
            <a:picLocks noChangeAspect="1" noChangeArrowheads="1"/>
          </p:cNvPicPr>
          <p:nvPr/>
        </p:nvPicPr>
        <p:blipFill>
          <a:blip r:embed="rId3" cstate="print">
            <a:lum bright="20000" contrast="60000"/>
            <a:extLst>
              <a:ext uri="{28A0092B-C50C-407E-A947-70E740481C1C}">
                <a14:useLocalDpi xmlns:a14="http://schemas.microsoft.com/office/drawing/2010/main" val="0"/>
              </a:ext>
            </a:extLst>
          </a:blip>
          <a:srcRect/>
          <a:stretch>
            <a:fillRect/>
          </a:stretch>
        </p:blipFill>
        <p:spPr bwMode="auto">
          <a:xfrm>
            <a:off x="2592538" y="10214246"/>
            <a:ext cx="11881320" cy="1573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4 - TextBox"/>
          <p:cNvSpPr txBox="1"/>
          <p:nvPr/>
        </p:nvSpPr>
        <p:spPr>
          <a:xfrm>
            <a:off x="15409961" y="10632580"/>
            <a:ext cx="8549903" cy="34624863"/>
          </a:xfrm>
          <a:prstGeom prst="rect">
            <a:avLst/>
          </a:prstGeom>
          <a:noFill/>
        </p:spPr>
        <p:txBody>
          <a:bodyPr wrap="square" rtlCol="0">
            <a:spAutoFit/>
          </a:bodyPr>
          <a:lstStyle/>
          <a:p>
            <a:pPr algn="just"/>
            <a:r>
              <a:rPr lang="sq-AL" sz="2800" b="1" dirty="0"/>
              <a:t>Kush e konceptoi krijimin e një Kozmosi mekanik? Kush e bëri mekanizmin? Kandidatë janë dy filozofë të shquar, Arkimedi dhe Hiparku.</a:t>
            </a:r>
          </a:p>
          <a:p>
            <a:endParaRPr lang="el-GR" sz="4000" dirty="0"/>
          </a:p>
          <a:p>
            <a:pPr algn="just"/>
            <a:r>
              <a:rPr lang="sq-AL" sz="4000" dirty="0"/>
              <a:t>Ciceroni studioi në Rodos në shkollën filozofike Posidonius, ku tregoi një mekanizëm të ngjashëm astronomik. Por meqë studimet tona sugjerojnë se mekanizmi është bërë mes viteve 150 dhe 100 para Krishtit, Posidonius nuk mund të jetë ai që e ndërtoi.</a:t>
            </a:r>
            <a:endParaRPr lang="en-US" sz="4000" dirty="0"/>
          </a:p>
          <a:p>
            <a:pPr algn="just"/>
            <a:r>
              <a:rPr lang="sq-AL" sz="4000" dirty="0"/>
              <a:t>Arkimedi (L. 287 p.K. dhe i vrarë 212 p.K.) është një nga matematikanët, astronomët, inxhinierët dhe fizikantët më të mëdhenj. Ai kishte mësuar matematikë dhe astronomi nga babai i tij astronom Fidias. Ai punoi dhe studioi në Aleksandri, në Muze dhe Bibliotekë, të cilat ishin Universitet dhe Qendër Kërkimore dhe u bë një gjeni i mirë arsimuar. Ai zhvilloi shumë aplikacione teknike. Aplikimet e tij teknike ushtarake janë bërë legjendare, pasi këto bënë të mundur që të mbante të lirë atdheun e tij Sirakuzën.</a:t>
            </a:r>
            <a:endParaRPr lang="en-US" sz="4000" dirty="0"/>
          </a:p>
          <a:p>
            <a:pPr algn="just"/>
            <a:r>
              <a:rPr lang="sq-AL" sz="4000" dirty="0"/>
              <a:t>Arkimedi ndërtoi shumë makina dhe automata të mrekullueshme, instrumente dhe dy modele mekanike të Universit, të quajtura Sfera që riprodhonin lëvizjet e trupave qiellorë, Diellit, Hënës dhe planetëve në qiell dhe gjithashtu parashikonin eklipse, siç përshkruhet nga Ciceroni pasi luajti me një prej tyre dhe shkruan: “Kur Galusi lëvizi sferën [qiellore], Hëna ndoqi Diellin në aq shumë rrotullime sa mund të kishte qenë në realitet dhe pamë një eklips kur Hëna zuri një pozicion ku hija e saj binte mbi Tokë, kur të tre trupat erdhën në një vijë”. Këto sfera qiellore të Arkimedit janë paraardhësit e Mekanizmit Antikithera.</a:t>
            </a:r>
            <a:endParaRPr lang="en-US" sz="4000" dirty="0"/>
          </a:p>
          <a:p>
            <a:pPr algn="just"/>
            <a:r>
              <a:rPr lang="sq-AL" sz="4000" dirty="0"/>
              <a:t>Në kohën e ndërtimit të mekanizmit, 150 deri në 100 p.K., astronomi më i rëndësishëm grek ishte Hiparku i Rodosit që kishte traditë të shkëlqyer në ndërtime si Kolosi i famshëm i Rodosit. Hiparku ndërtoi disa instrumente. Ai ishte jashtëzakonisht i aftë në kryerjen e matjeve dhe një teoricien i madh. Ai përdori teorinë epiciklike për orbitën e Hënës, Diellit dhe planetëve. Kështu Hiparku është një ndërtues i mundshëm i mekanizmit, dhe ndoshta ai kishte një kopje të planit të Sphaerae (sferat qiellore, Orreries dhe planetaria) të Arkimedit. </a:t>
            </a:r>
            <a:endParaRPr lang="en-US" sz="4000" dirty="0"/>
          </a:p>
        </p:txBody>
      </p:sp>
      <p:sp>
        <p:nvSpPr>
          <p:cNvPr id="24" name="15 - Ορθογώνιο"/>
          <p:cNvSpPr/>
          <p:nvPr/>
        </p:nvSpPr>
        <p:spPr>
          <a:xfrm>
            <a:off x="2592538" y="26035249"/>
            <a:ext cx="11881320" cy="1938992"/>
          </a:xfrm>
          <a:prstGeom prst="rect">
            <a:avLst/>
          </a:prstGeom>
        </p:spPr>
        <p:txBody>
          <a:bodyPr wrap="square">
            <a:spAutoFit/>
          </a:bodyPr>
          <a:lstStyle/>
          <a:p>
            <a:pPr algn="ctr"/>
            <a:r>
              <a:rPr lang="it-IT" sz="2400" dirty="0">
                <a:solidFill>
                  <a:prstClr val="black"/>
                </a:solidFill>
              </a:rPr>
              <a:t>Arkimedi (287 </a:t>
            </a:r>
            <a:r>
              <a:rPr lang="sq-AL" sz="2400" dirty="0">
                <a:solidFill>
                  <a:prstClr val="black"/>
                </a:solidFill>
              </a:rPr>
              <a:t>p.K. -</a:t>
            </a:r>
            <a:r>
              <a:rPr lang="it-IT" sz="2400" dirty="0">
                <a:solidFill>
                  <a:prstClr val="black"/>
                </a:solidFill>
              </a:rPr>
              <a:t> 212 </a:t>
            </a:r>
            <a:r>
              <a:rPr lang="sq-AL" sz="2400" dirty="0">
                <a:solidFill>
                  <a:prstClr val="black"/>
                </a:solidFill>
              </a:rPr>
              <a:t>p.K.</a:t>
            </a:r>
            <a:r>
              <a:rPr lang="it-IT" sz="2400" dirty="0">
                <a:solidFill>
                  <a:prstClr val="black"/>
                </a:solidFill>
              </a:rPr>
              <a:t>) i vrarë nga ushtari romak. </a:t>
            </a:r>
            <a:r>
              <a:rPr lang="it-IT" sz="2400">
                <a:solidFill>
                  <a:prstClr val="black"/>
                </a:solidFill>
              </a:rPr>
              <a:t>Stanza della Segnatura, Scuola di Αtene, Pallati Apostolik, Romë.</a:t>
            </a:r>
          </a:p>
          <a:p>
            <a:pPr algn="ctr"/>
            <a:r>
              <a:rPr lang="el-GR" sz="2400">
                <a:solidFill>
                  <a:prstClr val="black"/>
                </a:solidFill>
              </a:rPr>
              <a:t>Ο </a:t>
            </a:r>
            <a:r>
              <a:rPr lang="el-GR" sz="2400" dirty="0">
                <a:solidFill>
                  <a:prstClr val="black"/>
                </a:solidFill>
              </a:rPr>
              <a:t>Αρχιμήδης (287 π.Χ. - 212 π.Χ.) σκοτώθηκε από τον Ρωμαίο στρατιώτη.  </a:t>
            </a:r>
          </a:p>
          <a:p>
            <a:pPr algn="ctr"/>
            <a:r>
              <a:rPr lang="el-GR" sz="2400" dirty="0">
                <a:solidFill>
                  <a:prstClr val="black"/>
                </a:solidFill>
              </a:rPr>
              <a:t>  Stanza della Segnatura, "Σχολή Αθηνών", Αποστολικό Μέγαρο, Βατικανό, Ρώμη.</a:t>
            </a:r>
          </a:p>
          <a:p>
            <a:pPr algn="ctr"/>
            <a:r>
              <a:rPr lang="en-US" sz="2400" dirty="0"/>
              <a:t>.</a:t>
            </a:r>
            <a:endParaRPr lang="en-GB" sz="2400" dirty="0"/>
          </a:p>
        </p:txBody>
      </p:sp>
      <p:grpSp>
        <p:nvGrpSpPr>
          <p:cNvPr id="7" name="Ομάδα 6"/>
          <p:cNvGrpSpPr/>
          <p:nvPr/>
        </p:nvGrpSpPr>
        <p:grpSpPr>
          <a:xfrm>
            <a:off x="25635099" y="29563640"/>
            <a:ext cx="6696744" cy="5846004"/>
            <a:chOff x="15107203" y="34636549"/>
            <a:chExt cx="10946191" cy="9085986"/>
          </a:xfrm>
        </p:grpSpPr>
        <p:grpSp>
          <p:nvGrpSpPr>
            <p:cNvPr id="4" name="Ομάδα 3"/>
            <p:cNvGrpSpPr/>
            <p:nvPr/>
          </p:nvGrpSpPr>
          <p:grpSpPr>
            <a:xfrm>
              <a:off x="18270859" y="34636549"/>
              <a:ext cx="4329340" cy="4680653"/>
              <a:chOff x="-10002807" y="14914893"/>
              <a:chExt cx="5201717" cy="5915825"/>
            </a:xfrm>
          </p:grpSpPr>
          <p:sp>
            <p:nvSpPr>
              <p:cNvPr id="2" name="Έλλειψη 1"/>
              <p:cNvSpPr/>
              <p:nvPr/>
            </p:nvSpPr>
            <p:spPr>
              <a:xfrm>
                <a:off x="-9985664" y="15492292"/>
                <a:ext cx="5184574" cy="4797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Κύλινδρος 2"/>
              <p:cNvSpPr/>
              <p:nvPr/>
            </p:nvSpPr>
            <p:spPr>
              <a:xfrm>
                <a:off x="-10002807" y="14914893"/>
                <a:ext cx="5184574" cy="5915825"/>
              </a:xfrm>
              <a:prstGeom prst="can">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0" name="15 - Ορθογώνιο"/>
            <p:cNvSpPr/>
            <p:nvPr/>
          </p:nvSpPr>
          <p:spPr>
            <a:xfrm>
              <a:off x="15107203" y="39560864"/>
              <a:ext cx="10946191" cy="4161671"/>
            </a:xfrm>
            <a:prstGeom prst="rect">
              <a:avLst/>
            </a:prstGeom>
          </p:spPr>
          <p:txBody>
            <a:bodyPr wrap="square">
              <a:spAutoFit/>
            </a:bodyPr>
            <a:lstStyle/>
            <a:p>
              <a:pPr algn="ctr"/>
              <a:r>
                <a:rPr lang="en-US" sz="2400" dirty="0" err="1">
                  <a:solidFill>
                    <a:prstClr val="black"/>
                  </a:solidFill>
                </a:rPr>
                <a:t>Një</a:t>
              </a:r>
              <a:r>
                <a:rPr lang="en-US" sz="2400" dirty="0">
                  <a:solidFill>
                    <a:prstClr val="black"/>
                  </a:solidFill>
                </a:rPr>
                <a:t> </a:t>
              </a:r>
              <a:r>
                <a:rPr lang="en-US" sz="2400" dirty="0" err="1">
                  <a:solidFill>
                    <a:prstClr val="black"/>
                  </a:solidFill>
                </a:rPr>
                <a:t>sferë</a:t>
              </a:r>
              <a:r>
                <a:rPr lang="en-US" sz="2400" dirty="0">
                  <a:solidFill>
                    <a:prstClr val="black"/>
                  </a:solidFill>
                </a:rPr>
                <a:t> </a:t>
              </a:r>
              <a:r>
                <a:rPr lang="en-US" sz="2400" dirty="0" err="1">
                  <a:solidFill>
                    <a:prstClr val="black"/>
                  </a:solidFill>
                </a:rPr>
                <a:t>brenda</a:t>
              </a:r>
              <a:r>
                <a:rPr lang="en-US" sz="2400" dirty="0">
                  <a:solidFill>
                    <a:prstClr val="black"/>
                  </a:solidFill>
                </a:rPr>
                <a:t> </a:t>
              </a:r>
              <a:r>
                <a:rPr lang="en-US" sz="2400" dirty="0" err="1">
                  <a:solidFill>
                    <a:prstClr val="black"/>
                  </a:solidFill>
                </a:rPr>
                <a:t>një</a:t>
              </a:r>
              <a:r>
                <a:rPr lang="en-US" sz="2400" dirty="0">
                  <a:solidFill>
                    <a:prstClr val="black"/>
                  </a:solidFill>
                </a:rPr>
                <a:t> </a:t>
              </a:r>
              <a:r>
                <a:rPr lang="en-US" sz="2400" dirty="0" err="1">
                  <a:solidFill>
                    <a:prstClr val="black"/>
                  </a:solidFill>
                </a:rPr>
                <a:t>cilindri</a:t>
              </a:r>
              <a:r>
                <a:rPr lang="en-US" sz="2400" dirty="0">
                  <a:solidFill>
                    <a:prstClr val="black"/>
                  </a:solidFill>
                </a:rPr>
                <a:t>, </a:t>
              </a:r>
              <a:r>
                <a:rPr lang="en-US" sz="2400" dirty="0" err="1">
                  <a:solidFill>
                    <a:prstClr val="black"/>
                  </a:solidFill>
                </a:rPr>
                <a:t>simbol</a:t>
              </a:r>
              <a:r>
                <a:rPr lang="en-US" sz="2400" dirty="0">
                  <a:solidFill>
                    <a:prstClr val="black"/>
                  </a:solidFill>
                </a:rPr>
                <a:t> </a:t>
              </a:r>
              <a:r>
                <a:rPr lang="en-US" sz="2400" dirty="0" err="1">
                  <a:solidFill>
                    <a:prstClr val="black"/>
                  </a:solidFill>
                </a:rPr>
                <a:t>në</a:t>
              </a:r>
              <a:r>
                <a:rPr lang="en-US" sz="2400" dirty="0">
                  <a:solidFill>
                    <a:prstClr val="black"/>
                  </a:solidFill>
                </a:rPr>
                <a:t> </a:t>
              </a:r>
              <a:r>
                <a:rPr lang="en-US" sz="2400" dirty="0" err="1">
                  <a:solidFill>
                    <a:prstClr val="black"/>
                  </a:solidFill>
                </a:rPr>
                <a:t>varrin</a:t>
              </a:r>
              <a:r>
                <a:rPr lang="en-US" sz="2400" dirty="0">
                  <a:solidFill>
                    <a:prstClr val="black"/>
                  </a:solidFill>
                </a:rPr>
                <a:t> e </a:t>
              </a:r>
              <a:r>
                <a:rPr lang="en-US" sz="2400" dirty="0" err="1">
                  <a:solidFill>
                    <a:prstClr val="black"/>
                  </a:solidFill>
                </a:rPr>
                <a:t>Arkimedit</a:t>
              </a:r>
              <a:endParaRPr lang="en-US" sz="2400" dirty="0">
                <a:solidFill>
                  <a:prstClr val="black"/>
                </a:solidFill>
              </a:endParaRPr>
            </a:p>
            <a:p>
              <a:pPr algn="ctr"/>
              <a:endParaRPr lang="en-US" sz="2400" dirty="0">
                <a:solidFill>
                  <a:prstClr val="black"/>
                </a:solidFill>
              </a:endParaRPr>
            </a:p>
            <a:p>
              <a:pPr algn="ctr"/>
              <a:r>
                <a:rPr lang="el-GR" sz="2400" dirty="0">
                  <a:solidFill>
                    <a:prstClr val="black"/>
                  </a:solidFill>
                </a:rPr>
                <a:t>Σφαίρα εγγεγραμμένη σε κύλινδρο ήταν το σήμα πάνω στον τάφο του Αρχιμήδη με το οποίο ο Κικέρων, θαυμαστής του </a:t>
              </a:r>
              <a:r>
                <a:rPr lang="el-GR" sz="2400">
                  <a:solidFill>
                    <a:prstClr val="black"/>
                  </a:solidFill>
                </a:rPr>
                <a:t>μέγιστου μαθηματικού, </a:t>
              </a:r>
              <a:r>
                <a:rPr lang="el-GR" sz="2400" dirty="0">
                  <a:solidFill>
                    <a:prstClr val="black"/>
                  </a:solidFill>
                </a:rPr>
                <a:t>αναγνώρισε και καλλώπισε τον τάφο.</a:t>
              </a:r>
              <a:endParaRPr lang="en-GB" sz="2400" dirty="0"/>
            </a:p>
          </p:txBody>
        </p:sp>
      </p:grpSp>
      <p:sp>
        <p:nvSpPr>
          <p:cNvPr id="47" name="17 - Ορθογώνιο"/>
          <p:cNvSpPr/>
          <p:nvPr/>
        </p:nvSpPr>
        <p:spPr>
          <a:xfrm>
            <a:off x="24630419" y="48278464"/>
            <a:ext cx="8856984" cy="1938992"/>
          </a:xfrm>
          <a:prstGeom prst="rect">
            <a:avLst/>
          </a:prstGeom>
        </p:spPr>
        <p:txBody>
          <a:bodyPr wrap="square">
            <a:spAutoFit/>
          </a:bodyPr>
          <a:lstStyle/>
          <a:p>
            <a:pPr algn="ctr"/>
            <a:r>
              <a:rPr lang="el-GR" sz="2400" dirty="0"/>
              <a:t>Σχήμα του μηχανισμού της σελήνης που δίνει μεταβλητή ταχύτητα στη σελήνη στην τροχιά της γύρω από την Γη. Η σελήνη έτσι στον μηχανισμό ακολουθεί τον δεύτερο νόμο του Κέπλερ. Αυτό επιτυγχάνεται με μεγαλοφυή τρόπο προσθέτοντας δυο κυκλικές κινήσεις με </a:t>
            </a:r>
            <a:r>
              <a:rPr lang="el-GR" sz="2400" dirty="0" err="1"/>
              <a:t>επικύκλους</a:t>
            </a:r>
            <a:r>
              <a:rPr lang="el-GR" sz="2400" dirty="0"/>
              <a:t>. Τη μέθοδο αυτή χρησιμοποίησε ο Ίππαρχος</a:t>
            </a:r>
            <a:r>
              <a:rPr lang="el-GR" sz="2400" dirty="0">
                <a:solidFill>
                  <a:prstClr val="black"/>
                </a:solidFill>
              </a:rPr>
              <a:t>. </a:t>
            </a:r>
            <a:endParaRPr lang="en-US" sz="2400" dirty="0">
              <a:solidFill>
                <a:prstClr val="black"/>
              </a:solidFill>
            </a:endParaRPr>
          </a:p>
        </p:txBody>
      </p:sp>
      <p:grpSp>
        <p:nvGrpSpPr>
          <p:cNvPr id="6" name="Ομάδα 5"/>
          <p:cNvGrpSpPr/>
          <p:nvPr/>
        </p:nvGrpSpPr>
        <p:grpSpPr>
          <a:xfrm>
            <a:off x="24707652" y="19842560"/>
            <a:ext cx="7304706" cy="9583617"/>
            <a:chOff x="24720254" y="19976823"/>
            <a:chExt cx="7304706" cy="9583617"/>
          </a:xfrm>
        </p:grpSpPr>
        <p:sp>
          <p:nvSpPr>
            <p:cNvPr id="31" name="16 - Ορθογώνιο"/>
            <p:cNvSpPr/>
            <p:nvPr/>
          </p:nvSpPr>
          <p:spPr>
            <a:xfrm>
              <a:off x="24720254" y="27252116"/>
              <a:ext cx="7304706" cy="2308324"/>
            </a:xfrm>
            <a:prstGeom prst="rect">
              <a:avLst/>
            </a:prstGeom>
          </p:spPr>
          <p:txBody>
            <a:bodyPr wrap="square">
              <a:spAutoFit/>
            </a:bodyPr>
            <a:lstStyle/>
            <a:p>
              <a:pPr algn="ctr"/>
              <a:r>
                <a:rPr lang="en-US" sz="2400" dirty="0" err="1">
                  <a:solidFill>
                    <a:prstClr val="black"/>
                  </a:solidFill>
                </a:rPr>
                <a:t>Hiparku</a:t>
              </a:r>
              <a:r>
                <a:rPr lang="en-US" sz="2400" dirty="0">
                  <a:solidFill>
                    <a:prstClr val="black"/>
                  </a:solidFill>
                </a:rPr>
                <a:t> </a:t>
              </a:r>
              <a:r>
                <a:rPr lang="en-US" sz="2400" dirty="0" err="1">
                  <a:solidFill>
                    <a:prstClr val="black"/>
                  </a:solidFill>
                </a:rPr>
                <a:t>i</a:t>
              </a:r>
              <a:r>
                <a:rPr lang="en-US" sz="2400" dirty="0">
                  <a:solidFill>
                    <a:prstClr val="black"/>
                  </a:solidFill>
                </a:rPr>
                <a:t> </a:t>
              </a:r>
              <a:r>
                <a:rPr lang="en-US" sz="2400" dirty="0" err="1">
                  <a:solidFill>
                    <a:prstClr val="black"/>
                  </a:solidFill>
                </a:rPr>
                <a:t>Rodosit</a:t>
              </a:r>
              <a:r>
                <a:rPr lang="en-US" sz="2400" dirty="0">
                  <a:solidFill>
                    <a:prstClr val="black"/>
                  </a:solidFill>
                </a:rPr>
                <a:t> </a:t>
              </a:r>
              <a:r>
                <a:rPr lang="en-US" sz="2400" dirty="0" err="1">
                  <a:solidFill>
                    <a:prstClr val="black"/>
                  </a:solidFill>
                </a:rPr>
                <a:t>konsiderohet</a:t>
              </a:r>
              <a:r>
                <a:rPr lang="en-US" sz="2400" dirty="0">
                  <a:solidFill>
                    <a:prstClr val="black"/>
                  </a:solidFill>
                </a:rPr>
                <a:t> </a:t>
              </a:r>
              <a:r>
                <a:rPr lang="en-US" sz="2400" dirty="0" err="1">
                  <a:solidFill>
                    <a:prstClr val="black"/>
                  </a:solidFill>
                </a:rPr>
                <a:t>të</a:t>
              </a:r>
              <a:r>
                <a:rPr lang="en-US" sz="2400" dirty="0">
                  <a:solidFill>
                    <a:prstClr val="black"/>
                  </a:solidFill>
                </a:rPr>
                <a:t> </a:t>
              </a:r>
              <a:r>
                <a:rPr lang="en-US" sz="2400" dirty="0" err="1">
                  <a:solidFill>
                    <a:prstClr val="black"/>
                  </a:solidFill>
                </a:rPr>
                <a:t>jetë</a:t>
              </a:r>
              <a:r>
                <a:rPr lang="en-US" sz="2400" dirty="0">
                  <a:solidFill>
                    <a:prstClr val="black"/>
                  </a:solidFill>
                </a:rPr>
                <a:t> </a:t>
              </a:r>
              <a:r>
                <a:rPr lang="en-US" sz="2400" dirty="0" err="1">
                  <a:solidFill>
                    <a:prstClr val="black"/>
                  </a:solidFill>
                </a:rPr>
                <a:t>astronomi</a:t>
              </a:r>
              <a:r>
                <a:rPr lang="en-US" sz="2400" dirty="0">
                  <a:solidFill>
                    <a:prstClr val="black"/>
                  </a:solidFill>
                </a:rPr>
                <a:t> </a:t>
              </a:r>
              <a:r>
                <a:rPr lang="en-US" sz="2400" dirty="0" err="1">
                  <a:solidFill>
                    <a:prstClr val="black"/>
                  </a:solidFill>
                </a:rPr>
                <a:t>dhe</a:t>
              </a:r>
              <a:r>
                <a:rPr lang="en-US" sz="2400" dirty="0">
                  <a:solidFill>
                    <a:prstClr val="black"/>
                  </a:solidFill>
                </a:rPr>
                <a:t> </a:t>
              </a:r>
              <a:r>
                <a:rPr lang="en-US" sz="2400" dirty="0" err="1">
                  <a:solidFill>
                    <a:prstClr val="black"/>
                  </a:solidFill>
                </a:rPr>
                <a:t>matematikani</a:t>
              </a:r>
              <a:r>
                <a:rPr lang="en-US" sz="2400" dirty="0">
                  <a:solidFill>
                    <a:prstClr val="black"/>
                  </a:solidFill>
                </a:rPr>
                <a:t> </a:t>
              </a:r>
              <a:r>
                <a:rPr lang="en-US" sz="2400" dirty="0" err="1">
                  <a:solidFill>
                    <a:prstClr val="black"/>
                  </a:solidFill>
                </a:rPr>
                <a:t>më</a:t>
              </a:r>
              <a:r>
                <a:rPr lang="en-US" sz="2400" dirty="0">
                  <a:solidFill>
                    <a:prstClr val="black"/>
                  </a:solidFill>
                </a:rPr>
                <a:t> </a:t>
              </a:r>
              <a:r>
                <a:rPr lang="en-US" sz="2400" dirty="0" err="1">
                  <a:solidFill>
                    <a:prstClr val="black"/>
                  </a:solidFill>
                </a:rPr>
                <a:t>i</a:t>
              </a:r>
              <a:r>
                <a:rPr lang="en-US" sz="2400" dirty="0">
                  <a:solidFill>
                    <a:prstClr val="black"/>
                  </a:solidFill>
                </a:rPr>
                <a:t> </a:t>
              </a:r>
              <a:r>
                <a:rPr lang="en-US" sz="2400" dirty="0" err="1">
                  <a:solidFill>
                    <a:prstClr val="black"/>
                  </a:solidFill>
                </a:rPr>
                <a:t>madh</a:t>
              </a:r>
              <a:r>
                <a:rPr lang="en-US" sz="2400" dirty="0">
                  <a:solidFill>
                    <a:prstClr val="black"/>
                  </a:solidFill>
                </a:rPr>
                <a:t> </a:t>
              </a:r>
              <a:r>
                <a:rPr lang="en-US" sz="2400" dirty="0" err="1">
                  <a:solidFill>
                    <a:prstClr val="black"/>
                  </a:solidFill>
                </a:rPr>
                <a:t>grek</a:t>
              </a:r>
              <a:r>
                <a:rPr lang="en-US" sz="2400" dirty="0">
                  <a:solidFill>
                    <a:prstClr val="black"/>
                  </a:solidFill>
                </a:rPr>
                <a:t> </a:t>
              </a:r>
              <a:r>
                <a:rPr lang="en-US" sz="2400" dirty="0" err="1">
                  <a:solidFill>
                    <a:prstClr val="black"/>
                  </a:solidFill>
                </a:rPr>
                <a:t>në</a:t>
              </a:r>
              <a:r>
                <a:rPr lang="en-US" sz="2400" dirty="0">
                  <a:solidFill>
                    <a:prstClr val="black"/>
                  </a:solidFill>
                </a:rPr>
                <a:t> </a:t>
              </a:r>
              <a:r>
                <a:rPr lang="en-US" sz="2400" dirty="0" err="1">
                  <a:solidFill>
                    <a:prstClr val="black"/>
                  </a:solidFill>
                </a:rPr>
                <a:t>kohën</a:t>
              </a:r>
              <a:r>
                <a:rPr lang="en-US" sz="2400" dirty="0">
                  <a:solidFill>
                    <a:prstClr val="black"/>
                  </a:solidFill>
                </a:rPr>
                <a:t> e </a:t>
              </a:r>
              <a:r>
                <a:rPr lang="en-US" sz="2400" dirty="0" err="1">
                  <a:solidFill>
                    <a:prstClr val="black"/>
                  </a:solidFill>
                </a:rPr>
                <a:t>Mekanizmit</a:t>
              </a:r>
              <a:r>
                <a:rPr lang="sq-AL" sz="2400" dirty="0">
                  <a:solidFill>
                    <a:prstClr val="black"/>
                  </a:solidFill>
                </a:rPr>
                <a:t>.</a:t>
              </a:r>
            </a:p>
            <a:p>
              <a:pPr algn="ctr"/>
              <a:endParaRPr lang="en-US" sz="2400" dirty="0">
                <a:solidFill>
                  <a:prstClr val="black"/>
                </a:solidFill>
              </a:endParaRPr>
            </a:p>
            <a:p>
              <a:pPr algn="ctr"/>
              <a:r>
                <a:rPr lang="el-GR" sz="2400" dirty="0"/>
                <a:t>Ο Ίππαρχος ήταν μέγας αστρονόμος, μαθηματικός και φυσικός, δημιούργησε την τριγωνομετρία.</a:t>
              </a:r>
              <a:endParaRPr lang="en-GB" sz="2400" dirty="0"/>
            </a:p>
            <a:p>
              <a:pPr algn="ctr"/>
              <a:endParaRPr lang="en-GB" sz="2400" dirty="0"/>
            </a:p>
          </p:txBody>
        </p:sp>
        <p:pic>
          <p:nvPicPr>
            <p:cNvPr id="48" name="Picture 2" descr="C:\Users\Xenophon MOUSSAS\Pictures\ANTIK-MECH-IMAGES\IMAGES_LIVRE_FRANCAIS_2022\131 Hipparqu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47066" y="19976823"/>
              <a:ext cx="5893021" cy="71666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9" name="Ομάδα 48"/>
          <p:cNvGrpSpPr/>
          <p:nvPr/>
        </p:nvGrpSpPr>
        <p:grpSpPr>
          <a:xfrm>
            <a:off x="1584426" y="829659"/>
            <a:ext cx="4830786" cy="5334632"/>
            <a:chOff x="1993246" y="829659"/>
            <a:chExt cx="4830786" cy="5334632"/>
          </a:xfrm>
        </p:grpSpPr>
        <p:sp>
          <p:nvSpPr>
            <p:cNvPr id="52"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5"/>
                </a:rPr>
                <a:t>xmoussas@phys.uoa.gr</a:t>
              </a:r>
              <a:r>
                <a:rPr lang="en-GB" sz="1400" b="1" dirty="0">
                  <a:solidFill>
                    <a:srgbClr val="003399"/>
                  </a:solidFill>
                </a:rPr>
                <a:t>, </a:t>
              </a:r>
              <a:r>
                <a:rPr lang="en-GB" sz="1400" b="1" dirty="0">
                  <a:solidFill>
                    <a:srgbClr val="003399"/>
                  </a:solidFill>
                  <a:hlinkClick r:id="rId6"/>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51" name="Picture 2" descr="https://upload.wikimedia.org/wikipedia/el/2/2b/Logo_uoa_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1410</Words>
  <Application>Microsoft Office PowerPoint</Application>
  <PresentationFormat>Προσαρμογή</PresentationFormat>
  <Paragraphs>42</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89</cp:revision>
  <dcterms:created xsi:type="dcterms:W3CDTF">2014-06-01T18:00:45Z</dcterms:created>
  <dcterms:modified xsi:type="dcterms:W3CDTF">2025-07-23T06:42:18Z</dcterms:modified>
</cp:coreProperties>
</file>