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7"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mailto:xmoussas@gmail.com" TargetMode="External"/><Relationship Id="rId5" Type="http://schemas.openxmlformats.org/officeDocument/2006/relationships/image" Target="../media/image4.png"/><Relationship Id="rId10" Type="http://schemas.openxmlformats.org/officeDocument/2006/relationships/hyperlink" Target="mailto:xmoussas@phys.uoa.gr" TargetMode="External"/><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ChangeArrowheads="1"/>
          </p:cNvSpPr>
          <p:nvPr/>
        </p:nvSpPr>
        <p:spPr bwMode="auto">
          <a:xfrm>
            <a:off x="4556640" y="978095"/>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7200" b="1" i="1" dirty="0" err="1">
                <a:solidFill>
                  <a:srgbClr val="003399"/>
                </a:solidFill>
                <a:effectLst>
                  <a:outerShdw blurRad="38100" dist="38100" dir="2700000" algn="tl">
                    <a:srgbClr val="FFFFFF"/>
                  </a:outerShdw>
                </a:effectLst>
                <a:latin typeface="Times New Roman" pitchFamily="18" charset="0"/>
              </a:rPr>
              <a:t>Ekspozita</a:t>
            </a:r>
            <a:r>
              <a:rPr lang="en-GB" sz="7200" b="1" i="1" dirty="0">
                <a:solidFill>
                  <a:srgbClr val="003399"/>
                </a:solidFill>
                <a:effectLst>
                  <a:outerShdw blurRad="38100" dist="38100" dir="2700000" algn="tl">
                    <a:srgbClr val="FFFFFF"/>
                  </a:outerShdw>
                </a:effectLst>
                <a:latin typeface="Times New Roman" pitchFamily="18" charset="0"/>
              </a:rPr>
              <a:t> e </a:t>
            </a:r>
            <a:r>
              <a:rPr lang="en-GB" sz="7200" b="1" i="1" dirty="0" err="1">
                <a:solidFill>
                  <a:srgbClr val="003399"/>
                </a:solidFill>
                <a:effectLst>
                  <a:outerShdw blurRad="38100" dist="38100" dir="2700000" algn="tl">
                    <a:srgbClr val="FFFFFF"/>
                  </a:outerShdw>
                </a:effectLst>
                <a:latin typeface="Times New Roman" pitchFamily="18" charset="0"/>
              </a:rPr>
              <a:t>Mekanizmit</a:t>
            </a:r>
            <a:r>
              <a:rPr lang="en-GB" sz="7200" b="1" i="1" dirty="0">
                <a:solidFill>
                  <a:srgbClr val="003399"/>
                </a:solidFill>
                <a:effectLst>
                  <a:outerShdw blurRad="38100" dist="38100" dir="2700000" algn="tl">
                    <a:srgbClr val="FFFFFF"/>
                  </a:outerShdw>
                </a:effectLst>
                <a:latin typeface="Times New Roman" pitchFamily="18" charset="0"/>
              </a:rPr>
              <a:t> </a:t>
            </a:r>
            <a:r>
              <a:rPr lang="en-GB" sz="7200" b="1" i="1" dirty="0" err="1">
                <a:solidFill>
                  <a:srgbClr val="003399"/>
                </a:solidFill>
                <a:effectLst>
                  <a:outerShdw blurRad="38100" dist="38100" dir="2700000" algn="tl">
                    <a:srgbClr val="FFFFFF"/>
                  </a:outerShdw>
                </a:effectLst>
                <a:latin typeface="Times New Roman" pitchFamily="18" charset="0"/>
              </a:rPr>
              <a:t>Antikithera</a:t>
            </a:r>
            <a:endParaRPr lang="en-GB" sz="72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7200" b="1" i="1" dirty="0">
                <a:solidFill>
                  <a:srgbClr val="003399"/>
                </a:solidFill>
                <a:effectLst>
                  <a:outerShdw blurRad="38100" dist="38100" dir="2700000" algn="tl">
                    <a:srgbClr val="FFFFFF"/>
                  </a:outerShdw>
                </a:effectLst>
                <a:latin typeface="Times New Roman" pitchFamily="18" charset="0"/>
              </a:rPr>
              <a:t>Planet</a:t>
            </a:r>
            <a:r>
              <a:rPr lang="sq-AL" sz="7200" b="1" i="1" dirty="0">
                <a:solidFill>
                  <a:srgbClr val="003399"/>
                </a:solidFill>
                <a:effectLst>
                  <a:outerShdw blurRad="38100" dist="38100" dir="2700000" algn="tl">
                    <a:srgbClr val="FFFFFF"/>
                  </a:outerShdw>
                </a:effectLst>
                <a:latin typeface="Times New Roman" pitchFamily="18" charset="0"/>
              </a:rPr>
              <a:t>ë</a:t>
            </a:r>
            <a:r>
              <a:rPr lang="en-GB" sz="7200" b="1" i="1" dirty="0">
                <a:solidFill>
                  <a:srgbClr val="003399"/>
                </a:solidFill>
                <a:effectLst>
                  <a:outerShdw blurRad="38100" dist="38100" dir="2700000" algn="tl">
                    <a:srgbClr val="FFFFFF"/>
                  </a:outerShdw>
                </a:effectLst>
                <a:latin typeface="Times New Roman" pitchFamily="18" charset="0"/>
              </a:rPr>
              <a:t>t</a:t>
            </a:r>
            <a:endParaRPr lang="en-US" sz="5400" b="1" i="1" dirty="0">
              <a:solidFill>
                <a:srgbClr val="003399"/>
              </a:solidFill>
              <a:effectLst>
                <a:outerShdw blurRad="38100" dist="38100" dir="2700000" algn="tl">
                  <a:srgbClr val="FFFFFF"/>
                </a:outerShdw>
              </a:effectLst>
              <a:latin typeface="Times New Roman" pitchFamily="18" charset="0"/>
            </a:endParaRPr>
          </a:p>
        </p:txBody>
      </p:sp>
      <p:grpSp>
        <p:nvGrpSpPr>
          <p:cNvPr id="40" name="28 - Ομάδα"/>
          <p:cNvGrpSpPr/>
          <p:nvPr/>
        </p:nvGrpSpPr>
        <p:grpSpPr>
          <a:xfrm>
            <a:off x="27457695" y="6265662"/>
            <a:ext cx="7866915" cy="28055142"/>
            <a:chOff x="22668181" y="28211485"/>
            <a:chExt cx="3874397" cy="14466355"/>
          </a:xfrm>
        </p:grpSpPr>
        <p:pic>
          <p:nvPicPr>
            <p:cNvPr id="41" name="Picture 31"/>
            <p:cNvPicPr>
              <a:picLocks noChangeAspect="1" noChangeArrowheads="1"/>
            </p:cNvPicPr>
            <p:nvPr/>
          </p:nvPicPr>
          <p:blipFill>
            <a:blip r:embed="rId2" cstate="email">
              <a:lum bright="38000"/>
            </a:blip>
            <a:srcRect/>
            <a:stretch>
              <a:fillRect/>
            </a:stretch>
          </p:blipFill>
          <p:spPr bwMode="auto">
            <a:xfrm>
              <a:off x="22674866" y="28211485"/>
              <a:ext cx="3796621" cy="3338490"/>
            </a:xfrm>
            <a:prstGeom prst="rect">
              <a:avLst/>
            </a:prstGeom>
            <a:noFill/>
            <a:ln w="9525">
              <a:noFill/>
              <a:miter lim="800000"/>
              <a:headEnd/>
              <a:tailEnd/>
            </a:ln>
          </p:spPr>
        </p:pic>
        <p:pic>
          <p:nvPicPr>
            <p:cNvPr id="42" name="Picture 32"/>
            <p:cNvPicPr>
              <a:picLocks noChangeAspect="1" noChangeArrowheads="1"/>
            </p:cNvPicPr>
            <p:nvPr/>
          </p:nvPicPr>
          <p:blipFill>
            <a:blip r:embed="rId2" cstate="email">
              <a:lum bright="38000"/>
            </a:blip>
            <a:srcRect/>
            <a:stretch>
              <a:fillRect/>
            </a:stretch>
          </p:blipFill>
          <p:spPr bwMode="auto">
            <a:xfrm>
              <a:off x="22668181" y="31949682"/>
              <a:ext cx="3797818" cy="3339687"/>
            </a:xfrm>
            <a:prstGeom prst="rect">
              <a:avLst/>
            </a:prstGeom>
            <a:noFill/>
            <a:ln w="9525">
              <a:noFill/>
              <a:miter lim="800000"/>
              <a:headEnd/>
              <a:tailEnd/>
            </a:ln>
          </p:spPr>
        </p:pic>
        <p:pic>
          <p:nvPicPr>
            <p:cNvPr id="43" name="Picture 33"/>
            <p:cNvPicPr>
              <a:picLocks noChangeAspect="1" noChangeArrowheads="1"/>
            </p:cNvPicPr>
            <p:nvPr/>
          </p:nvPicPr>
          <p:blipFill>
            <a:blip r:embed="rId3" cstate="email">
              <a:lum bright="38000"/>
            </a:blip>
            <a:srcRect/>
            <a:stretch>
              <a:fillRect/>
            </a:stretch>
          </p:blipFill>
          <p:spPr bwMode="auto">
            <a:xfrm>
              <a:off x="22745958" y="35613114"/>
              <a:ext cx="3796620" cy="3337294"/>
            </a:xfrm>
            <a:prstGeom prst="rect">
              <a:avLst/>
            </a:prstGeom>
            <a:noFill/>
            <a:ln w="9525">
              <a:noFill/>
              <a:miter lim="800000"/>
              <a:headEnd/>
              <a:tailEnd/>
            </a:ln>
          </p:spPr>
        </p:pic>
        <p:pic>
          <p:nvPicPr>
            <p:cNvPr id="44" name="Picture 34"/>
            <p:cNvPicPr>
              <a:picLocks noChangeAspect="1" noChangeArrowheads="1"/>
            </p:cNvPicPr>
            <p:nvPr/>
          </p:nvPicPr>
          <p:blipFill>
            <a:blip r:embed="rId4" cstate="email">
              <a:lum bright="38000"/>
            </a:blip>
            <a:srcRect/>
            <a:stretch>
              <a:fillRect/>
            </a:stretch>
          </p:blipFill>
          <p:spPr bwMode="auto">
            <a:xfrm>
              <a:off x="22745959" y="39351311"/>
              <a:ext cx="3781072" cy="3326529"/>
            </a:xfrm>
            <a:prstGeom prst="rect">
              <a:avLst/>
            </a:prstGeom>
            <a:noFill/>
            <a:ln w="9525">
              <a:noFill/>
              <a:miter lim="800000"/>
              <a:headEnd/>
              <a:tailEnd/>
            </a:ln>
          </p:spPr>
        </p:pic>
      </p:grpSp>
      <p:sp>
        <p:nvSpPr>
          <p:cNvPr id="45" name="10 - Ορθογώνιο"/>
          <p:cNvSpPr/>
          <p:nvPr/>
        </p:nvSpPr>
        <p:spPr>
          <a:xfrm>
            <a:off x="17002523" y="22679205"/>
            <a:ext cx="9937104" cy="22006024"/>
          </a:xfrm>
          <a:prstGeom prst="rect">
            <a:avLst/>
          </a:prstGeom>
        </p:spPr>
        <p:txBody>
          <a:bodyPr wrap="square">
            <a:spAutoFit/>
          </a:bodyPr>
          <a:lstStyle/>
          <a:p>
            <a:pPr algn="just"/>
            <a:r>
              <a:rPr lang="sq-AL" sz="2400" b="1" dirty="0"/>
              <a:t>Si quhej ky instrument? A është unik? </a:t>
            </a:r>
            <a:endParaRPr lang="en-US" sz="2400" b="1" dirty="0"/>
          </a:p>
          <a:p>
            <a:pPr algn="just"/>
            <a:endParaRPr lang="sq-AL" sz="2800" b="1" dirty="0"/>
          </a:p>
          <a:p>
            <a:pPr algn="just"/>
            <a:r>
              <a:rPr lang="sq-AL" sz="2400" dirty="0"/>
              <a:t>Në literaturën antike ka disa referenca dhe përshkrime në greqisht dhe latinisht.</a:t>
            </a:r>
            <a:endParaRPr lang="en-US" sz="2400" dirty="0"/>
          </a:p>
          <a:p>
            <a:pPr algn="just"/>
            <a:r>
              <a:rPr lang="sq-AL" sz="2400" dirty="0"/>
              <a:t>Emri më i vjetër që kishte një instrument i tillë ishte ΣΦΑΙΡΑ (SFERË), dhe nënkupton sferën qiellore mekanike, me disa automatizime.</a:t>
            </a:r>
            <a:endParaRPr lang="en-US" sz="2400" dirty="0"/>
          </a:p>
          <a:p>
            <a:pPr algn="just"/>
            <a:r>
              <a:rPr lang="sq-AL" sz="2400" dirty="0"/>
              <a:t>Më shpesh në librat e lashtë greke këto lloj instrumentesh kanë emrin tavolinë (ΠΙΝΑΞ pinax), dhe më shpesh tabletë (!) (ΠΙΝΑΚΙΔΙΟΝ, pinakidion), që do të thotë tavolinë e vogël. Pra, mekanizmi është tableti më i vjetër. Mesa duket ekzistonte nevoja për instrumente të vogla si ky, dhe padyshim një treg për to. Në një rast lexuam se kostoja për njërën prej tyre ishte 200 paund flori! Emra të tjerë të mekanizmave të ngjashëm janë meteoroskopion (ΜΕΤΕΩΡΟΣΚΟΠΕIΟΝ), d.m.th. instrument për të vëzhguar qiellin dhe astrolab (ΑΣΤΡΟΛΑΒΙΟΝ).</a:t>
            </a:r>
            <a:endParaRPr lang="en-US" sz="2400" dirty="0"/>
          </a:p>
          <a:p>
            <a:pPr algn="just"/>
            <a:r>
              <a:rPr lang="sq-AL" sz="2400" dirty="0"/>
              <a:t>Përshkrime të ndryshme na informojnë se disa prej këtyre tableteve quhen tablete mbretërore pasi ato përbëheshin nga materiale shumë të shtrenjta si ari, fildishi, argjendi, abanozi; me planetë të bërë nga gurë gjysmë të çmuar si diamanti, smeraldi, safiri, serpentina, hematiti, akuamarini, kristali i bardhë, dhe ari.</a:t>
            </a:r>
            <a:endParaRPr lang="en-US" sz="2400" dirty="0"/>
          </a:p>
          <a:p>
            <a:pPr algn="just"/>
            <a:r>
              <a:rPr lang="sq-AL" sz="2400" dirty="0"/>
              <a:t>Në librin </a:t>
            </a:r>
            <a:r>
              <a:rPr lang="sq-AL" sz="2400" b="1" i="1" dirty="0"/>
              <a:t>Historia Alexandri Magni</a:t>
            </a:r>
            <a:r>
              <a:rPr lang="sq-AL" sz="2400" dirty="0"/>
              <a:t>, Recensio γ, lexojmë: </a:t>
            </a:r>
            <a:r>
              <a:rPr lang="sq-AL" sz="2400" i="1" dirty="0"/>
              <a:t>“Ai sjell një </a:t>
            </a:r>
            <a:r>
              <a:rPr lang="sq-AL" sz="2400" b="1" i="1" dirty="0"/>
              <a:t>tryezë</a:t>
            </a:r>
            <a:r>
              <a:rPr lang="sq-AL" sz="2400" i="1" dirty="0"/>
              <a:t> mbretërore të shtrenjtë, të cilën logjika njerëzore nuk mund ta kuptojë, prej fildishi, ari abanozi dhe argjendi, me </a:t>
            </a:r>
            <a:r>
              <a:rPr lang="sq-AL" sz="2400" b="1" i="1" dirty="0"/>
              <a:t>tre rrathë homocentrikë</a:t>
            </a:r>
            <a:r>
              <a:rPr lang="sq-AL" sz="2400" i="1" dirty="0"/>
              <a:t>. Rrethi i parë ka </a:t>
            </a:r>
            <a:r>
              <a:rPr lang="sq-AL" sz="2400" b="1" i="1" dirty="0"/>
              <a:t>36 yje </a:t>
            </a:r>
            <a:r>
              <a:rPr lang="sq-AL" sz="2400" i="1" dirty="0"/>
              <a:t>(dekanët, si Mekanizmi Antikithera), në rrethin e dytë zodiakun me 12 shenjat (si Mekanizmi Antikithera), në qendër Diellin dhe Hënën. (si Mekanizmi Antikithera) . … “Ai hapi një kuti më të vogël dhe mori tetë yjet (Diellin, Hënën, Tokën dhe pesë planetët që njiheshin atëherë) të bërë nga gurë të çmuar dhe ndërtoi qiellin dhe orën. Në rrethin e brendshëm ai vendos Diellin prej kristali, Hënën prej diamanti, Marsin prej hematiti, Mërkurin prej smeraldi, Jupiterin prej një guri blu, Venusin prej safiri dhe orën prej mermeri... Kishte Plejadat, Orionin, Arkturin, Andromedën, Ariun, Dragoin, pra një hartë të qiellit.“</a:t>
            </a:r>
            <a:endParaRPr lang="en-US" sz="2400" i="1" dirty="0"/>
          </a:p>
          <a:p>
            <a:pPr algn="just"/>
            <a:endParaRPr lang="en-US" sz="2400" dirty="0"/>
          </a:p>
          <a:p>
            <a:pPr algn="just"/>
            <a:r>
              <a:rPr lang="sq-AL" sz="2400" b="1" dirty="0"/>
              <a:t>A kishte mekanizma të tjerë?</a:t>
            </a:r>
            <a:endParaRPr lang="en-US" sz="2400" dirty="0"/>
          </a:p>
          <a:p>
            <a:endParaRPr lang="el-GR" sz="2400" dirty="0"/>
          </a:p>
          <a:p>
            <a:pPr algn="just"/>
            <a:r>
              <a:rPr lang="sq-AL" sz="2400" dirty="0"/>
              <a:t>Përshkrimi dëshmon se ka pasur. Asnjë tjetër nuk është gjetur ndonjëherë sepse ishin shumë të shtrenjtë dhe gjërat e vjetra prej metali ricikloheshin atëherë ashtu si tani.</a:t>
            </a:r>
            <a:endParaRPr lang="en-US" sz="2400" dirty="0"/>
          </a:p>
          <a:p>
            <a:pPr algn="just"/>
            <a:r>
              <a:rPr lang="sq-AL" sz="2400" dirty="0"/>
              <a:t>Instrumente të ngjashme, më pak të avancuara, kishte edhe në Greqinë parahistorike. Ekziston i ashtuquajturi kalkulator Minoan ose kompjuteri Minoan (shekulli i 19-të p.K., epoka minoane, i gjetur në Palaicastron, Kreta Lindore), i cili është një kalkulator portativ astronomik (diametër 8 cm). Ky artefakt është një </a:t>
            </a:r>
            <a:r>
              <a:rPr lang="sq-AL" sz="2400" b="1" dirty="0"/>
              <a:t>kallëp</a:t>
            </a:r>
            <a:r>
              <a:rPr lang="sq-AL" sz="2400" dirty="0"/>
              <a:t> që dëshmon se ekzistonte një treg për instrumente të tilla, në mënyrë që njerëzit të kishin dhe të përdornin instrumente të shtrenjta komplekse astronomike.</a:t>
            </a:r>
            <a:endParaRPr lang="en-US" sz="2400" dirty="0"/>
          </a:p>
          <a:p>
            <a:pPr algn="just"/>
            <a:r>
              <a:rPr lang="sq-AL" sz="2400" dirty="0"/>
              <a:t>Pjesë të instrumenteve të ngjashme për përdorim astronomik janë gjetur në Evropë, disa prej tyre kanë një hartë të qiellit. Në lashtësi ekzistonte një specialist në ndërtimin e orëve, ekspert në orët diellore që quhej gnomonikos (γνωμονικός), dhe arti gnomonic (γνωμονική τέχνη) ishte arti i bërjes së orëve. Sipas përkufizimit më të vjetër të termit, "Mechanikos" është inxhinieri që mund të krijojë një kozmos mekanik, një univers që punon si sahat, një planetar.</a:t>
            </a:r>
            <a:endParaRPr lang="en-US" sz="2400" dirty="0"/>
          </a:p>
          <a:p>
            <a:pPr algn="just"/>
            <a:r>
              <a:rPr lang="sq-AL" sz="2400" dirty="0"/>
              <a:t>Vlen të përmendet “disque de Chevroch” (Francë), i cili ndoshta ishte pjesë e një sfere qiellore prej bakri (rreth 230 p.K.). Disku është një matës paksa i çuditshëm i lëvizjes unazore të diellit. Mbi të ka shkruar zodiakun, muajt egjiptianë dhe romakë në greqisht, siç i kemi sot.</a:t>
            </a:r>
            <a:endParaRPr lang="en-US" sz="2400" dirty="0"/>
          </a:p>
          <a:p>
            <a:pPr algn="just"/>
            <a:r>
              <a:rPr lang="sq-AL" sz="2400" dirty="0"/>
              <a:t>Në tekstet e lashta lexojmë se disa nga këto instrumente bëheshin edhe prej druri. Lexojmë se ka pasur një libër nga Diodorus mbi Sferën e Hiparkut, i përmendur në Leksikonin e Sudës, ku autori shkruan komente negative për sferën e Hiparkut. Në Muzeun Arkeologjik të Reykjavíkut në Islandë gjenden disa mbetje të tre mekanizmave kalendarikë të shekullit të 18-të. </a:t>
            </a:r>
            <a:endParaRPr lang="en-US" sz="2400" dirty="0"/>
          </a:p>
        </p:txBody>
      </p:sp>
      <p:pic>
        <p:nvPicPr>
          <p:cNvPr id="46"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324514" y="6942380"/>
            <a:ext cx="10401903" cy="9552866"/>
          </a:xfrm>
          <a:prstGeom prst="rect">
            <a:avLst/>
          </a:prstGeom>
          <a:noFill/>
          <a:ln w="9525">
            <a:noFill/>
            <a:miter lim="800000"/>
            <a:headEnd/>
            <a:tailEnd/>
          </a:ln>
        </p:spPr>
      </p:pic>
      <p:pic>
        <p:nvPicPr>
          <p:cNvPr id="47" name="Picture 6" descr="http://upload.wikimedia.org/wikipedia/commons/5/53/Monochord.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368402" y="25707206"/>
            <a:ext cx="2982930" cy="13878910"/>
          </a:xfrm>
          <a:prstGeom prst="rect">
            <a:avLst/>
          </a:prstGeom>
          <a:noFill/>
        </p:spPr>
      </p:pic>
      <p:sp>
        <p:nvSpPr>
          <p:cNvPr id="58" name="24 - TextBox"/>
          <p:cNvSpPr txBox="1"/>
          <p:nvPr/>
        </p:nvSpPr>
        <p:spPr>
          <a:xfrm>
            <a:off x="1800450" y="21113210"/>
            <a:ext cx="2982930" cy="1569660"/>
          </a:xfrm>
          <a:prstGeom prst="rect">
            <a:avLst/>
          </a:prstGeom>
          <a:noFill/>
        </p:spPr>
        <p:txBody>
          <a:bodyPr wrap="square" rtlCol="0">
            <a:spAutoFit/>
          </a:bodyPr>
          <a:lstStyle/>
          <a:p>
            <a:pPr algn="ctr"/>
            <a:r>
              <a:rPr lang="sq-AL" sz="1600" dirty="0"/>
              <a:t>Sfera të vogla gurësh gjysmë të çmuar, të gjetura në rrënojat e një anijeje. Mendohet se mund të jenë planetët e Mekanizmit. Arkeologët sugjerojnë se këto janë gurët e një loje. </a:t>
            </a:r>
            <a:endParaRPr lang="en-US" sz="1600" dirty="0"/>
          </a:p>
        </p:txBody>
      </p:sp>
      <p:sp>
        <p:nvSpPr>
          <p:cNvPr id="59" name="26 - TextBox"/>
          <p:cNvSpPr txBox="1"/>
          <p:nvPr/>
        </p:nvSpPr>
        <p:spPr>
          <a:xfrm>
            <a:off x="1551285" y="39992667"/>
            <a:ext cx="2664296" cy="1077218"/>
          </a:xfrm>
          <a:prstGeom prst="rect">
            <a:avLst/>
          </a:prstGeom>
          <a:noFill/>
        </p:spPr>
        <p:txBody>
          <a:bodyPr wrap="square" rtlCol="0">
            <a:spAutoFit/>
          </a:bodyPr>
          <a:lstStyle/>
          <a:p>
            <a:pPr algn="ctr"/>
            <a:r>
              <a:rPr lang="en-GB" sz="1600" dirty="0"/>
              <a:t>A  monochord, simple musical instrument used by Pythagoras to perform physics experiments.</a:t>
            </a:r>
          </a:p>
        </p:txBody>
      </p:sp>
      <p:sp>
        <p:nvSpPr>
          <p:cNvPr id="62" name="34 - TextBox"/>
          <p:cNvSpPr txBox="1"/>
          <p:nvPr/>
        </p:nvSpPr>
        <p:spPr>
          <a:xfrm>
            <a:off x="6395413" y="17678949"/>
            <a:ext cx="9217024" cy="584775"/>
          </a:xfrm>
          <a:prstGeom prst="rect">
            <a:avLst/>
          </a:prstGeom>
          <a:noFill/>
        </p:spPr>
        <p:txBody>
          <a:bodyPr wrap="square" rtlCol="0">
            <a:spAutoFit/>
          </a:bodyPr>
          <a:lstStyle/>
          <a:p>
            <a:pPr algn="ctr"/>
            <a:r>
              <a:rPr lang="el-GR" sz="1600" dirty="0" err="1"/>
              <a:t>Επικυκλική</a:t>
            </a:r>
            <a:r>
              <a:rPr lang="el-GR" sz="1600" dirty="0"/>
              <a:t> κίνηση ενός πλανήτη σαν αυτόν που παράγεται από το πλανητικό γρανάζι του Μηχανισμού (από την </a:t>
            </a:r>
            <a:r>
              <a:rPr lang="el-GR" sz="1600" dirty="0" err="1"/>
              <a:t>Encyclopaedia</a:t>
            </a:r>
            <a:r>
              <a:rPr lang="el-GR" sz="1600" dirty="0"/>
              <a:t> </a:t>
            </a:r>
            <a:r>
              <a:rPr lang="el-GR" sz="1600" dirty="0" err="1"/>
              <a:t>Britannica</a:t>
            </a:r>
            <a:r>
              <a:rPr lang="el-GR" sz="1600" dirty="0"/>
              <a:t>, 1777).</a:t>
            </a:r>
            <a:endParaRPr lang="en-GB" sz="1600" dirty="0"/>
          </a:p>
        </p:txBody>
      </p:sp>
      <p:sp>
        <p:nvSpPr>
          <p:cNvPr id="30" name="23 - Ορθογώνιο"/>
          <p:cNvSpPr/>
          <p:nvPr/>
        </p:nvSpPr>
        <p:spPr>
          <a:xfrm>
            <a:off x="17095739" y="15813710"/>
            <a:ext cx="9843888" cy="2031325"/>
          </a:xfrm>
          <a:prstGeom prst="rect">
            <a:avLst/>
          </a:prstGeom>
        </p:spPr>
        <p:txBody>
          <a:bodyPr wrap="square">
            <a:spAutoFit/>
          </a:bodyPr>
          <a:lstStyle/>
          <a:p>
            <a:pPr algn="ctr"/>
            <a:r>
              <a:rPr lang="sq-AL" sz="1800" b="1" dirty="0"/>
              <a:t>Përshkrimi i një Tablete të lashtë (Mekanizmi Antikithera) me planetët nga një libër i lashtë </a:t>
            </a:r>
            <a:endParaRPr lang="en-US" sz="1800" b="1" dirty="0"/>
          </a:p>
          <a:p>
            <a:pPr algn="ctr"/>
            <a:r>
              <a:rPr lang="sq-AL" sz="1800" b="1" dirty="0"/>
              <a:t>Historia Alexandri Magni, Recensio γ</a:t>
            </a:r>
            <a:endParaRPr lang="en-US" sz="1800" b="1" dirty="0"/>
          </a:p>
          <a:p>
            <a:pPr algn="just"/>
            <a:r>
              <a:rPr lang="sq-AL" sz="1800" dirty="0"/>
              <a:t>“Ai solli një tabletë mbretërore (si Mekanizmi Antikithera), që mendja e njeriut nuk mund ta konceptojë, prej fildishi, abanozi, ari dhe argjendi, me tre rrathë koncentrikë me 36 yje në të parin, 12 ndarjet e zodiakut dhe në mes Diellin dhe hënën... Më pas ai nxori shtatë yjet nga një kuti më e vogël dhe ndërtoi qiellin me Diellin prej kristali, Hënën prej diamanti, Marsin prej hematiti, Merkurin prej smeraldi, Jupiterin prej ateriti, Venusin prej safiri dhe orën prej mermeri. Ora monumentale Relojes Olvera.  </a:t>
            </a:r>
            <a:endParaRPr lang="en-US" sz="1800" dirty="0"/>
          </a:p>
        </p:txBody>
      </p:sp>
      <p:sp>
        <p:nvSpPr>
          <p:cNvPr id="34" name="26 - TextBox"/>
          <p:cNvSpPr txBox="1"/>
          <p:nvPr/>
        </p:nvSpPr>
        <p:spPr>
          <a:xfrm>
            <a:off x="1667334" y="41363322"/>
            <a:ext cx="2664296" cy="1323439"/>
          </a:xfrm>
          <a:prstGeom prst="rect">
            <a:avLst/>
          </a:prstGeom>
          <a:noFill/>
        </p:spPr>
        <p:txBody>
          <a:bodyPr wrap="square" rtlCol="0">
            <a:spAutoFit/>
          </a:bodyPr>
          <a:lstStyle/>
          <a:p>
            <a:pPr algn="ctr"/>
            <a:r>
              <a:rPr lang="el-GR" sz="1600" dirty="0"/>
              <a:t>Ένα μονόχορδο</a:t>
            </a:r>
            <a:r>
              <a:rPr lang="en-GB" sz="1600" dirty="0"/>
              <a:t>, </a:t>
            </a:r>
            <a:r>
              <a:rPr lang="el-GR" sz="1600" dirty="0"/>
              <a:t>απλό μουσικό όργανο που έφτιαξε ο Πυθαγόρας, με το οποίο έκαναν διάφορα πειράματα φυσικής, μουσικής.</a:t>
            </a:r>
            <a:endParaRPr lang="en-GB" sz="1600" dirty="0"/>
          </a:p>
        </p:txBody>
      </p:sp>
      <p:sp>
        <p:nvSpPr>
          <p:cNvPr id="35" name="24 - TextBox"/>
          <p:cNvSpPr txBox="1"/>
          <p:nvPr/>
        </p:nvSpPr>
        <p:spPr>
          <a:xfrm>
            <a:off x="1800450" y="22826886"/>
            <a:ext cx="2982930" cy="1815882"/>
          </a:xfrm>
          <a:prstGeom prst="rect">
            <a:avLst/>
          </a:prstGeom>
          <a:noFill/>
        </p:spPr>
        <p:txBody>
          <a:bodyPr wrap="square" rtlCol="0">
            <a:spAutoFit/>
          </a:bodyPr>
          <a:lstStyle/>
          <a:p>
            <a:pPr algn="ctr"/>
            <a:r>
              <a:rPr lang="el-GR" sz="1600" dirty="0"/>
              <a:t>Μικρές σφαίρες από πολύτιμους λίθους που βρέθηκαν στο ναυάγιο. Ίσως είναι οι πλανήτες του Μηχανισμού των Αντικυθήρων, </a:t>
            </a:r>
          </a:p>
          <a:p>
            <a:pPr algn="ctr"/>
            <a:r>
              <a:rPr lang="el-GR" sz="1600" dirty="0"/>
              <a:t>Εθνικό Αρχαιολογικό Μουσείο, Αθήνα.</a:t>
            </a:r>
            <a:endParaRPr lang="en-GB" sz="1600" dirty="0"/>
          </a:p>
        </p:txBody>
      </p:sp>
      <p:sp>
        <p:nvSpPr>
          <p:cNvPr id="27" name="34 - TextBox"/>
          <p:cNvSpPr txBox="1"/>
          <p:nvPr/>
        </p:nvSpPr>
        <p:spPr>
          <a:xfrm>
            <a:off x="6395413" y="16883342"/>
            <a:ext cx="9217024" cy="584775"/>
          </a:xfrm>
          <a:prstGeom prst="rect">
            <a:avLst/>
          </a:prstGeom>
          <a:noFill/>
        </p:spPr>
        <p:txBody>
          <a:bodyPr wrap="square" rtlCol="0">
            <a:spAutoFit/>
          </a:bodyPr>
          <a:lstStyle/>
          <a:p>
            <a:pPr algn="ctr"/>
            <a:r>
              <a:rPr lang="en-GB" sz="1600" dirty="0" err="1"/>
              <a:t>Lëvizja</a:t>
            </a:r>
            <a:r>
              <a:rPr lang="en-GB" sz="1600" dirty="0"/>
              <a:t> </a:t>
            </a:r>
            <a:r>
              <a:rPr lang="en-GB" sz="1600" dirty="0" err="1"/>
              <a:t>epiciklike</a:t>
            </a:r>
            <a:r>
              <a:rPr lang="en-GB" sz="1600" dirty="0"/>
              <a:t> e </a:t>
            </a:r>
            <a:r>
              <a:rPr lang="en-GB" sz="1600" dirty="0" err="1"/>
              <a:t>një</a:t>
            </a:r>
            <a:r>
              <a:rPr lang="en-GB" sz="1600" dirty="0"/>
              <a:t> </a:t>
            </a:r>
            <a:r>
              <a:rPr lang="en-GB" sz="1600" dirty="0" err="1"/>
              <a:t>planeti</a:t>
            </a:r>
            <a:r>
              <a:rPr lang="en-GB" sz="1600" dirty="0"/>
              <a:t> </a:t>
            </a:r>
            <a:r>
              <a:rPr lang="en-GB" sz="1600" dirty="0" err="1"/>
              <a:t>si</a:t>
            </a:r>
            <a:r>
              <a:rPr lang="en-GB" sz="1600" dirty="0"/>
              <a:t> </a:t>
            </a:r>
            <a:r>
              <a:rPr lang="en-GB" sz="1600" dirty="0" err="1"/>
              <a:t>ajo</a:t>
            </a:r>
            <a:r>
              <a:rPr lang="en-GB" sz="1600" dirty="0"/>
              <a:t> e </a:t>
            </a:r>
            <a:r>
              <a:rPr lang="en-GB" sz="1600" dirty="0" err="1"/>
              <a:t>prodhuar</a:t>
            </a:r>
            <a:r>
              <a:rPr lang="en-GB" sz="1600" dirty="0"/>
              <a:t> </a:t>
            </a:r>
            <a:r>
              <a:rPr lang="en-GB" sz="1600" dirty="0" err="1"/>
              <a:t>nga</a:t>
            </a:r>
            <a:r>
              <a:rPr lang="en-GB" sz="1600" dirty="0"/>
              <a:t> </a:t>
            </a:r>
            <a:r>
              <a:rPr lang="en-GB" sz="1600" dirty="0" err="1"/>
              <a:t>ingranazhi</a:t>
            </a:r>
            <a:r>
              <a:rPr lang="en-GB" sz="1600" dirty="0"/>
              <a:t> </a:t>
            </a:r>
            <a:r>
              <a:rPr lang="en-GB" sz="1600" dirty="0" err="1"/>
              <a:t>planetar</a:t>
            </a:r>
            <a:r>
              <a:rPr lang="en-GB" sz="1600" dirty="0"/>
              <a:t> </a:t>
            </a:r>
            <a:r>
              <a:rPr lang="en-GB" sz="1600" dirty="0" err="1"/>
              <a:t>i</a:t>
            </a:r>
            <a:r>
              <a:rPr lang="en-GB" sz="1600" dirty="0"/>
              <a:t> </a:t>
            </a:r>
            <a:r>
              <a:rPr lang="en-GB" sz="1600" dirty="0" err="1"/>
              <a:t>Mekanizmit</a:t>
            </a:r>
            <a:r>
              <a:rPr lang="en-GB" sz="1600" dirty="0"/>
              <a:t> (</a:t>
            </a:r>
            <a:r>
              <a:rPr lang="en-GB" sz="1600" dirty="0" err="1"/>
              <a:t>nga</a:t>
            </a:r>
            <a:r>
              <a:rPr lang="en-GB" sz="1600" dirty="0"/>
              <a:t> </a:t>
            </a:r>
            <a:r>
              <a:rPr lang="sq-AL" sz="1600" dirty="0"/>
              <a:t>Enciklopedia </a:t>
            </a:r>
            <a:r>
              <a:rPr lang="en-GB" sz="1600" dirty="0"/>
              <a:t>Britannica, 1777). </a:t>
            </a:r>
          </a:p>
        </p:txBody>
      </p:sp>
      <p:sp>
        <p:nvSpPr>
          <p:cNvPr id="36" name="10 - Ορθογώνιο"/>
          <p:cNvSpPr/>
          <p:nvPr/>
        </p:nvSpPr>
        <p:spPr>
          <a:xfrm>
            <a:off x="5878605" y="18583782"/>
            <a:ext cx="10178754" cy="15327273"/>
          </a:xfrm>
          <a:prstGeom prst="rect">
            <a:avLst/>
          </a:prstGeom>
        </p:spPr>
        <p:txBody>
          <a:bodyPr wrap="square">
            <a:spAutoFit/>
          </a:bodyPr>
          <a:lstStyle/>
          <a:p>
            <a:r>
              <a:rPr lang="el-GR" sz="1800" b="1" dirty="0"/>
              <a:t>Πώς ονομαζόταν αυτό το όργανο; Είναι μοναδικό;</a:t>
            </a:r>
            <a:endParaRPr lang="en-US" sz="1800" b="1" dirty="0"/>
          </a:p>
          <a:p>
            <a:endParaRPr lang="el-GR" sz="1800" b="1" dirty="0"/>
          </a:p>
          <a:p>
            <a:pPr algn="just"/>
            <a:r>
              <a:rPr lang="el-GR" sz="1800" dirty="0"/>
              <a:t>Στην αρχαία γραμματεία υπάρχουν αρκετές αναφορές και περιγραφές παρόμοιων μηχανημάτων στα ελληνικά και στα λατινικά.</a:t>
            </a:r>
          </a:p>
          <a:p>
            <a:pPr algn="just"/>
            <a:r>
              <a:rPr lang="el-GR" sz="1800" dirty="0"/>
              <a:t>Το παλαιότερο όνομα που είχε ένα τέτοιο όργανο ήταν σφαίρα και υποδηλώνει μηχανική ουράνια σφαίρα με κάποιους αυτοματισμούς.</a:t>
            </a:r>
          </a:p>
          <a:p>
            <a:pPr algn="just"/>
            <a:r>
              <a:rPr lang="el-GR" sz="1800" dirty="0"/>
              <a:t>Συχνότερα στα αρχαία ελληνικά βιβλία αυτού του είδους τα όργανα έχουν την ονομασία </a:t>
            </a:r>
            <a:r>
              <a:rPr lang="el-GR" sz="1800" i="1" dirty="0" err="1"/>
              <a:t>πίναξ</a:t>
            </a:r>
            <a:r>
              <a:rPr lang="el-GR" sz="1800" dirty="0"/>
              <a:t> και ακόμη πιο συχνά </a:t>
            </a:r>
            <a:r>
              <a:rPr lang="el-GR" sz="1800" i="1" dirty="0" err="1"/>
              <a:t>πινακίδιον</a:t>
            </a:r>
            <a:r>
              <a:rPr lang="el-GR" sz="1800" dirty="0"/>
              <a:t>, που σημαίνει μικρός πίνακας. Ο μηχανισμός, λοιπόν, είναι το πιο παλιό </a:t>
            </a:r>
            <a:r>
              <a:rPr lang="el-GR" sz="1800" dirty="0" err="1"/>
              <a:t>tablet</a:t>
            </a:r>
            <a:r>
              <a:rPr lang="el-GR" sz="1800" dirty="0"/>
              <a:t>. Φαίνεται ότι υπήρχε ανάγκη για μικρά όργανα όπως αυτό, και προφανώς μια αγορά για αυτά. Σε μια περίσταση διαβάσαμε ότι το κόστος για ένα από αυτά ήταν 200 λίβρες χρυσού! Άλλες ονομασίες παρόμοιων μηχανισμών είναι </a:t>
            </a:r>
            <a:r>
              <a:rPr lang="el-GR" sz="1800" i="1" dirty="0"/>
              <a:t>μετεωροσκόπιο</a:t>
            </a:r>
            <a:r>
              <a:rPr lang="el-GR" sz="1800" dirty="0"/>
              <a:t>, δηλαδή όργανο παρατήρησης του ουρανού, και </a:t>
            </a:r>
            <a:r>
              <a:rPr lang="el-GR" sz="1800" i="1" dirty="0"/>
              <a:t>αστρολάβος</a:t>
            </a:r>
            <a:r>
              <a:rPr lang="el-GR" sz="1800" dirty="0"/>
              <a:t> ή </a:t>
            </a:r>
            <a:r>
              <a:rPr lang="el-GR" sz="1800" i="1" dirty="0" err="1"/>
              <a:t>αστρολάβιον</a:t>
            </a:r>
            <a:r>
              <a:rPr lang="el-GR" sz="1800" dirty="0"/>
              <a:t>.</a:t>
            </a:r>
          </a:p>
          <a:p>
            <a:pPr algn="just"/>
            <a:r>
              <a:rPr lang="el-GR" sz="1800" dirty="0"/>
              <a:t>Αρκετές περιγραφές μας πληροφορούν ότι μερικές ονομάζονται </a:t>
            </a:r>
            <a:r>
              <a:rPr lang="el-GR" sz="1800" i="1" dirty="0"/>
              <a:t>βασιλικά πινακίδια</a:t>
            </a:r>
            <a:r>
              <a:rPr lang="el-GR" sz="1800" dirty="0"/>
              <a:t>, καθώς ήταν κατασκευασμένες από πολύ ακριβό υλικό, όπως χρυσό, ελεφαντόδοντο, ασήμι, έβενο, με τους πλανήτες από πολύτιμους λίθους, όπως διαμάντι, σμαράγδι, ζαφείρι, </a:t>
            </a:r>
            <a:r>
              <a:rPr lang="el-GR" sz="1800" dirty="0" err="1"/>
              <a:t>οφίτη</a:t>
            </a:r>
            <a:r>
              <a:rPr lang="el-GR" sz="1800" dirty="0"/>
              <a:t>, αιματίτη, γαλαζοπράσινο, λευκό κρύσταλλο, χρυσό.</a:t>
            </a:r>
          </a:p>
          <a:p>
            <a:pPr algn="just"/>
            <a:r>
              <a:rPr lang="el-GR" sz="1800" dirty="0"/>
              <a:t>Στο βιβλίο </a:t>
            </a:r>
            <a:r>
              <a:rPr lang="el-GR" sz="1800" i="1" dirty="0" err="1"/>
              <a:t>Historia</a:t>
            </a:r>
            <a:r>
              <a:rPr lang="el-GR" sz="1800" i="1" dirty="0"/>
              <a:t> </a:t>
            </a:r>
            <a:r>
              <a:rPr lang="el-GR" sz="1800" i="1" dirty="0" err="1"/>
              <a:t>Alexandri</a:t>
            </a:r>
            <a:r>
              <a:rPr lang="el-GR" sz="1800" i="1" dirty="0"/>
              <a:t> </a:t>
            </a:r>
            <a:r>
              <a:rPr lang="el-GR" sz="1800" i="1" dirty="0" err="1"/>
              <a:t>Magni</a:t>
            </a:r>
            <a:r>
              <a:rPr lang="el-GR" sz="1800" i="1" dirty="0"/>
              <a:t>, </a:t>
            </a:r>
            <a:r>
              <a:rPr lang="el-GR" sz="1800" i="1" dirty="0" err="1"/>
              <a:t>Recensio</a:t>
            </a:r>
            <a:r>
              <a:rPr lang="el-GR" sz="1800" i="1" dirty="0"/>
              <a:t> γ</a:t>
            </a:r>
            <a:r>
              <a:rPr lang="el-GR" sz="1800" dirty="0"/>
              <a:t>, διαβάζουμε: «Φέρνει ένα βασιλικό πανάκριβο τραπέζι, που η ανθρώπινη λογική δεν μπορεί να κατανοήσει, από ελεφαντόδοντο, έβενο, χρυσό και ασήμι, με τρεις ομοκεντρικούς κύκλους. Ο πρώτος κύκλος έχει τα 36 αστέρια (</a:t>
            </a:r>
            <a:r>
              <a:rPr lang="el-GR" sz="1800" dirty="0" err="1"/>
              <a:t>δεκανοί</a:t>
            </a:r>
            <a:r>
              <a:rPr lang="el-GR" sz="1800" dirty="0"/>
              <a:t>, όπως ο Μηχανισμός των Αντικυθήρων), στον δεύτερο κύκλο τον ζωδιακό κύκλο με τα 12 ζώδια (όπως ο Μηχανισμός των Αντικυθήρων), στο κέντρο τον Ήλιο και τη Σελήνη» (όπως ο Μηχανισμός των Αντικυθήρων) . … «Άνοιξε ένα μικρότερο κουτί και πήρε τα οκτώ αστέρια (Ήλιος, Σελήνη, Γη και οι πέντε τότε γνωστοί πλανήτες) φτιαγμένα από πολύτιμους λίθους και αναπαριστούσε τα ουράνια φαινόμενα. Στον εσωτερικό κύκλο βάζει τον Ήλιο από κρύσταλλο, τη Σελήνη από διαμάντι, τον Άρη από αιματίτη, τον Ερμή από σμαράγδι, τον Δία από μια μπλε πέτρα, την Αφροδίτη από ζαφείρι και το ρολόι από μάρμαρο… Είχε τις Πλειάδες, τον Ωρίωνα, τον Αρκτούρο, την Ανδρομέδα, την Άρκτο, τον Δράκοντα, δηλαδή ήταν ένας χάρτης του ουρανού».</a:t>
            </a:r>
            <a:endParaRPr lang="en-US" sz="1800" dirty="0"/>
          </a:p>
          <a:p>
            <a:endParaRPr lang="el-GR" sz="1800" b="1" dirty="0"/>
          </a:p>
          <a:p>
            <a:r>
              <a:rPr lang="el-GR" sz="1800" b="1" dirty="0"/>
              <a:t>Υπήρχαν άλλοι μηχανισμοί;</a:t>
            </a:r>
            <a:endParaRPr lang="en-US" sz="1800" b="1" dirty="0"/>
          </a:p>
          <a:p>
            <a:pPr algn="just"/>
            <a:endParaRPr lang="el-GR" sz="1800" dirty="0"/>
          </a:p>
          <a:p>
            <a:pPr algn="just"/>
            <a:r>
              <a:rPr lang="el-GR" sz="1800" dirty="0"/>
              <a:t>Η περιγραφή αποδεικνύει ότι υπήρχαν. Δεν έχουν βρεθεί ποτέ άλλα γιατί ήταν πολύ ακριβά, και παλιά πράγματα από μέταλλο ανακυκλώνονταν και εξακολουθούν να ανακυκλώνονται.</a:t>
            </a:r>
          </a:p>
          <a:p>
            <a:pPr algn="just"/>
            <a:r>
              <a:rPr lang="el-GR" sz="1800" dirty="0"/>
              <a:t>Παρόμοια όργανα, λιγότερο προηγμένα, υπήρχαν και στην προϊστορική Ελλάδα. Υπάρχει ο μινωικός υπολογιστής (του 19ου αιώνα π.Χ. της Μινωικής εποχής, που βρέθηκε στο </a:t>
            </a:r>
            <a:r>
              <a:rPr lang="el-GR" sz="1800" dirty="0" err="1"/>
              <a:t>Παλαίκαστρο</a:t>
            </a:r>
            <a:r>
              <a:rPr lang="el-GR" sz="1800" dirty="0"/>
              <a:t> της Ανατολικής Κρήτης). Αυτός είναι μια αστρονομική φορητή αριθμομηχανή (με διάμετρο 8 cm). Αυτό το τεχνούργημα είναι ένα καλούπι που αποδεικνύει ότι έφτιαχναν πολλά και ότι υπήρχε αγορά για τέτοια όργανα. Τέτοια μηχανήματα μπορούσαν να έχουν οι άνθρωποι και να τα χρησιμοποιούν για να τηρούν ημερολόγια, να προβλέπουν τις εκλείψεις, τις φάσεις της Σελήνης, την εποχή της σποράς. Ασφαλώς ήταν ακριβά αστρονομικά όργανα.</a:t>
            </a:r>
          </a:p>
          <a:p>
            <a:pPr algn="just"/>
            <a:r>
              <a:rPr lang="el-GR" sz="1800" dirty="0"/>
              <a:t>Τμήματα παρόμοιων οργάνων αστρονομικής χρήσης έχουν βρεθεί σε όλη την Ευρώπη, μερικά έχουν και χάρτη του ουρανού. Στην αρχαιότητα υπήρχαν ειδικοί στην κατασκευή ρολογιών, ειδικοί στα ρολόγια και ονομάζονταν </a:t>
            </a:r>
            <a:r>
              <a:rPr lang="el-GR" sz="1800" dirty="0" err="1"/>
              <a:t>γνωμονικοί</a:t>
            </a:r>
            <a:r>
              <a:rPr lang="el-GR" sz="1800" dirty="0"/>
              <a:t>. Η ειδικότητα ονομαζόταν </a:t>
            </a:r>
            <a:r>
              <a:rPr lang="el-GR" sz="1800" dirty="0" err="1"/>
              <a:t>γνωμονική</a:t>
            </a:r>
            <a:r>
              <a:rPr lang="el-GR" sz="1800" dirty="0"/>
              <a:t> τέχνη, η τέχνη της κατασκευής ρολογιών. </a:t>
            </a:r>
          </a:p>
          <a:p>
            <a:pPr algn="just"/>
            <a:r>
              <a:rPr lang="el-GR" sz="1800" dirty="0"/>
              <a:t>Σύμφωνα με τον παλαιότερο ορισμό του όρου, ο «Μηχανικός» είναι αυτός μόνον που μπορεί να δημιουργήσει ένα μηχανικό σύμπαν, ένα σύμπαν ρολόι, ένα πλανητάριο.</a:t>
            </a:r>
          </a:p>
          <a:p>
            <a:pPr algn="just"/>
            <a:r>
              <a:rPr lang="el-GR" sz="1800" dirty="0"/>
              <a:t>Αξίζει να αναφερθεί ο δίσκος της </a:t>
            </a:r>
            <a:r>
              <a:rPr lang="el-GR" sz="1800" dirty="0" err="1"/>
              <a:t>Σεβρός</a:t>
            </a:r>
            <a:r>
              <a:rPr lang="el-GR" sz="1800" dirty="0"/>
              <a:t> «</a:t>
            </a:r>
            <a:r>
              <a:rPr lang="el-GR" sz="1800" dirty="0" err="1"/>
              <a:t>disque</a:t>
            </a:r>
            <a:r>
              <a:rPr lang="el-GR" sz="1800" dirty="0"/>
              <a:t> </a:t>
            </a:r>
            <a:r>
              <a:rPr lang="el-GR" sz="1800" dirty="0" err="1"/>
              <a:t>de</a:t>
            </a:r>
            <a:r>
              <a:rPr lang="el-GR" sz="1800" dirty="0"/>
              <a:t> </a:t>
            </a:r>
            <a:r>
              <a:rPr lang="el-GR" sz="1800" dirty="0" err="1"/>
              <a:t>Chevroch</a:t>
            </a:r>
            <a:r>
              <a:rPr lang="el-GR" sz="1800" dirty="0"/>
              <a:t>» (Γαλλία), που ίσως αποτελούσε μέρος μιας ουράνιας σφαίρας από χαλκό (περίπου 230 </a:t>
            </a:r>
            <a:r>
              <a:rPr lang="el-GR" sz="1800" dirty="0" err="1"/>
              <a:t>μ.Χ</a:t>
            </a:r>
            <a:r>
              <a:rPr lang="el-GR" sz="1800" dirty="0"/>
              <a:t>.). Ο δίσκος είναι ελαφρώς έκκεντρος λόγω της έκκεντρης κίνησης της Γης γύρω από τον Ήλιο. Έχει πάνω του τον ζωδιακό κύκλο και γραμμένους στα ελληνικά τους αιγυπτιακούς μήνες (όπως ο Μηχανισμός) και τους ρωμαϊκούς μήνες, όπως τους έχουμε σήμερα (Ιανουάριος, Φεβρουάριος κ.λπ.).</a:t>
            </a:r>
          </a:p>
          <a:p>
            <a:pPr algn="just"/>
            <a:r>
              <a:rPr lang="el-GR" sz="1800" dirty="0"/>
              <a:t>Στα αρχαία κείμενα διαβάζουμε ότι μερικά από αυτά τα όργανα κατασκευάζονταν ακόμη και από ξύλο. Διαβάσαμε ότι υπήρχε ένα βιβλίο </a:t>
            </a:r>
            <a:r>
              <a:rPr lang="el-GR" sz="1800"/>
              <a:t>του μοναχού Διόδωρου </a:t>
            </a:r>
            <a:r>
              <a:rPr lang="el-GR" sz="1800" dirty="0"/>
              <a:t>για τη Σφαίρα του Ιππάρχου, που αναφέρεται στο Λεξικό του </a:t>
            </a:r>
            <a:r>
              <a:rPr lang="el-GR" sz="1800" dirty="0" err="1"/>
              <a:t>Σουίδα</a:t>
            </a:r>
            <a:r>
              <a:rPr lang="el-GR" sz="1800" dirty="0"/>
              <a:t>. Ο μηχανισμός είναι πρόγονος του ρολογιού της Αγίας Σοφίας και της Γάζας, πιθανότατα έργα και τα δύο του Ανθέμιου, του Ρολογιού της Δαμασκού. Υπάρχουν μερικά υπολείμματα τριών ημερολογιακών μηχανισμών του 18ου αιώνα στο Εθνικό Αρχαιολογικό Μουσείο του Ρέικιαβικ στην Ισλανδία.</a:t>
            </a:r>
          </a:p>
        </p:txBody>
      </p:sp>
      <p:sp>
        <p:nvSpPr>
          <p:cNvPr id="2" name="Rectangle 2"/>
          <p:cNvSpPr>
            <a:spLocks noChangeArrowheads="1"/>
          </p:cNvSpPr>
          <p:nvPr/>
        </p:nvSpPr>
        <p:spPr bwMode="auto">
          <a:xfrm>
            <a:off x="0" y="0"/>
            <a:ext cx="3600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9" name="23 - Ορθογώνιο"/>
          <p:cNvSpPr/>
          <p:nvPr/>
        </p:nvSpPr>
        <p:spPr>
          <a:xfrm>
            <a:off x="17034335" y="18563294"/>
            <a:ext cx="9873480" cy="2836674"/>
          </a:xfrm>
          <a:prstGeom prst="rect">
            <a:avLst/>
          </a:prstGeom>
        </p:spPr>
        <p:txBody>
          <a:bodyPr wrap="square">
            <a:spAutoFit/>
          </a:bodyPr>
          <a:lstStyle/>
          <a:p>
            <a:pPr algn="ctr">
              <a:lnSpc>
                <a:spcPct val="125000"/>
              </a:lnSpc>
            </a:pPr>
            <a:r>
              <a:rPr lang="el-GR" sz="1800" b="1" dirty="0"/>
              <a:t>Περιγραφή αρχαίου πινακιδίου (</a:t>
            </a:r>
            <a:r>
              <a:rPr lang="en-US" sz="1800" b="1" dirty="0"/>
              <a:t>tablet) </a:t>
            </a:r>
            <a:r>
              <a:rPr lang="el-GR" sz="1800" b="1" dirty="0"/>
              <a:t>σαν τον Μηχανισμό Αντικυθήρων με τους πλανήτες</a:t>
            </a:r>
          </a:p>
          <a:p>
            <a:pPr algn="ctr">
              <a:lnSpc>
                <a:spcPct val="125000"/>
              </a:lnSpc>
            </a:pPr>
            <a:r>
              <a:rPr lang="el-GR" sz="1800" b="1" dirty="0"/>
              <a:t>από το αρχαίο βιβλίο  </a:t>
            </a:r>
            <a:r>
              <a:rPr lang="el-GR" sz="1800" b="1" i="1" dirty="0"/>
              <a:t>Ιστορία του Μεγαλέξανδρου</a:t>
            </a:r>
            <a:r>
              <a:rPr lang="el-GR" sz="1800" b="1" dirty="0"/>
              <a:t>, Recensio γ</a:t>
            </a:r>
          </a:p>
          <a:p>
            <a:pPr algn="just">
              <a:lnSpc>
                <a:spcPct val="125000"/>
              </a:lnSpc>
            </a:pPr>
            <a:r>
              <a:rPr lang="el-GR" sz="1800" dirty="0"/>
              <a:t>«Έφερε ένα βασιλικό τραπέζι (όπως ο Μηχανισμός των Αντικυθήρων) που δεν μπορεί να συλλάβει ο ανθρώπινος νους, από ελεφαντόδοντο, έβενο, χρυσό και ασήμι, με τρεις ομόκεντρους κύκλους με τα 36 αστέρια στο πρώτο, τα 12 ζωδιακά τμήματα και στη μέση ο Ήλιος και η Σελήνη... Έπειτα έβγαλε τα επτά αστέρια από ένα μικρότερο κουτί και κατασκεύασε τον ουρανό με τον ήλιο από κρύσταλλο, τη Σελήνη από διαμάντι, τον Άρη από αιματίτη, τον Ερμή από το σμαράγδι, τον Δία από την πέτρα του </a:t>
            </a:r>
            <a:r>
              <a:rPr lang="el-GR" sz="1800" dirty="0" err="1"/>
              <a:t>αιθερίτη</a:t>
            </a:r>
            <a:r>
              <a:rPr lang="el-GR" sz="1800" dirty="0"/>
              <a:t>, την Αφροδίτη από ζαφείρι και το ρολόι από μάρμαρο. Μνημειακό ρολόι </a:t>
            </a:r>
            <a:r>
              <a:rPr lang="el-GR" sz="1800" dirty="0" err="1"/>
              <a:t>Relojes</a:t>
            </a:r>
            <a:r>
              <a:rPr lang="el-GR" sz="1800" dirty="0"/>
              <a:t> </a:t>
            </a:r>
            <a:r>
              <a:rPr lang="el-GR" sz="1800" dirty="0" err="1"/>
              <a:t>Olvera</a:t>
            </a:r>
            <a:r>
              <a:rPr lang="el-GR" sz="1800" dirty="0"/>
              <a:t>.</a:t>
            </a:r>
            <a:endParaRPr lang="en-GB" sz="1800" dirty="0"/>
          </a:p>
        </p:txBody>
      </p:sp>
      <p:sp>
        <p:nvSpPr>
          <p:cNvPr id="29" name="Rectangle 36"/>
          <p:cNvSpPr>
            <a:spLocks noChangeArrowheads="1"/>
          </p:cNvSpPr>
          <p:nvPr/>
        </p:nvSpPr>
        <p:spPr bwMode="auto">
          <a:xfrm>
            <a:off x="4639131" y="3610743"/>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Οι Πλανήτες</a:t>
            </a:r>
            <a:endParaRPr lang="en-US" sz="7200" b="1" i="1" dirty="0">
              <a:solidFill>
                <a:srgbClr val="003399"/>
              </a:solidFill>
              <a:effectLst>
                <a:outerShdw blurRad="38100" dist="38100" dir="2700000" algn="tl">
                  <a:srgbClr val="FFFFFF"/>
                </a:outerShdw>
              </a:effectLst>
              <a:latin typeface="Times New Roman" pitchFamily="18" charset="0"/>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531" y="6607344"/>
            <a:ext cx="2514600" cy="140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0637" y="6607344"/>
            <a:ext cx="8649344" cy="894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Ομάδα 2"/>
          <p:cNvGrpSpPr/>
          <p:nvPr/>
        </p:nvGrpSpPr>
        <p:grpSpPr>
          <a:xfrm>
            <a:off x="27647190" y="34708204"/>
            <a:ext cx="7895222" cy="12653832"/>
            <a:chOff x="27647190" y="34708206"/>
            <a:chExt cx="7895222" cy="6313636"/>
          </a:xfrm>
        </p:grpSpPr>
        <p:sp>
          <p:nvSpPr>
            <p:cNvPr id="31" name="27 - TextBox"/>
            <p:cNvSpPr txBox="1"/>
            <p:nvPr/>
          </p:nvSpPr>
          <p:spPr>
            <a:xfrm>
              <a:off x="27647190" y="34708206"/>
              <a:ext cx="7677420" cy="1581722"/>
            </a:xfrm>
            <a:prstGeom prst="rect">
              <a:avLst/>
            </a:prstGeom>
            <a:noFill/>
          </p:spPr>
          <p:txBody>
            <a:bodyPr wrap="square" rtlCol="0">
              <a:spAutoFit/>
            </a:bodyPr>
            <a:lstStyle/>
            <a:p>
              <a:pPr algn="just"/>
              <a:r>
                <a:rPr lang="en-GB" sz="2000" dirty="0" err="1"/>
                <a:t>Ingranazhi</a:t>
              </a:r>
              <a:r>
                <a:rPr lang="en-GB" sz="2000" dirty="0"/>
                <a:t> </a:t>
              </a:r>
              <a:r>
                <a:rPr lang="en-GB" sz="2000" dirty="0" err="1"/>
                <a:t>planetar</a:t>
              </a:r>
              <a:endParaRPr lang="en-GB" sz="2000" dirty="0"/>
            </a:p>
            <a:p>
              <a:pPr algn="just"/>
              <a:r>
                <a:rPr lang="en-GB" sz="2000" dirty="0" err="1"/>
                <a:t>Një</a:t>
              </a:r>
              <a:r>
                <a:rPr lang="en-GB" sz="2000" dirty="0"/>
                <a:t> </a:t>
              </a:r>
              <a:r>
                <a:rPr lang="en-GB" sz="2000" dirty="0" err="1"/>
                <a:t>ingranazh</a:t>
              </a:r>
              <a:r>
                <a:rPr lang="en-GB" sz="2000" dirty="0"/>
                <a:t> </a:t>
              </a:r>
              <a:r>
                <a:rPr lang="en-GB" sz="2000" dirty="0" err="1"/>
                <a:t>brenda</a:t>
              </a:r>
              <a:r>
                <a:rPr lang="en-GB" sz="2000" dirty="0"/>
                <a:t> </a:t>
              </a:r>
              <a:r>
                <a:rPr lang="en-GB" sz="2000" dirty="0" err="1"/>
                <a:t>një</a:t>
              </a:r>
              <a:r>
                <a:rPr lang="en-GB" sz="2000" dirty="0"/>
                <a:t> </a:t>
              </a:r>
              <a:r>
                <a:rPr lang="en-GB" sz="2000" dirty="0" err="1"/>
                <a:t>ingranazhi</a:t>
              </a:r>
              <a:r>
                <a:rPr lang="en-GB" sz="2000" dirty="0"/>
                <a:t> </a:t>
              </a:r>
              <a:r>
                <a:rPr lang="en-GB" sz="2000" dirty="0" err="1"/>
                <a:t>të</a:t>
              </a:r>
              <a:r>
                <a:rPr lang="en-GB" sz="2000" dirty="0"/>
                <a:t> </a:t>
              </a:r>
              <a:r>
                <a:rPr lang="en-GB" sz="2000" dirty="0" err="1"/>
                <a:t>zbrazët</a:t>
              </a:r>
              <a:r>
                <a:rPr lang="en-GB" sz="2000" dirty="0"/>
                <a:t> </a:t>
              </a:r>
              <a:r>
                <a:rPr lang="en-GB" sz="2000" dirty="0" err="1"/>
                <a:t>mund</a:t>
              </a:r>
              <a:r>
                <a:rPr lang="en-GB" sz="2000" dirty="0"/>
                <a:t> </a:t>
              </a:r>
              <a:r>
                <a:rPr lang="en-GB" sz="2000" dirty="0" err="1"/>
                <a:t>të</a:t>
              </a:r>
              <a:r>
                <a:rPr lang="en-GB" sz="2000" dirty="0"/>
                <a:t> </a:t>
              </a:r>
              <a:r>
                <a:rPr lang="en-GB" sz="2000" dirty="0" err="1"/>
                <a:t>lëvizë</a:t>
              </a:r>
              <a:r>
                <a:rPr lang="en-GB" sz="2000" dirty="0"/>
                <a:t> në </a:t>
              </a:r>
              <a:r>
                <a:rPr lang="en-GB" sz="2000" dirty="0" err="1"/>
                <a:t>mënyrë</a:t>
              </a:r>
              <a:r>
                <a:rPr lang="en-GB" sz="2000" dirty="0"/>
                <a:t> </a:t>
              </a:r>
              <a:r>
                <a:rPr lang="en-GB" sz="2000" dirty="0" err="1"/>
                <a:t>tangjenciale</a:t>
              </a:r>
              <a:r>
                <a:rPr lang="en-GB" sz="2000" dirty="0"/>
                <a:t> me </a:t>
              </a:r>
              <a:r>
                <a:rPr lang="en-GB" sz="2000" dirty="0" err="1"/>
                <a:t>ingranazhin</a:t>
              </a:r>
              <a:r>
                <a:rPr lang="en-GB" sz="2000" dirty="0"/>
                <a:t> e </a:t>
              </a:r>
              <a:r>
                <a:rPr lang="en-GB" sz="2000" dirty="0" err="1"/>
                <a:t>jashtëm</a:t>
              </a:r>
              <a:r>
                <a:rPr lang="en-GB" sz="2000" dirty="0"/>
                <a:t> </a:t>
              </a:r>
              <a:r>
                <a:rPr lang="en-GB" sz="2000" dirty="0" err="1"/>
                <a:t>dhe</a:t>
              </a:r>
              <a:r>
                <a:rPr lang="en-GB" sz="2000" dirty="0"/>
                <a:t> </a:t>
              </a:r>
              <a:r>
                <a:rPr lang="en-GB" sz="2000" dirty="0" err="1"/>
                <a:t>të</a:t>
              </a:r>
              <a:r>
                <a:rPr lang="en-GB" sz="2000" dirty="0"/>
                <a:t> </a:t>
              </a:r>
              <a:r>
                <a:rPr lang="en-GB" sz="2000" dirty="0" err="1"/>
                <a:t>japë</a:t>
              </a:r>
              <a:r>
                <a:rPr lang="en-GB" sz="2000" dirty="0"/>
                <a:t> </a:t>
              </a:r>
              <a:r>
                <a:rPr lang="en-GB" sz="2000" dirty="0" err="1"/>
                <a:t>lëvizjen</a:t>
              </a:r>
              <a:r>
                <a:rPr lang="en-GB" sz="2000" dirty="0"/>
                <a:t> </a:t>
              </a:r>
              <a:r>
                <a:rPr lang="en-GB" sz="2000" dirty="0" err="1"/>
                <a:t>epiciklike</a:t>
              </a:r>
              <a:r>
                <a:rPr lang="en-GB" sz="2000" dirty="0"/>
                <a:t> </a:t>
              </a:r>
              <a:r>
                <a:rPr lang="en-GB" sz="2000" dirty="0" err="1"/>
                <a:t>të</a:t>
              </a:r>
              <a:r>
                <a:rPr lang="en-GB" sz="2000" dirty="0"/>
                <a:t> </a:t>
              </a:r>
              <a:r>
                <a:rPr lang="en-GB" sz="2000" dirty="0" err="1"/>
                <a:t>një</a:t>
              </a:r>
              <a:r>
                <a:rPr lang="en-GB" sz="2000" dirty="0"/>
                <a:t> </a:t>
              </a:r>
              <a:r>
                <a:rPr lang="en-GB" sz="2000" dirty="0" err="1"/>
                <a:t>planeti</a:t>
              </a:r>
              <a:r>
                <a:rPr lang="en-GB" sz="2000" dirty="0"/>
                <a:t>.</a:t>
              </a:r>
            </a:p>
            <a:p>
              <a:pPr algn="just"/>
              <a:r>
                <a:rPr lang="en-GB" sz="2000" dirty="0"/>
                <a:t>Ai </a:t>
              </a:r>
              <a:r>
                <a:rPr lang="en-GB" sz="2000" dirty="0" err="1"/>
                <a:t>prodhon</a:t>
              </a:r>
              <a:r>
                <a:rPr lang="en-GB" sz="2000" dirty="0"/>
                <a:t> </a:t>
              </a:r>
              <a:r>
                <a:rPr lang="en-GB" sz="2000" dirty="0" err="1"/>
                <a:t>një</a:t>
              </a:r>
              <a:r>
                <a:rPr lang="en-GB" sz="2000" dirty="0"/>
                <a:t> </a:t>
              </a:r>
              <a:r>
                <a:rPr lang="en-GB" sz="2000" dirty="0" err="1"/>
                <a:t>imazh</a:t>
              </a:r>
              <a:r>
                <a:rPr lang="en-GB" sz="2000" dirty="0"/>
                <a:t> </a:t>
              </a:r>
              <a:r>
                <a:rPr lang="en-GB" sz="2000" dirty="0" err="1"/>
                <a:t>si</a:t>
              </a:r>
              <a:r>
                <a:rPr lang="en-GB" sz="2000" dirty="0"/>
                <a:t> ai </a:t>
              </a:r>
              <a:r>
                <a:rPr lang="en-GB" sz="2000" dirty="0" err="1"/>
                <a:t>lart</a:t>
              </a:r>
              <a:r>
                <a:rPr lang="en-GB" sz="2000" dirty="0"/>
                <a:t> </a:t>
              </a:r>
              <a:r>
                <a:rPr lang="en-GB" sz="2000" dirty="0" err="1"/>
                <a:t>djathtas</a:t>
              </a:r>
              <a:r>
                <a:rPr lang="en-GB" sz="2000" dirty="0"/>
                <a:t> (</a:t>
              </a:r>
              <a:r>
                <a:rPr lang="en-GB" sz="2000" dirty="0" err="1"/>
                <a:t>nga</a:t>
              </a:r>
              <a:r>
                <a:rPr lang="en-GB" sz="2000" dirty="0"/>
                <a:t> Encyclopaedia Britannica, 1777).</a:t>
              </a:r>
            </a:p>
            <a:p>
              <a:pPr algn="just"/>
              <a:r>
                <a:rPr lang="en-GB" sz="2000" dirty="0"/>
                <a:t>Nga </a:t>
              </a:r>
              <a:r>
                <a:rPr lang="en-GB" sz="2000" dirty="0" err="1"/>
                <a:t>hapësira</a:t>
              </a:r>
              <a:r>
                <a:rPr lang="en-GB" sz="2000" dirty="0"/>
                <a:t> relative </a:t>
              </a:r>
              <a:r>
                <a:rPr lang="en-GB" sz="2000" dirty="0" err="1"/>
                <a:t>mes</a:t>
              </a:r>
              <a:r>
                <a:rPr lang="en-GB" sz="2000" dirty="0"/>
                <a:t> </a:t>
              </a:r>
              <a:r>
                <a:rPr lang="en-GB" sz="2000" dirty="0" err="1"/>
                <a:t>ingranazhit</a:t>
              </a:r>
              <a:r>
                <a:rPr lang="en-GB" sz="2000" dirty="0"/>
                <a:t> </a:t>
              </a:r>
              <a:r>
                <a:rPr lang="en-GB" sz="2000" dirty="0" err="1"/>
                <a:t>të</a:t>
              </a:r>
              <a:r>
                <a:rPr lang="en-GB" sz="2000" dirty="0"/>
                <a:t> </a:t>
              </a:r>
              <a:r>
                <a:rPr lang="en-GB" sz="2000" dirty="0" err="1"/>
                <a:t>brendshëm</a:t>
              </a:r>
              <a:r>
                <a:rPr lang="en-GB" sz="2000" dirty="0"/>
                <a:t> </a:t>
              </a:r>
              <a:r>
                <a:rPr lang="en-GB" sz="2000" dirty="0" err="1"/>
                <a:t>dhe</a:t>
              </a:r>
              <a:r>
                <a:rPr lang="en-GB" sz="2000" dirty="0"/>
                <a:t> </a:t>
              </a:r>
              <a:r>
                <a:rPr lang="en-GB" sz="2000" dirty="0" err="1"/>
                <a:t>atij</a:t>
              </a:r>
              <a:r>
                <a:rPr lang="en-GB" sz="2000" dirty="0"/>
                <a:t> </a:t>
              </a:r>
              <a:r>
                <a:rPr lang="en-GB" sz="2000" dirty="0" err="1"/>
                <a:t>të</a:t>
              </a:r>
              <a:r>
                <a:rPr lang="en-GB" sz="2000" dirty="0"/>
                <a:t> </a:t>
              </a:r>
              <a:r>
                <a:rPr lang="en-GB" sz="2000" dirty="0" err="1"/>
                <a:t>jashtëm</a:t>
              </a:r>
              <a:r>
                <a:rPr lang="en-GB" sz="2000" dirty="0"/>
                <a:t> </a:t>
              </a:r>
              <a:r>
                <a:rPr lang="en-GB" sz="2000" dirty="0" err="1"/>
                <a:t>mund</a:t>
              </a:r>
              <a:r>
                <a:rPr lang="en-GB" sz="2000" dirty="0"/>
                <a:t> </a:t>
              </a:r>
              <a:r>
                <a:rPr lang="en-GB" sz="2000" dirty="0" err="1"/>
                <a:t>të</a:t>
              </a:r>
              <a:r>
                <a:rPr lang="en-GB" sz="2000" dirty="0"/>
                <a:t> </a:t>
              </a:r>
              <a:r>
                <a:rPr lang="en-GB" sz="2000" dirty="0" err="1"/>
                <a:t>llogarisim</a:t>
              </a:r>
              <a:r>
                <a:rPr lang="en-GB" sz="2000" dirty="0"/>
                <a:t> se ai u </a:t>
              </a:r>
              <a:r>
                <a:rPr lang="en-GB" sz="2000" dirty="0" err="1"/>
                <a:t>krijua</a:t>
              </a:r>
              <a:r>
                <a:rPr lang="en-GB" sz="2000" dirty="0"/>
                <a:t> </a:t>
              </a:r>
              <a:r>
                <a:rPr lang="en-GB" sz="2000" dirty="0" err="1"/>
                <a:t>për</a:t>
              </a:r>
              <a:r>
                <a:rPr lang="en-GB" sz="2000" dirty="0"/>
                <a:t> </a:t>
              </a:r>
              <a:r>
                <a:rPr lang="en-GB" sz="2000" dirty="0" err="1"/>
                <a:t>Saturnin</a:t>
              </a:r>
              <a:r>
                <a:rPr lang="en-GB" sz="2000" dirty="0"/>
                <a:t>, </a:t>
              </a:r>
              <a:r>
                <a:rPr lang="en-GB" sz="2000" dirty="0" err="1"/>
                <a:t>i</a:t>
              </a:r>
              <a:r>
                <a:rPr lang="en-GB" sz="2000" dirty="0"/>
                <a:t> </a:t>
              </a:r>
              <a:r>
                <a:rPr lang="en-GB" sz="2000" dirty="0" err="1"/>
                <a:t>vendosur</a:t>
              </a:r>
              <a:r>
                <a:rPr lang="en-GB" sz="2000" dirty="0"/>
                <a:t> 5 </a:t>
              </a:r>
              <a:r>
                <a:rPr lang="en-GB" sz="2000" dirty="0" err="1"/>
                <a:t>herë</a:t>
              </a:r>
              <a:r>
                <a:rPr lang="en-GB" sz="2000" dirty="0"/>
                <a:t> </a:t>
              </a:r>
              <a:r>
                <a:rPr lang="en-GB" sz="2000" dirty="0" err="1"/>
                <a:t>më</a:t>
              </a:r>
              <a:r>
                <a:rPr lang="en-GB" sz="2000" dirty="0"/>
                <a:t> </a:t>
              </a:r>
              <a:r>
                <a:rPr lang="en-GB" sz="2000" dirty="0" err="1"/>
                <a:t>larg</a:t>
              </a:r>
              <a:r>
                <a:rPr lang="en-GB" sz="2000" dirty="0"/>
                <a:t> </a:t>
              </a:r>
              <a:r>
                <a:rPr lang="en-GB" sz="2000" dirty="0" err="1"/>
                <a:t>nga</a:t>
              </a:r>
              <a:r>
                <a:rPr lang="en-GB" sz="2000" dirty="0"/>
                <a:t> </a:t>
              </a:r>
              <a:r>
                <a:rPr lang="en-GB" sz="2000" dirty="0" err="1"/>
                <a:t>Dielli</a:t>
              </a:r>
              <a:r>
                <a:rPr lang="en-GB" sz="2000" dirty="0"/>
                <a:t> se </a:t>
              </a:r>
              <a:r>
                <a:rPr lang="en-GB" sz="2000" dirty="0" err="1"/>
                <a:t>Toka</a:t>
              </a:r>
              <a:r>
                <a:rPr lang="en-GB" sz="2000" dirty="0"/>
                <a:t>.</a:t>
              </a:r>
            </a:p>
            <a:p>
              <a:pPr algn="just"/>
              <a:r>
                <a:rPr lang="en-GB" sz="2000" dirty="0" err="1"/>
                <a:t>Vini</a:t>
              </a:r>
              <a:r>
                <a:rPr lang="en-GB" sz="2000" dirty="0"/>
                <a:t> re </a:t>
              </a:r>
              <a:r>
                <a:rPr lang="en-GB" sz="2000" dirty="0" err="1"/>
                <a:t>spiralen</a:t>
              </a:r>
              <a:r>
                <a:rPr lang="en-GB" sz="2000" dirty="0"/>
                <a:t> </a:t>
              </a:r>
              <a:r>
                <a:rPr lang="en-GB" sz="2000" dirty="0" err="1"/>
                <a:t>që</a:t>
              </a:r>
              <a:r>
                <a:rPr lang="en-GB" sz="2000" dirty="0"/>
                <a:t> </a:t>
              </a:r>
              <a:r>
                <a:rPr lang="en-GB" sz="2000" dirty="0" err="1"/>
                <a:t>rrotullon</a:t>
              </a:r>
              <a:r>
                <a:rPr lang="en-GB" sz="2000" dirty="0"/>
                <a:t> </a:t>
              </a:r>
              <a:r>
                <a:rPr lang="en-GB" sz="2000" dirty="0" err="1"/>
                <a:t>ingranazhin</a:t>
              </a:r>
              <a:r>
                <a:rPr lang="en-GB" sz="2000" dirty="0"/>
                <a:t>.</a:t>
              </a:r>
            </a:p>
          </p:txBody>
        </p:sp>
        <p:grpSp>
          <p:nvGrpSpPr>
            <p:cNvPr id="6" name="Ομάδα 5"/>
            <p:cNvGrpSpPr/>
            <p:nvPr/>
          </p:nvGrpSpPr>
          <p:grpSpPr>
            <a:xfrm>
              <a:off x="27647190" y="39407891"/>
              <a:ext cx="7895222" cy="1613951"/>
              <a:chOff x="11880037" y="34639192"/>
              <a:chExt cx="4434930" cy="1613951"/>
            </a:xfrm>
          </p:grpSpPr>
          <p:sp>
            <p:nvSpPr>
              <p:cNvPr id="38" name="33 - TextBox"/>
              <p:cNvSpPr txBox="1"/>
              <p:nvPr/>
            </p:nvSpPr>
            <p:spPr>
              <a:xfrm>
                <a:off x="11913072" y="34639192"/>
                <a:ext cx="4401895" cy="660330"/>
              </a:xfrm>
              <a:prstGeom prst="rect">
                <a:avLst/>
              </a:prstGeom>
              <a:noFill/>
            </p:spPr>
            <p:txBody>
              <a:bodyPr wrap="square" rtlCol="0">
                <a:spAutoFit/>
              </a:bodyPr>
              <a:lstStyle/>
              <a:p>
                <a:pPr algn="ctr"/>
                <a:r>
                  <a:rPr lang="el-GR" sz="2000" dirty="0"/>
                  <a:t>«</a:t>
                </a:r>
                <a:r>
                  <a:rPr lang="en-GB" sz="2000" dirty="0" err="1"/>
                  <a:t>Muzika</a:t>
                </a:r>
                <a:r>
                  <a:rPr lang="en-GB" sz="2000" dirty="0"/>
                  <a:t> e </a:t>
                </a:r>
                <a:r>
                  <a:rPr lang="en-GB" sz="2000" dirty="0" err="1"/>
                  <a:t>sferave</a:t>
                </a:r>
                <a:r>
                  <a:rPr lang="el-GR" sz="2000" dirty="0"/>
                  <a:t>»</a:t>
                </a:r>
                <a:r>
                  <a:rPr lang="en-GB" sz="2000" dirty="0"/>
                  <a:t> </a:t>
                </a:r>
                <a:endParaRPr lang="el-GR" sz="2000" dirty="0"/>
              </a:p>
              <a:p>
                <a:pPr algn="ctr"/>
                <a:r>
                  <a:rPr lang="en-GB" sz="2000" dirty="0" err="1"/>
                  <a:t>Heraklitus</a:t>
                </a:r>
                <a:r>
                  <a:rPr lang="en-GB" sz="2000" dirty="0"/>
                  <a:t>, </a:t>
                </a:r>
                <a:r>
                  <a:rPr lang="en-GB" sz="2000" dirty="0" err="1"/>
                  <a:t>filozof</a:t>
                </a:r>
                <a:r>
                  <a:rPr lang="en-GB" sz="2000" dirty="0"/>
                  <a:t> I </a:t>
                </a:r>
                <a:r>
                  <a:rPr lang="en-GB" sz="2000" dirty="0" err="1"/>
                  <a:t>shek</a:t>
                </a:r>
                <a:r>
                  <a:rPr lang="en-GB" sz="2000" dirty="0"/>
                  <a:t> në </a:t>
                </a:r>
                <a:r>
                  <a:rPr lang="en-GB" sz="2000" dirty="0" err="1"/>
                  <a:t>veprën</a:t>
                </a:r>
                <a:r>
                  <a:rPr lang="en-GB" sz="2000" dirty="0"/>
                  <a:t> </a:t>
                </a:r>
                <a:r>
                  <a:rPr lang="en-GB" sz="2000" i="1" dirty="0" err="1"/>
                  <a:t>Allegoriae</a:t>
                </a:r>
                <a:r>
                  <a:rPr lang="en-GB" sz="2000" i="1" dirty="0"/>
                  <a:t> </a:t>
                </a:r>
                <a:r>
                  <a:rPr lang="en-GB" sz="2000" i="1" dirty="0" err="1"/>
                  <a:t>Homericae</a:t>
                </a:r>
                <a:r>
                  <a:rPr lang="en-GB" sz="2000" i="1" dirty="0"/>
                  <a:t> </a:t>
                </a:r>
                <a:r>
                  <a:rPr lang="en-GB" sz="2000" i="1" dirty="0" err="1"/>
                  <a:t>shkruan</a:t>
                </a:r>
                <a:r>
                  <a:rPr lang="en-GB" sz="2000" dirty="0"/>
                  <a:t>: "</a:t>
                </a:r>
                <a:r>
                  <a:rPr lang="sq-AL" sz="2000" dirty="0"/>
                  <a:t>planetët </a:t>
                </a:r>
                <a:r>
                  <a:rPr lang="en-GB" sz="2000" dirty="0" err="1"/>
                  <a:t>lëvizin</a:t>
                </a:r>
                <a:r>
                  <a:rPr lang="en-GB" sz="2000" dirty="0"/>
                  <a:t> </a:t>
                </a:r>
                <a:r>
                  <a:rPr lang="en-GB" sz="2000" dirty="0" err="1"/>
                  <a:t>sipas</a:t>
                </a:r>
                <a:r>
                  <a:rPr lang="en-GB" sz="2000" dirty="0"/>
                  <a:t> </a:t>
                </a:r>
                <a:r>
                  <a:rPr lang="en-GB" sz="2000" dirty="0" err="1"/>
                  <a:t>radhës</a:t>
                </a:r>
                <a:r>
                  <a:rPr lang="en-GB" sz="2000" dirty="0"/>
                  <a:t>, duke </a:t>
                </a:r>
                <a:r>
                  <a:rPr lang="en-GB" sz="2000" dirty="0" err="1"/>
                  <a:t>krijuar</a:t>
                </a:r>
                <a:r>
                  <a:rPr lang="en-GB" sz="2000" dirty="0"/>
                  <a:t> </a:t>
                </a:r>
                <a:r>
                  <a:rPr lang="en-GB" sz="2000" dirty="0" err="1"/>
                  <a:t>secili</a:t>
                </a:r>
                <a:r>
                  <a:rPr lang="en-GB" sz="2000" dirty="0"/>
                  <a:t> </a:t>
                </a:r>
                <a:r>
                  <a:rPr lang="en-GB" sz="2000" dirty="0" err="1"/>
                  <a:t>notën</a:t>
                </a:r>
                <a:r>
                  <a:rPr lang="en-GB" sz="2000" dirty="0"/>
                  <a:t> e vet </a:t>
                </a:r>
                <a:r>
                  <a:rPr lang="en-GB" sz="2000" dirty="0" err="1"/>
                  <a:t>muzikore</a:t>
                </a:r>
                <a:r>
                  <a:rPr lang="en-GB" sz="2000" dirty="0"/>
                  <a:t>  (</a:t>
                </a:r>
                <a:r>
                  <a:rPr lang="en-GB" sz="2000" dirty="0" err="1"/>
                  <a:t>frekuencën</a:t>
                </a:r>
                <a:r>
                  <a:rPr lang="en-GB" sz="2000" dirty="0"/>
                  <a:t>)."</a:t>
                </a:r>
              </a:p>
            </p:txBody>
          </p:sp>
          <p:sp>
            <p:nvSpPr>
              <p:cNvPr id="50" name="33 - TextBox"/>
              <p:cNvSpPr txBox="1"/>
              <p:nvPr/>
            </p:nvSpPr>
            <p:spPr>
              <a:xfrm>
                <a:off x="11880037" y="35592812"/>
                <a:ext cx="4401895" cy="660331"/>
              </a:xfrm>
              <a:prstGeom prst="rect">
                <a:avLst/>
              </a:prstGeom>
              <a:noFill/>
            </p:spPr>
            <p:txBody>
              <a:bodyPr wrap="square" rtlCol="0">
                <a:spAutoFit/>
              </a:bodyPr>
              <a:lstStyle/>
              <a:p>
                <a:pPr algn="ctr"/>
                <a:r>
                  <a:rPr lang="el-GR" sz="2000" dirty="0"/>
                  <a:t> «Η μουσική των σφαιρών»</a:t>
                </a:r>
                <a:r>
                  <a:rPr lang="en-GB" sz="2000" dirty="0"/>
                  <a:t>.</a:t>
                </a:r>
              </a:p>
              <a:p>
                <a:pPr algn="ctr"/>
                <a:r>
                  <a:rPr lang="el-GR" sz="2000" dirty="0"/>
                  <a:t>Ο Ηράκλειτος, φιλόσοφος περίπου 1</a:t>
                </a:r>
                <a:r>
                  <a:rPr lang="el-GR" sz="2000" baseline="30000" dirty="0"/>
                  <a:t>ου</a:t>
                </a:r>
                <a:r>
                  <a:rPr lang="el-GR" sz="2000" dirty="0"/>
                  <a:t> αι. μ.Χ., στο έργο </a:t>
                </a:r>
                <a:r>
                  <a:rPr lang="el-GR" sz="2000" i="1" dirty="0" err="1"/>
                  <a:t>Ομηρικαὶ</a:t>
                </a:r>
                <a:r>
                  <a:rPr lang="el-GR" sz="2000" i="1" dirty="0"/>
                  <a:t> </a:t>
                </a:r>
                <a:r>
                  <a:rPr lang="el-GR" sz="2000" i="1" dirty="0" err="1"/>
                  <a:t>ἀλληγορίαι</a:t>
                </a:r>
                <a:r>
                  <a:rPr lang="el-GR" sz="2000" i="1" dirty="0"/>
                  <a:t> </a:t>
                </a:r>
                <a:r>
                  <a:rPr lang="el-GR" sz="2000" dirty="0"/>
                  <a:t>γράφει (12.3):</a:t>
                </a:r>
                <a:r>
                  <a:rPr lang="en-GB" sz="2000" i="1" dirty="0"/>
                  <a:t>  </a:t>
                </a:r>
                <a:r>
                  <a:rPr lang="en-GB" sz="2000" dirty="0"/>
                  <a:t>“</a:t>
                </a:r>
                <a:r>
                  <a:rPr lang="el-GR" sz="2000" dirty="0"/>
                  <a:t>οι πλανήτες οδεύουν με τάξη δημιουργώντας ο καθένας τη δική του μουσική νότα (συχνότητα)</a:t>
                </a:r>
                <a:r>
                  <a:rPr lang="en-GB" sz="2000" dirty="0"/>
                  <a:t>.”</a:t>
                </a:r>
              </a:p>
            </p:txBody>
          </p:sp>
        </p:grpSp>
        <p:sp>
          <p:nvSpPr>
            <p:cNvPr id="48" name="27 - TextBox"/>
            <p:cNvSpPr txBox="1"/>
            <p:nvPr/>
          </p:nvSpPr>
          <p:spPr>
            <a:xfrm>
              <a:off x="27706000" y="36661525"/>
              <a:ext cx="7405347" cy="1735287"/>
            </a:xfrm>
            <a:prstGeom prst="rect">
              <a:avLst/>
            </a:prstGeom>
            <a:noFill/>
          </p:spPr>
          <p:txBody>
            <a:bodyPr wrap="square" rtlCol="0">
              <a:spAutoFit/>
            </a:bodyPr>
            <a:lstStyle/>
            <a:p>
              <a:r>
                <a:rPr lang="el-GR" sz="2000" dirty="0"/>
                <a:t>Πλανητικό</a:t>
              </a:r>
              <a:r>
                <a:rPr lang="en-US" sz="2000" dirty="0"/>
                <a:t> </a:t>
              </a:r>
              <a:r>
                <a:rPr lang="el-GR" sz="2000" dirty="0"/>
                <a:t>Γρανάζι</a:t>
              </a:r>
            </a:p>
            <a:p>
              <a:pPr algn="just"/>
              <a:r>
                <a:rPr lang="el-GR" sz="2000" dirty="0"/>
                <a:t>Ένα γρανάζι μέσα σε ένα κοίλο γρανάζι. Μπορεί να κινηθεί εφαπτομενικά στο εξωτερικό γρανάζι και να δώσει μια επικυκλική κίνηση όπως η τροχιά ενός πλανήτη.</a:t>
              </a:r>
            </a:p>
            <a:p>
              <a:pPr algn="just"/>
              <a:r>
                <a:rPr lang="el-GR" sz="2000" dirty="0"/>
                <a:t>Παράγει μια εικόνα σαν αυτή πάνω αριστερά (από την </a:t>
              </a:r>
              <a:r>
                <a:rPr lang="el-GR" sz="2000" dirty="0" err="1"/>
                <a:t>Encyclopaedia</a:t>
              </a:r>
              <a:r>
                <a:rPr lang="el-GR" sz="2000" dirty="0"/>
                <a:t> </a:t>
              </a:r>
              <a:r>
                <a:rPr lang="el-GR" sz="2000" dirty="0" err="1"/>
                <a:t>Britannica</a:t>
              </a:r>
              <a:r>
                <a:rPr lang="el-GR" sz="2000" dirty="0"/>
                <a:t>, 1777).</a:t>
              </a:r>
            </a:p>
            <a:p>
              <a:pPr algn="just"/>
              <a:r>
                <a:rPr lang="el-GR" sz="2000" dirty="0"/>
                <a:t>Από τον λόγο της ακτίνας του εσωτερικού γραναζιού σε σχέση με την μέγιστη απόσταση μεταξύ του εσωτερικού και εξωτερικού (κοίλου) γραναζιού μπορούμε να υπολογίσουμε ότι δημιουργήθηκε για τον Δία, που βρίσκεται 5</a:t>
              </a:r>
              <a:r>
                <a:rPr lang="en-US" sz="2000" dirty="0"/>
                <a:t>,2</a:t>
              </a:r>
              <a:r>
                <a:rPr lang="el-GR" sz="2000" dirty="0"/>
                <a:t> φορές πιο μακριά από τον Ήλιο από ό,τι η Γη. Παρατηρήστε το ελατήριο που πιθανώς γυρίζει το γρανάζι.</a:t>
              </a:r>
              <a:endParaRPr lang="en-GB" sz="2000" dirty="0"/>
            </a:p>
          </p:txBody>
        </p:sp>
      </p:grpSp>
      <p:grpSp>
        <p:nvGrpSpPr>
          <p:cNvPr id="4" name="Ομάδα 3"/>
          <p:cNvGrpSpPr/>
          <p:nvPr/>
        </p:nvGrpSpPr>
        <p:grpSpPr>
          <a:xfrm>
            <a:off x="6707137" y="33893777"/>
            <a:ext cx="8476070" cy="15696278"/>
            <a:chOff x="6920873" y="34204150"/>
            <a:chExt cx="8476070" cy="15696278"/>
          </a:xfrm>
        </p:grpSpPr>
        <p:pic>
          <p:nvPicPr>
            <p:cNvPr id="7" name="Εικόνα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5668" y="34204150"/>
              <a:ext cx="8386480" cy="12175819"/>
            </a:xfrm>
            <a:prstGeom prst="rect">
              <a:avLst/>
            </a:prstGeom>
            <a:ln>
              <a:noFill/>
            </a:ln>
            <a:effectLst>
              <a:softEdge rad="112500"/>
            </a:effectLst>
          </p:spPr>
        </p:pic>
        <p:sp>
          <p:nvSpPr>
            <p:cNvPr id="39" name="Ορθογώνιο 38"/>
            <p:cNvSpPr/>
            <p:nvPr/>
          </p:nvSpPr>
          <p:spPr>
            <a:xfrm>
              <a:off x="6920873" y="48700099"/>
              <a:ext cx="8476070" cy="1200329"/>
            </a:xfrm>
            <a:prstGeom prst="rect">
              <a:avLst/>
            </a:prstGeom>
          </p:spPr>
          <p:txBody>
            <a:bodyPr wrap="square">
              <a:spAutoFit/>
            </a:bodyPr>
            <a:lstStyle/>
            <a:p>
              <a:pPr algn="just"/>
              <a:r>
                <a:rPr lang="en-US" sz="2400" dirty="0" err="1"/>
                <a:t>Efekti</a:t>
              </a:r>
              <a:r>
                <a:rPr lang="en-US" sz="2400" dirty="0"/>
                <a:t> </a:t>
              </a:r>
              <a:r>
                <a:rPr lang="en-US" sz="2400" dirty="0" err="1"/>
                <a:t>i</a:t>
              </a:r>
              <a:r>
                <a:rPr lang="en-US" sz="2400" dirty="0"/>
                <a:t> </a:t>
              </a:r>
              <a:r>
                <a:rPr lang="en-US" sz="2400" dirty="0" err="1"/>
                <a:t>muzikës</a:t>
              </a:r>
              <a:r>
                <a:rPr lang="en-US" sz="2400" dirty="0"/>
                <a:t> </a:t>
              </a:r>
              <a:r>
                <a:rPr lang="en-US" sz="2400" dirty="0" err="1"/>
                <a:t>së</a:t>
              </a:r>
              <a:r>
                <a:rPr lang="en-US" sz="2400" dirty="0"/>
                <a:t> </a:t>
              </a:r>
              <a:r>
                <a:rPr lang="en-US" sz="2400" dirty="0" err="1"/>
                <a:t>sferave</a:t>
              </a:r>
              <a:r>
                <a:rPr lang="en-US" sz="2400" dirty="0"/>
                <a:t> </a:t>
              </a:r>
              <a:r>
                <a:rPr lang="en-US" sz="2400" dirty="0" err="1"/>
                <a:t>në</a:t>
              </a:r>
              <a:r>
                <a:rPr lang="en-US" sz="2400" dirty="0"/>
                <a:t> </a:t>
              </a:r>
              <a:r>
                <a:rPr lang="en-US" sz="2400" dirty="0" err="1"/>
                <a:t>qenien</a:t>
              </a:r>
              <a:r>
                <a:rPr lang="en-US" sz="2400" dirty="0"/>
                <a:t> </a:t>
              </a:r>
              <a:r>
                <a:rPr lang="en-US" sz="2400" dirty="0" err="1"/>
                <a:t>njerëzore</a:t>
              </a:r>
              <a:r>
                <a:rPr lang="en-US" sz="2400" dirty="0"/>
                <a:t>. Nga libri </a:t>
              </a:r>
              <a:r>
                <a:rPr lang="en-US" sz="2400" dirty="0" err="1"/>
                <a:t>Musurgia</a:t>
              </a:r>
              <a:r>
                <a:rPr lang="en-US" sz="2400" dirty="0"/>
                <a:t> universalis </a:t>
              </a:r>
              <a:r>
                <a:rPr lang="en-US" sz="2400" dirty="0" err="1"/>
                <a:t>sive</a:t>
              </a:r>
              <a:r>
                <a:rPr lang="en-US" sz="2400" dirty="0"/>
                <a:t> </a:t>
              </a:r>
              <a:r>
                <a:rPr lang="en-US" sz="2400" dirty="0" err="1"/>
                <a:t>ars</a:t>
              </a:r>
              <a:r>
                <a:rPr lang="en-US" sz="2400" dirty="0"/>
                <a:t> magna </a:t>
              </a:r>
              <a:r>
                <a:rPr lang="en-US" sz="2400" dirty="0" err="1"/>
                <a:t>consoni</a:t>
              </a:r>
              <a:r>
                <a:rPr lang="en-US" sz="2400" dirty="0"/>
                <a:t> et </a:t>
              </a:r>
              <a:r>
                <a:rPr lang="en-US" sz="2400" dirty="0" err="1"/>
                <a:t>dissoni</a:t>
              </a:r>
              <a:r>
                <a:rPr lang="en-US" sz="2400" dirty="0"/>
                <a:t> in X </a:t>
              </a:r>
              <a:r>
                <a:rPr lang="en-US" sz="2400" dirty="0" err="1"/>
                <a:t>libros</a:t>
              </a:r>
              <a:r>
                <a:rPr lang="en-US" sz="2400" dirty="0"/>
                <a:t> digesta, Athanasius Kircher </a:t>
              </a:r>
              <a:r>
                <a:rPr lang="en-US" sz="2400" dirty="0" err="1"/>
                <a:t>Wellcome</a:t>
              </a:r>
              <a:r>
                <a:rPr lang="en-US" sz="2400" dirty="0"/>
                <a:t> Collection 1650.</a:t>
              </a:r>
              <a:endParaRPr lang="el-GR" sz="2400" dirty="0"/>
            </a:p>
          </p:txBody>
        </p:sp>
        <p:sp>
          <p:nvSpPr>
            <p:cNvPr id="51" name="Ορθογώνιο 50"/>
            <p:cNvSpPr/>
            <p:nvPr/>
          </p:nvSpPr>
          <p:spPr>
            <a:xfrm>
              <a:off x="6920873" y="46262893"/>
              <a:ext cx="8476070" cy="2677656"/>
            </a:xfrm>
            <a:prstGeom prst="rect">
              <a:avLst/>
            </a:prstGeom>
          </p:spPr>
          <p:txBody>
            <a:bodyPr wrap="square">
              <a:spAutoFit/>
            </a:bodyPr>
            <a:lstStyle/>
            <a:p>
              <a:pPr algn="just"/>
              <a:r>
                <a:rPr lang="el-GR" sz="2400" dirty="0"/>
                <a:t>Η</a:t>
              </a:r>
              <a:r>
                <a:rPr lang="en-US" sz="2400" dirty="0"/>
                <a:t> </a:t>
              </a:r>
              <a:r>
                <a:rPr lang="el-GR" sz="2400" dirty="0"/>
                <a:t>λανθασμένη αντίληψη της αστρολογίας σχετικά με την  επίδραση των ουρανίων σωμάτων, πλανητών, Σελήνης, της λεγόμενης «μουσικής των σφαιρών» στα όργανα του ανθρώπου. Από το βιβλίο </a:t>
              </a:r>
              <a:r>
                <a:rPr lang="la-Latn" sz="2400" i="1" dirty="0"/>
                <a:t>Musurgia universalis sive ars magna consoni et dissoni in X libros digesta</a:t>
              </a:r>
              <a:r>
                <a:rPr lang="la-Latn" sz="2400" dirty="0"/>
                <a:t>, </a:t>
              </a:r>
              <a:r>
                <a:rPr lang="el-GR" sz="2400" dirty="0"/>
                <a:t>του </a:t>
              </a:r>
              <a:r>
                <a:rPr lang="la-Latn" sz="2400" dirty="0"/>
                <a:t>Athanasius Kircher</a:t>
              </a:r>
              <a:r>
                <a:rPr lang="el-GR" sz="2400" dirty="0"/>
                <a:t>. </a:t>
              </a:r>
              <a:r>
                <a:rPr lang="la-Latn" sz="2400" dirty="0"/>
                <a:t> Wellcome Collection</a:t>
              </a:r>
              <a:r>
                <a:rPr lang="el-GR" sz="2400" dirty="0"/>
                <a:t> 1650</a:t>
              </a:r>
              <a:r>
                <a:rPr lang="en-US" sz="2400" dirty="0"/>
                <a:t>.</a:t>
              </a:r>
            </a:p>
            <a:p>
              <a:pPr algn="just"/>
              <a:endParaRPr lang="el-GR" sz="2400" dirty="0"/>
            </a:p>
          </p:txBody>
        </p:sp>
      </p:grpSp>
      <p:grpSp>
        <p:nvGrpSpPr>
          <p:cNvPr id="52" name="Ομάδα 51"/>
          <p:cNvGrpSpPr/>
          <p:nvPr/>
        </p:nvGrpSpPr>
        <p:grpSpPr>
          <a:xfrm>
            <a:off x="1584426" y="829659"/>
            <a:ext cx="4830786" cy="5334632"/>
            <a:chOff x="1993246" y="829659"/>
            <a:chExt cx="4830786" cy="5334632"/>
          </a:xfrm>
        </p:grpSpPr>
        <p:sp>
          <p:nvSpPr>
            <p:cNvPr id="63"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0"/>
                </a:rPr>
                <a:t>xmoussas@phys.uoa.gr</a:t>
              </a:r>
              <a:r>
                <a:rPr lang="en-GB" sz="1400" b="1" dirty="0">
                  <a:solidFill>
                    <a:srgbClr val="003399"/>
                  </a:solidFill>
                </a:rPr>
                <a:t>, </a:t>
              </a:r>
              <a:r>
                <a:rPr lang="en-GB" sz="1400" b="1" dirty="0">
                  <a:solidFill>
                    <a:srgbClr val="003399"/>
                  </a:solidFill>
                  <a:hlinkClick r:id="rId11"/>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60" name="Picture 2" descr="https://upload.wikimedia.org/wikipedia/el/2/2b/Logo_uoa_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2247</Words>
  <Application>Microsoft Office PowerPoint</Application>
  <PresentationFormat>Προσαρμογή</PresentationFormat>
  <Paragraphs>68</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113</cp:revision>
  <dcterms:created xsi:type="dcterms:W3CDTF">2014-06-01T18:00:45Z</dcterms:created>
  <dcterms:modified xsi:type="dcterms:W3CDTF">2025-07-23T06:40:25Z</dcterms:modified>
</cp:coreProperties>
</file>