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40" autoAdjust="0"/>
  </p:normalViewPr>
  <p:slideViewPr>
    <p:cSldViewPr>
      <p:cViewPr varScale="1">
        <p:scale>
          <a:sx n="10" d="100"/>
          <a:sy n="10" d="100"/>
        </p:scale>
        <p:origin x="1540" y="2"/>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1" y="15658637"/>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8"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3"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10"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10" y="21364350"/>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2"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8"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6"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2"/>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1"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1" y="15985332"/>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2"/>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4"/>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5"/>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1"/>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6"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6" y="11761480"/>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6" y="46719182"/>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1" y="46719182"/>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6" y="46719182"/>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hyperlink" Target="mailto:xmoussas@gmail.com" TargetMode="External"/><Relationship Id="rId5" Type="http://schemas.openxmlformats.org/officeDocument/2006/relationships/image" Target="../media/image4.jpeg"/><Relationship Id="rId10" Type="http://schemas.openxmlformats.org/officeDocument/2006/relationships/hyperlink" Target="mailto:xmoussas@phys.uoa.gr" TargetMode="External"/><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6"/>
          <p:cNvSpPr>
            <a:spLocks noChangeArrowheads="1"/>
          </p:cNvSpPr>
          <p:nvPr/>
        </p:nvSpPr>
        <p:spPr bwMode="auto">
          <a:xfrm>
            <a:off x="5081419" y="1383768"/>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9600" b="1" i="1" dirty="0" err="1">
                <a:solidFill>
                  <a:srgbClr val="003399"/>
                </a:solidFill>
                <a:effectLst>
                  <a:outerShdw blurRad="38100" dist="38100" dir="2700000" algn="tl">
                    <a:srgbClr val="FFFFFF"/>
                  </a:outerShdw>
                </a:effectLst>
                <a:latin typeface="Times New Roman" pitchFamily="18" charset="0"/>
              </a:rPr>
              <a:t>Ekspozita</a:t>
            </a:r>
            <a:r>
              <a:rPr lang="en-GB" sz="9600" b="1" i="1" dirty="0">
                <a:solidFill>
                  <a:srgbClr val="003399"/>
                </a:solidFill>
                <a:effectLst>
                  <a:outerShdw blurRad="38100" dist="38100" dir="2700000" algn="tl">
                    <a:srgbClr val="FFFFFF"/>
                  </a:outerShdw>
                </a:effectLst>
                <a:latin typeface="Times New Roman" pitchFamily="18" charset="0"/>
              </a:rPr>
              <a:t> e </a:t>
            </a:r>
            <a:r>
              <a:rPr lang="en-GB" sz="9600" b="1" i="1" dirty="0" err="1">
                <a:solidFill>
                  <a:srgbClr val="003399"/>
                </a:solidFill>
                <a:effectLst>
                  <a:outerShdw blurRad="38100" dist="38100" dir="2700000" algn="tl">
                    <a:srgbClr val="FFFFFF"/>
                  </a:outerShdw>
                </a:effectLst>
                <a:latin typeface="Times New Roman" pitchFamily="18" charset="0"/>
              </a:rPr>
              <a:t>Mekanizmit</a:t>
            </a:r>
            <a:r>
              <a:rPr lang="en-GB" sz="9600" b="1" i="1" dirty="0">
                <a:solidFill>
                  <a:srgbClr val="003399"/>
                </a:solidFill>
                <a:effectLst>
                  <a:outerShdw blurRad="38100" dist="38100" dir="2700000" algn="tl">
                    <a:srgbClr val="FFFFFF"/>
                  </a:outerShdw>
                </a:effectLst>
                <a:latin typeface="Times New Roman" pitchFamily="18" charset="0"/>
              </a:rPr>
              <a:t> </a:t>
            </a:r>
            <a:r>
              <a:rPr lang="en-GB" sz="9600" b="1" i="1" dirty="0" err="1">
                <a:solidFill>
                  <a:srgbClr val="003399"/>
                </a:solidFill>
                <a:effectLst>
                  <a:outerShdw blurRad="38100" dist="38100" dir="2700000" algn="tl">
                    <a:srgbClr val="FFFFFF"/>
                  </a:outerShdw>
                </a:effectLst>
                <a:latin typeface="Times New Roman" pitchFamily="18" charset="0"/>
              </a:rPr>
              <a:t>Antikithera</a:t>
            </a:r>
            <a:r>
              <a:rPr lang="en-GB" sz="9600" b="1" i="1" dirty="0">
                <a:solidFill>
                  <a:srgbClr val="003399"/>
                </a:solidFill>
                <a:effectLst>
                  <a:outerShdw blurRad="38100" dist="38100" dir="2700000" algn="tl">
                    <a:srgbClr val="FFFFFF"/>
                  </a:outerShdw>
                </a:effectLst>
                <a:latin typeface="Times New Roman" pitchFamily="18" charset="0"/>
              </a:rPr>
              <a:t> </a:t>
            </a:r>
          </a:p>
          <a:p>
            <a:pPr algn="ctr" defTabSz="1463422" rtl="1" eaLnBrk="0" hangingPunct="0">
              <a:defRPr/>
            </a:pPr>
            <a:r>
              <a:rPr lang="en-GB" sz="7200" b="1" i="1" dirty="0" err="1">
                <a:solidFill>
                  <a:srgbClr val="003399"/>
                </a:solidFill>
                <a:effectLst>
                  <a:outerShdw blurRad="38100" dist="38100" dir="2700000" algn="tl">
                    <a:srgbClr val="FFFFFF"/>
                  </a:outerShdw>
                </a:effectLst>
                <a:latin typeface="Times New Roman" pitchFamily="18" charset="0"/>
              </a:rPr>
              <a:t>Loj</a:t>
            </a:r>
            <a:r>
              <a:rPr lang="sq-AL" sz="7200" b="1" i="1" dirty="0">
                <a:solidFill>
                  <a:srgbClr val="003399"/>
                </a:solidFill>
                <a:effectLst>
                  <a:outerShdw blurRad="38100" dist="38100" dir="2700000" algn="tl">
                    <a:srgbClr val="FFFFFF"/>
                  </a:outerShdw>
                </a:effectLst>
                <a:latin typeface="Times New Roman" pitchFamily="18" charset="0"/>
              </a:rPr>
              <a:t>ë</a:t>
            </a:r>
            <a:r>
              <a:rPr lang="en-GB" sz="7200" b="1" i="1" dirty="0">
                <a:solidFill>
                  <a:srgbClr val="003399"/>
                </a:solidFill>
                <a:effectLst>
                  <a:outerShdw blurRad="38100" dist="38100" dir="2700000" algn="tl">
                    <a:srgbClr val="FFFFFF"/>
                  </a:outerShdw>
                </a:effectLst>
                <a:latin typeface="Times New Roman" pitchFamily="18" charset="0"/>
              </a:rPr>
              <a:t>rat </a:t>
            </a:r>
            <a:r>
              <a:rPr lang="en-GB" sz="7200" b="1" i="1" dirty="0" err="1">
                <a:solidFill>
                  <a:srgbClr val="003399"/>
                </a:solidFill>
                <a:effectLst>
                  <a:outerShdw blurRad="38100" dist="38100" dir="2700000" algn="tl">
                    <a:srgbClr val="FFFFFF"/>
                  </a:outerShdw>
                </a:effectLst>
                <a:latin typeface="Times New Roman" pitchFamily="18" charset="0"/>
              </a:rPr>
              <a:t>Olimpike</a:t>
            </a:r>
            <a:endParaRPr lang="en-US" sz="7200" b="1" i="1" dirty="0">
              <a:solidFill>
                <a:srgbClr val="003399"/>
              </a:solidFill>
              <a:effectLst>
                <a:outerShdw blurRad="38100" dist="38100" dir="2700000" algn="tl">
                  <a:srgbClr val="FFFFFF"/>
                </a:outerShdw>
              </a:effectLst>
              <a:latin typeface="Times New Roman" pitchFamily="18" charset="0"/>
            </a:endParaRPr>
          </a:p>
        </p:txBody>
      </p:sp>
      <p:sp>
        <p:nvSpPr>
          <p:cNvPr id="30" name="4 - TextBox"/>
          <p:cNvSpPr txBox="1"/>
          <p:nvPr/>
        </p:nvSpPr>
        <p:spPr>
          <a:xfrm>
            <a:off x="2376514" y="7982687"/>
            <a:ext cx="8158965" cy="10064294"/>
          </a:xfrm>
          <a:prstGeom prst="rect">
            <a:avLst/>
          </a:prstGeom>
          <a:noFill/>
        </p:spPr>
        <p:txBody>
          <a:bodyPr wrap="square" rtlCol="0">
            <a:spAutoFit/>
          </a:bodyPr>
          <a:lstStyle/>
          <a:p>
            <a:r>
              <a:rPr lang="en-GB" sz="3600" b="1" dirty="0"/>
              <a:t>Olympic dial</a:t>
            </a:r>
          </a:p>
          <a:p>
            <a:pPr marL="882650" indent="-882650">
              <a:buFont typeface="Arial" pitchFamily="34" charset="0"/>
              <a:buChar char="•"/>
            </a:pPr>
            <a:endParaRPr lang="en-GB" sz="3600" dirty="0"/>
          </a:p>
          <a:p>
            <a:pPr algn="just"/>
            <a:r>
              <a:rPr lang="sq-AL" sz="3600" dirty="0"/>
              <a:t>Mekanizmi ka një shkallë të vogël olimpike që përcakton me saktësi datat e fillimit të festivaleve më të rëndësishme greke:</a:t>
            </a:r>
            <a:endParaRPr lang="en-US" sz="3600" dirty="0"/>
          </a:p>
          <a:p>
            <a:pPr marL="571500" lvl="0" indent="-571500" algn="just">
              <a:buFont typeface="Arial" panose="020B0604020202020204" pitchFamily="34" charset="0"/>
              <a:buChar char="•"/>
            </a:pPr>
            <a:r>
              <a:rPr lang="sq-AL" sz="3600" dirty="0"/>
              <a:t>Lojërat Olimpike, çdo katër vjet në Olimpia; </a:t>
            </a:r>
            <a:endParaRPr lang="en-US" sz="3600" dirty="0"/>
          </a:p>
          <a:p>
            <a:pPr marL="571500" lvl="0" indent="-571500" algn="just">
              <a:buFont typeface="Arial" panose="020B0604020202020204" pitchFamily="34" charset="0"/>
              <a:buChar char="•"/>
            </a:pPr>
            <a:r>
              <a:rPr lang="sq-AL" sz="3600" dirty="0"/>
              <a:t>Lojërat Pitike, çdo dy vjet në Delf;</a:t>
            </a:r>
            <a:endParaRPr lang="en-US" sz="3600" dirty="0"/>
          </a:p>
          <a:p>
            <a:pPr marL="571500" lvl="0" indent="-571500" algn="just">
              <a:buFont typeface="Arial" panose="020B0604020202020204" pitchFamily="34" charset="0"/>
              <a:buChar char="•"/>
            </a:pPr>
            <a:r>
              <a:rPr lang="sq-AL" sz="3600" dirty="0"/>
              <a:t>Lojërat Isthmiane, çdo katër vjet në Korint;</a:t>
            </a:r>
            <a:endParaRPr lang="en-US" sz="3600" dirty="0"/>
          </a:p>
          <a:p>
            <a:pPr marL="571500" lvl="0" indent="-571500" algn="just">
              <a:buFont typeface="Arial" panose="020B0604020202020204" pitchFamily="34" charset="0"/>
              <a:buChar char="•"/>
            </a:pPr>
            <a:r>
              <a:rPr lang="sq-AL" sz="3600" dirty="0"/>
              <a:t>Lojërat Nimiane, çdo dy vjet në Argos;</a:t>
            </a:r>
            <a:endParaRPr lang="en-US" sz="3600" dirty="0"/>
          </a:p>
          <a:p>
            <a:pPr marL="571500" lvl="0" indent="-571500" algn="just">
              <a:buFont typeface="Arial" panose="020B0604020202020204" pitchFamily="34" charset="0"/>
              <a:buChar char="•"/>
            </a:pPr>
            <a:r>
              <a:rPr lang="sq-AL" sz="3600" dirty="0"/>
              <a:t>Lojërat Naaniane, çdo katër vjet në Dodon në Epir dhe; </a:t>
            </a:r>
            <a:endParaRPr lang="en-US" sz="3600" dirty="0"/>
          </a:p>
          <a:p>
            <a:pPr marL="571500" lvl="0" indent="-571500" algn="just">
              <a:buFont typeface="Arial" panose="020B0604020202020204" pitchFamily="34" charset="0"/>
              <a:buChar char="•"/>
            </a:pPr>
            <a:r>
              <a:rPr lang="sq-AL" sz="3600" dirty="0"/>
              <a:t>Ndoshta Halia, (shkronjat nuk janë të qarta) festimet për Diellin çdo katër vjet, të cilat ishin shumë të rëndësishme në Rodos. </a:t>
            </a:r>
            <a:endParaRPr lang="en-US" sz="3600" dirty="0"/>
          </a:p>
          <a:p>
            <a:pPr marL="882650" indent="-882650">
              <a:buFont typeface="Arial" pitchFamily="34" charset="0"/>
              <a:buChar char="•"/>
            </a:pPr>
            <a:endParaRPr lang="en-GB" sz="3600" dirty="0"/>
          </a:p>
        </p:txBody>
      </p:sp>
      <p:sp>
        <p:nvSpPr>
          <p:cNvPr id="31" name="6 - TextBox"/>
          <p:cNvSpPr txBox="1"/>
          <p:nvPr/>
        </p:nvSpPr>
        <p:spPr>
          <a:xfrm>
            <a:off x="1224069" y="36619137"/>
            <a:ext cx="8258701" cy="12403395"/>
          </a:xfrm>
          <a:prstGeom prst="rect">
            <a:avLst/>
          </a:prstGeom>
          <a:noFill/>
        </p:spPr>
        <p:txBody>
          <a:bodyPr wrap="square" rtlCol="0">
            <a:spAutoFit/>
          </a:bodyPr>
          <a:lstStyle/>
          <a:p>
            <a:pPr algn="just"/>
            <a:r>
              <a:rPr lang="sq-AL" sz="4000" dirty="0"/>
              <a:t>Lojërat Olimpike zhvilloheshin çdo katër vjet. Kjo periudhë quhet Olimpiadë. Një olimpiadë zgjat 49 muaj dhe vijuesja 50 muaj. Kjo për shkak të përdorimit të periodicitetit hënor nga grekët që rezultonte në një cikël të plotë prej 8 vitesh.</a:t>
            </a:r>
            <a:endParaRPr lang="en-US" sz="4000" dirty="0"/>
          </a:p>
          <a:p>
            <a:pPr algn="just"/>
            <a:r>
              <a:rPr lang="sq-AL" sz="4000" dirty="0"/>
              <a:t>Kjo periudhë prej 8 vitesh quhet Oktaetiris. Është e barabartë me 99 muaj dhe lidhet me periudhën e planetit Venus. Pesë periudha sinodike të planetit Venus janë të barabarta me 99 muaj ose 8 vjet. E njëjta periudhë prej 8 vitesh është përdorur në kalendarin e popujve majanë dhe parakolumbianë në Amerikë, por edhe në Suedi. Është periudha kohore kur katër trupa qiellorë: Toka, Venusi, Dielli dhe Hëna, bëjnë resonance me njëri tjetrin.</a:t>
            </a:r>
            <a:endParaRPr lang="en-US" sz="4000" dirty="0"/>
          </a:p>
        </p:txBody>
      </p:sp>
      <p:sp>
        <p:nvSpPr>
          <p:cNvPr id="33" name="8 - TextBox"/>
          <p:cNvSpPr txBox="1"/>
          <p:nvPr/>
        </p:nvSpPr>
        <p:spPr>
          <a:xfrm>
            <a:off x="19811157" y="42773102"/>
            <a:ext cx="7603002" cy="5693866"/>
          </a:xfrm>
          <a:prstGeom prst="rect">
            <a:avLst/>
          </a:prstGeom>
          <a:noFill/>
        </p:spPr>
        <p:txBody>
          <a:bodyPr wrap="square" rtlCol="0">
            <a:spAutoFit/>
          </a:bodyPr>
          <a:lstStyle/>
          <a:p>
            <a:pPr algn="just"/>
            <a:r>
              <a:rPr lang="el-GR" sz="2800" dirty="0"/>
              <a:t>Όλοι οι αγώνες των Ελλήνων δεν ήταν απλώς αθλητικοί αγώνες, αλλά περιλάμβαναν θεατρικούς αγώνες, ποίηση, μουσική και όλες τις πτυχές της πνευματικής ζωής.</a:t>
            </a:r>
          </a:p>
          <a:p>
            <a:pPr algn="just"/>
            <a:r>
              <a:rPr lang="el-GR" sz="2800" dirty="0"/>
              <a:t>Οι πόλεμοι έπρεπε να σταματήσουν. Αθλητές και θεατές έπρεπε να αφήσουν τα όπλα τους περίπου 25 χιλιόμετρα μακριά από την Ολυμπία.</a:t>
            </a:r>
          </a:p>
          <a:p>
            <a:pPr algn="just"/>
            <a:r>
              <a:rPr lang="el-GR" sz="2800" dirty="0"/>
              <a:t>Οι γιορτές που σημειώνονται στη σχετική κλίμακα των Ολυμπιακών Αγώνων είναι αυτές που οι Έλληνες αποκαλούσαν «</a:t>
            </a:r>
            <a:r>
              <a:rPr lang="el-GR" sz="2800" dirty="0" err="1"/>
              <a:t>στεφανίτες</a:t>
            </a:r>
            <a:r>
              <a:rPr lang="el-GR" sz="2800"/>
              <a:t> </a:t>
            </a:r>
            <a:r>
              <a:rPr lang="el-GR" sz="2800" dirty="0"/>
              <a:t>αγώνες». Στους αθλητές έδιναν στέμμα από απλά υλικά, κλαδιά ελιάς στους Ολυμπιακούς αγώνες και σέλινο στη Νεμέα, κλαδιά δάφνης στους Δελφούς.</a:t>
            </a:r>
            <a:endParaRPr lang="en-GB" sz="2800" dirty="0"/>
          </a:p>
        </p:txBody>
      </p:sp>
      <p:grpSp>
        <p:nvGrpSpPr>
          <p:cNvPr id="35" name="18 - Ομάδα"/>
          <p:cNvGrpSpPr/>
          <p:nvPr/>
        </p:nvGrpSpPr>
        <p:grpSpPr>
          <a:xfrm>
            <a:off x="10156532" y="27144718"/>
            <a:ext cx="8646419" cy="8101662"/>
            <a:chOff x="15331870" y="20434788"/>
            <a:chExt cx="10043927" cy="8221194"/>
          </a:xfrm>
        </p:grpSpPr>
        <p:pic>
          <p:nvPicPr>
            <p:cNvPr id="36" name="Picture 10" descr="D:\TEX\Photos\Museum_National_Archaeological\EAM80961.JPG"/>
            <p:cNvPicPr>
              <a:picLocks noChangeAspect="1" noChangeArrowheads="1"/>
            </p:cNvPicPr>
            <p:nvPr/>
          </p:nvPicPr>
          <p:blipFill>
            <a:blip r:embed="rId2" cstate="print">
              <a:lum bright="-3000" contrast="23000"/>
            </a:blip>
            <a:srcRect/>
            <a:stretch>
              <a:fillRect/>
            </a:stretch>
          </p:blipFill>
          <p:spPr bwMode="auto">
            <a:xfrm>
              <a:off x="15331870" y="20434788"/>
              <a:ext cx="10043927" cy="6127999"/>
            </a:xfrm>
            <a:prstGeom prst="rect">
              <a:avLst/>
            </a:prstGeom>
            <a:noFill/>
          </p:spPr>
        </p:pic>
        <p:sp>
          <p:nvSpPr>
            <p:cNvPr id="37" name="17 - Ορθογώνιο"/>
            <p:cNvSpPr/>
            <p:nvPr/>
          </p:nvSpPr>
          <p:spPr>
            <a:xfrm>
              <a:off x="15498978" y="26688382"/>
              <a:ext cx="9709709" cy="1967600"/>
            </a:xfrm>
            <a:prstGeom prst="rect">
              <a:avLst/>
            </a:prstGeom>
          </p:spPr>
          <p:txBody>
            <a:bodyPr wrap="square">
              <a:spAutoFit/>
            </a:bodyPr>
            <a:lstStyle/>
            <a:p>
              <a:pPr lvl="0" algn="ctr">
                <a:defRPr/>
              </a:pPr>
              <a:r>
                <a:rPr lang="en-GB" sz="2400" b="1" dirty="0" err="1">
                  <a:solidFill>
                    <a:srgbClr val="003399"/>
                  </a:solidFill>
                </a:rPr>
                <a:t>Hokej</a:t>
              </a:r>
              <a:r>
                <a:rPr lang="en-GB" sz="2400" b="1" dirty="0">
                  <a:solidFill>
                    <a:srgbClr val="003399"/>
                  </a:solidFill>
                </a:rPr>
                <a:t> </a:t>
              </a:r>
              <a:r>
                <a:rPr lang="en-GB" sz="2400" b="1" dirty="0" err="1">
                  <a:solidFill>
                    <a:srgbClr val="003399"/>
                  </a:solidFill>
                </a:rPr>
                <a:t>ishte</a:t>
              </a:r>
              <a:r>
                <a:rPr lang="en-GB" sz="2400" b="1" dirty="0">
                  <a:solidFill>
                    <a:srgbClr val="003399"/>
                  </a:solidFill>
                </a:rPr>
                <a:t> </a:t>
              </a:r>
              <a:r>
                <a:rPr lang="en-GB" sz="2400" b="1" dirty="0" err="1">
                  <a:solidFill>
                    <a:srgbClr val="003399"/>
                  </a:solidFill>
                </a:rPr>
                <a:t>një</a:t>
              </a:r>
              <a:r>
                <a:rPr lang="en-GB" sz="2400" b="1" dirty="0">
                  <a:solidFill>
                    <a:srgbClr val="003399"/>
                  </a:solidFill>
                </a:rPr>
                <a:t> </a:t>
              </a:r>
              <a:r>
                <a:rPr lang="en-GB" sz="2400" b="1" dirty="0" err="1">
                  <a:solidFill>
                    <a:srgbClr val="003399"/>
                  </a:solidFill>
                </a:rPr>
                <a:t>garë</a:t>
              </a:r>
              <a:r>
                <a:rPr lang="en-GB" sz="2400" b="1" dirty="0">
                  <a:solidFill>
                    <a:srgbClr val="003399"/>
                  </a:solidFill>
                </a:rPr>
                <a:t> sportive </a:t>
              </a:r>
              <a:r>
                <a:rPr lang="en-GB" sz="2400" b="1" dirty="0" err="1">
                  <a:solidFill>
                    <a:srgbClr val="003399"/>
                  </a:solidFill>
                </a:rPr>
                <a:t>popullore</a:t>
              </a:r>
              <a:r>
                <a:rPr lang="en-GB" sz="2400" b="1" dirty="0">
                  <a:solidFill>
                    <a:srgbClr val="003399"/>
                  </a:solidFill>
                </a:rPr>
                <a:t> </a:t>
              </a:r>
              <a:r>
                <a:rPr lang="en-GB" sz="2400" b="1" dirty="0" err="1">
                  <a:solidFill>
                    <a:srgbClr val="003399"/>
                  </a:solidFill>
                </a:rPr>
                <a:t>nga</a:t>
              </a:r>
              <a:r>
                <a:rPr lang="en-GB" sz="2400" b="1" dirty="0">
                  <a:solidFill>
                    <a:srgbClr val="003399"/>
                  </a:solidFill>
                </a:rPr>
                <a:t> 510 </a:t>
              </a:r>
              <a:r>
                <a:rPr lang="en-GB" sz="2400" b="1" dirty="0" err="1">
                  <a:solidFill>
                    <a:srgbClr val="003399"/>
                  </a:solidFill>
                </a:rPr>
                <a:t>në</a:t>
              </a:r>
              <a:r>
                <a:rPr lang="en-GB" sz="2400" b="1" dirty="0">
                  <a:solidFill>
                    <a:srgbClr val="003399"/>
                  </a:solidFill>
                </a:rPr>
                <a:t> 500 </a:t>
              </a:r>
              <a:r>
                <a:rPr lang="sq-AL" sz="2400" b="1" dirty="0">
                  <a:solidFill>
                    <a:srgbClr val="003399"/>
                  </a:solidFill>
                </a:rPr>
                <a:t>p.K.</a:t>
              </a:r>
              <a:r>
                <a:rPr lang="en-GB" sz="2400" b="1" dirty="0">
                  <a:solidFill>
                    <a:srgbClr val="003399"/>
                  </a:solidFill>
                </a:rPr>
                <a:t>, </a:t>
              </a:r>
              <a:r>
                <a:rPr lang="en-GB" sz="2400" b="1" dirty="0" err="1">
                  <a:solidFill>
                    <a:srgbClr val="003399"/>
                  </a:solidFill>
                </a:rPr>
                <a:t>nga</a:t>
              </a:r>
              <a:r>
                <a:rPr lang="en-GB" sz="2400" b="1" dirty="0">
                  <a:solidFill>
                    <a:srgbClr val="003399"/>
                  </a:solidFill>
                </a:rPr>
                <a:t> </a:t>
              </a:r>
              <a:r>
                <a:rPr lang="en-GB" sz="2400" b="1" dirty="0" err="1">
                  <a:solidFill>
                    <a:srgbClr val="003399"/>
                  </a:solidFill>
                </a:rPr>
                <a:t>Ceramicos</a:t>
              </a:r>
              <a:r>
                <a:rPr lang="en-GB" sz="2400" b="1" dirty="0">
                  <a:solidFill>
                    <a:srgbClr val="003399"/>
                  </a:solidFill>
                </a:rPr>
                <a:t> </a:t>
              </a:r>
              <a:r>
                <a:rPr lang="en-GB" sz="2400" b="1" dirty="0" err="1">
                  <a:solidFill>
                    <a:srgbClr val="003399"/>
                  </a:solidFill>
                </a:rPr>
                <a:t>në</a:t>
              </a:r>
              <a:r>
                <a:rPr lang="en-GB" sz="2400" b="1" dirty="0">
                  <a:solidFill>
                    <a:srgbClr val="003399"/>
                  </a:solidFill>
                </a:rPr>
                <a:t> </a:t>
              </a:r>
              <a:r>
                <a:rPr lang="en-GB" sz="2400" b="1" dirty="0" err="1">
                  <a:solidFill>
                    <a:srgbClr val="003399"/>
                  </a:solidFill>
                </a:rPr>
                <a:t>Athinë</a:t>
              </a:r>
              <a:r>
                <a:rPr lang="en-GB" sz="2400" b="1" dirty="0">
                  <a:solidFill>
                    <a:srgbClr val="003399"/>
                  </a:solidFill>
                </a:rPr>
                <a:t>, </a:t>
              </a:r>
              <a:r>
                <a:rPr lang="en-GB" sz="2400" b="1" dirty="0" err="1">
                  <a:solidFill>
                    <a:srgbClr val="003399"/>
                  </a:solidFill>
                </a:rPr>
                <a:t>Muzeu</a:t>
              </a:r>
              <a:r>
                <a:rPr lang="en-GB" sz="2400" b="1" dirty="0">
                  <a:solidFill>
                    <a:srgbClr val="003399"/>
                  </a:solidFill>
                </a:rPr>
                <a:t> </a:t>
              </a:r>
              <a:r>
                <a:rPr lang="en-GB" sz="2400" b="1" dirty="0" err="1">
                  <a:solidFill>
                    <a:srgbClr val="003399"/>
                  </a:solidFill>
                </a:rPr>
                <a:t>Arkeologjik</a:t>
              </a:r>
              <a:r>
                <a:rPr lang="en-GB" sz="2400" b="1" dirty="0">
                  <a:solidFill>
                    <a:srgbClr val="003399"/>
                  </a:solidFill>
                </a:rPr>
                <a:t> </a:t>
              </a:r>
              <a:r>
                <a:rPr lang="en-GB" sz="2400" b="1" dirty="0" err="1">
                  <a:solidFill>
                    <a:srgbClr val="003399"/>
                  </a:solidFill>
                </a:rPr>
                <a:t>Kombëtar</a:t>
              </a:r>
              <a:r>
                <a:rPr lang="en-GB" sz="2400" b="1" dirty="0">
                  <a:solidFill>
                    <a:srgbClr val="003399"/>
                  </a:solidFill>
                </a:rPr>
                <a:t>, </a:t>
              </a:r>
              <a:r>
                <a:rPr lang="en-GB" sz="2400" b="1" dirty="0" err="1">
                  <a:solidFill>
                    <a:srgbClr val="003399"/>
                  </a:solidFill>
                </a:rPr>
                <a:t>Athinë</a:t>
              </a:r>
              <a:endParaRPr lang="en-GB" sz="2400" b="1" dirty="0">
                <a:solidFill>
                  <a:srgbClr val="003399"/>
                </a:solidFill>
              </a:endParaRPr>
            </a:p>
            <a:p>
              <a:pPr lvl="0" algn="ctr">
                <a:defRPr/>
              </a:pPr>
              <a:endParaRPr lang="en-GB" sz="2400" b="1" dirty="0">
                <a:solidFill>
                  <a:srgbClr val="003399"/>
                </a:solidFill>
              </a:endParaRPr>
            </a:p>
            <a:p>
              <a:pPr algn="ctr">
                <a:defRPr/>
              </a:pPr>
              <a:r>
                <a:rPr lang="el-GR" sz="2400" b="1" dirty="0">
                  <a:solidFill>
                    <a:srgbClr val="003399"/>
                  </a:solidFill>
                </a:rPr>
                <a:t>Χόκεϊ ή ξυλίκι από αρχαία βάση αγάλματος</a:t>
              </a:r>
              <a:r>
                <a:rPr lang="en-GB" sz="2400" b="1" dirty="0">
                  <a:solidFill>
                    <a:srgbClr val="003399"/>
                  </a:solidFill>
                </a:rPr>
                <a:t>,</a:t>
              </a:r>
              <a:r>
                <a:rPr lang="el-GR" sz="2400" b="1" dirty="0">
                  <a:solidFill>
                    <a:srgbClr val="003399"/>
                  </a:solidFill>
                </a:rPr>
                <a:t> 510-500 π.Χ. </a:t>
              </a:r>
            </a:p>
            <a:p>
              <a:pPr algn="ctr">
                <a:defRPr/>
              </a:pPr>
              <a:r>
                <a:rPr lang="el-GR" sz="2400" b="1" dirty="0">
                  <a:solidFill>
                    <a:srgbClr val="003399"/>
                  </a:solidFill>
                </a:rPr>
                <a:t>Εθνικό Αρχαιολογικό Μουσείο, Αθήνα.</a:t>
              </a:r>
            </a:p>
          </p:txBody>
        </p:sp>
      </p:grpSp>
      <p:grpSp>
        <p:nvGrpSpPr>
          <p:cNvPr id="38" name="20 - Ομάδα"/>
          <p:cNvGrpSpPr/>
          <p:nvPr/>
        </p:nvGrpSpPr>
        <p:grpSpPr>
          <a:xfrm>
            <a:off x="1460165" y="27061494"/>
            <a:ext cx="8317629" cy="9546854"/>
            <a:chOff x="2898602" y="22756056"/>
            <a:chExt cx="8041368" cy="9761454"/>
          </a:xfrm>
        </p:grpSpPr>
        <p:pic>
          <p:nvPicPr>
            <p:cNvPr id="39" name="Picture 9" descr="D:\TEX\Photos\Museum_National_Archaeological\P2158426.JPG"/>
            <p:cNvPicPr>
              <a:picLocks noChangeAspect="1" noChangeArrowheads="1"/>
            </p:cNvPicPr>
            <p:nvPr/>
          </p:nvPicPr>
          <p:blipFill>
            <a:blip r:embed="rId3" cstate="print"/>
            <a:srcRect/>
            <a:stretch>
              <a:fillRect/>
            </a:stretch>
          </p:blipFill>
          <p:spPr bwMode="auto">
            <a:xfrm>
              <a:off x="3712778" y="22756056"/>
              <a:ext cx="6649153" cy="6807585"/>
            </a:xfrm>
            <a:prstGeom prst="rect">
              <a:avLst/>
            </a:prstGeom>
            <a:noFill/>
          </p:spPr>
        </p:pic>
        <p:sp>
          <p:nvSpPr>
            <p:cNvPr id="41" name="19 - Ορθογώνιο"/>
            <p:cNvSpPr/>
            <p:nvPr/>
          </p:nvSpPr>
          <p:spPr>
            <a:xfrm>
              <a:off x="2898602" y="29779664"/>
              <a:ext cx="8041368" cy="2737846"/>
            </a:xfrm>
            <a:prstGeom prst="rect">
              <a:avLst/>
            </a:prstGeom>
          </p:spPr>
          <p:txBody>
            <a:bodyPr wrap="square">
              <a:spAutoFit/>
            </a:bodyPr>
            <a:lstStyle/>
            <a:p>
              <a:pPr lvl="0" algn="ctr">
                <a:defRPr/>
              </a:pPr>
              <a:r>
                <a:rPr lang="en-GB" sz="2400" b="1" dirty="0" err="1">
                  <a:solidFill>
                    <a:srgbClr val="003399"/>
                  </a:solidFill>
                </a:rPr>
                <a:t>Vallet</a:t>
              </a:r>
              <a:r>
                <a:rPr lang="en-GB" sz="2400" b="1" dirty="0">
                  <a:solidFill>
                    <a:srgbClr val="003399"/>
                  </a:solidFill>
                </a:rPr>
                <a:t> </a:t>
              </a:r>
              <a:r>
                <a:rPr lang="en-GB" sz="2400" b="1" dirty="0" err="1">
                  <a:solidFill>
                    <a:srgbClr val="003399"/>
                  </a:solidFill>
                </a:rPr>
                <a:t>greke</a:t>
              </a:r>
              <a:r>
                <a:rPr lang="en-GB" sz="2400" b="1" dirty="0">
                  <a:solidFill>
                    <a:srgbClr val="003399"/>
                  </a:solidFill>
                </a:rPr>
                <a:t> </a:t>
              </a:r>
              <a:r>
                <a:rPr lang="en-GB" sz="2400" b="1" dirty="0" err="1">
                  <a:solidFill>
                    <a:srgbClr val="003399"/>
                  </a:solidFill>
                </a:rPr>
                <a:t>kanë</a:t>
              </a:r>
              <a:r>
                <a:rPr lang="en-GB" sz="2400" b="1" dirty="0">
                  <a:solidFill>
                    <a:srgbClr val="003399"/>
                  </a:solidFill>
                </a:rPr>
                <a:t> </a:t>
              </a:r>
              <a:r>
                <a:rPr lang="en-GB" sz="2400" b="1" dirty="0" err="1">
                  <a:solidFill>
                    <a:srgbClr val="003399"/>
                  </a:solidFill>
                </a:rPr>
                <a:t>qenë</a:t>
              </a:r>
              <a:r>
                <a:rPr lang="en-GB" sz="2400" b="1" dirty="0">
                  <a:solidFill>
                    <a:srgbClr val="003399"/>
                  </a:solidFill>
                </a:rPr>
                <a:t> </a:t>
              </a:r>
              <a:r>
                <a:rPr lang="en-GB" sz="2400" b="1" dirty="0" err="1">
                  <a:solidFill>
                    <a:srgbClr val="003399"/>
                  </a:solidFill>
                </a:rPr>
                <a:t>të</a:t>
              </a:r>
              <a:r>
                <a:rPr lang="en-GB" sz="2400" b="1" dirty="0">
                  <a:solidFill>
                    <a:srgbClr val="003399"/>
                  </a:solidFill>
                </a:rPr>
                <a:t> </a:t>
              </a:r>
              <a:r>
                <a:rPr lang="en-GB" sz="2400" b="1" dirty="0" err="1">
                  <a:solidFill>
                    <a:srgbClr val="003399"/>
                  </a:solidFill>
                </a:rPr>
                <a:t>njohura</a:t>
              </a:r>
              <a:r>
                <a:rPr lang="en-GB" sz="2400" b="1" dirty="0">
                  <a:solidFill>
                    <a:srgbClr val="003399"/>
                  </a:solidFill>
                </a:rPr>
                <a:t> </a:t>
              </a:r>
              <a:r>
                <a:rPr lang="en-GB" sz="2400" b="1" dirty="0" err="1">
                  <a:solidFill>
                    <a:srgbClr val="003399"/>
                  </a:solidFill>
                </a:rPr>
                <a:t>për</a:t>
              </a:r>
              <a:r>
                <a:rPr lang="en-GB" sz="2400" b="1" dirty="0">
                  <a:solidFill>
                    <a:srgbClr val="003399"/>
                  </a:solidFill>
                </a:rPr>
                <a:t> </a:t>
              </a:r>
              <a:r>
                <a:rPr lang="en-GB" sz="2400" b="1" dirty="0" err="1">
                  <a:solidFill>
                    <a:srgbClr val="003399"/>
                  </a:solidFill>
                </a:rPr>
                <a:t>mijëvjeçarë</a:t>
              </a:r>
              <a:r>
                <a:rPr lang="en-GB" sz="2400" b="1" dirty="0">
                  <a:solidFill>
                    <a:srgbClr val="003399"/>
                  </a:solidFill>
                </a:rPr>
                <a:t> </a:t>
              </a:r>
            </a:p>
            <a:p>
              <a:pPr lvl="0" algn="ctr">
                <a:defRPr/>
              </a:pPr>
              <a:r>
                <a:rPr lang="en-GB" sz="2400" b="1" dirty="0" err="1">
                  <a:solidFill>
                    <a:srgbClr val="003399"/>
                  </a:solidFill>
                </a:rPr>
                <a:t>Muzeu</a:t>
              </a:r>
              <a:r>
                <a:rPr lang="en-GB" sz="2400" b="1" dirty="0">
                  <a:solidFill>
                    <a:srgbClr val="003399"/>
                  </a:solidFill>
                </a:rPr>
                <a:t> </a:t>
              </a:r>
              <a:r>
                <a:rPr lang="en-GB" sz="2400" b="1" dirty="0" err="1">
                  <a:solidFill>
                    <a:srgbClr val="003399"/>
                  </a:solidFill>
                </a:rPr>
                <a:t>Arkeologjik</a:t>
              </a:r>
              <a:r>
                <a:rPr lang="en-GB" sz="2400" b="1" dirty="0">
                  <a:solidFill>
                    <a:srgbClr val="003399"/>
                  </a:solidFill>
                </a:rPr>
                <a:t> </a:t>
              </a:r>
              <a:r>
                <a:rPr lang="en-GB" sz="2400" b="1" dirty="0" err="1">
                  <a:solidFill>
                    <a:srgbClr val="003399"/>
                  </a:solidFill>
                </a:rPr>
                <a:t>Kombëtar</a:t>
              </a:r>
              <a:r>
                <a:rPr lang="en-GB" sz="2400" b="1" dirty="0">
                  <a:solidFill>
                    <a:srgbClr val="003399"/>
                  </a:solidFill>
                </a:rPr>
                <a:t> </a:t>
              </a:r>
              <a:r>
                <a:rPr lang="sq-AL" sz="2400" b="1" dirty="0">
                  <a:solidFill>
                    <a:srgbClr val="003399"/>
                  </a:solidFill>
                </a:rPr>
                <a:t>i </a:t>
              </a:r>
              <a:r>
                <a:rPr lang="en-GB" sz="2400" b="1" dirty="0" err="1">
                  <a:solidFill>
                    <a:srgbClr val="003399"/>
                  </a:solidFill>
                </a:rPr>
                <a:t>Greqisë</a:t>
              </a:r>
              <a:r>
                <a:rPr lang="en-GB" sz="2400" b="1" dirty="0">
                  <a:solidFill>
                    <a:srgbClr val="003399"/>
                  </a:solidFill>
                </a:rPr>
                <a:t>, </a:t>
              </a:r>
              <a:r>
                <a:rPr lang="en-GB" sz="2400" b="1" dirty="0" err="1">
                  <a:solidFill>
                    <a:srgbClr val="003399"/>
                  </a:solidFill>
                </a:rPr>
                <a:t>Athinë</a:t>
              </a:r>
              <a:r>
                <a:rPr lang="en-GB" sz="2400" b="1" dirty="0">
                  <a:solidFill>
                    <a:srgbClr val="003399"/>
                  </a:solidFill>
                </a:rPr>
                <a:t>.</a:t>
              </a:r>
            </a:p>
            <a:p>
              <a:pPr lvl="0" algn="ctr">
                <a:defRPr/>
              </a:pPr>
              <a:endParaRPr lang="en-GB" sz="2400" b="1" dirty="0">
                <a:solidFill>
                  <a:srgbClr val="003399"/>
                </a:solidFill>
              </a:endParaRPr>
            </a:p>
            <a:p>
              <a:pPr algn="ctr">
                <a:defRPr/>
              </a:pPr>
              <a:r>
                <a:rPr lang="el-GR" sz="2400" b="1" dirty="0">
                  <a:solidFill>
                    <a:srgbClr val="003399"/>
                  </a:solidFill>
                </a:rPr>
                <a:t>Οι Ελληνικοί χοροί ασφαλώς έχουν ρίζες στην προϊστορική εποχή. Πιθανώς κάποιοι από αυτούς σχετίζονται με τις κινήσεις των ουρανίων σωμάτων. Εθνικό Αρχαιολογικό </a:t>
              </a:r>
              <a:r>
                <a:rPr lang="el-GR" sz="2400" b="1" dirty="0" err="1">
                  <a:solidFill>
                    <a:srgbClr val="003399"/>
                  </a:solidFill>
                </a:rPr>
                <a:t>Μουσείο,Αθήνα</a:t>
              </a:r>
              <a:r>
                <a:rPr lang="el-GR" sz="2400" b="1" dirty="0">
                  <a:solidFill>
                    <a:srgbClr val="003399"/>
                  </a:solidFill>
                </a:rPr>
                <a:t>.</a:t>
              </a:r>
            </a:p>
            <a:p>
              <a:pPr lvl="0" algn="ctr">
                <a:defRPr/>
              </a:pPr>
              <a:endParaRPr lang="el-GR" sz="2400" b="1" dirty="0">
                <a:solidFill>
                  <a:srgbClr val="003399"/>
                </a:solidFill>
              </a:endParaRPr>
            </a:p>
          </p:txBody>
        </p:sp>
      </p:grpSp>
      <p:grpSp>
        <p:nvGrpSpPr>
          <p:cNvPr id="44" name="22 - Ομάδα"/>
          <p:cNvGrpSpPr/>
          <p:nvPr/>
        </p:nvGrpSpPr>
        <p:grpSpPr>
          <a:xfrm>
            <a:off x="1585369" y="20490711"/>
            <a:ext cx="16835812" cy="6252120"/>
            <a:chOff x="2466554" y="15444929"/>
            <a:chExt cx="16129793" cy="6782571"/>
          </a:xfrm>
        </p:grpSpPr>
        <p:pic>
          <p:nvPicPr>
            <p:cNvPr id="45" name="Picture 5" descr="D:\TEX\Photos\MUSEUM-PIRAEUS-2012\P7081964.JPG"/>
            <p:cNvPicPr>
              <a:picLocks noChangeAspect="1" noChangeArrowheads="1"/>
            </p:cNvPicPr>
            <p:nvPr/>
          </p:nvPicPr>
          <p:blipFill>
            <a:blip r:embed="rId4" cstate="print"/>
            <a:srcRect/>
            <a:stretch>
              <a:fillRect/>
            </a:stretch>
          </p:blipFill>
          <p:spPr bwMode="auto">
            <a:xfrm>
              <a:off x="13699802" y="15559661"/>
              <a:ext cx="4896544" cy="4354907"/>
            </a:xfrm>
            <a:prstGeom prst="rect">
              <a:avLst/>
            </a:prstGeom>
            <a:noFill/>
          </p:spPr>
        </p:pic>
        <p:pic>
          <p:nvPicPr>
            <p:cNvPr id="46" name="Picture 6" descr="D:\TEX\Photos\MUSEUM-PIRAEUS-2012\P7081908.JPG"/>
            <p:cNvPicPr>
              <a:picLocks noChangeAspect="1" noChangeArrowheads="1"/>
            </p:cNvPicPr>
            <p:nvPr/>
          </p:nvPicPr>
          <p:blipFill>
            <a:blip r:embed="rId5" cstate="print"/>
            <a:srcRect/>
            <a:stretch>
              <a:fillRect/>
            </a:stretch>
          </p:blipFill>
          <p:spPr bwMode="auto">
            <a:xfrm>
              <a:off x="2466554" y="15444929"/>
              <a:ext cx="3685311" cy="4397631"/>
            </a:xfrm>
            <a:prstGeom prst="rect">
              <a:avLst/>
            </a:prstGeom>
            <a:noFill/>
          </p:spPr>
        </p:pic>
        <p:pic>
          <p:nvPicPr>
            <p:cNvPr id="47" name="Picture 7" descr="D:\TEX\Photos\MUSEUM-PIRAEUS-2012\P7081921.JPG"/>
            <p:cNvPicPr>
              <a:picLocks noChangeAspect="1" noChangeArrowheads="1"/>
            </p:cNvPicPr>
            <p:nvPr/>
          </p:nvPicPr>
          <p:blipFill>
            <a:blip r:embed="rId6" cstate="print"/>
            <a:srcRect/>
            <a:stretch>
              <a:fillRect/>
            </a:stretch>
          </p:blipFill>
          <p:spPr bwMode="auto">
            <a:xfrm>
              <a:off x="10315425" y="15519508"/>
              <a:ext cx="3188283" cy="4251044"/>
            </a:xfrm>
            <a:prstGeom prst="rect">
              <a:avLst/>
            </a:prstGeom>
            <a:noFill/>
          </p:spPr>
        </p:pic>
        <p:pic>
          <p:nvPicPr>
            <p:cNvPr id="48" name="Picture 8" descr="D:\TEX\Photos\MUSEUM-PIRAEUS-2012\P7081790.JPG"/>
            <p:cNvPicPr>
              <a:picLocks noChangeAspect="1" noChangeArrowheads="1"/>
            </p:cNvPicPr>
            <p:nvPr/>
          </p:nvPicPr>
          <p:blipFill>
            <a:blip r:embed="rId7" cstate="print"/>
            <a:srcRect/>
            <a:stretch>
              <a:fillRect/>
            </a:stretch>
          </p:blipFill>
          <p:spPr bwMode="auto">
            <a:xfrm>
              <a:off x="5706914" y="15473217"/>
              <a:ext cx="4752528" cy="4243329"/>
            </a:xfrm>
            <a:prstGeom prst="rect">
              <a:avLst/>
            </a:prstGeom>
            <a:noFill/>
          </p:spPr>
        </p:pic>
        <p:sp>
          <p:nvSpPr>
            <p:cNvPr id="49" name="21 - Ορθογώνιο"/>
            <p:cNvSpPr/>
            <p:nvPr/>
          </p:nvSpPr>
          <p:spPr>
            <a:xfrm>
              <a:off x="2948041" y="20123997"/>
              <a:ext cx="15648306" cy="2103503"/>
            </a:xfrm>
            <a:prstGeom prst="rect">
              <a:avLst/>
            </a:prstGeom>
          </p:spPr>
          <p:txBody>
            <a:bodyPr wrap="square">
              <a:spAutoFit/>
            </a:bodyPr>
            <a:lstStyle/>
            <a:p>
              <a:pPr lvl="0" algn="ctr">
                <a:defRPr/>
              </a:pPr>
              <a:r>
                <a:rPr lang="en-GB" sz="2400" b="1" dirty="0" err="1">
                  <a:solidFill>
                    <a:srgbClr val="003399"/>
                  </a:solidFill>
                </a:rPr>
                <a:t>Peshat</a:t>
              </a:r>
              <a:r>
                <a:rPr lang="en-GB" sz="2400" b="1" dirty="0">
                  <a:solidFill>
                    <a:srgbClr val="003399"/>
                  </a:solidFill>
                </a:rPr>
                <a:t> e </a:t>
              </a:r>
              <a:r>
                <a:rPr lang="en-GB" sz="2400" b="1" dirty="0" err="1">
                  <a:solidFill>
                    <a:srgbClr val="003399"/>
                  </a:solidFill>
                </a:rPr>
                <a:t>kërcimit</a:t>
              </a:r>
              <a:r>
                <a:rPr lang="en-GB" sz="2400" b="1" dirty="0">
                  <a:solidFill>
                    <a:srgbClr val="003399"/>
                  </a:solidFill>
                </a:rPr>
                <a:t> </a:t>
              </a:r>
              <a:r>
                <a:rPr lang="en-GB" sz="2400" b="1" dirty="0" err="1">
                  <a:solidFill>
                    <a:srgbClr val="003399"/>
                  </a:solidFill>
                </a:rPr>
                <a:t>të</a:t>
              </a:r>
              <a:r>
                <a:rPr lang="en-GB" sz="2400" b="1" dirty="0">
                  <a:solidFill>
                    <a:srgbClr val="003399"/>
                  </a:solidFill>
                </a:rPr>
                <a:t> </a:t>
              </a:r>
              <a:r>
                <a:rPr lang="en-GB" sz="2400" b="1" dirty="0" err="1">
                  <a:solidFill>
                    <a:srgbClr val="003399"/>
                  </a:solidFill>
                </a:rPr>
                <a:t>përdorura</a:t>
              </a:r>
              <a:r>
                <a:rPr lang="en-GB" sz="2400" b="1" dirty="0">
                  <a:solidFill>
                    <a:srgbClr val="003399"/>
                  </a:solidFill>
                </a:rPr>
                <a:t> </a:t>
              </a:r>
              <a:r>
                <a:rPr lang="en-GB" sz="2400" b="1" dirty="0" err="1">
                  <a:solidFill>
                    <a:srgbClr val="003399"/>
                  </a:solidFill>
                </a:rPr>
                <a:t>nga</a:t>
              </a:r>
              <a:r>
                <a:rPr lang="en-GB" sz="2400" b="1" dirty="0">
                  <a:solidFill>
                    <a:srgbClr val="003399"/>
                  </a:solidFill>
                </a:rPr>
                <a:t> </a:t>
              </a:r>
              <a:r>
                <a:rPr lang="en-GB" sz="2400" b="1" dirty="0" err="1">
                  <a:solidFill>
                    <a:srgbClr val="003399"/>
                  </a:solidFill>
                </a:rPr>
                <a:t>atletët</a:t>
              </a:r>
              <a:r>
                <a:rPr lang="en-GB" sz="2400" b="1" dirty="0">
                  <a:solidFill>
                    <a:srgbClr val="003399"/>
                  </a:solidFill>
                </a:rPr>
                <a:t> </a:t>
              </a:r>
              <a:r>
                <a:rPr lang="en-GB" sz="2400" b="1" dirty="0" err="1">
                  <a:solidFill>
                    <a:srgbClr val="003399"/>
                  </a:solidFill>
                </a:rPr>
                <a:t>për</a:t>
              </a:r>
              <a:r>
                <a:rPr lang="en-GB" sz="2400" b="1" dirty="0">
                  <a:solidFill>
                    <a:srgbClr val="003399"/>
                  </a:solidFill>
                </a:rPr>
                <a:t> </a:t>
              </a:r>
              <a:r>
                <a:rPr lang="en-GB" sz="2400" b="1" dirty="0" err="1">
                  <a:solidFill>
                    <a:srgbClr val="003399"/>
                  </a:solidFill>
                </a:rPr>
                <a:t>të</a:t>
              </a:r>
              <a:r>
                <a:rPr lang="en-GB" sz="2400" b="1" dirty="0">
                  <a:solidFill>
                    <a:srgbClr val="003399"/>
                  </a:solidFill>
                </a:rPr>
                <a:t> </a:t>
              </a:r>
              <a:r>
                <a:rPr lang="en-GB" sz="2400" b="1" dirty="0" err="1">
                  <a:solidFill>
                    <a:srgbClr val="003399"/>
                  </a:solidFill>
                </a:rPr>
                <a:t>marrë</a:t>
              </a:r>
              <a:r>
                <a:rPr lang="en-GB" sz="2400" b="1" dirty="0">
                  <a:solidFill>
                    <a:srgbClr val="003399"/>
                  </a:solidFill>
                </a:rPr>
                <a:t> </a:t>
              </a:r>
              <a:r>
                <a:rPr lang="en-GB" sz="2400" b="1" dirty="0" err="1">
                  <a:solidFill>
                    <a:srgbClr val="003399"/>
                  </a:solidFill>
                </a:rPr>
                <a:t>vrull</a:t>
              </a:r>
              <a:r>
                <a:rPr lang="en-GB" sz="2400" b="1" dirty="0">
                  <a:solidFill>
                    <a:srgbClr val="003399"/>
                  </a:solidFill>
                </a:rPr>
                <a:t> </a:t>
              </a:r>
              <a:r>
                <a:rPr lang="en-GB" sz="2400" b="1" dirty="0" err="1">
                  <a:solidFill>
                    <a:srgbClr val="003399"/>
                  </a:solidFill>
                </a:rPr>
                <a:t>për</a:t>
              </a:r>
              <a:r>
                <a:rPr lang="en-GB" sz="2400" b="1" dirty="0">
                  <a:solidFill>
                    <a:srgbClr val="003399"/>
                  </a:solidFill>
                </a:rPr>
                <a:t> </a:t>
              </a:r>
              <a:r>
                <a:rPr lang="en-GB" sz="2400" b="1" dirty="0" err="1">
                  <a:solidFill>
                    <a:srgbClr val="003399"/>
                  </a:solidFill>
                </a:rPr>
                <a:t>kërcimin</a:t>
              </a:r>
              <a:r>
                <a:rPr lang="en-GB" sz="2400" b="1" dirty="0">
                  <a:solidFill>
                    <a:srgbClr val="003399"/>
                  </a:solidFill>
                </a:rPr>
                <a:t>;  </a:t>
              </a:r>
            </a:p>
            <a:p>
              <a:pPr lvl="0" algn="ctr">
                <a:defRPr/>
              </a:pPr>
              <a:r>
                <a:rPr lang="en-GB" sz="2400" b="1" dirty="0">
                  <a:solidFill>
                    <a:srgbClr val="003399"/>
                  </a:solidFill>
                </a:rPr>
                <a:t>I </a:t>
              </a:r>
              <a:r>
                <a:rPr lang="en-GB" sz="2400" b="1" dirty="0" err="1">
                  <a:solidFill>
                    <a:srgbClr val="003399"/>
                  </a:solidFill>
                </a:rPr>
                <a:t>njëjti</a:t>
              </a:r>
              <a:r>
                <a:rPr lang="en-GB" sz="2400" b="1" dirty="0">
                  <a:solidFill>
                    <a:srgbClr val="003399"/>
                  </a:solidFill>
                </a:rPr>
                <a:t> </a:t>
              </a:r>
              <a:r>
                <a:rPr lang="en-GB" sz="2400" b="1" dirty="0" err="1">
                  <a:solidFill>
                    <a:srgbClr val="003399"/>
                  </a:solidFill>
                </a:rPr>
                <a:t>parim</a:t>
              </a:r>
              <a:r>
                <a:rPr lang="en-GB" sz="2400" b="1" dirty="0">
                  <a:solidFill>
                    <a:srgbClr val="003399"/>
                  </a:solidFill>
                </a:rPr>
                <a:t> </a:t>
              </a:r>
              <a:r>
                <a:rPr lang="en-GB" sz="2400" b="1" dirty="0" err="1">
                  <a:solidFill>
                    <a:srgbClr val="003399"/>
                  </a:solidFill>
                </a:rPr>
                <a:t>përdoret</a:t>
              </a:r>
              <a:r>
                <a:rPr lang="en-GB" sz="2400" b="1" dirty="0">
                  <a:solidFill>
                    <a:srgbClr val="003399"/>
                  </a:solidFill>
                </a:rPr>
                <a:t> </a:t>
              </a:r>
              <a:r>
                <a:rPr lang="en-GB" sz="2400" b="1" dirty="0" err="1">
                  <a:solidFill>
                    <a:srgbClr val="003399"/>
                  </a:solidFill>
                </a:rPr>
                <a:t>në</a:t>
              </a:r>
              <a:r>
                <a:rPr lang="en-GB" sz="2400" b="1" dirty="0">
                  <a:solidFill>
                    <a:srgbClr val="003399"/>
                  </a:solidFill>
                </a:rPr>
                <a:t> </a:t>
              </a:r>
              <a:r>
                <a:rPr lang="en-GB" sz="2400" b="1" dirty="0" err="1">
                  <a:solidFill>
                    <a:srgbClr val="003399"/>
                  </a:solidFill>
                </a:rPr>
                <a:t>raketa</a:t>
              </a:r>
              <a:r>
                <a:rPr lang="en-GB" sz="2400" b="1" dirty="0">
                  <a:solidFill>
                    <a:srgbClr val="003399"/>
                  </a:solidFill>
                </a:rPr>
                <a:t>. </a:t>
              </a:r>
              <a:r>
                <a:rPr lang="en-GB" sz="2400" b="1" dirty="0" err="1">
                  <a:solidFill>
                    <a:srgbClr val="003399"/>
                  </a:solidFill>
                </a:rPr>
                <a:t>Shekulli</a:t>
              </a:r>
              <a:r>
                <a:rPr lang="en-GB" sz="2400" b="1" dirty="0">
                  <a:solidFill>
                    <a:srgbClr val="003399"/>
                  </a:solidFill>
                </a:rPr>
                <a:t> 6 – 5 </a:t>
              </a:r>
              <a:r>
                <a:rPr lang="en-GB" sz="2400" b="1" dirty="0" err="1">
                  <a:solidFill>
                    <a:srgbClr val="003399"/>
                  </a:solidFill>
                </a:rPr>
                <a:t>p.K.</a:t>
              </a:r>
              <a:r>
                <a:rPr lang="en-GB" sz="2400" b="1" dirty="0">
                  <a:solidFill>
                    <a:srgbClr val="003399"/>
                  </a:solidFill>
                </a:rPr>
                <a:t> </a:t>
              </a:r>
              <a:r>
                <a:rPr lang="en-GB" sz="2400" b="1" dirty="0" err="1">
                  <a:solidFill>
                    <a:srgbClr val="003399"/>
                  </a:solidFill>
                </a:rPr>
                <a:t>nga</a:t>
              </a:r>
              <a:r>
                <a:rPr lang="en-GB" sz="2400" b="1" dirty="0">
                  <a:solidFill>
                    <a:srgbClr val="003399"/>
                  </a:solidFill>
                </a:rPr>
                <a:t> </a:t>
              </a:r>
              <a:r>
                <a:rPr lang="en-GB" sz="2400" b="1" dirty="0" err="1">
                  <a:solidFill>
                    <a:srgbClr val="003399"/>
                  </a:solidFill>
                </a:rPr>
                <a:t>Korinti</a:t>
              </a:r>
              <a:r>
                <a:rPr lang="en-GB" sz="2400" b="1" dirty="0">
                  <a:solidFill>
                    <a:srgbClr val="003399"/>
                  </a:solidFill>
                </a:rPr>
                <a:t>, </a:t>
              </a:r>
              <a:r>
                <a:rPr lang="en-GB" sz="2400" b="1" dirty="0" err="1">
                  <a:solidFill>
                    <a:srgbClr val="003399"/>
                  </a:solidFill>
                </a:rPr>
                <a:t>Athinë</a:t>
              </a:r>
              <a:r>
                <a:rPr lang="en-GB" sz="2400" b="1" dirty="0">
                  <a:solidFill>
                    <a:srgbClr val="003399"/>
                  </a:solidFill>
                </a:rPr>
                <a:t>, </a:t>
              </a:r>
              <a:r>
                <a:rPr lang="en-GB" sz="2400" b="1" dirty="0" err="1">
                  <a:solidFill>
                    <a:srgbClr val="003399"/>
                  </a:solidFill>
                </a:rPr>
                <a:t>Muzeu</a:t>
              </a:r>
              <a:r>
                <a:rPr lang="en-GB" sz="2400" b="1" dirty="0">
                  <a:solidFill>
                    <a:srgbClr val="003399"/>
                  </a:solidFill>
                </a:rPr>
                <a:t> </a:t>
              </a:r>
              <a:r>
                <a:rPr lang="en-GB" sz="2400" b="1" dirty="0" err="1">
                  <a:solidFill>
                    <a:srgbClr val="003399"/>
                  </a:solidFill>
                </a:rPr>
                <a:t>Arkeologjik</a:t>
              </a:r>
              <a:r>
                <a:rPr lang="en-GB" sz="2400" b="1" dirty="0">
                  <a:solidFill>
                    <a:srgbClr val="003399"/>
                  </a:solidFill>
                </a:rPr>
                <a:t> </a:t>
              </a:r>
              <a:r>
                <a:rPr lang="en-GB" sz="2400" b="1" dirty="0" err="1">
                  <a:solidFill>
                    <a:srgbClr val="003399"/>
                  </a:solidFill>
                </a:rPr>
                <a:t>Kombëtar</a:t>
              </a:r>
              <a:r>
                <a:rPr lang="en-GB" sz="2400" b="1" dirty="0">
                  <a:solidFill>
                    <a:srgbClr val="003399"/>
                  </a:solidFill>
                </a:rPr>
                <a:t>, </a:t>
              </a:r>
              <a:r>
                <a:rPr lang="en-GB" sz="2400" b="1" dirty="0" err="1">
                  <a:solidFill>
                    <a:srgbClr val="003399"/>
                  </a:solidFill>
                </a:rPr>
                <a:t>Athinë</a:t>
              </a:r>
              <a:r>
                <a:rPr lang="en-GB" sz="2400" b="1" dirty="0">
                  <a:solidFill>
                    <a:srgbClr val="003399"/>
                  </a:solidFill>
                </a:rPr>
                <a:t> </a:t>
              </a:r>
            </a:p>
            <a:p>
              <a:pPr lvl="0" algn="ctr">
                <a:defRPr/>
              </a:pPr>
              <a:endParaRPr lang="en-GB" sz="2400" b="1" dirty="0">
                <a:solidFill>
                  <a:srgbClr val="003399"/>
                </a:solidFill>
              </a:endParaRPr>
            </a:p>
            <a:p>
              <a:pPr lvl="0" algn="ctr">
                <a:defRPr/>
              </a:pPr>
              <a:r>
                <a:rPr lang="el-GR" sz="2400" b="1" dirty="0">
                  <a:solidFill>
                    <a:srgbClr val="003399"/>
                  </a:solidFill>
                </a:rPr>
                <a:t>Αλτήρες. βάρη που χρησιμοποιούνται από τους αθλητές για να αποκτήσουν ορμή για το άλμα.</a:t>
              </a:r>
            </a:p>
            <a:p>
              <a:pPr lvl="0" algn="ctr">
                <a:defRPr/>
              </a:pPr>
              <a:r>
                <a:rPr lang="el-GR" sz="2400" b="1" dirty="0">
                  <a:solidFill>
                    <a:srgbClr val="003399"/>
                  </a:solidFill>
                </a:rPr>
                <a:t>Η ίδια αρχή χρησιμοποιείται στην πυραυλική. 6ος – 5ος αιώνας </a:t>
              </a:r>
              <a:r>
                <a:rPr lang="el-GR" sz="2400" b="1" dirty="0" err="1">
                  <a:solidFill>
                    <a:srgbClr val="003399"/>
                  </a:solidFill>
                </a:rPr>
                <a:t>π.Χ.</a:t>
              </a:r>
              <a:r>
                <a:rPr lang="el-GR" sz="2400" b="1" dirty="0">
                  <a:solidFill>
                    <a:srgbClr val="003399"/>
                  </a:solidFill>
                </a:rPr>
                <a:t> από την Κόρινθο</a:t>
              </a:r>
              <a:r>
                <a:rPr lang="el-GR" sz="2400" b="1">
                  <a:solidFill>
                    <a:srgbClr val="003399"/>
                  </a:solidFill>
                </a:rPr>
                <a:t>, Εθνικό </a:t>
              </a:r>
              <a:r>
                <a:rPr lang="el-GR" sz="2400" b="1" dirty="0">
                  <a:solidFill>
                    <a:srgbClr val="003399"/>
                  </a:solidFill>
                </a:rPr>
                <a:t>Αρχαιολογικό Μουσείο, Αθήνα</a:t>
              </a:r>
              <a:r>
                <a:rPr lang="en-US" sz="2400" b="1" dirty="0">
                  <a:solidFill>
                    <a:srgbClr val="003399"/>
                  </a:solidFill>
                </a:rPr>
                <a:t>.</a:t>
              </a:r>
              <a:endParaRPr lang="el-GR" sz="2400" b="1" dirty="0">
                <a:solidFill>
                  <a:srgbClr val="003399"/>
                </a:solidFill>
              </a:endParaRPr>
            </a:p>
          </p:txBody>
        </p:sp>
      </p:grpSp>
      <p:grpSp>
        <p:nvGrpSpPr>
          <p:cNvPr id="50" name="25 - Ομάδα"/>
          <p:cNvGrpSpPr/>
          <p:nvPr/>
        </p:nvGrpSpPr>
        <p:grpSpPr>
          <a:xfrm>
            <a:off x="20215905" y="32125087"/>
            <a:ext cx="6726698" cy="10449734"/>
            <a:chOff x="15067953" y="8177264"/>
            <a:chExt cx="9547210" cy="12053326"/>
          </a:xfrm>
        </p:grpSpPr>
        <p:pic>
          <p:nvPicPr>
            <p:cNvPr id="51" name="Picture 11" descr="D:\TEX\Photos\Museum_National_Archaeological\P7252300.JPG"/>
            <p:cNvPicPr>
              <a:picLocks noChangeAspect="1" noChangeArrowheads="1"/>
            </p:cNvPicPr>
            <p:nvPr/>
          </p:nvPicPr>
          <p:blipFill>
            <a:blip r:embed="rId8" cstate="print"/>
            <a:srcRect/>
            <a:stretch>
              <a:fillRect/>
            </a:stretch>
          </p:blipFill>
          <p:spPr bwMode="auto">
            <a:xfrm>
              <a:off x="15067954" y="8177264"/>
              <a:ext cx="9547209" cy="6408712"/>
            </a:xfrm>
            <a:prstGeom prst="rect">
              <a:avLst/>
            </a:prstGeom>
            <a:noFill/>
          </p:spPr>
        </p:pic>
        <p:sp>
          <p:nvSpPr>
            <p:cNvPr id="52" name="24 - Ορθογώνιο"/>
            <p:cNvSpPr/>
            <p:nvPr/>
          </p:nvSpPr>
          <p:spPr>
            <a:xfrm>
              <a:off x="15067953" y="14585975"/>
              <a:ext cx="9547209" cy="5644615"/>
            </a:xfrm>
            <a:prstGeom prst="rect">
              <a:avLst/>
            </a:prstGeom>
          </p:spPr>
          <p:txBody>
            <a:bodyPr wrap="square">
              <a:spAutoFit/>
            </a:bodyPr>
            <a:lstStyle/>
            <a:p>
              <a:pPr lvl="0" algn="ctr">
                <a:defRPr/>
              </a:pPr>
              <a:r>
                <a:rPr lang="en-GB" sz="2400" b="1" dirty="0" err="1">
                  <a:solidFill>
                    <a:srgbClr val="003399"/>
                  </a:solidFill>
                </a:rPr>
                <a:t>Peshat</a:t>
              </a:r>
              <a:r>
                <a:rPr lang="en-GB" sz="2400" b="1" dirty="0">
                  <a:solidFill>
                    <a:srgbClr val="003399"/>
                  </a:solidFill>
                </a:rPr>
                <a:t> e </a:t>
              </a:r>
              <a:r>
                <a:rPr lang="en-GB" sz="2400" b="1" dirty="0" err="1">
                  <a:solidFill>
                    <a:srgbClr val="003399"/>
                  </a:solidFill>
                </a:rPr>
                <a:t>kërcimit</a:t>
              </a:r>
              <a:r>
                <a:rPr lang="en-GB" sz="2400" b="1" dirty="0">
                  <a:solidFill>
                    <a:srgbClr val="003399"/>
                  </a:solidFill>
                </a:rPr>
                <a:t> </a:t>
              </a:r>
              <a:r>
                <a:rPr lang="en-GB" sz="2400" b="1" dirty="0" err="1">
                  <a:solidFill>
                    <a:srgbClr val="003399"/>
                  </a:solidFill>
                </a:rPr>
                <a:t>të</a:t>
              </a:r>
              <a:r>
                <a:rPr lang="en-GB" sz="2400" b="1" dirty="0">
                  <a:solidFill>
                    <a:srgbClr val="003399"/>
                  </a:solidFill>
                </a:rPr>
                <a:t> </a:t>
              </a:r>
              <a:r>
                <a:rPr lang="en-GB" sz="2400" b="1" dirty="0" err="1">
                  <a:solidFill>
                    <a:srgbClr val="003399"/>
                  </a:solidFill>
                </a:rPr>
                <a:t>përdorura</a:t>
              </a:r>
              <a:r>
                <a:rPr lang="en-GB" sz="2400" b="1" dirty="0">
                  <a:solidFill>
                    <a:srgbClr val="003399"/>
                  </a:solidFill>
                </a:rPr>
                <a:t> </a:t>
              </a:r>
              <a:r>
                <a:rPr lang="en-GB" sz="2400" b="1" dirty="0" err="1">
                  <a:solidFill>
                    <a:srgbClr val="003399"/>
                  </a:solidFill>
                </a:rPr>
                <a:t>nga</a:t>
              </a:r>
              <a:r>
                <a:rPr lang="en-GB" sz="2400" b="1" dirty="0">
                  <a:solidFill>
                    <a:srgbClr val="003399"/>
                  </a:solidFill>
                </a:rPr>
                <a:t> </a:t>
              </a:r>
              <a:r>
                <a:rPr lang="en-GB" sz="2400" b="1" dirty="0" err="1">
                  <a:solidFill>
                    <a:srgbClr val="003399"/>
                  </a:solidFill>
                </a:rPr>
                <a:t>atletët</a:t>
              </a:r>
              <a:r>
                <a:rPr lang="en-GB" sz="2400" b="1" dirty="0">
                  <a:solidFill>
                    <a:srgbClr val="003399"/>
                  </a:solidFill>
                </a:rPr>
                <a:t> </a:t>
              </a:r>
              <a:r>
                <a:rPr lang="en-GB" sz="2400" b="1" dirty="0" err="1">
                  <a:solidFill>
                    <a:srgbClr val="003399"/>
                  </a:solidFill>
                </a:rPr>
                <a:t>për</a:t>
              </a:r>
              <a:r>
                <a:rPr lang="en-GB" sz="2400" b="1" dirty="0">
                  <a:solidFill>
                    <a:srgbClr val="003399"/>
                  </a:solidFill>
                </a:rPr>
                <a:t> </a:t>
              </a:r>
              <a:r>
                <a:rPr lang="en-GB" sz="2400" b="1" dirty="0" err="1">
                  <a:solidFill>
                    <a:srgbClr val="003399"/>
                  </a:solidFill>
                </a:rPr>
                <a:t>të</a:t>
              </a:r>
              <a:r>
                <a:rPr lang="en-GB" sz="2400" b="1" dirty="0">
                  <a:solidFill>
                    <a:srgbClr val="003399"/>
                  </a:solidFill>
                </a:rPr>
                <a:t> </a:t>
              </a:r>
              <a:r>
                <a:rPr lang="en-GB" sz="2400" b="1" dirty="0" err="1">
                  <a:solidFill>
                    <a:srgbClr val="003399"/>
                  </a:solidFill>
                </a:rPr>
                <a:t>fituar</a:t>
              </a:r>
              <a:r>
                <a:rPr lang="en-GB" sz="2400" b="1" dirty="0">
                  <a:solidFill>
                    <a:srgbClr val="003399"/>
                  </a:solidFill>
                </a:rPr>
                <a:t> </a:t>
              </a:r>
              <a:r>
                <a:rPr lang="en-GB" sz="2400" b="1" dirty="0" err="1">
                  <a:solidFill>
                    <a:srgbClr val="003399"/>
                  </a:solidFill>
                </a:rPr>
                <a:t>vrull</a:t>
              </a:r>
              <a:r>
                <a:rPr lang="en-GB" sz="2400" b="1" dirty="0">
                  <a:solidFill>
                    <a:srgbClr val="003399"/>
                  </a:solidFill>
                </a:rPr>
                <a:t> </a:t>
              </a:r>
              <a:r>
                <a:rPr lang="en-GB" sz="2400" b="1" dirty="0" err="1">
                  <a:solidFill>
                    <a:srgbClr val="003399"/>
                  </a:solidFill>
                </a:rPr>
                <a:t>për</a:t>
              </a:r>
              <a:r>
                <a:rPr lang="en-GB" sz="2400" b="1" dirty="0">
                  <a:solidFill>
                    <a:srgbClr val="003399"/>
                  </a:solidFill>
                </a:rPr>
                <a:t> </a:t>
              </a:r>
              <a:r>
                <a:rPr lang="en-GB" sz="2400" b="1" dirty="0" err="1">
                  <a:solidFill>
                    <a:srgbClr val="003399"/>
                  </a:solidFill>
                </a:rPr>
                <a:t>kërcimin</a:t>
              </a:r>
              <a:r>
                <a:rPr lang="en-GB" sz="2400" b="1" dirty="0">
                  <a:solidFill>
                    <a:srgbClr val="003399"/>
                  </a:solidFill>
                </a:rPr>
                <a:t>;</a:t>
              </a:r>
            </a:p>
            <a:p>
              <a:pPr lvl="0" algn="ctr">
                <a:defRPr/>
              </a:pPr>
              <a:r>
                <a:rPr lang="en-GB" sz="2400" b="1" dirty="0" err="1">
                  <a:solidFill>
                    <a:srgbClr val="003399"/>
                  </a:solidFill>
                </a:rPr>
                <a:t>i</a:t>
              </a:r>
              <a:r>
                <a:rPr lang="en-GB" sz="2400" b="1" dirty="0">
                  <a:solidFill>
                    <a:srgbClr val="003399"/>
                  </a:solidFill>
                </a:rPr>
                <a:t> </a:t>
              </a:r>
              <a:r>
                <a:rPr lang="en-GB" sz="2400" b="1" dirty="0" err="1">
                  <a:solidFill>
                    <a:srgbClr val="003399"/>
                  </a:solidFill>
                </a:rPr>
                <a:t>njëjti</a:t>
              </a:r>
              <a:r>
                <a:rPr lang="en-GB" sz="2400" b="1" dirty="0">
                  <a:solidFill>
                    <a:srgbClr val="003399"/>
                  </a:solidFill>
                </a:rPr>
                <a:t> </a:t>
              </a:r>
              <a:r>
                <a:rPr lang="en-GB" sz="2400" b="1" dirty="0" err="1">
                  <a:solidFill>
                    <a:srgbClr val="003399"/>
                  </a:solidFill>
                </a:rPr>
                <a:t>parim</a:t>
              </a:r>
              <a:r>
                <a:rPr lang="en-GB" sz="2400" b="1" dirty="0">
                  <a:solidFill>
                    <a:srgbClr val="003399"/>
                  </a:solidFill>
                </a:rPr>
                <a:t> </a:t>
              </a:r>
              <a:r>
                <a:rPr lang="en-GB" sz="2400" b="1" dirty="0" err="1">
                  <a:solidFill>
                    <a:srgbClr val="003399"/>
                  </a:solidFill>
                </a:rPr>
                <a:t>përdoret</a:t>
              </a:r>
              <a:r>
                <a:rPr lang="en-GB" sz="2400" b="1" dirty="0">
                  <a:solidFill>
                    <a:srgbClr val="003399"/>
                  </a:solidFill>
                </a:rPr>
                <a:t> </a:t>
              </a:r>
              <a:r>
                <a:rPr lang="en-GB" sz="2400" b="1" dirty="0" err="1">
                  <a:solidFill>
                    <a:srgbClr val="003399"/>
                  </a:solidFill>
                </a:rPr>
                <a:t>në</a:t>
              </a:r>
              <a:r>
                <a:rPr lang="en-GB" sz="2400" b="1" dirty="0">
                  <a:solidFill>
                    <a:srgbClr val="003399"/>
                  </a:solidFill>
                </a:rPr>
                <a:t> </a:t>
              </a:r>
              <a:r>
                <a:rPr lang="en-GB" sz="2400" b="1" dirty="0" err="1">
                  <a:solidFill>
                    <a:srgbClr val="003399"/>
                  </a:solidFill>
                </a:rPr>
                <a:t>raketa</a:t>
              </a:r>
              <a:r>
                <a:rPr lang="en-GB" sz="2400" b="1" dirty="0">
                  <a:solidFill>
                    <a:srgbClr val="003399"/>
                  </a:solidFill>
                </a:rPr>
                <a:t>. </a:t>
              </a:r>
              <a:r>
                <a:rPr lang="en-GB" sz="2400" b="1" dirty="0" err="1">
                  <a:solidFill>
                    <a:srgbClr val="003399"/>
                  </a:solidFill>
                </a:rPr>
                <a:t>Shekulli</a:t>
              </a:r>
              <a:r>
                <a:rPr lang="en-GB" sz="2400" b="1" dirty="0">
                  <a:solidFill>
                    <a:srgbClr val="003399"/>
                  </a:solidFill>
                </a:rPr>
                <a:t> 6 – 5 </a:t>
              </a:r>
              <a:r>
                <a:rPr lang="sq-AL" sz="2400" b="1" dirty="0">
                  <a:solidFill>
                    <a:srgbClr val="003399"/>
                  </a:solidFill>
                </a:rPr>
                <a:t>p. K. </a:t>
              </a:r>
              <a:r>
                <a:rPr lang="en-GB" sz="2400" b="1" dirty="0" err="1">
                  <a:solidFill>
                    <a:srgbClr val="003399"/>
                  </a:solidFill>
                </a:rPr>
                <a:t>nga</a:t>
              </a:r>
              <a:r>
                <a:rPr lang="en-GB" sz="2400" b="1" dirty="0">
                  <a:solidFill>
                    <a:srgbClr val="003399"/>
                  </a:solidFill>
                </a:rPr>
                <a:t> </a:t>
              </a:r>
              <a:r>
                <a:rPr lang="en-GB" sz="2400" b="1" dirty="0" err="1">
                  <a:solidFill>
                    <a:srgbClr val="003399"/>
                  </a:solidFill>
                </a:rPr>
                <a:t>Korinti</a:t>
              </a:r>
              <a:r>
                <a:rPr lang="en-GB" sz="2400" b="1" dirty="0">
                  <a:solidFill>
                    <a:srgbClr val="003399"/>
                  </a:solidFill>
                </a:rPr>
                <a:t>, </a:t>
              </a:r>
              <a:r>
                <a:rPr lang="en-GB" sz="2400" b="1" dirty="0" err="1">
                  <a:solidFill>
                    <a:srgbClr val="003399"/>
                  </a:solidFill>
                </a:rPr>
                <a:t>Athinë</a:t>
              </a:r>
              <a:r>
                <a:rPr lang="en-GB" sz="2400" b="1" dirty="0">
                  <a:solidFill>
                    <a:srgbClr val="003399"/>
                  </a:solidFill>
                </a:rPr>
                <a:t>, </a:t>
              </a:r>
              <a:r>
                <a:rPr lang="en-GB" sz="2400" b="1" dirty="0" err="1">
                  <a:solidFill>
                    <a:srgbClr val="003399"/>
                  </a:solidFill>
                </a:rPr>
                <a:t>Muzeu</a:t>
              </a:r>
              <a:r>
                <a:rPr lang="en-GB" sz="2400" b="1" dirty="0">
                  <a:solidFill>
                    <a:srgbClr val="003399"/>
                  </a:solidFill>
                </a:rPr>
                <a:t> </a:t>
              </a:r>
              <a:r>
                <a:rPr lang="en-GB" sz="2400" b="1" dirty="0" err="1">
                  <a:solidFill>
                    <a:srgbClr val="003399"/>
                  </a:solidFill>
                </a:rPr>
                <a:t>Arkeologjik</a:t>
              </a:r>
              <a:r>
                <a:rPr lang="en-GB" sz="2400" b="1" dirty="0">
                  <a:solidFill>
                    <a:srgbClr val="003399"/>
                  </a:solidFill>
                </a:rPr>
                <a:t> </a:t>
              </a:r>
              <a:r>
                <a:rPr lang="en-GB" sz="2400" b="1" dirty="0" err="1">
                  <a:solidFill>
                    <a:srgbClr val="003399"/>
                  </a:solidFill>
                </a:rPr>
                <a:t>Kombëtar</a:t>
              </a:r>
              <a:r>
                <a:rPr lang="en-GB" sz="2400" b="1" dirty="0">
                  <a:solidFill>
                    <a:srgbClr val="003399"/>
                  </a:solidFill>
                </a:rPr>
                <a:t>, </a:t>
              </a:r>
              <a:r>
                <a:rPr lang="en-GB" sz="2400" b="1" dirty="0" err="1">
                  <a:solidFill>
                    <a:srgbClr val="003399"/>
                  </a:solidFill>
                </a:rPr>
                <a:t>Athinë</a:t>
              </a:r>
              <a:endParaRPr lang="en-GB" sz="2400" b="1" dirty="0">
                <a:solidFill>
                  <a:srgbClr val="003399"/>
                </a:solidFill>
              </a:endParaRPr>
            </a:p>
            <a:p>
              <a:pPr lvl="0" algn="ctr">
                <a:defRPr/>
              </a:pPr>
              <a:endParaRPr lang="en-GB" sz="2400" b="1" dirty="0">
                <a:solidFill>
                  <a:srgbClr val="003399"/>
                </a:solidFill>
              </a:endParaRPr>
            </a:p>
            <a:p>
              <a:pPr lvl="0" algn="ctr">
                <a:defRPr/>
              </a:pPr>
              <a:r>
                <a:rPr lang="el-GR" sz="2400" b="1" dirty="0">
                  <a:solidFill>
                    <a:srgbClr val="003399"/>
                  </a:solidFill>
                </a:rPr>
                <a:t>Αλτήρες, βάρη που χρησιμοποιούν οι αθλητές στο άλμα εις μήκος για να πηδήξουν πιο μακριά. Ο αθλητής πετάει πίσω τα βάρη τη στιγμή που κάνει το άλμα και κερδίζει ορμή με αποτέλεσμα να πάει πιο μακριά.  6ος  – 5ος αιώνας π.Χ. από την Κόρινθο. Η αρχή αυτή χρησιμοποιείται στους πυραύλους. Εθνικό Αρχαιολογικό Μουσείο, Αθήνα.</a:t>
              </a:r>
            </a:p>
          </p:txBody>
        </p:sp>
      </p:grpSp>
      <p:sp>
        <p:nvSpPr>
          <p:cNvPr id="25" name="4 - TextBox"/>
          <p:cNvSpPr txBox="1"/>
          <p:nvPr/>
        </p:nvSpPr>
        <p:spPr>
          <a:xfrm>
            <a:off x="11449522" y="7982688"/>
            <a:ext cx="8064896" cy="11172289"/>
          </a:xfrm>
          <a:prstGeom prst="rect">
            <a:avLst/>
          </a:prstGeom>
          <a:noFill/>
        </p:spPr>
        <p:txBody>
          <a:bodyPr wrap="square" rtlCol="0">
            <a:spAutoFit/>
          </a:bodyPr>
          <a:lstStyle/>
          <a:p>
            <a:r>
              <a:rPr lang="el-GR" sz="3600" b="1" dirty="0"/>
              <a:t>Η Ολυμπιακή κλίμακα</a:t>
            </a:r>
            <a:endParaRPr lang="en-US" sz="3600" b="1" dirty="0"/>
          </a:p>
          <a:p>
            <a:endParaRPr lang="el-GR" sz="3600" dirty="0"/>
          </a:p>
          <a:p>
            <a:pPr algn="just"/>
            <a:r>
              <a:rPr lang="el-GR" sz="3600" dirty="0"/>
              <a:t>Ο Μηχανισμός έχει μια μικρή κυκλική ολυμπιακή κλίμακα στην οποία προσδιορίζει την ακριβή ημερομηνία της έναρξης των σημαντικότερων ελληνικών εορτών, των αγώνων, των </a:t>
            </a:r>
            <a:r>
              <a:rPr lang="el-GR" sz="3600" dirty="0" err="1"/>
              <a:t>στεφανιτών</a:t>
            </a:r>
            <a:r>
              <a:rPr lang="el-GR" sz="3600" dirty="0"/>
              <a:t> αγώνων, στους οποίους οι νικητές στεφανώνονται:</a:t>
            </a:r>
          </a:p>
          <a:p>
            <a:pPr algn="just"/>
            <a:r>
              <a:rPr lang="el-GR" sz="3600" dirty="0"/>
              <a:t>τους Ολυμπιακούς Αγώνες, κάθε τέσσερα χρόνια στην Ολυμπία, τα Πύθια, κάθε δύο χρόνια στους Δελφούς, τα Ίσθμια, κάθε τέσσερα χρόνια κοντά στην Κόρινθο, τα </a:t>
            </a:r>
            <a:r>
              <a:rPr lang="el-GR" sz="3600" dirty="0" err="1"/>
              <a:t>Νέμεα</a:t>
            </a:r>
            <a:r>
              <a:rPr lang="el-GR" sz="3600" dirty="0"/>
              <a:t>, κάθε δύο χρόνια στη Νεμέα κοντά στο Άργος, τα </a:t>
            </a:r>
            <a:r>
              <a:rPr lang="el-GR" sz="3600" dirty="0" err="1"/>
              <a:t>Νάα</a:t>
            </a:r>
            <a:r>
              <a:rPr lang="el-GR" sz="3600" dirty="0"/>
              <a:t> ή </a:t>
            </a:r>
            <a:r>
              <a:rPr lang="el-GR" sz="3600" dirty="0" err="1"/>
              <a:t>Νάια</a:t>
            </a:r>
            <a:r>
              <a:rPr lang="el-GR" sz="3600" dirty="0"/>
              <a:t>, κάθε τέσσερα χρόνια στη Δωδώνη της Ηπείρου και</a:t>
            </a:r>
          </a:p>
          <a:p>
            <a:pPr algn="just"/>
            <a:r>
              <a:rPr lang="el-GR" sz="3600" dirty="0"/>
              <a:t>ίσως τα  </a:t>
            </a:r>
            <a:r>
              <a:rPr lang="el-GR" sz="3600" dirty="0" err="1"/>
              <a:t>Αλίεια</a:t>
            </a:r>
            <a:r>
              <a:rPr lang="el-GR" sz="3600" dirty="0"/>
              <a:t>, (τα γράμματα δεν είναι ξεκάθαρα), που ήταν αγώνες για τον Ήλιο κάθε τέσσερα έτη πολύ σημαντικοί στη Ρόδο.</a:t>
            </a:r>
            <a:endParaRPr lang="en-GB" sz="3600" dirty="0"/>
          </a:p>
        </p:txBody>
      </p:sp>
      <p:sp>
        <p:nvSpPr>
          <p:cNvPr id="40" name="8 - TextBox"/>
          <p:cNvSpPr txBox="1"/>
          <p:nvPr/>
        </p:nvSpPr>
        <p:spPr>
          <a:xfrm>
            <a:off x="27816932" y="32708582"/>
            <a:ext cx="7323221" cy="6986528"/>
          </a:xfrm>
          <a:prstGeom prst="rect">
            <a:avLst/>
          </a:prstGeom>
          <a:noFill/>
        </p:spPr>
        <p:txBody>
          <a:bodyPr wrap="square" rtlCol="0">
            <a:spAutoFit/>
          </a:bodyPr>
          <a:lstStyle/>
          <a:p>
            <a:pPr algn="just"/>
            <a:r>
              <a:rPr lang="sq-AL" sz="2800" dirty="0"/>
              <a:t>Këto lojëra nuk ishin thjesht lojëra atletike, por përfshinin lojëra teatrale, poezi, muzikë, dhe gjithë aspektet e jetës intelektuale. </a:t>
            </a:r>
            <a:endParaRPr lang="en-US" sz="2800" dirty="0"/>
          </a:p>
          <a:p>
            <a:pPr algn="just"/>
            <a:r>
              <a:rPr lang="sq-AL" sz="2800" dirty="0"/>
              <a:t>Luftërat duhej të ndaleshin. Atletët dhe spektatorët duhej të linin armët rreth 25 kilometra larg Olimpias.</a:t>
            </a:r>
            <a:endParaRPr lang="en-US" sz="2800" dirty="0"/>
          </a:p>
          <a:p>
            <a:pPr algn="just"/>
            <a:r>
              <a:rPr lang="sq-AL" sz="2800" dirty="0"/>
              <a:t>Festimet që zhvillohen në shkallën përkatëse të Lojërave Olimpike janë ato që grekët i quanin “lojëra me kurorë”. Atletëve iu dha një kurorë me materiale të thjeshta, degë ulliri në Lojërat Olimpike dhe selino në Nemea, dafina në Delf.</a:t>
            </a:r>
            <a:endParaRPr lang="en-US" sz="2800" dirty="0"/>
          </a:p>
          <a:p>
            <a:pPr algn="just"/>
            <a:r>
              <a:rPr lang="sq-AL" sz="2800" dirty="0"/>
              <a:t>Festimet e shënuar në shkallën olimpike janë ato që grekët i quanin “lojëra me kurorë”. Atletëve u jepej një kurorë e bërë nga materiale të thjeshta; degë ulliri në lojërat olimpike, selino në lojërat nemeane dhe dafinë në Delfi. </a:t>
            </a:r>
            <a:endParaRPr lang="en-US" sz="2800" dirty="0"/>
          </a:p>
        </p:txBody>
      </p:sp>
      <p:sp>
        <p:nvSpPr>
          <p:cNvPr id="42" name="6 - TextBox"/>
          <p:cNvSpPr txBox="1"/>
          <p:nvPr/>
        </p:nvSpPr>
        <p:spPr>
          <a:xfrm>
            <a:off x="10369402" y="35802825"/>
            <a:ext cx="8709973" cy="13018949"/>
          </a:xfrm>
          <a:prstGeom prst="rect">
            <a:avLst/>
          </a:prstGeom>
          <a:noFill/>
        </p:spPr>
        <p:txBody>
          <a:bodyPr wrap="square" rtlCol="0">
            <a:spAutoFit/>
          </a:bodyPr>
          <a:lstStyle/>
          <a:p>
            <a:pPr algn="just"/>
            <a:r>
              <a:rPr lang="el-GR" sz="4000" dirty="0"/>
              <a:t>Οι Ολυμπιακοί Αγώνες γίνονταν κάθε τέσσερα χρόνια</a:t>
            </a:r>
            <a:r>
              <a:rPr lang="en-US" sz="4000" dirty="0"/>
              <a:t>. </a:t>
            </a:r>
            <a:r>
              <a:rPr lang="el-GR" sz="4000" dirty="0"/>
              <a:t>Η μια Ολυμπιάδα διαρκεί 49 μήνες και η επόμενη 50 μήνες. Αυτό οφείλεται στη χρήση μιας </a:t>
            </a:r>
            <a:r>
              <a:rPr lang="el-GR" sz="4000" dirty="0" err="1"/>
              <a:t>σεληνοηλιακής</a:t>
            </a:r>
            <a:r>
              <a:rPr lang="el-GR" sz="4000" dirty="0"/>
              <a:t> περιοδικότητας από τους Έλληνες και είχε ως αποτέλεσμα έναν πλήρη κύκλο 8 ετών.</a:t>
            </a:r>
          </a:p>
          <a:p>
            <a:pPr algn="just"/>
            <a:endParaRPr lang="el-GR" sz="4000" dirty="0"/>
          </a:p>
          <a:p>
            <a:pPr algn="just"/>
            <a:r>
              <a:rPr lang="el-GR" sz="4000" dirty="0"/>
              <a:t>Αυτή η περίοδος των 8 ετών ονομάζεται </a:t>
            </a:r>
            <a:r>
              <a:rPr lang="el-GR" sz="4000" dirty="0" err="1"/>
              <a:t>Οκταετηρίς</a:t>
            </a:r>
            <a:r>
              <a:rPr lang="el-GR" sz="4000" dirty="0"/>
              <a:t>. Ισούται με 99 μήνες και σχετίζεται με την περίοδο του πλανήτη Αφροδίτη. Πέντε συνοδικές περίοδοι της Αφροδίτης ισούνται με 99 μήνες που είναι διάρκειας 8 ετών. Η ίδια περίοδος 8 ετών χρησιμοποιήθηκε και στο ημερολόγιο των Μάγια και προκολομβιανών λαών στην Αμερική, αλλά και στη Σουηδία. Έχει διάρκεια ένα συντονισμό τεσσάρων ουρανίων σωμάτων, της Γης, της Αφροδίτης, του Ηλίου και της Σελήνης.</a:t>
            </a:r>
            <a:endParaRPr lang="en-GB" sz="4000" dirty="0"/>
          </a:p>
        </p:txBody>
      </p:sp>
      <p:sp>
        <p:nvSpPr>
          <p:cNvPr id="28" name="Rectangle 36"/>
          <p:cNvSpPr>
            <a:spLocks noChangeArrowheads="1"/>
          </p:cNvSpPr>
          <p:nvPr/>
        </p:nvSpPr>
        <p:spPr bwMode="auto">
          <a:xfrm>
            <a:off x="5460705" y="4168816"/>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9600" b="1" i="1" dirty="0">
                <a:solidFill>
                  <a:srgbClr val="003399"/>
                </a:solidFill>
                <a:effectLst>
                  <a:outerShdw blurRad="38100" dist="38100" dir="2700000" algn="tl">
                    <a:srgbClr val="FFFFFF"/>
                  </a:outerShdw>
                </a:effectLst>
                <a:latin typeface="Times New Roman" pitchFamily="18" charset="0"/>
              </a:rPr>
              <a:t>Έκθεση Μηχανισμού Αντικυθήρων</a:t>
            </a:r>
          </a:p>
          <a:p>
            <a:pPr algn="ctr" defTabSz="1463422" rtl="1" eaLnBrk="0" hangingPunct="0">
              <a:defRPr/>
            </a:pPr>
            <a:r>
              <a:rPr lang="el-GR" sz="7200" b="1" i="1" dirty="0">
                <a:solidFill>
                  <a:srgbClr val="003399"/>
                </a:solidFill>
                <a:effectLst>
                  <a:outerShdw blurRad="38100" dist="38100" dir="2700000" algn="tl">
                    <a:srgbClr val="FFFFFF"/>
                  </a:outerShdw>
                </a:effectLst>
                <a:latin typeface="Times New Roman" pitchFamily="18" charset="0"/>
              </a:rPr>
              <a:t>και οι Ολυμπιακοί Αγώνες</a:t>
            </a:r>
            <a:endParaRPr lang="en-US" sz="7200" b="1" i="1" dirty="0">
              <a:solidFill>
                <a:srgbClr val="003399"/>
              </a:solidFill>
              <a:effectLst>
                <a:outerShdw blurRad="38100" dist="38100" dir="2700000" algn="tl">
                  <a:srgbClr val="FFFFFF"/>
                </a:outerShdw>
              </a:effectLst>
              <a:latin typeface="Times New Roman" pitchFamily="18" charset="0"/>
            </a:endParaRPr>
          </a:p>
        </p:txBody>
      </p:sp>
      <p:grpSp>
        <p:nvGrpSpPr>
          <p:cNvPr id="2" name="Ομάδα 1"/>
          <p:cNvGrpSpPr/>
          <p:nvPr/>
        </p:nvGrpSpPr>
        <p:grpSpPr>
          <a:xfrm>
            <a:off x="19494521" y="8657199"/>
            <a:ext cx="15257514" cy="23077707"/>
            <a:chOff x="24181340" y="4499173"/>
            <a:chExt cx="10518219" cy="16954026"/>
          </a:xfrm>
        </p:grpSpPr>
        <p:sp>
          <p:nvSpPr>
            <p:cNvPr id="43" name="19 - Ορθογώνιο"/>
            <p:cNvSpPr/>
            <p:nvPr/>
          </p:nvSpPr>
          <p:spPr>
            <a:xfrm>
              <a:off x="24181340" y="20028719"/>
              <a:ext cx="10269110" cy="1424480"/>
            </a:xfrm>
            <a:prstGeom prst="rect">
              <a:avLst/>
            </a:prstGeom>
          </p:spPr>
          <p:txBody>
            <a:bodyPr wrap="square">
              <a:spAutoFit/>
            </a:bodyPr>
            <a:lstStyle/>
            <a:p>
              <a:pPr algn="ctr"/>
              <a:r>
                <a:rPr lang="sq-AL" sz="2400" b="1" dirty="0">
                  <a:solidFill>
                    <a:srgbClr val="002060"/>
                  </a:solidFill>
                </a:rPr>
                <a:t>Shkalla dhe indeksi olimpik. Detaj nga ndërtimi i Kostas Kotsanas.</a:t>
              </a:r>
              <a:endParaRPr lang="en-US" sz="2400" b="1" dirty="0">
                <a:solidFill>
                  <a:srgbClr val="002060"/>
                </a:solidFill>
              </a:endParaRPr>
            </a:p>
            <a:p>
              <a:pPr algn="ctr"/>
              <a:r>
                <a:rPr lang="sq-AL" sz="2400" b="1" dirty="0">
                  <a:solidFill>
                    <a:srgbClr val="002060"/>
                  </a:solidFill>
                </a:rPr>
                <a:t>Në lojërat olimpike lexojmë OLYMPIA, PYTHIA, ISTHMIA, NEMEA, NAA dhe ndoshta ALIA. </a:t>
              </a:r>
              <a:endParaRPr lang="en-US" sz="2400" b="1" dirty="0">
                <a:solidFill>
                  <a:srgbClr val="002060"/>
                </a:solidFill>
              </a:endParaRPr>
            </a:p>
            <a:p>
              <a:pPr algn="ctr"/>
              <a:endParaRPr lang="en-US" sz="2400" b="1" dirty="0">
                <a:solidFill>
                  <a:srgbClr val="002060"/>
                </a:solidFill>
              </a:endParaRPr>
            </a:p>
            <a:p>
              <a:pPr algn="ctr">
                <a:defRPr/>
              </a:pPr>
              <a:r>
                <a:rPr lang="el-GR" sz="2400" b="1" dirty="0">
                  <a:solidFill>
                    <a:srgbClr val="002060"/>
                  </a:solidFill>
                </a:rPr>
                <a:t>Η Ολυμπιακή κλίμακα και δείκτης. Λεπτομέρεια από κατασκευή του Κώστα </a:t>
              </a:r>
              <a:r>
                <a:rPr lang="el-GR" sz="2400" b="1" dirty="0" err="1">
                  <a:solidFill>
                    <a:srgbClr val="002060"/>
                  </a:solidFill>
                </a:rPr>
                <a:t>Κοτσανά</a:t>
              </a:r>
              <a:r>
                <a:rPr lang="el-GR" sz="2400" b="1" dirty="0">
                  <a:solidFill>
                    <a:srgbClr val="002060"/>
                  </a:solidFill>
                </a:rPr>
                <a:t>.</a:t>
              </a:r>
            </a:p>
            <a:p>
              <a:pPr algn="ctr">
                <a:defRPr/>
              </a:pPr>
              <a:r>
                <a:rPr lang="el-GR" sz="2400" b="1" dirty="0">
                  <a:solidFill>
                    <a:srgbClr val="002060"/>
                  </a:solidFill>
                </a:rPr>
                <a:t>Στην Ολυμπιακή κλίμακα διαβάζουμε ΟΛΥΜΠΙΑ, ΠΥΘΙΑ, ΙΣΘΜΙΑ, ΝΕΜΕΑ, ΝΑΑ και πιθανώς ΑΛΙΕΙΑ.</a:t>
              </a:r>
              <a:endParaRPr lang="en-US" sz="2400" b="1" dirty="0">
                <a:solidFill>
                  <a:srgbClr val="002060"/>
                </a:solidFill>
              </a:endParaRPr>
            </a:p>
          </p:txBody>
        </p:sp>
        <p:pic>
          <p:nvPicPr>
            <p:cNvPr id="1026" name="Picture 2" descr="C:\Users\Xenophon MOUSSAS\Pictures\ANTIK-MECH-IMAGES\Antik-Mech-XM-Kotsanas\20211212_212143 (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21981287" y="7100281"/>
              <a:ext cx="15319380" cy="101171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Ομάδα 33"/>
          <p:cNvGrpSpPr/>
          <p:nvPr/>
        </p:nvGrpSpPr>
        <p:grpSpPr>
          <a:xfrm>
            <a:off x="1584426" y="829659"/>
            <a:ext cx="31223484" cy="5334632"/>
            <a:chOff x="1993246" y="829659"/>
            <a:chExt cx="31223484" cy="5334632"/>
          </a:xfrm>
        </p:grpSpPr>
        <p:grpSp>
          <p:nvGrpSpPr>
            <p:cNvPr id="53" name="Ομάδα 52"/>
            <p:cNvGrpSpPr/>
            <p:nvPr/>
          </p:nvGrpSpPr>
          <p:grpSpPr>
            <a:xfrm>
              <a:off x="1993246" y="3055491"/>
              <a:ext cx="31223484" cy="3108800"/>
              <a:chOff x="1384161" y="3542938"/>
              <a:chExt cx="31223484" cy="3108800"/>
            </a:xfrm>
          </p:grpSpPr>
          <p:sp>
            <p:nvSpPr>
              <p:cNvPr id="60" name="Rectangle 95"/>
              <p:cNvSpPr>
                <a:spLocks noChangeArrowheads="1"/>
              </p:cNvSpPr>
              <p:nvPr/>
            </p:nvSpPr>
            <p:spPr bwMode="auto">
              <a:xfrm>
                <a:off x="1384161" y="3542938"/>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10"/>
                  </a:rPr>
                  <a:t>xmoussas@phys.uoa.gr</a:t>
                </a:r>
                <a:r>
                  <a:rPr lang="en-GB" sz="1400" b="1" dirty="0">
                    <a:solidFill>
                      <a:srgbClr val="003399"/>
                    </a:solidFill>
                  </a:rPr>
                  <a:t>, </a:t>
                </a:r>
                <a:r>
                  <a:rPr lang="en-GB" sz="1400" b="1" dirty="0">
                    <a:solidFill>
                      <a:srgbClr val="003399"/>
                    </a:solidFill>
                    <a:hlinkClick r:id="rId11"/>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sp>
            <p:nvSpPr>
              <p:cNvPr id="62" name="TextBox 61"/>
              <p:cNvSpPr txBox="1"/>
              <p:nvPr/>
            </p:nvSpPr>
            <p:spPr>
              <a:xfrm>
                <a:off x="32422915" y="4460286"/>
                <a:ext cx="184730" cy="461665"/>
              </a:xfrm>
              <a:prstGeom prst="rect">
                <a:avLst/>
              </a:prstGeom>
              <a:noFill/>
            </p:spPr>
            <p:txBody>
              <a:bodyPr wrap="none" rtlCol="0">
                <a:spAutoFit/>
              </a:bodyPr>
              <a:lstStyle/>
              <a:p>
                <a:pPr algn="ctr"/>
                <a:endParaRPr lang="el-GR" sz="2400" dirty="0"/>
              </a:p>
            </p:txBody>
          </p:sp>
        </p:grpSp>
        <p:pic>
          <p:nvPicPr>
            <p:cNvPr id="54" name="Picture 2" descr="https://upload.wikimedia.org/wikipedia/el/2/2b/Logo_uoa_blu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1057</Words>
  <Application>Microsoft Office PowerPoint</Application>
  <PresentationFormat>Προσαρμογή</PresentationFormat>
  <Paragraphs>57</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90</cp:revision>
  <dcterms:created xsi:type="dcterms:W3CDTF">2014-06-01T18:00:45Z</dcterms:created>
  <dcterms:modified xsi:type="dcterms:W3CDTF">2025-07-23T06:39:55Z</dcterms:modified>
</cp:coreProperties>
</file>