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40" autoAdjust="0"/>
  </p:normalViewPr>
  <p:slideViewPr>
    <p:cSldViewPr>
      <p:cViewPr varScale="1">
        <p:scale>
          <a:sx n="10" d="100"/>
          <a:sy n="10" d="100"/>
        </p:scale>
        <p:origin x="1540" y="2"/>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23/07/2025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23/07/2025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xmoussas@gmail.com" TargetMode="External"/><Relationship Id="rId5" Type="http://schemas.openxmlformats.org/officeDocument/2006/relationships/hyperlink" Target="mailto:xmoussas@phys.uoa.gr"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6"/>
          <p:cNvSpPr>
            <a:spLocks noChangeArrowheads="1"/>
          </p:cNvSpPr>
          <p:nvPr/>
        </p:nvSpPr>
        <p:spPr bwMode="auto">
          <a:xfrm>
            <a:off x="4662486" y="5217421"/>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000000">
                      <a:alpha val="43137"/>
                    </a:srgbClr>
                  </a:outerShdw>
                </a:effectLst>
                <a:latin typeface="Times New Roman" pitchFamily="18" charset="0"/>
              </a:rPr>
              <a:t>Έκθεση Μηχανισμού Αντικυθήρων</a:t>
            </a:r>
          </a:p>
          <a:p>
            <a:pPr algn="ctr" defTabSz="1463422" rtl="1" eaLnBrk="0" hangingPunct="0">
              <a:defRPr/>
            </a:pPr>
            <a:r>
              <a:rPr lang="el-GR" sz="8800" b="1" i="1" dirty="0">
                <a:solidFill>
                  <a:srgbClr val="003399"/>
                </a:solidFill>
                <a:effectLst>
                  <a:outerShdw blurRad="38100" dist="38100" dir="2700000" algn="tl">
                    <a:srgbClr val="000000">
                      <a:alpha val="43137"/>
                    </a:srgbClr>
                  </a:outerShdw>
                </a:effectLst>
                <a:latin typeface="Times New Roman" pitchFamily="18" charset="0"/>
              </a:rPr>
              <a:t>Τ</a:t>
            </a:r>
            <a:r>
              <a:rPr lang="en-US" sz="8800" b="1" i="1" dirty="0">
                <a:solidFill>
                  <a:srgbClr val="003399"/>
                </a:solidFill>
                <a:effectLst>
                  <a:outerShdw blurRad="38100" dist="38100" dir="2700000" algn="tl">
                    <a:srgbClr val="000000">
                      <a:alpha val="43137"/>
                    </a:srgbClr>
                  </a:outerShdw>
                </a:effectLst>
                <a:latin typeface="Times New Roman" pitchFamily="18" charset="0"/>
              </a:rPr>
              <a:t>o</a:t>
            </a:r>
            <a:r>
              <a:rPr lang="el-GR" sz="8800" b="1" i="1" dirty="0">
                <a:solidFill>
                  <a:srgbClr val="003399"/>
                </a:solidFill>
                <a:effectLst>
                  <a:outerShdw blurRad="38100" dist="38100" dir="2700000" algn="tl">
                    <a:srgbClr val="000000">
                      <a:alpha val="43137"/>
                    </a:srgbClr>
                  </a:outerShdw>
                </a:effectLst>
                <a:latin typeface="Times New Roman" pitchFamily="18" charset="0"/>
              </a:rPr>
              <a:t> </a:t>
            </a:r>
            <a:r>
              <a:rPr lang="el-GR" sz="8800" b="1" i="1" dirty="0" err="1">
                <a:solidFill>
                  <a:srgbClr val="003399"/>
                </a:solidFill>
                <a:effectLst>
                  <a:outerShdw blurRad="38100" dist="38100" dir="2700000" algn="tl">
                    <a:srgbClr val="000000">
                      <a:alpha val="43137"/>
                    </a:srgbClr>
                  </a:outerShdw>
                </a:effectLst>
                <a:latin typeface="Times New Roman" pitchFamily="18" charset="0"/>
              </a:rPr>
              <a:t>Ηπειρώτικ</a:t>
            </a:r>
            <a:r>
              <a:rPr lang="en-US" sz="8800" b="1" i="1" dirty="0">
                <a:solidFill>
                  <a:srgbClr val="003399"/>
                </a:solidFill>
                <a:effectLst>
                  <a:outerShdw blurRad="38100" dist="38100" dir="2700000" algn="tl">
                    <a:srgbClr val="000000">
                      <a:alpha val="43137"/>
                    </a:srgbClr>
                  </a:outerShdw>
                </a:effectLst>
                <a:latin typeface="Times New Roman" pitchFamily="18" charset="0"/>
              </a:rPr>
              <a:t>o</a:t>
            </a:r>
            <a:r>
              <a:rPr lang="el-GR" sz="8800" b="1" i="1" dirty="0">
                <a:solidFill>
                  <a:srgbClr val="003399"/>
                </a:solidFill>
                <a:effectLst>
                  <a:outerShdw blurRad="38100" dist="38100" dir="2700000" algn="tl">
                    <a:srgbClr val="000000">
                      <a:alpha val="43137"/>
                    </a:srgbClr>
                  </a:outerShdw>
                </a:effectLst>
                <a:latin typeface="Times New Roman" pitchFamily="18" charset="0"/>
              </a:rPr>
              <a:t> και άλλα ημερολόγια</a:t>
            </a:r>
            <a:endParaRPr lang="en-US" sz="4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30" name="Rectangle 36"/>
          <p:cNvSpPr>
            <a:spLocks noChangeArrowheads="1"/>
          </p:cNvSpPr>
          <p:nvPr/>
        </p:nvSpPr>
        <p:spPr bwMode="auto">
          <a:xfrm>
            <a:off x="4974340" y="1944566"/>
            <a:ext cx="26679525" cy="2632648"/>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US" sz="11500" b="1" i="1" dirty="0" err="1">
                <a:solidFill>
                  <a:srgbClr val="003399"/>
                </a:solidFill>
                <a:effectLst>
                  <a:outerShdw blurRad="38100" dist="38100" dir="2700000" algn="tl">
                    <a:srgbClr val="000000">
                      <a:alpha val="43137"/>
                    </a:srgbClr>
                  </a:outerShdw>
                </a:effectLst>
                <a:latin typeface="Times New Roman" pitchFamily="18" charset="0"/>
              </a:rPr>
              <a:t>Ekspozita</a:t>
            </a:r>
            <a:r>
              <a:rPr lang="sq-AL" sz="11500" b="1" i="1" dirty="0">
                <a:solidFill>
                  <a:srgbClr val="003399"/>
                </a:solidFill>
                <a:effectLst>
                  <a:outerShdw blurRad="38100" dist="38100" dir="2700000" algn="tl">
                    <a:srgbClr val="000000">
                      <a:alpha val="43137"/>
                    </a:srgbClr>
                  </a:outerShdw>
                </a:effectLst>
                <a:latin typeface="Times New Roman" pitchFamily="18" charset="0"/>
              </a:rPr>
              <a:t> e</a:t>
            </a:r>
            <a:r>
              <a:rPr lang="en-US" sz="11500" b="1" i="1" dirty="0">
                <a:solidFill>
                  <a:srgbClr val="003399"/>
                </a:solidFill>
                <a:effectLst>
                  <a:outerShdw blurRad="38100" dist="38100" dir="2700000" algn="tl">
                    <a:srgbClr val="000000">
                      <a:alpha val="43137"/>
                    </a:srgbClr>
                  </a:outerShdw>
                </a:effectLst>
                <a:latin typeface="Times New Roman" pitchFamily="18" charset="0"/>
              </a:rPr>
              <a:t> </a:t>
            </a:r>
            <a:r>
              <a:rPr lang="en-US" sz="11500" b="1" i="1" dirty="0" err="1">
                <a:solidFill>
                  <a:srgbClr val="003399"/>
                </a:solidFill>
                <a:effectLst>
                  <a:outerShdw blurRad="38100" dist="38100" dir="2700000" algn="tl">
                    <a:srgbClr val="000000">
                      <a:alpha val="43137"/>
                    </a:srgbClr>
                  </a:outerShdw>
                </a:effectLst>
                <a:latin typeface="Times New Roman" pitchFamily="18" charset="0"/>
              </a:rPr>
              <a:t>Mekanizmit</a:t>
            </a:r>
            <a:r>
              <a:rPr lang="en-US" sz="11500" b="1" i="1" dirty="0">
                <a:solidFill>
                  <a:srgbClr val="003399"/>
                </a:solidFill>
                <a:effectLst>
                  <a:outerShdw blurRad="38100" dist="38100" dir="2700000" algn="tl">
                    <a:srgbClr val="000000">
                      <a:alpha val="43137"/>
                    </a:srgbClr>
                  </a:outerShdw>
                </a:effectLst>
                <a:latin typeface="Times New Roman" pitchFamily="18" charset="0"/>
              </a:rPr>
              <a:t> </a:t>
            </a:r>
            <a:r>
              <a:rPr lang="en-US" sz="11500" b="1" i="1" dirty="0" err="1">
                <a:solidFill>
                  <a:srgbClr val="003399"/>
                </a:solidFill>
                <a:effectLst>
                  <a:outerShdw blurRad="38100" dist="38100" dir="2700000" algn="tl">
                    <a:srgbClr val="000000">
                      <a:alpha val="43137"/>
                    </a:srgbClr>
                  </a:outerShdw>
                </a:effectLst>
                <a:latin typeface="Times New Roman" pitchFamily="18" charset="0"/>
              </a:rPr>
              <a:t>Antikitera</a:t>
            </a:r>
            <a:endParaRPr lang="en-US" sz="11500" b="1" i="1" dirty="0">
              <a:solidFill>
                <a:srgbClr val="003399"/>
              </a:solidFill>
              <a:effectLst>
                <a:outerShdw blurRad="38100" dist="38100" dir="2700000" algn="tl">
                  <a:srgbClr val="000000">
                    <a:alpha val="43137"/>
                  </a:srgbClr>
                </a:outerShdw>
              </a:effectLst>
              <a:latin typeface="Times New Roman" pitchFamily="18" charset="0"/>
            </a:endParaRPr>
          </a:p>
          <a:p>
            <a:pPr algn="ctr" defTabSz="1463422" rtl="1" eaLnBrk="0" hangingPunct="0">
              <a:defRPr/>
            </a:pPr>
            <a:r>
              <a:rPr lang="en-GB" sz="8800" b="1" i="1" dirty="0" err="1">
                <a:solidFill>
                  <a:srgbClr val="003399"/>
                </a:solidFill>
                <a:effectLst>
                  <a:outerShdw blurRad="38100" dist="38100" dir="2700000" algn="tl">
                    <a:srgbClr val="000000">
                      <a:alpha val="43137"/>
                    </a:srgbClr>
                  </a:outerShdw>
                </a:effectLst>
                <a:latin typeface="Times New Roman" pitchFamily="18" charset="0"/>
              </a:rPr>
              <a:t>Kalendari</a:t>
            </a:r>
            <a:r>
              <a:rPr lang="en-GB" sz="8800" b="1" i="1" dirty="0">
                <a:solidFill>
                  <a:srgbClr val="003399"/>
                </a:solidFill>
                <a:effectLst>
                  <a:outerShdw blurRad="38100" dist="38100" dir="2700000" algn="tl">
                    <a:srgbClr val="000000">
                      <a:alpha val="43137"/>
                    </a:srgbClr>
                  </a:outerShdw>
                </a:effectLst>
                <a:latin typeface="Times New Roman" pitchFamily="18" charset="0"/>
              </a:rPr>
              <a:t> </a:t>
            </a:r>
            <a:r>
              <a:rPr lang="en-GB" sz="8800" b="1" i="1" dirty="0" err="1">
                <a:solidFill>
                  <a:srgbClr val="003399"/>
                </a:solidFill>
                <a:effectLst>
                  <a:outerShdw blurRad="38100" dist="38100" dir="2700000" algn="tl">
                    <a:srgbClr val="000000">
                      <a:alpha val="43137"/>
                    </a:srgbClr>
                  </a:outerShdw>
                </a:effectLst>
                <a:latin typeface="Times New Roman" pitchFamily="18" charset="0"/>
              </a:rPr>
              <a:t>i</a:t>
            </a:r>
            <a:r>
              <a:rPr lang="en-GB" sz="8800" b="1" i="1" dirty="0">
                <a:solidFill>
                  <a:srgbClr val="003399"/>
                </a:solidFill>
                <a:effectLst>
                  <a:outerShdw blurRad="38100" dist="38100" dir="2700000" algn="tl">
                    <a:srgbClr val="000000">
                      <a:alpha val="43137"/>
                    </a:srgbClr>
                  </a:outerShdw>
                </a:effectLst>
                <a:latin typeface="Times New Roman" pitchFamily="18" charset="0"/>
              </a:rPr>
              <a:t> </a:t>
            </a:r>
            <a:r>
              <a:rPr lang="en-GB" sz="8800" b="1" i="1" dirty="0" err="1">
                <a:solidFill>
                  <a:srgbClr val="003399"/>
                </a:solidFill>
                <a:effectLst>
                  <a:outerShdw blurRad="38100" dist="38100" dir="2700000" algn="tl">
                    <a:srgbClr val="000000">
                      <a:alpha val="43137"/>
                    </a:srgbClr>
                  </a:outerShdw>
                </a:effectLst>
                <a:latin typeface="Times New Roman" pitchFamily="18" charset="0"/>
              </a:rPr>
              <a:t>Epirit</a:t>
            </a:r>
            <a:r>
              <a:rPr lang="el-GR" sz="8800" b="1" i="1" dirty="0">
                <a:solidFill>
                  <a:srgbClr val="003399"/>
                </a:solidFill>
                <a:effectLst>
                  <a:outerShdw blurRad="38100" dist="38100" dir="2700000" algn="tl">
                    <a:srgbClr val="000000">
                      <a:alpha val="43137"/>
                    </a:srgbClr>
                  </a:outerShdw>
                </a:effectLst>
                <a:latin typeface="Times New Roman" pitchFamily="18" charset="0"/>
              </a:rPr>
              <a:t> </a:t>
            </a:r>
            <a:r>
              <a:rPr lang="en-GB" sz="8800" b="1" i="1" dirty="0" err="1">
                <a:solidFill>
                  <a:srgbClr val="003399"/>
                </a:solidFill>
                <a:effectLst>
                  <a:outerShdw blurRad="38100" dist="38100" dir="2700000" algn="tl">
                    <a:srgbClr val="000000">
                      <a:alpha val="43137"/>
                    </a:srgbClr>
                  </a:outerShdw>
                </a:effectLst>
                <a:latin typeface="Times New Roman" pitchFamily="18" charset="0"/>
              </a:rPr>
              <a:t>dhe</a:t>
            </a:r>
            <a:r>
              <a:rPr lang="en-GB" sz="8800" b="1" i="1" dirty="0">
                <a:solidFill>
                  <a:srgbClr val="003399"/>
                </a:solidFill>
                <a:effectLst>
                  <a:outerShdw blurRad="38100" dist="38100" dir="2700000" algn="tl">
                    <a:srgbClr val="000000">
                      <a:alpha val="43137"/>
                    </a:srgbClr>
                  </a:outerShdw>
                </a:effectLst>
                <a:latin typeface="Times New Roman" pitchFamily="18" charset="0"/>
              </a:rPr>
              <a:t> </a:t>
            </a:r>
            <a:r>
              <a:rPr lang="en-GB" sz="8800" b="1" i="1" dirty="0" err="1">
                <a:solidFill>
                  <a:srgbClr val="003399"/>
                </a:solidFill>
                <a:effectLst>
                  <a:outerShdw blurRad="38100" dist="38100" dir="2700000" algn="tl">
                    <a:srgbClr val="000000">
                      <a:alpha val="43137"/>
                    </a:srgbClr>
                  </a:outerShdw>
                </a:effectLst>
                <a:latin typeface="Times New Roman" pitchFamily="18" charset="0"/>
              </a:rPr>
              <a:t>kalendarë</a:t>
            </a:r>
            <a:r>
              <a:rPr lang="el-GR" sz="8800" b="1" i="1" dirty="0">
                <a:solidFill>
                  <a:srgbClr val="003399"/>
                </a:solidFill>
                <a:effectLst>
                  <a:outerShdw blurRad="38100" dist="38100" dir="2700000" algn="tl">
                    <a:srgbClr val="000000">
                      <a:alpha val="43137"/>
                    </a:srgbClr>
                  </a:outerShdw>
                </a:effectLst>
                <a:latin typeface="Times New Roman" pitchFamily="18" charset="0"/>
              </a:rPr>
              <a:t> </a:t>
            </a:r>
            <a:r>
              <a:rPr lang="sq-AL" sz="8800" b="1" i="1" dirty="0">
                <a:solidFill>
                  <a:srgbClr val="003399"/>
                </a:solidFill>
                <a:effectLst>
                  <a:outerShdw blurRad="38100" dist="38100" dir="2700000" algn="tl">
                    <a:srgbClr val="000000">
                      <a:alpha val="43137"/>
                    </a:srgbClr>
                  </a:outerShdw>
                </a:effectLst>
                <a:latin typeface="Times New Roman" pitchFamily="18" charset="0"/>
              </a:rPr>
              <a:t>të </a:t>
            </a:r>
            <a:r>
              <a:rPr lang="en-GB" sz="8800" b="1" i="1" dirty="0" err="1">
                <a:solidFill>
                  <a:srgbClr val="003399"/>
                </a:solidFill>
                <a:effectLst>
                  <a:outerShdw blurRad="38100" dist="38100" dir="2700000" algn="tl">
                    <a:srgbClr val="000000">
                      <a:alpha val="43137"/>
                    </a:srgbClr>
                  </a:outerShdw>
                </a:effectLst>
                <a:latin typeface="Times New Roman" pitchFamily="18" charset="0"/>
              </a:rPr>
              <a:t>tjerë</a:t>
            </a:r>
            <a:endParaRPr lang="en-US" sz="8800" b="1" i="1" dirty="0">
              <a:solidFill>
                <a:srgbClr val="003399"/>
              </a:solidFill>
              <a:effectLst>
                <a:outerShdw blurRad="38100" dist="38100" dir="2700000" algn="tl">
                  <a:srgbClr val="000000">
                    <a:alpha val="43137"/>
                  </a:srgbClr>
                </a:outerShdw>
              </a:effectLst>
              <a:latin typeface="Times New Roman" pitchFamily="18" charset="0"/>
            </a:endParaRPr>
          </a:p>
        </p:txBody>
      </p:sp>
      <p:sp>
        <p:nvSpPr>
          <p:cNvPr id="5" name="Ορθογώνιο 4"/>
          <p:cNvSpPr/>
          <p:nvPr/>
        </p:nvSpPr>
        <p:spPr>
          <a:xfrm>
            <a:off x="1152379" y="10526010"/>
            <a:ext cx="9865096" cy="37394852"/>
          </a:xfrm>
          <a:prstGeom prst="rect">
            <a:avLst/>
          </a:prstGeom>
        </p:spPr>
        <p:txBody>
          <a:bodyPr wrap="square">
            <a:spAutoFit/>
          </a:bodyPr>
          <a:lstStyle/>
          <a:p>
            <a:r>
              <a:rPr lang="sq-AL" sz="3600" b="1" dirty="0"/>
              <a:t>Kalendarët grekë</a:t>
            </a:r>
            <a:endParaRPr lang="en-US" sz="3600" b="1" dirty="0"/>
          </a:p>
          <a:p>
            <a:endParaRPr lang="en-US" sz="3600" dirty="0"/>
          </a:p>
          <a:p>
            <a:pPr algn="just"/>
            <a:r>
              <a:rPr lang="sq-AL" sz="2800" dirty="0"/>
              <a:t>Mekanizmi</a:t>
            </a:r>
            <a:r>
              <a:rPr lang="en-US" sz="2800" dirty="0"/>
              <a:t> A</a:t>
            </a:r>
            <a:r>
              <a:rPr lang="sq-AL" sz="2800" dirty="0"/>
              <a:t>ntikiter</a:t>
            </a:r>
            <a:r>
              <a:rPr lang="en-US" sz="2800" dirty="0"/>
              <a:t>a</a:t>
            </a:r>
            <a:r>
              <a:rPr lang="sq-AL" sz="2800" dirty="0"/>
              <a:t> është gjithashtu edhe një mekanizëm kalendarik. Ka kalendarë të ndryshëm të cilët janë përdorur nga grekët dhe popujt e tjerë gjatë shekujve. Gjithashtu, mekanizmi përdorej për të sinkronizuar kalendarët.</a:t>
            </a:r>
            <a:endParaRPr lang="en-US" sz="2800" dirty="0"/>
          </a:p>
          <a:p>
            <a:pPr algn="just"/>
            <a:endParaRPr lang="en-US" sz="2800" dirty="0"/>
          </a:p>
          <a:p>
            <a:pPr algn="just"/>
            <a:r>
              <a:rPr lang="sq-AL" sz="2800" dirty="0"/>
              <a:t>Grekët, si popujt e tjerë, kishin kalendarë të ndryshëm hënor-diellor. Çdo kalendar kishte emrat e vet të muajve, të cilët mund të kishin dallime të vogla ose dhe të mëdha nga kalendarët e tjerë të ngjashëm. Çdo qytet-shtet kishte kalendarin e tij për shkak të traditës, politikës, arsyeve lokale klimatike (p.sh. kur mbillen drithërat), ndjenjës së pavarësisë dhe identitetit.</a:t>
            </a:r>
            <a:endParaRPr lang="en-US" sz="2800" dirty="0"/>
          </a:p>
          <a:p>
            <a:pPr algn="just"/>
            <a:endParaRPr lang="en-US" sz="2800" dirty="0"/>
          </a:p>
          <a:p>
            <a:pPr algn="just"/>
            <a:r>
              <a:rPr lang="sq-AL" sz="2800" dirty="0"/>
              <a:t>Ka me qindra kalendarë hënor-diellor, p.sh. i Atikës, i Maqedonisë, i Epirit, i Rodosit, i Kosit etj. Shumë prej tyre i përkasin familjeve kalendarike dhe një familje e tillë e madhe kalendarike ishin kalendarët dorik, të cilëve u përkisnin edhe kalendarët korintik. Një grup i kalendarëve korintik ishin kalendarët epirotikë. Kalendarët ndryshonin për nga emrat e muajve, por edhe për përcaktimin e fillimit të vitit. Zakonisht, viti fillonte me hënën e re të ekuinoksit të vjeshtës ose pranverës ose me solsticin e dimrit ose të verës. Fillimi i vitit të lakedemonëve ishte ekuinoksi vjeshtor, te maqedonasit muaji i ri hënor fillonte pas ekuinoksit vjeshtor, ndërsa Atika fillimisht kishte ekuinoksin vjeshtor dhe më vonë, pas futjes së ciklit të Metonit, muaji i ri hënor fillonte pas solstikës së verës, ndërsa viti ekonomik dhe ushtarak fillonte më 15 gusht.</a:t>
            </a:r>
            <a:endParaRPr lang="en-US" sz="2800" dirty="0"/>
          </a:p>
          <a:p>
            <a:pPr algn="just"/>
            <a:endParaRPr lang="en-US" sz="2800" dirty="0"/>
          </a:p>
          <a:p>
            <a:pPr algn="just"/>
            <a:r>
              <a:rPr lang="sq-AL" sz="2800" dirty="0"/>
              <a:t>Të lashtët përdornin një kalendar diellor, për shtetin dhe në të njëjtën kohë një kalendar hënor-diellor për festat fetare, për lojërat Olimpike dhe aktivitete të tjera. Për një kalendar të saktë është e nevojshme që muajt hënor të përkojnë sa më shumë me vitin tropikal.</a:t>
            </a:r>
            <a:endParaRPr lang="en-US" sz="2800" dirty="0"/>
          </a:p>
          <a:p>
            <a:pPr algn="just"/>
            <a:endParaRPr lang="en-US" sz="2800" dirty="0"/>
          </a:p>
          <a:p>
            <a:pPr algn="just"/>
            <a:r>
              <a:rPr lang="sq-AL" sz="2800" dirty="0"/>
              <a:t>Tradicionalisht, grekët dhe popujt e tjerë, si suedezët, përdornin tetëvjeçarin, i cili duhet të ketë qenë një kalendar parahistorik. Kalendari me kohëzgjatje 19 vjet u zhvillua në kohën e Sokratit dhe Platonit në Athinë nga Metoni. Cikli 19-vjeçar i Metonit u përzgjodh si kalendar nga athinasit dhe më vonë nga të gjithë grekët sepse sinkronizon mjaft mirë vitin tropikal me fazat e Hënës. Cikli i Metonit zgjat 235 muaj ose 19 vjet ose 6940 ditë. Kalendari i Metonit u prezantua në Athinë në 432 p.K. dhe më vonë u pranua nga pothuajse të gjithë grekët</a:t>
            </a:r>
            <a:r>
              <a:rPr lang="sq-AL" sz="3200" dirty="0"/>
              <a:t>.</a:t>
            </a:r>
            <a:endParaRPr lang="en-US" sz="3200" dirty="0"/>
          </a:p>
          <a:p>
            <a:endParaRPr lang="en-US" sz="2400" dirty="0"/>
          </a:p>
          <a:p>
            <a:pPr algn="just"/>
            <a:r>
              <a:rPr lang="sq-AL" sz="3200" b="1" dirty="0"/>
              <a:t>Kalendari i Epirit i Mekanizmit Antikither</a:t>
            </a:r>
            <a:r>
              <a:rPr lang="en-US" sz="3200" b="1" dirty="0"/>
              <a:t>a</a:t>
            </a:r>
          </a:p>
          <a:p>
            <a:endParaRPr lang="en-US" sz="3200" dirty="0"/>
          </a:p>
          <a:p>
            <a:pPr algn="just"/>
            <a:r>
              <a:rPr lang="sq-AL" sz="2800" dirty="0"/>
              <a:t>Emrat e muajve të kalendarit metonik të Mekanizmit Antikither</a:t>
            </a:r>
            <a:r>
              <a:rPr lang="en-US" sz="2800" dirty="0"/>
              <a:t>a</a:t>
            </a:r>
            <a:r>
              <a:rPr lang="sq-AL" sz="2800" dirty="0"/>
              <a:t> janë: </a:t>
            </a:r>
            <a:r>
              <a:rPr lang="en-US" sz="2800" dirty="0" err="1"/>
              <a:t>Phoenicaios</a:t>
            </a:r>
            <a:r>
              <a:rPr lang="en-US" sz="2800" dirty="0"/>
              <a:t>, </a:t>
            </a:r>
            <a:r>
              <a:rPr lang="en-US" sz="2800" dirty="0" err="1"/>
              <a:t>Kranios</a:t>
            </a:r>
            <a:r>
              <a:rPr lang="en-US" sz="2800" dirty="0"/>
              <a:t>, </a:t>
            </a:r>
            <a:r>
              <a:rPr lang="el-GR" sz="2800" dirty="0"/>
              <a:t>(Η)</a:t>
            </a:r>
            <a:r>
              <a:rPr lang="en-US" sz="2800" dirty="0" err="1"/>
              <a:t>Aliotropios</a:t>
            </a:r>
            <a:r>
              <a:rPr lang="en-US" sz="2800" dirty="0"/>
              <a:t>, </a:t>
            </a:r>
            <a:r>
              <a:rPr lang="en-US" sz="2800" dirty="0" err="1"/>
              <a:t>Machaneus</a:t>
            </a:r>
            <a:r>
              <a:rPr lang="en-US" sz="2800" dirty="0"/>
              <a:t>, </a:t>
            </a:r>
            <a:r>
              <a:rPr lang="en-US" sz="2800" dirty="0" err="1"/>
              <a:t>Dodekateus</a:t>
            </a:r>
            <a:r>
              <a:rPr lang="en-US" sz="2800" dirty="0"/>
              <a:t>, </a:t>
            </a:r>
            <a:r>
              <a:rPr lang="en-US" sz="2800" dirty="0" err="1"/>
              <a:t>Eucleios</a:t>
            </a:r>
            <a:r>
              <a:rPr lang="en-US" sz="2800" dirty="0"/>
              <a:t>, </a:t>
            </a:r>
            <a:r>
              <a:rPr lang="en-US" sz="2800" dirty="0" err="1"/>
              <a:t>Artemisios</a:t>
            </a:r>
            <a:r>
              <a:rPr lang="en-US" sz="2800" dirty="0"/>
              <a:t>, </a:t>
            </a:r>
            <a:r>
              <a:rPr lang="en-US" sz="2800" dirty="0" err="1"/>
              <a:t>Psydreus</a:t>
            </a:r>
            <a:r>
              <a:rPr lang="en-US" sz="2800" dirty="0"/>
              <a:t>, </a:t>
            </a:r>
            <a:r>
              <a:rPr lang="en-US" sz="2800" dirty="0" err="1"/>
              <a:t>Gamilios</a:t>
            </a:r>
            <a:r>
              <a:rPr lang="en-US" sz="2800" dirty="0"/>
              <a:t>, </a:t>
            </a:r>
            <a:r>
              <a:rPr lang="en-US" sz="2800" dirty="0" err="1"/>
              <a:t>Agrianios</a:t>
            </a:r>
            <a:r>
              <a:rPr lang="en-US" sz="2800" dirty="0"/>
              <a:t>, </a:t>
            </a:r>
            <a:r>
              <a:rPr lang="en-US" sz="2800" dirty="0" err="1"/>
              <a:t>Panamos</a:t>
            </a:r>
            <a:r>
              <a:rPr lang="en-US" sz="2800" dirty="0"/>
              <a:t>, </a:t>
            </a:r>
            <a:r>
              <a:rPr lang="en-US" sz="2800" dirty="0" err="1"/>
              <a:t>Apellaios</a:t>
            </a:r>
            <a:r>
              <a:rPr lang="en-US" sz="2800" dirty="0"/>
              <a:t> [</a:t>
            </a:r>
            <a:r>
              <a:rPr lang="en-US" sz="2800" dirty="0" err="1"/>
              <a:t>ΦοΙΝΙΚΑΙοΣ</a:t>
            </a:r>
            <a:r>
              <a:rPr lang="en-US" sz="2800" dirty="0"/>
              <a:t>, </a:t>
            </a:r>
            <a:r>
              <a:rPr lang="en-US" sz="2800" dirty="0" err="1"/>
              <a:t>ΑΛΙοΤΡοΠΙοΣ</a:t>
            </a:r>
            <a:r>
              <a:rPr lang="en-US" sz="2800" dirty="0"/>
              <a:t>, ΜΑΧΑΝΕΥΣ, ΔΩΔΕΚΑΤΕΥΣ, </a:t>
            </a:r>
            <a:r>
              <a:rPr lang="en-US" sz="2800" dirty="0" err="1"/>
              <a:t>ΕΥΚΛΕΙοΣ</a:t>
            </a:r>
            <a:r>
              <a:rPr lang="en-US" sz="2800" dirty="0"/>
              <a:t>, </a:t>
            </a:r>
            <a:r>
              <a:rPr lang="en-US" sz="2800" dirty="0" err="1"/>
              <a:t>ΑΡΤΕΜΙΣΙοΣ</a:t>
            </a:r>
            <a:r>
              <a:rPr lang="en-US" sz="2800" dirty="0"/>
              <a:t>, ΨΥΔΡΕΥΣ, </a:t>
            </a:r>
            <a:r>
              <a:rPr lang="en-US" sz="2800" dirty="0" err="1"/>
              <a:t>ΓΑΜΕΙΛΙοΣ</a:t>
            </a:r>
            <a:r>
              <a:rPr lang="en-US" sz="2800" dirty="0"/>
              <a:t>, </a:t>
            </a:r>
            <a:r>
              <a:rPr lang="en-US" sz="2800" dirty="0" err="1"/>
              <a:t>ΑΓΡΙΑΝΙoΣ</a:t>
            </a:r>
            <a:r>
              <a:rPr lang="en-US" sz="2800" dirty="0"/>
              <a:t>, </a:t>
            </a:r>
            <a:r>
              <a:rPr lang="en-US" sz="2800" dirty="0" err="1"/>
              <a:t>ΠΑΝΑΜοΣ</a:t>
            </a:r>
            <a:r>
              <a:rPr lang="en-US" sz="2800" dirty="0"/>
              <a:t>, </a:t>
            </a:r>
            <a:r>
              <a:rPr lang="en-US" sz="2800" dirty="0" err="1"/>
              <a:t>ΑΠΕΛΛΑΙοΣ</a:t>
            </a:r>
            <a:r>
              <a:rPr lang="en-US" sz="2800" dirty="0"/>
              <a:t>].</a:t>
            </a:r>
          </a:p>
          <a:p>
            <a:pPr algn="just"/>
            <a:r>
              <a:rPr lang="en-US" sz="2800" dirty="0"/>
              <a:t> </a:t>
            </a:r>
            <a:r>
              <a:rPr lang="sq-AL" sz="2800" dirty="0"/>
              <a:t>Këta emra gjenden në kalendarët e Epirit me muaj të përbashkët me Butrintin, Korfuzin (i ​​cili ka kalendar Epiri), Ambrakinë dhe Apoloninë, por edhe qytete të tjera jashtë Epirit, Sirakuzën dhe Taorminë të Sicilisë, Rodosin etj.</a:t>
            </a:r>
            <a:endParaRPr lang="en-US" sz="2800" dirty="0"/>
          </a:p>
          <a:p>
            <a:pPr algn="just"/>
            <a:r>
              <a:rPr lang="sq-AL" sz="2800" dirty="0"/>
              <a:t>Rrethi i Metonit në mekanizëm paraqitet përmes një spirali të thjeshtë të Arkimedit me pesë rrathë të përbërë nga gjysmërrathë</a:t>
            </a:r>
            <a:r>
              <a:rPr lang="en-US" sz="2800" dirty="0"/>
              <a:t>.</a:t>
            </a:r>
          </a:p>
          <a:p>
            <a:pPr algn="just"/>
            <a:endParaRPr lang="en-US" sz="2800" dirty="0"/>
          </a:p>
          <a:p>
            <a:pPr algn="just"/>
            <a:r>
              <a:rPr lang="sq-AL" sz="3200" b="1" dirty="0"/>
              <a:t>Shkalla spirale e rrethit të Metonit</a:t>
            </a:r>
            <a:endParaRPr lang="en-US" sz="3200" b="1" dirty="0"/>
          </a:p>
          <a:p>
            <a:endParaRPr lang="el-GR" sz="2400" dirty="0"/>
          </a:p>
          <a:p>
            <a:pPr algn="just"/>
            <a:r>
              <a:rPr lang="sq-AL" sz="2800" dirty="0"/>
              <a:t>Një tregues rrëshqitës tregon datën në këtë kalendar bazuar në rrethin e Metonit. Në të njëjtën kohë tregon në muajt me 29 ditë se cila ditë nuk është e përfshirë në muaj. Çdo cikël është 47 muaj, siç përshkruhet më poshtë.</a:t>
            </a:r>
            <a:endParaRPr lang="en-US" sz="2800" dirty="0"/>
          </a:p>
          <a:p>
            <a:pPr algn="just"/>
            <a:r>
              <a:rPr lang="sq-AL" sz="2800" dirty="0"/>
              <a:t>Çdo hap i spirales ndahet në 47 muaj me emrin e tyre. Gjithsej janë 235 (47x5) muaj të përcaktuar për 19 vjet. Nëse çdo vit do të kishte 12 muaj, do të ishte një total prej 19x12 = 228 muaj. Këtyre u shtohen edhe 7 muaj shtesë të shtuar në 7 nga 19 vitet. D.m.th., 7 vjet nga 19 kanë 13 muaj në kalendarin metonik. Muajt ​​e shtuar shënohen me një numër dhe simbolin "L", që është simboli i vitit. Vitet 1, 4, 7, 10, 12, 15, 18 kanë 13 muaj dhe muaji fenikas përsëritet dy herë.</a:t>
            </a:r>
            <a:endParaRPr lang="en-US" sz="2800" dirty="0"/>
          </a:p>
          <a:p>
            <a:pPr algn="just"/>
            <a:r>
              <a:rPr lang="sq-AL" sz="2800" dirty="0"/>
              <a:t>Muajt ​​e përdorur nga grekët dhe popujt e tjerë janë 29 dhe 30 ditë. Mekanizmi përcakton se cili muaj do të ketë 30 ose 29 ditë. Në mes të pesë rrathëve të spirales është një rreth i gjashtë me 47 ndarje me numra që tregojnë në çdo muaj se cila ditë do të anashkalohet. Në këtë shkallë për çdo muaj shkruhet numri i ditës që do të anashkalohet: Në sekuencën vijuese prej 47 muajsh numërohen muajt me 30 ditë: 1, o, 5, o, 9, o, 13, o17, o, 21, o, 26, o, 30, o, o, 4, ο, 8, ο, 12, ο, 16, ο, 20, ο, 24, ο, 27, ο, ο, 2, ο, 6, ο, 11, ο, 15, ο, 19, ο, 23, ο, 27, ο, ο. Simboli ο tregon se muaji ka 29 ditë.</a:t>
            </a:r>
            <a:endParaRPr lang="en-US" sz="2800" dirty="0"/>
          </a:p>
          <a:p>
            <a:pPr algn="just"/>
            <a:br>
              <a:rPr lang="el-GR" sz="2400" dirty="0"/>
            </a:br>
            <a:endParaRPr lang="el-GR" sz="2400" dirty="0"/>
          </a:p>
          <a:p>
            <a:br>
              <a:rPr lang="el-GR" sz="3200" dirty="0"/>
            </a:br>
            <a:endParaRPr lang="el-GR" sz="2400" dirty="0">
              <a:effectLst/>
            </a:endParaRPr>
          </a:p>
        </p:txBody>
      </p:sp>
      <p:sp>
        <p:nvSpPr>
          <p:cNvPr id="20" name="Ορθογώνιο 19"/>
          <p:cNvSpPr/>
          <p:nvPr/>
        </p:nvSpPr>
        <p:spPr>
          <a:xfrm>
            <a:off x="11737554" y="10009462"/>
            <a:ext cx="10945216" cy="39795510"/>
          </a:xfrm>
          <a:prstGeom prst="rect">
            <a:avLst/>
          </a:prstGeom>
        </p:spPr>
        <p:txBody>
          <a:bodyPr wrap="square">
            <a:spAutoFit/>
          </a:bodyPr>
          <a:lstStyle/>
          <a:p>
            <a:br>
              <a:rPr lang="el-GR" sz="3600" dirty="0"/>
            </a:br>
            <a:r>
              <a:rPr lang="en-US" sz="3600" b="1" dirty="0"/>
              <a:t>Τα </a:t>
            </a:r>
            <a:r>
              <a:rPr lang="el-GR" sz="3600" b="1" dirty="0"/>
              <a:t>Ελληνικά </a:t>
            </a:r>
            <a:r>
              <a:rPr lang="en-US" sz="3600" b="1" dirty="0" err="1"/>
              <a:t>ημερολόγι</a:t>
            </a:r>
            <a:r>
              <a:rPr lang="en-US" sz="3600" b="1" dirty="0"/>
              <a:t>α </a:t>
            </a:r>
            <a:endParaRPr lang="en-US" sz="3600" dirty="0"/>
          </a:p>
          <a:p>
            <a:endParaRPr lang="en-US" sz="3600" dirty="0"/>
          </a:p>
          <a:p>
            <a:pPr algn="just"/>
            <a:r>
              <a:rPr lang="en-US" sz="2800" dirty="0"/>
              <a:t>Ο </a:t>
            </a:r>
            <a:r>
              <a:rPr lang="el-GR" sz="2800" dirty="0" err="1"/>
              <a:t>Μηχ</a:t>
            </a:r>
            <a:r>
              <a:rPr lang="en-US" sz="2800" dirty="0"/>
              <a:t>α</a:t>
            </a:r>
            <a:r>
              <a:rPr lang="en-US" sz="2800" dirty="0" err="1"/>
              <a:t>νισμός</a:t>
            </a:r>
            <a:r>
              <a:rPr lang="en-US" sz="2800" dirty="0"/>
              <a:t> των Αντικυθήρων είναι και ημερολογιακός μηχανισμός. </a:t>
            </a:r>
            <a:r>
              <a:rPr lang="en-US" sz="2800" dirty="0" err="1"/>
              <a:t>Έχει</a:t>
            </a:r>
            <a:r>
              <a:rPr lang="en-US" sz="2800" dirty="0"/>
              <a:t> </a:t>
            </a:r>
            <a:r>
              <a:rPr lang="en-US" sz="2800" dirty="0" err="1"/>
              <a:t>διάφορ</a:t>
            </a:r>
            <a:r>
              <a:rPr lang="en-US" sz="2800" dirty="0"/>
              <a:t>α ημερολόγια τα οποία είχαν σε χρήση οι Έλληνες και άλλοι λαοί στη διάρκεια των αιώνων. </a:t>
            </a:r>
            <a:r>
              <a:rPr lang="en-US" sz="2800" dirty="0" err="1"/>
              <a:t>Εχρησιμο</a:t>
            </a:r>
            <a:r>
              <a:rPr lang="en-US" sz="2800" dirty="0"/>
              <a:t>ποιείτο και για τον συγχρονισμό των ημερολογίων. </a:t>
            </a:r>
          </a:p>
          <a:p>
            <a:pPr algn="just"/>
            <a:endParaRPr lang="en-US" sz="2800" dirty="0"/>
          </a:p>
          <a:p>
            <a:pPr algn="just"/>
            <a:r>
              <a:rPr lang="en-US" sz="2800" dirty="0" err="1"/>
              <a:t>Οι</a:t>
            </a:r>
            <a:r>
              <a:rPr lang="en-US" sz="2800" dirty="0"/>
              <a:t> </a:t>
            </a:r>
            <a:r>
              <a:rPr lang="en-US" sz="2800" dirty="0" err="1"/>
              <a:t>Έλληνες</a:t>
            </a:r>
            <a:r>
              <a:rPr lang="el-GR" sz="2800" dirty="0"/>
              <a:t>,</a:t>
            </a:r>
            <a:r>
              <a:rPr lang="en-US" sz="2800" dirty="0"/>
              <a:t> όπ</a:t>
            </a:r>
            <a:r>
              <a:rPr lang="en-US" sz="2800" dirty="0" err="1"/>
              <a:t>ως</a:t>
            </a:r>
            <a:r>
              <a:rPr lang="en-US" sz="2800" dirty="0"/>
              <a:t> και </a:t>
            </a:r>
            <a:r>
              <a:rPr lang="en-US" sz="2800" dirty="0" err="1"/>
              <a:t>άλλοι</a:t>
            </a:r>
            <a:r>
              <a:rPr lang="en-US" sz="2800" dirty="0"/>
              <a:t> λα</a:t>
            </a:r>
            <a:r>
              <a:rPr lang="en-US" sz="2800" dirty="0" err="1"/>
              <a:t>οί</a:t>
            </a:r>
            <a:r>
              <a:rPr lang="el-GR" sz="2800" dirty="0"/>
              <a:t>,</a:t>
            </a:r>
            <a:r>
              <a:rPr lang="en-US" sz="2800" dirty="0"/>
              <a:t> </a:t>
            </a:r>
            <a:r>
              <a:rPr lang="en-US" sz="2800" dirty="0" err="1"/>
              <a:t>είχ</a:t>
            </a:r>
            <a:r>
              <a:rPr lang="en-US" sz="2800" dirty="0"/>
              <a:t>αν διάφορα σεληνοηλιακά ημερολόγια. </a:t>
            </a:r>
            <a:r>
              <a:rPr lang="en-US" sz="2800" dirty="0" err="1"/>
              <a:t>Κάθε</a:t>
            </a:r>
            <a:r>
              <a:rPr lang="en-US" sz="2800" dirty="0"/>
              <a:t> </a:t>
            </a:r>
            <a:r>
              <a:rPr lang="en-US" sz="2800" dirty="0" err="1"/>
              <a:t>ημερολόγιο</a:t>
            </a:r>
            <a:r>
              <a:rPr lang="en-US" sz="2800" dirty="0"/>
              <a:t> </a:t>
            </a:r>
            <a:r>
              <a:rPr lang="en-US" sz="2800" dirty="0" err="1"/>
              <a:t>είχε</a:t>
            </a:r>
            <a:r>
              <a:rPr lang="en-US" sz="2800" dirty="0"/>
              <a:t> τα </a:t>
            </a:r>
            <a:r>
              <a:rPr lang="en-US" sz="2800" dirty="0" err="1"/>
              <a:t>δικά</a:t>
            </a:r>
            <a:r>
              <a:rPr lang="en-US" sz="2800" dirty="0"/>
              <a:t> </a:t>
            </a:r>
            <a:r>
              <a:rPr lang="en-US" sz="2800" dirty="0" err="1"/>
              <a:t>του</a:t>
            </a:r>
            <a:r>
              <a:rPr lang="en-US" sz="2800" dirty="0"/>
              <a:t> </a:t>
            </a:r>
            <a:r>
              <a:rPr lang="en-US" sz="2800" dirty="0" err="1"/>
              <a:t>ονόμ</a:t>
            </a:r>
            <a:r>
              <a:rPr lang="en-US" sz="2800" dirty="0"/>
              <a:t>ατα μηνών, </a:t>
            </a:r>
            <a:r>
              <a:rPr lang="el-GR" sz="2800" dirty="0"/>
              <a:t>τα</a:t>
            </a:r>
            <a:r>
              <a:rPr lang="en-US" sz="2800" dirty="0"/>
              <a:t> οπ</a:t>
            </a:r>
            <a:r>
              <a:rPr lang="en-US" sz="2800" dirty="0" err="1"/>
              <a:t>οί</a:t>
            </a:r>
            <a:r>
              <a:rPr lang="el-GR" sz="2800" dirty="0"/>
              <a:t>α</a:t>
            </a:r>
            <a:r>
              <a:rPr lang="en-US" sz="2800" dirty="0"/>
              <a:t> μπορεί να είχαν μικρές ή μεγάλες διαφορές από άλλα παρόμοια. </a:t>
            </a:r>
            <a:r>
              <a:rPr lang="en-US" sz="2800" dirty="0" err="1"/>
              <a:t>Κάθε</a:t>
            </a:r>
            <a:r>
              <a:rPr lang="en-US" sz="2800" dirty="0"/>
              <a:t> π</a:t>
            </a:r>
            <a:r>
              <a:rPr lang="en-US" sz="2800" dirty="0" err="1"/>
              <a:t>όλη</a:t>
            </a:r>
            <a:r>
              <a:rPr lang="el-GR" sz="2800" dirty="0"/>
              <a:t>-</a:t>
            </a:r>
            <a:r>
              <a:rPr lang="en-US" sz="2800" dirty="0" err="1"/>
              <a:t>κράτος</a:t>
            </a:r>
            <a:r>
              <a:rPr lang="en-US" sz="2800" dirty="0"/>
              <a:t> </a:t>
            </a:r>
            <a:r>
              <a:rPr lang="en-US" sz="2800" dirty="0" err="1"/>
              <a:t>είχε</a:t>
            </a:r>
            <a:r>
              <a:rPr lang="en-US" sz="2800" dirty="0"/>
              <a:t> </a:t>
            </a:r>
            <a:r>
              <a:rPr lang="en-US" sz="2800" dirty="0" err="1"/>
              <a:t>το</a:t>
            </a:r>
            <a:r>
              <a:rPr lang="en-US" sz="2800" dirty="0"/>
              <a:t> </a:t>
            </a:r>
            <a:r>
              <a:rPr lang="en-US" sz="2800" dirty="0" err="1"/>
              <a:t>δικό</a:t>
            </a:r>
            <a:r>
              <a:rPr lang="en-US" sz="2800" dirty="0"/>
              <a:t> </a:t>
            </a:r>
            <a:r>
              <a:rPr lang="en-US" sz="2800" dirty="0" err="1"/>
              <a:t>της</a:t>
            </a:r>
            <a:r>
              <a:rPr lang="en-US" sz="2800" dirty="0"/>
              <a:t> </a:t>
            </a:r>
            <a:r>
              <a:rPr lang="en-US" sz="2800" dirty="0" err="1"/>
              <a:t>ημερολόγιο</a:t>
            </a:r>
            <a:r>
              <a:rPr lang="en-US" sz="2800" dirty="0"/>
              <a:t> </a:t>
            </a:r>
            <a:r>
              <a:rPr lang="en-US" sz="2800" dirty="0" err="1"/>
              <a:t>γι</a:t>
            </a:r>
            <a:r>
              <a:rPr lang="en-US" sz="2800" dirty="0"/>
              <a:t>α λόγους παράδοσης, πολιτικής, τοπικούς κλιματολογικούς λόγους (π.χ. π</a:t>
            </a:r>
            <a:r>
              <a:rPr lang="en-US" sz="2800" dirty="0" err="1"/>
              <a:t>ότε</a:t>
            </a:r>
            <a:r>
              <a:rPr lang="en-US" sz="2800" dirty="0"/>
              <a:t> </a:t>
            </a:r>
            <a:r>
              <a:rPr lang="en-US" sz="2800" dirty="0" err="1"/>
              <a:t>γίνετ</a:t>
            </a:r>
            <a:r>
              <a:rPr lang="en-US" sz="2800" dirty="0"/>
              <a:t>αι η σπορά των σιτηρών), αίσθησης ανεξαρτησίας και ταυτότητας. </a:t>
            </a:r>
            <a:endParaRPr lang="el-GR" sz="2800" dirty="0"/>
          </a:p>
          <a:p>
            <a:pPr algn="just"/>
            <a:endParaRPr lang="el-GR" sz="2800" dirty="0"/>
          </a:p>
          <a:p>
            <a:pPr algn="just"/>
            <a:r>
              <a:rPr lang="el-GR" sz="2800" dirty="0"/>
              <a:t>Υπάρχουν</a:t>
            </a:r>
            <a:r>
              <a:rPr lang="en-US" sz="2800" dirty="0"/>
              <a:t> </a:t>
            </a:r>
            <a:r>
              <a:rPr lang="en-US" sz="2800" dirty="0" err="1"/>
              <a:t>εκ</a:t>
            </a:r>
            <a:r>
              <a:rPr lang="en-US" sz="2800" dirty="0"/>
              <a:t>ατοντάδες σεληνοηλιακά ημερολόγια, π.χ. </a:t>
            </a:r>
            <a:r>
              <a:rPr lang="en-US" sz="2800" dirty="0" err="1"/>
              <a:t>Αττικό</a:t>
            </a:r>
            <a:r>
              <a:rPr lang="en-US" sz="2800" dirty="0"/>
              <a:t>, Μα</a:t>
            </a:r>
            <a:r>
              <a:rPr lang="en-US" sz="2800" dirty="0" err="1"/>
              <a:t>κεδονικό</a:t>
            </a:r>
            <a:r>
              <a:rPr lang="en-US" sz="2800" dirty="0"/>
              <a:t>, Ηπ</a:t>
            </a:r>
            <a:r>
              <a:rPr lang="en-US" sz="2800" dirty="0" err="1"/>
              <a:t>ειρώτικο</a:t>
            </a:r>
            <a:r>
              <a:rPr lang="en-US" sz="2800" dirty="0"/>
              <a:t>, </a:t>
            </a:r>
            <a:r>
              <a:rPr lang="en-US" sz="2800" dirty="0" err="1"/>
              <a:t>Ρόδου</a:t>
            </a:r>
            <a:r>
              <a:rPr lang="en-US" sz="2800" dirty="0"/>
              <a:t>, </a:t>
            </a:r>
            <a:r>
              <a:rPr lang="en-US" sz="2800" dirty="0" err="1"/>
              <a:t>Κω</a:t>
            </a:r>
            <a:r>
              <a:rPr lang="en-US" sz="2800" dirty="0"/>
              <a:t> </a:t>
            </a:r>
            <a:r>
              <a:rPr lang="en-US" sz="2800" dirty="0" err="1"/>
              <a:t>κ.λ</a:t>
            </a:r>
            <a:r>
              <a:rPr lang="en-US" sz="2800" dirty="0"/>
              <a:t>π. </a:t>
            </a:r>
            <a:r>
              <a:rPr lang="en-US" sz="2800" dirty="0" err="1"/>
              <a:t>Πολλά</a:t>
            </a:r>
            <a:r>
              <a:rPr lang="en-US" sz="2800" dirty="0"/>
              <a:t> α</a:t>
            </a:r>
            <a:r>
              <a:rPr lang="en-US" sz="2800" dirty="0" err="1"/>
              <a:t>νήκ</a:t>
            </a:r>
            <a:r>
              <a:rPr lang="el-GR" sz="2800" dirty="0"/>
              <a:t>ου</a:t>
            </a:r>
            <a:r>
              <a:rPr lang="en-US" sz="2800" dirty="0"/>
              <a:t>ν </a:t>
            </a:r>
            <a:r>
              <a:rPr lang="en-US" sz="2800" dirty="0" err="1"/>
              <a:t>σε</a:t>
            </a:r>
            <a:r>
              <a:rPr lang="en-US" sz="2800" dirty="0"/>
              <a:t> </a:t>
            </a:r>
            <a:r>
              <a:rPr lang="en-US" sz="2800" dirty="0" err="1"/>
              <a:t>οικογένειες</a:t>
            </a:r>
            <a:r>
              <a:rPr lang="en-US" sz="2800" dirty="0"/>
              <a:t> </a:t>
            </a:r>
            <a:r>
              <a:rPr lang="en-US" sz="2800" dirty="0" err="1"/>
              <a:t>ημερολογίων</a:t>
            </a:r>
            <a:r>
              <a:rPr lang="en-US" sz="2800" dirty="0"/>
              <a:t> και </a:t>
            </a:r>
            <a:r>
              <a:rPr lang="en-US" sz="2800" dirty="0" err="1"/>
              <a:t>μι</a:t>
            </a:r>
            <a:r>
              <a:rPr lang="en-US" sz="2800" dirty="0"/>
              <a:t>α μεγάλη τέτοια οικογένεια ημερολογίων ήταν τα Δωρικά ημερολόγια, στα οποία ανήκαν τα Κορινθιακά ημερολόγια. </a:t>
            </a:r>
            <a:r>
              <a:rPr lang="en-US" sz="2800" dirty="0" err="1"/>
              <a:t>Μι</a:t>
            </a:r>
            <a:r>
              <a:rPr lang="en-US" sz="2800" dirty="0"/>
              <a:t>α ομάδα Κορινθιακών ήταν τα Ηπειρώτικα Ημερολόγια. Τα </a:t>
            </a:r>
            <a:r>
              <a:rPr lang="en-US" sz="2800" dirty="0" err="1"/>
              <a:t>ημερολόγι</a:t>
            </a:r>
            <a:r>
              <a:rPr lang="en-US" sz="2800" dirty="0"/>
              <a:t>α διαφοροποιούνταν ως προς τα ονόματα των μηνών, αλλά και ως προς την έναρξη του έτους. </a:t>
            </a:r>
            <a:r>
              <a:rPr lang="en-US" sz="2800" dirty="0" err="1"/>
              <a:t>Το</a:t>
            </a:r>
            <a:r>
              <a:rPr lang="en-US" sz="2800" dirty="0"/>
              <a:t> </a:t>
            </a:r>
            <a:r>
              <a:rPr lang="en-US" sz="2800" dirty="0" err="1"/>
              <a:t>έτος</a:t>
            </a:r>
            <a:r>
              <a:rPr lang="en-US" sz="2800" dirty="0"/>
              <a:t> </a:t>
            </a:r>
            <a:r>
              <a:rPr lang="en-US" sz="2800" dirty="0" err="1"/>
              <a:t>συνήθως</a:t>
            </a:r>
            <a:r>
              <a:rPr lang="en-US" sz="2800" dirty="0"/>
              <a:t> </a:t>
            </a:r>
            <a:r>
              <a:rPr lang="en-US" sz="2800" dirty="0" err="1"/>
              <a:t>άρχιζε</a:t>
            </a:r>
            <a:r>
              <a:rPr lang="en-US" sz="2800" dirty="0"/>
              <a:t> </a:t>
            </a:r>
            <a:r>
              <a:rPr lang="en-US" sz="2800" dirty="0" err="1"/>
              <a:t>με</a:t>
            </a:r>
            <a:r>
              <a:rPr lang="en-US" sz="2800" dirty="0"/>
              <a:t> </a:t>
            </a:r>
            <a:r>
              <a:rPr lang="en-US" sz="2800" dirty="0" err="1"/>
              <a:t>τη</a:t>
            </a:r>
            <a:r>
              <a:rPr lang="en-US" sz="2800" dirty="0"/>
              <a:t> </a:t>
            </a:r>
            <a:r>
              <a:rPr lang="en-US" sz="2800" dirty="0" err="1"/>
              <a:t>νέ</a:t>
            </a:r>
            <a:r>
              <a:rPr lang="en-US" sz="2800" dirty="0"/>
              <a:t>α Σελήνη της </a:t>
            </a:r>
            <a:r>
              <a:rPr lang="el-GR" sz="2800" dirty="0"/>
              <a:t>φ</a:t>
            </a:r>
            <a:r>
              <a:rPr lang="en-US" sz="2800" dirty="0" err="1"/>
              <a:t>θινο</a:t>
            </a:r>
            <a:r>
              <a:rPr lang="en-US" sz="2800" dirty="0"/>
              <a:t>πωρινής ή της </a:t>
            </a:r>
            <a:r>
              <a:rPr lang="el-GR" sz="2800" dirty="0"/>
              <a:t>ε</a:t>
            </a:r>
            <a:r>
              <a:rPr lang="en-US" sz="2800" dirty="0"/>
              <a:t>α</a:t>
            </a:r>
            <a:r>
              <a:rPr lang="en-US" sz="2800" dirty="0" err="1"/>
              <a:t>ρινής</a:t>
            </a:r>
            <a:r>
              <a:rPr lang="en-US" sz="2800" dirty="0"/>
              <a:t> Ισημερίας ή με το </a:t>
            </a:r>
            <a:r>
              <a:rPr lang="el-GR" sz="2800" dirty="0"/>
              <a:t>χ</a:t>
            </a:r>
            <a:r>
              <a:rPr lang="en-US" sz="2800" dirty="0" err="1"/>
              <a:t>ειμερινό</a:t>
            </a:r>
            <a:r>
              <a:rPr lang="en-US" sz="2800" dirty="0"/>
              <a:t> ή </a:t>
            </a:r>
            <a:r>
              <a:rPr lang="el-GR" sz="2800" dirty="0"/>
              <a:t>θ</a:t>
            </a:r>
            <a:r>
              <a:rPr lang="en-US" sz="2800" dirty="0" err="1"/>
              <a:t>ερινό</a:t>
            </a:r>
            <a:r>
              <a:rPr lang="en-US" sz="2800" dirty="0"/>
              <a:t> </a:t>
            </a:r>
            <a:r>
              <a:rPr lang="el-GR" sz="2800" dirty="0"/>
              <a:t>ηλιοστάσιο</a:t>
            </a:r>
            <a:r>
              <a:rPr lang="en-US" sz="2800" dirty="0"/>
              <a:t>. Η </a:t>
            </a:r>
            <a:r>
              <a:rPr lang="en-US" sz="2800" dirty="0" err="1"/>
              <a:t>έν</a:t>
            </a:r>
            <a:r>
              <a:rPr lang="en-US" sz="2800" dirty="0"/>
              <a:t>αρξη του έτους </a:t>
            </a:r>
            <a:r>
              <a:rPr lang="el-GR" sz="2800" dirty="0"/>
              <a:t>των </a:t>
            </a:r>
            <a:r>
              <a:rPr lang="en-US" sz="2800" dirty="0"/>
              <a:t>Λα</a:t>
            </a:r>
            <a:r>
              <a:rPr lang="en-US" sz="2800" dirty="0" err="1"/>
              <a:t>κεδ</a:t>
            </a:r>
            <a:r>
              <a:rPr lang="en-US" sz="2800" dirty="0"/>
              <a:t>αιμονίων ήταν η φθινοπωρινή ισημερία, των Μακεδόνων άρχιζε τη νουμηνία μετά τη φθινοπωρινή ισημερία</a:t>
            </a:r>
            <a:r>
              <a:rPr lang="el-GR" sz="2800" dirty="0"/>
              <a:t>,</a:t>
            </a:r>
            <a:r>
              <a:rPr lang="en-US" sz="2800" dirty="0"/>
              <a:t> το Αττικό αρχή είχε α</a:t>
            </a:r>
            <a:r>
              <a:rPr lang="en-US" sz="2800" dirty="0" err="1"/>
              <a:t>ρχικά</a:t>
            </a:r>
            <a:r>
              <a:rPr lang="en-US" sz="2800" dirty="0"/>
              <a:t> </a:t>
            </a:r>
            <a:r>
              <a:rPr lang="en-US" sz="2800" dirty="0" err="1"/>
              <a:t>τη</a:t>
            </a:r>
            <a:r>
              <a:rPr lang="en-US" sz="2800" dirty="0"/>
              <a:t> φθινοπωρινή ισημερία και αργότερα, μετά την εισαγωγή του κύκλου του Μέτωνος, τη νουμηνία μετά το θερινό ηλιοστάσιο, ενώ το οικονομικό και στρατιωτικό έτος άρχιζε στις 15 Αυγούστου.</a:t>
            </a:r>
            <a:endParaRPr lang="el-GR" sz="2800" dirty="0"/>
          </a:p>
          <a:p>
            <a:pPr algn="just"/>
            <a:endParaRPr lang="el-GR" sz="2800" dirty="0"/>
          </a:p>
          <a:p>
            <a:pPr algn="just"/>
            <a:r>
              <a:rPr lang="en-US" sz="2800" dirty="0" err="1"/>
              <a:t>Οι</a:t>
            </a:r>
            <a:r>
              <a:rPr lang="en-US" sz="2800" dirty="0"/>
              <a:t> α</a:t>
            </a:r>
            <a:r>
              <a:rPr lang="en-US" sz="2800" dirty="0" err="1"/>
              <a:t>ρχ</a:t>
            </a:r>
            <a:r>
              <a:rPr lang="en-US" sz="2800" dirty="0"/>
              <a:t>αίοι χρησιμοποιούσαν ένα ηλιακό ημερολόγιο, τροπικό ημερολόγιο όπως το λέμε, για το κράτος και </a:t>
            </a:r>
            <a:r>
              <a:rPr lang="el-GR" sz="2800" dirty="0"/>
              <a:t>παραλλήλως </a:t>
            </a:r>
            <a:r>
              <a:rPr lang="en-US" sz="2800" dirty="0" err="1"/>
              <a:t>έν</a:t>
            </a:r>
            <a:r>
              <a:rPr lang="en-US" sz="2800" dirty="0"/>
              <a:t>α σεληνοηλιακό ημερολόγι</a:t>
            </a:r>
            <a:r>
              <a:rPr lang="el-GR" sz="2800" dirty="0"/>
              <a:t>ο</a:t>
            </a:r>
            <a:r>
              <a:rPr lang="en-US" sz="2800" dirty="0"/>
              <a:t> </a:t>
            </a:r>
            <a:r>
              <a:rPr lang="en-US" sz="2800" dirty="0" err="1"/>
              <a:t>γι</a:t>
            </a:r>
            <a:r>
              <a:rPr lang="en-US" sz="2800" dirty="0"/>
              <a:t>α τις θρησκευτικές εορτές, για τους Ολυμπιακούς και </a:t>
            </a:r>
            <a:r>
              <a:rPr lang="el-GR" sz="2800" dirty="0"/>
              <a:t>τους </a:t>
            </a:r>
            <a:r>
              <a:rPr lang="en-US" sz="2800" dirty="0" err="1"/>
              <a:t>άλλους</a:t>
            </a:r>
            <a:r>
              <a:rPr lang="en-US" sz="2800" dirty="0"/>
              <a:t> α</a:t>
            </a:r>
            <a:r>
              <a:rPr lang="en-US" sz="2800" dirty="0" err="1"/>
              <a:t>γώνες</a:t>
            </a:r>
            <a:r>
              <a:rPr lang="en-US" sz="2800" dirty="0"/>
              <a:t>. </a:t>
            </a:r>
            <a:r>
              <a:rPr lang="en-US" sz="2800" dirty="0" err="1"/>
              <a:t>Γι</a:t>
            </a:r>
            <a:r>
              <a:rPr lang="en-US" sz="2800" dirty="0"/>
              <a:t>α ένα ακριβές ημερολόγιο είναι απαραίτητο οι σεληνιακοί μήνες να ταυτίζονται στον μεγαλύτερο δυνατό βαθμό με το τροπικό έτος. </a:t>
            </a:r>
            <a:endParaRPr lang="el-GR" sz="2800" dirty="0"/>
          </a:p>
          <a:p>
            <a:pPr algn="just"/>
            <a:br>
              <a:rPr lang="el-GR" sz="2800" dirty="0"/>
            </a:br>
            <a:r>
              <a:rPr lang="en-US" sz="2800" dirty="0"/>
              <a:t>Παρα</a:t>
            </a:r>
            <a:r>
              <a:rPr lang="en-US" sz="2800" dirty="0" err="1"/>
              <a:t>δοσι</a:t>
            </a:r>
            <a:r>
              <a:rPr lang="en-US" sz="2800" dirty="0"/>
              <a:t>ακά οι Έλληνες και άλλοι λαοί, </a:t>
            </a:r>
            <a:r>
              <a:rPr lang="el-GR" sz="2800" dirty="0"/>
              <a:t>όπως οι Σουηδοί</a:t>
            </a:r>
            <a:r>
              <a:rPr lang="en-US" sz="2800" dirty="0"/>
              <a:t>, </a:t>
            </a:r>
            <a:r>
              <a:rPr lang="en-US" sz="2800" dirty="0" err="1"/>
              <a:t>χρησιμο</a:t>
            </a:r>
            <a:r>
              <a:rPr lang="en-US" sz="2800" dirty="0"/>
              <a:t>ποιούσαν την οκταετηρίδα, η οποία πρέπει να ήταν ένα προϊστορικό ημερολόγιο. </a:t>
            </a:r>
            <a:r>
              <a:rPr lang="en-US" sz="2800" dirty="0" err="1"/>
              <a:t>Ακρι</a:t>
            </a:r>
            <a:r>
              <a:rPr lang="en-US" sz="2800" dirty="0"/>
              <a:t>βέστερο ημερολόγιο διάρκειας 19 ετών αναπτύχθηκε την εποχή του Σωκράτη και του Πλάτωνα στην Αθήνα από τον Μέτωνα. </a:t>
            </a:r>
            <a:r>
              <a:rPr lang="el-GR" sz="2800" dirty="0"/>
              <a:t>Ο 19ετής κύκλος του </a:t>
            </a:r>
            <a:r>
              <a:rPr lang="el-GR" sz="2800" dirty="0" err="1"/>
              <a:t>Μέτωνος</a:t>
            </a:r>
            <a:r>
              <a:rPr lang="el-GR" sz="2800" dirty="0"/>
              <a:t> επιλέχτηκε ως ημερολόγιο από τους Αθηναίους και αργότερα από όλους τους Έλληνες, διότι συγχρονίζει αρκετά καλά το τροπικό έτος με τις φάσεις της Σελήνης. </a:t>
            </a:r>
            <a:r>
              <a:rPr lang="en-US" sz="2800" dirty="0"/>
              <a:t>Ο </a:t>
            </a:r>
            <a:r>
              <a:rPr lang="en-US" sz="2800" dirty="0" err="1"/>
              <a:t>κύκλος</a:t>
            </a:r>
            <a:r>
              <a:rPr lang="en-US" sz="2800" dirty="0"/>
              <a:t> </a:t>
            </a:r>
            <a:r>
              <a:rPr lang="en-US" sz="2800" dirty="0" err="1"/>
              <a:t>Μέτων</a:t>
            </a:r>
            <a:r>
              <a:rPr lang="en-US" sz="2800" dirty="0"/>
              <a:t>α διαρκεί 235 μήνες ή 19 έτη ή 6940 ημέρες. </a:t>
            </a:r>
            <a:r>
              <a:rPr lang="en-US" sz="2800" dirty="0" err="1"/>
              <a:t>Το</a:t>
            </a:r>
            <a:r>
              <a:rPr lang="en-US" sz="2800" dirty="0"/>
              <a:t> </a:t>
            </a:r>
            <a:r>
              <a:rPr lang="en-US" sz="2800" dirty="0" err="1"/>
              <a:t>ημερολόγιο</a:t>
            </a:r>
            <a:r>
              <a:rPr lang="en-US" sz="2800" dirty="0"/>
              <a:t> </a:t>
            </a:r>
            <a:r>
              <a:rPr lang="en-US" sz="2800" dirty="0" err="1"/>
              <a:t>του</a:t>
            </a:r>
            <a:r>
              <a:rPr lang="en-US" sz="2800" dirty="0"/>
              <a:t> </a:t>
            </a:r>
            <a:r>
              <a:rPr lang="en-US" sz="2800" dirty="0" err="1"/>
              <a:t>Μέτων</a:t>
            </a:r>
            <a:r>
              <a:rPr lang="en-US" sz="2800" dirty="0"/>
              <a:t>α εισήχθη στην Αθήνα το 432 π.Χ. </a:t>
            </a:r>
            <a:r>
              <a:rPr lang="el-GR" sz="2800" dirty="0"/>
              <a:t>και αργότερα έγινε αποδεκτό σχεδόν από όλους τους Έλληνες.</a:t>
            </a:r>
          </a:p>
          <a:p>
            <a:br>
              <a:rPr lang="en-US" sz="2800" dirty="0"/>
            </a:br>
            <a:r>
              <a:rPr lang="en-US" sz="3200" b="1" dirty="0" err="1"/>
              <a:t>Το</a:t>
            </a:r>
            <a:r>
              <a:rPr lang="en-US" sz="3200" b="1" dirty="0"/>
              <a:t> Ηπ</a:t>
            </a:r>
            <a:r>
              <a:rPr lang="en-US" sz="3200" b="1" dirty="0" err="1"/>
              <a:t>ειρώτικο</a:t>
            </a:r>
            <a:r>
              <a:rPr lang="en-US" sz="3200" b="1" dirty="0"/>
              <a:t> </a:t>
            </a:r>
            <a:r>
              <a:rPr lang="en-US" sz="3200" b="1" dirty="0" err="1"/>
              <a:t>ημερολόγιο</a:t>
            </a:r>
            <a:r>
              <a:rPr lang="en-US" sz="3200" b="1" dirty="0"/>
              <a:t> </a:t>
            </a:r>
            <a:r>
              <a:rPr lang="en-US" sz="3200" b="1" dirty="0" err="1"/>
              <a:t>του</a:t>
            </a:r>
            <a:r>
              <a:rPr lang="en-US" sz="3200" b="1" dirty="0"/>
              <a:t> </a:t>
            </a:r>
            <a:r>
              <a:rPr lang="en-US" sz="3200" b="1" dirty="0" err="1"/>
              <a:t>Μηχ</a:t>
            </a:r>
            <a:r>
              <a:rPr lang="en-US" sz="3200" b="1" dirty="0"/>
              <a:t>ανισμού των Αντικυθήρων</a:t>
            </a:r>
            <a:endParaRPr lang="en-US" sz="3200" dirty="0"/>
          </a:p>
          <a:p>
            <a:endParaRPr lang="en-US" sz="3200" dirty="0"/>
          </a:p>
          <a:p>
            <a:pPr algn="just"/>
            <a:r>
              <a:rPr lang="en-US" sz="2800" dirty="0" err="1"/>
              <a:t>Οι</a:t>
            </a:r>
            <a:r>
              <a:rPr lang="en-US" sz="2800" dirty="0"/>
              <a:t> </a:t>
            </a:r>
            <a:r>
              <a:rPr lang="en-US" sz="2800" dirty="0" err="1"/>
              <a:t>ονομ</a:t>
            </a:r>
            <a:r>
              <a:rPr lang="en-US" sz="2800" dirty="0"/>
              <a:t>ασίες των μηνών του μετωνικού ημερολογίου του </a:t>
            </a:r>
            <a:r>
              <a:rPr lang="el-GR" sz="2800" dirty="0"/>
              <a:t>Μ</a:t>
            </a:r>
            <a:r>
              <a:rPr lang="en-US" sz="2800" dirty="0" err="1"/>
              <a:t>ηχ</a:t>
            </a:r>
            <a:r>
              <a:rPr lang="en-US" sz="2800" dirty="0"/>
              <a:t>ανισμού των Αντικυθήρων είναι: Φοινικαίος, Κρανείος, Αλιοτρόπιος, Μαχανεύς, </a:t>
            </a:r>
            <a:r>
              <a:rPr lang="el-GR" sz="2800" dirty="0" err="1"/>
              <a:t>Δωδεκατεύς</a:t>
            </a:r>
            <a:r>
              <a:rPr lang="en-US" sz="2800" dirty="0"/>
              <a:t>, </a:t>
            </a:r>
            <a:r>
              <a:rPr lang="en-US" sz="2800" dirty="0" err="1"/>
              <a:t>Εύκλειος</a:t>
            </a:r>
            <a:r>
              <a:rPr lang="en-US" sz="2800" dirty="0"/>
              <a:t>, </a:t>
            </a:r>
            <a:r>
              <a:rPr lang="en-US" sz="2800" dirty="0" err="1"/>
              <a:t>Αρτεμίσιος</a:t>
            </a:r>
            <a:r>
              <a:rPr lang="en-US" sz="2800" dirty="0"/>
              <a:t>, </a:t>
            </a:r>
            <a:r>
              <a:rPr lang="en-US" sz="2800" dirty="0" err="1"/>
              <a:t>Ψυδρεύς</a:t>
            </a:r>
            <a:r>
              <a:rPr lang="en-US" sz="2800" dirty="0"/>
              <a:t>, Γα</a:t>
            </a:r>
            <a:r>
              <a:rPr lang="en-US" sz="2800" dirty="0" err="1"/>
              <a:t>μήλιος</a:t>
            </a:r>
            <a:r>
              <a:rPr lang="en-US" sz="2800" dirty="0"/>
              <a:t>, </a:t>
            </a:r>
            <a:r>
              <a:rPr lang="en-US" sz="2800" dirty="0" err="1"/>
              <a:t>Αγριάνιος</a:t>
            </a:r>
            <a:r>
              <a:rPr lang="en-US" sz="2800" dirty="0"/>
              <a:t>, Πα</a:t>
            </a:r>
            <a:r>
              <a:rPr lang="en-US" sz="2800" dirty="0" err="1"/>
              <a:t>νάμος</a:t>
            </a:r>
            <a:r>
              <a:rPr lang="en-US" sz="2800" dirty="0"/>
              <a:t>, Απ</a:t>
            </a:r>
            <a:r>
              <a:rPr lang="en-US" sz="2800" dirty="0" err="1"/>
              <a:t>ελλ</a:t>
            </a:r>
            <a:r>
              <a:rPr lang="el-GR" sz="2800" dirty="0" err="1"/>
              <a:t>αίος</a:t>
            </a:r>
            <a:r>
              <a:rPr lang="en-US" sz="2800" dirty="0"/>
              <a:t> [</a:t>
            </a:r>
            <a:r>
              <a:rPr lang="en-US" sz="2800" dirty="0" err="1"/>
              <a:t>ΦοΙΝΙΚΑΙοΣ</a:t>
            </a:r>
            <a:r>
              <a:rPr lang="en-US" sz="2800" dirty="0"/>
              <a:t>, </a:t>
            </a:r>
            <a:r>
              <a:rPr lang="en-US" sz="2800" dirty="0" err="1"/>
              <a:t>ΑΛΙοΤΡοΠΙοΣ</a:t>
            </a:r>
            <a:r>
              <a:rPr lang="en-US" sz="2800" dirty="0"/>
              <a:t>, ΜΑΧΑΝΕΥΣ, ΔΩΔΕΚΑΤΕΥΣ, </a:t>
            </a:r>
            <a:r>
              <a:rPr lang="en-US" sz="2800" dirty="0" err="1"/>
              <a:t>ΕΥΚΛΕΙοΣ</a:t>
            </a:r>
            <a:r>
              <a:rPr lang="en-US" sz="2800" dirty="0"/>
              <a:t>, </a:t>
            </a:r>
            <a:r>
              <a:rPr lang="en-US" sz="2800" dirty="0" err="1"/>
              <a:t>ΑΡΤΕΜΙΣΙοΣ</a:t>
            </a:r>
            <a:r>
              <a:rPr lang="en-US" sz="2800" dirty="0"/>
              <a:t>, ΨΥΔΡΕΥΣ, </a:t>
            </a:r>
            <a:r>
              <a:rPr lang="en-US" sz="2800" dirty="0" err="1"/>
              <a:t>ΓΑΜΕΙΛΙοΣ</a:t>
            </a:r>
            <a:r>
              <a:rPr lang="en-US" sz="2800" dirty="0"/>
              <a:t>, </a:t>
            </a:r>
            <a:r>
              <a:rPr lang="en-US" sz="2800" dirty="0" err="1"/>
              <a:t>ΑΓΡΙΑΝΙoΣ</a:t>
            </a:r>
            <a:r>
              <a:rPr lang="en-US" sz="2800" dirty="0"/>
              <a:t>, </a:t>
            </a:r>
            <a:r>
              <a:rPr lang="en-US" sz="2800" dirty="0" err="1"/>
              <a:t>ΠΑΝΑΜοΣ</a:t>
            </a:r>
            <a:r>
              <a:rPr lang="en-US" sz="2800" dirty="0"/>
              <a:t>, </a:t>
            </a:r>
            <a:r>
              <a:rPr lang="en-US" sz="2800" dirty="0" err="1"/>
              <a:t>ΑΠΕΛΛΑΙοΣ</a:t>
            </a:r>
            <a:r>
              <a:rPr lang="en-US" sz="2800" dirty="0"/>
              <a:t>].</a:t>
            </a:r>
            <a:endParaRPr lang="el-GR" sz="2800" dirty="0"/>
          </a:p>
          <a:p>
            <a:pPr algn="just"/>
            <a:r>
              <a:rPr lang="en-US" sz="2800" dirty="0" err="1"/>
              <a:t>Αυτά</a:t>
            </a:r>
            <a:r>
              <a:rPr lang="en-US" sz="2800" dirty="0"/>
              <a:t> τα </a:t>
            </a:r>
            <a:r>
              <a:rPr lang="en-US" sz="2800" dirty="0" err="1"/>
              <a:t>ονόμ</a:t>
            </a:r>
            <a:r>
              <a:rPr lang="en-US" sz="2800" dirty="0"/>
              <a:t>ατα συναντώνται στα Ηπειρώτικα ημερολόγια με κοινούς μήνες με το Βουθρωτό, την Κέρκυρα (που έχει Ηπειρώτικο ημερολόγιο), την Αμβρακία και την Απολλωνία, αλλά και άλλες πόλεις εκτός Ηπείρου, τις Συρακούσες και το Ταυρομένιον της Σικελίας, τη Ρόδο και άλλες.</a:t>
            </a:r>
          </a:p>
          <a:p>
            <a:pPr algn="just"/>
            <a:r>
              <a:rPr lang="en-US" sz="2800" dirty="0"/>
              <a:t>Ο </a:t>
            </a:r>
            <a:r>
              <a:rPr lang="en-US" sz="2800" dirty="0" err="1"/>
              <a:t>κύκλος</a:t>
            </a:r>
            <a:r>
              <a:rPr lang="en-US" sz="2800" dirty="0"/>
              <a:t> </a:t>
            </a:r>
            <a:r>
              <a:rPr lang="en-US" sz="2800" dirty="0" err="1"/>
              <a:t>του</a:t>
            </a:r>
            <a:r>
              <a:rPr lang="en-US" sz="2800" dirty="0"/>
              <a:t> Μέτωνος </a:t>
            </a:r>
            <a:r>
              <a:rPr lang="en-US" sz="2800" dirty="0" err="1"/>
              <a:t>στον</a:t>
            </a:r>
            <a:r>
              <a:rPr lang="en-US" sz="2800" dirty="0"/>
              <a:t> </a:t>
            </a:r>
            <a:r>
              <a:rPr lang="el-GR" sz="2800" dirty="0"/>
              <a:t>Μ</a:t>
            </a:r>
            <a:r>
              <a:rPr lang="en-US" sz="2800" dirty="0" err="1"/>
              <a:t>ηχ</a:t>
            </a:r>
            <a:r>
              <a:rPr lang="en-US" sz="2800" dirty="0"/>
              <a:t>ανισμό απεικονίζεται σε μια απλή έλικα του Αρχιμήδη με π</a:t>
            </a:r>
            <a:r>
              <a:rPr lang="el-GR" sz="2800" dirty="0"/>
              <a:t>έ</a:t>
            </a:r>
            <a:r>
              <a:rPr lang="en-US" sz="2800" dirty="0" err="1"/>
              <a:t>ντε</a:t>
            </a:r>
            <a:r>
              <a:rPr lang="en-US" sz="2800" dirty="0"/>
              <a:t> κύκλους κατασκευασμένη από ημικύκλια. </a:t>
            </a:r>
          </a:p>
          <a:p>
            <a:br>
              <a:rPr lang="en-US" sz="2400" dirty="0"/>
            </a:br>
            <a:endParaRPr lang="en-US" sz="2400" dirty="0"/>
          </a:p>
          <a:p>
            <a:pPr algn="just"/>
            <a:r>
              <a:rPr lang="el-GR" sz="3200" b="1" dirty="0"/>
              <a:t>Η ελικοειδής κλίμακα του κύκλου του </a:t>
            </a:r>
            <a:r>
              <a:rPr lang="el-GR" sz="3200" b="1" dirty="0" err="1"/>
              <a:t>Μέτωνος</a:t>
            </a:r>
            <a:endParaRPr lang="el-GR" sz="3200" b="1" dirty="0"/>
          </a:p>
          <a:p>
            <a:pPr algn="just"/>
            <a:br>
              <a:rPr lang="en-US" sz="2800" dirty="0"/>
            </a:br>
            <a:r>
              <a:rPr lang="en-US" sz="2800" dirty="0" err="1"/>
              <a:t>Έν</a:t>
            </a:r>
            <a:r>
              <a:rPr lang="en-US" sz="2800" dirty="0"/>
              <a:t>ας συρταρωτός δείκτης δείχνει την ημερομηνία σε αυτό το ημερολόγιο που βασίζεται στον κύκλο του Μέτωνος. </a:t>
            </a:r>
            <a:r>
              <a:rPr lang="en-US" sz="2800" dirty="0" err="1"/>
              <a:t>Συγχρόνως</a:t>
            </a:r>
            <a:r>
              <a:rPr lang="en-US" sz="2800" dirty="0"/>
              <a:t> </a:t>
            </a:r>
            <a:r>
              <a:rPr lang="en-US" sz="2800" dirty="0" err="1"/>
              <a:t>δείχνει</a:t>
            </a:r>
            <a:r>
              <a:rPr lang="en-US" sz="2800" dirty="0"/>
              <a:t> </a:t>
            </a:r>
            <a:r>
              <a:rPr lang="en-US" sz="2800" dirty="0" err="1"/>
              <a:t>στους</a:t>
            </a:r>
            <a:r>
              <a:rPr lang="en-US" sz="2800" dirty="0"/>
              <a:t> </a:t>
            </a:r>
            <a:r>
              <a:rPr lang="en-US" sz="2800" dirty="0" err="1"/>
              <a:t>μήνες</a:t>
            </a:r>
            <a:r>
              <a:rPr lang="en-US" sz="2800" dirty="0"/>
              <a:t> </a:t>
            </a:r>
            <a:r>
              <a:rPr lang="en-US" sz="2800" dirty="0" err="1"/>
              <a:t>με</a:t>
            </a:r>
            <a:r>
              <a:rPr lang="en-US" sz="2800" dirty="0"/>
              <a:t> 29 </a:t>
            </a:r>
            <a:r>
              <a:rPr lang="en-US" sz="2800" dirty="0" err="1"/>
              <a:t>ημέρες</a:t>
            </a:r>
            <a:r>
              <a:rPr lang="en-US" sz="2800" dirty="0"/>
              <a:t> π</a:t>
            </a:r>
            <a:r>
              <a:rPr lang="en-US" sz="2800" dirty="0" err="1"/>
              <a:t>οι</a:t>
            </a:r>
            <a:r>
              <a:rPr lang="en-US" sz="2800" dirty="0"/>
              <a:t>α ημέρα δεν περιέχεται στον μήνα. </a:t>
            </a:r>
            <a:r>
              <a:rPr lang="en-US" sz="2800" dirty="0" err="1"/>
              <a:t>Κάθε</a:t>
            </a:r>
            <a:r>
              <a:rPr lang="en-US" sz="2800" dirty="0"/>
              <a:t> </a:t>
            </a:r>
            <a:r>
              <a:rPr lang="en-US" sz="2800" dirty="0" err="1"/>
              <a:t>κύκλος</a:t>
            </a:r>
            <a:r>
              <a:rPr lang="en-US" sz="2800" dirty="0"/>
              <a:t> </a:t>
            </a:r>
            <a:r>
              <a:rPr lang="en-US" sz="2800" dirty="0" err="1"/>
              <a:t>είν</a:t>
            </a:r>
            <a:r>
              <a:rPr lang="en-US" sz="2800" dirty="0"/>
              <a:t>αι 47 μήνες, όπως περιγράφεται πιο κάτω.</a:t>
            </a:r>
          </a:p>
          <a:p>
            <a:pPr algn="just"/>
            <a:r>
              <a:rPr lang="en-US" sz="2800" dirty="0" err="1"/>
              <a:t>Κάθε</a:t>
            </a:r>
            <a:r>
              <a:rPr lang="en-US" sz="2800" dirty="0"/>
              <a:t> β</a:t>
            </a:r>
            <a:r>
              <a:rPr lang="en-US" sz="2800" dirty="0" err="1"/>
              <a:t>ήμ</a:t>
            </a:r>
            <a:r>
              <a:rPr lang="en-US" sz="2800" dirty="0"/>
              <a:t>α της έλικας χωρίζεται σε 47 μήνες με το όνομά τους. </a:t>
            </a:r>
            <a:r>
              <a:rPr lang="en-US" sz="2800" dirty="0" err="1"/>
              <a:t>Συνολικά</a:t>
            </a:r>
            <a:r>
              <a:rPr lang="en-US" sz="2800" dirty="0"/>
              <a:t> υπ</a:t>
            </a:r>
            <a:r>
              <a:rPr lang="en-US" sz="2800" dirty="0" err="1"/>
              <a:t>άρχουν</a:t>
            </a:r>
            <a:r>
              <a:rPr lang="en-US" sz="2800" dirty="0"/>
              <a:t> 235 (47x5) </a:t>
            </a:r>
            <a:r>
              <a:rPr lang="en-US" sz="2800" dirty="0" err="1"/>
              <a:t>μήνες</a:t>
            </a:r>
            <a:r>
              <a:rPr lang="en-US" sz="2800" dirty="0"/>
              <a:t> π</a:t>
            </a:r>
            <a:r>
              <a:rPr lang="en-US" sz="2800" dirty="0" err="1"/>
              <a:t>ου</a:t>
            </a:r>
            <a:r>
              <a:rPr lang="en-US" sz="2800" dirty="0"/>
              <a:t> </a:t>
            </a:r>
            <a:r>
              <a:rPr lang="en-US" sz="2800" dirty="0" err="1"/>
              <a:t>ορίζοντ</a:t>
            </a:r>
            <a:r>
              <a:rPr lang="en-US" sz="2800" dirty="0"/>
              <a:t>αι στα 19 χρόνια. </a:t>
            </a:r>
            <a:r>
              <a:rPr lang="en-US" sz="2800" dirty="0" err="1"/>
              <a:t>Αν</a:t>
            </a:r>
            <a:r>
              <a:rPr lang="en-US" sz="2800" dirty="0"/>
              <a:t> </a:t>
            </a:r>
            <a:r>
              <a:rPr lang="en-US" sz="2800" dirty="0" err="1"/>
              <a:t>κάθε</a:t>
            </a:r>
            <a:r>
              <a:rPr lang="en-US" sz="2800" dirty="0"/>
              <a:t> </a:t>
            </a:r>
            <a:r>
              <a:rPr lang="en-US" sz="2800" dirty="0" err="1"/>
              <a:t>έτος</a:t>
            </a:r>
            <a:r>
              <a:rPr lang="en-US" sz="2800" dirty="0"/>
              <a:t> </a:t>
            </a:r>
            <a:r>
              <a:rPr lang="en-US" sz="2800" dirty="0" err="1"/>
              <a:t>είχε</a:t>
            </a:r>
            <a:r>
              <a:rPr lang="en-US" sz="2800" dirty="0"/>
              <a:t> 12 </a:t>
            </a:r>
            <a:r>
              <a:rPr lang="en-US" sz="2800" dirty="0" err="1"/>
              <a:t>μήνες</a:t>
            </a:r>
            <a:r>
              <a:rPr lang="el-GR" sz="2800" dirty="0"/>
              <a:t>,</a:t>
            </a:r>
            <a:r>
              <a:rPr lang="en-US" sz="2800" dirty="0"/>
              <a:t> ανα</a:t>
            </a:r>
            <a:r>
              <a:rPr lang="en-US" sz="2800" dirty="0" err="1"/>
              <a:t>μένουμε</a:t>
            </a:r>
            <a:r>
              <a:rPr lang="en-US" sz="2800" dirty="0"/>
              <a:t> </a:t>
            </a:r>
            <a:r>
              <a:rPr lang="en-US" sz="2800" dirty="0" err="1"/>
              <a:t>συνολικά</a:t>
            </a:r>
            <a:r>
              <a:rPr lang="en-US" sz="2800" dirty="0"/>
              <a:t> 19x12 = 228 </a:t>
            </a:r>
            <a:r>
              <a:rPr lang="en-US" sz="2800" dirty="0" err="1"/>
              <a:t>μήνες</a:t>
            </a:r>
            <a:r>
              <a:rPr lang="en-US" sz="2800" dirty="0"/>
              <a:t>. </a:t>
            </a:r>
            <a:r>
              <a:rPr lang="en-US" sz="2800" dirty="0" err="1"/>
              <a:t>Σε</a:t>
            </a:r>
            <a:r>
              <a:rPr lang="en-US" sz="2800" dirty="0"/>
              <a:t> α</a:t>
            </a:r>
            <a:r>
              <a:rPr lang="en-US" sz="2800" dirty="0" err="1"/>
              <a:t>υτούς</a:t>
            </a:r>
            <a:r>
              <a:rPr lang="en-US" sz="2800" dirty="0"/>
              <a:t> π</a:t>
            </a:r>
            <a:r>
              <a:rPr lang="en-US" sz="2800" dirty="0" err="1"/>
              <a:t>ροστίθεντ</a:t>
            </a:r>
            <a:r>
              <a:rPr lang="en-US" sz="2800" dirty="0"/>
              <a:t>αι 7 επιπλέον μήνες που προστίθενται σε 7 από τα 19 έτη. </a:t>
            </a:r>
            <a:r>
              <a:rPr lang="en-US" sz="2800" dirty="0" err="1"/>
              <a:t>Δηλ</a:t>
            </a:r>
            <a:r>
              <a:rPr lang="en-US" sz="2800" dirty="0"/>
              <a:t>αδή 7 χρόνια από τα 19 έχουν 13 μήνες στο μετ</a:t>
            </a:r>
            <a:r>
              <a:rPr lang="el-GR" sz="2800" dirty="0"/>
              <a:t>ω</a:t>
            </a:r>
            <a:r>
              <a:rPr lang="en-US" sz="2800" dirty="0" err="1"/>
              <a:t>νικό</a:t>
            </a:r>
            <a:r>
              <a:rPr lang="en-US" sz="2800" dirty="0"/>
              <a:t> ημερολόγιο. </a:t>
            </a:r>
            <a:r>
              <a:rPr lang="en-US" sz="2800" dirty="0" err="1"/>
              <a:t>Οι</a:t>
            </a:r>
            <a:r>
              <a:rPr lang="en-US" sz="2800" dirty="0"/>
              <a:t> </a:t>
            </a:r>
            <a:r>
              <a:rPr lang="en-US" sz="2800" dirty="0" err="1"/>
              <a:t>μήνες</a:t>
            </a:r>
            <a:r>
              <a:rPr lang="en-US" sz="2800" dirty="0"/>
              <a:t> </a:t>
            </a:r>
            <a:r>
              <a:rPr lang="el-GR" sz="2800" dirty="0"/>
              <a:t>που</a:t>
            </a:r>
            <a:r>
              <a:rPr lang="en-US" sz="2800" dirty="0"/>
              <a:t> π</a:t>
            </a:r>
            <a:r>
              <a:rPr lang="en-US" sz="2800" dirty="0" err="1"/>
              <a:t>ροστίθεντ</a:t>
            </a:r>
            <a:r>
              <a:rPr lang="en-US" sz="2800" dirty="0"/>
              <a:t>αι για να γίνουν ο 13ος μήνας του τρέχοντος έτους σημειώνονται με έναν αριθμό και το σύμβολο "L", που είναι το σύμβολο του έτους. </a:t>
            </a:r>
            <a:r>
              <a:rPr lang="el-GR" sz="2800" dirty="0"/>
              <a:t>Τ</a:t>
            </a:r>
            <a:r>
              <a:rPr lang="en-US" sz="2800" dirty="0"/>
              <a:t>α έτη 1, 4, 7, 10, 12, 15, 18 έχουν 13 μήνες και ο μήνας Φοινικαίος επαναλαμβάνεται δύο φορές. </a:t>
            </a:r>
          </a:p>
          <a:p>
            <a:pPr algn="just"/>
            <a:r>
              <a:rPr lang="el-GR" sz="2800" dirty="0"/>
              <a:t>Οι</a:t>
            </a:r>
            <a:r>
              <a:rPr lang="en-US" sz="2800" dirty="0"/>
              <a:t> </a:t>
            </a:r>
            <a:r>
              <a:rPr lang="el-GR" sz="2800" dirty="0"/>
              <a:t>μήνες</a:t>
            </a:r>
            <a:r>
              <a:rPr lang="en-US" sz="2800" dirty="0"/>
              <a:t> </a:t>
            </a:r>
            <a:r>
              <a:rPr lang="el-GR" sz="2800" dirty="0"/>
              <a:t>που</a:t>
            </a:r>
            <a:r>
              <a:rPr lang="en-US" sz="2800" dirty="0"/>
              <a:t> </a:t>
            </a:r>
            <a:r>
              <a:rPr lang="el-GR" sz="2800" dirty="0"/>
              <a:t>χρησιμοποιούν</a:t>
            </a:r>
            <a:r>
              <a:rPr lang="en-US" sz="2800" dirty="0"/>
              <a:t> οι Έλληνες και άλλοι λαοί είναι 29 και 30 ημέρες. Ο </a:t>
            </a:r>
            <a:r>
              <a:rPr lang="el-GR" sz="2800" dirty="0"/>
              <a:t>μηχανισμός</a:t>
            </a:r>
            <a:r>
              <a:rPr lang="en-US" sz="2800" dirty="0"/>
              <a:t> καθορίζει ποιος μήνας θα έχει 30 ή 29 ημέρες. </a:t>
            </a:r>
            <a:r>
              <a:rPr lang="en-US" sz="2800" dirty="0" err="1"/>
              <a:t>Στη</a:t>
            </a:r>
            <a:r>
              <a:rPr lang="en-US" sz="2800" dirty="0"/>
              <a:t> </a:t>
            </a:r>
            <a:r>
              <a:rPr lang="en-US" sz="2800" dirty="0" err="1"/>
              <a:t>μέση</a:t>
            </a:r>
            <a:r>
              <a:rPr lang="en-US" sz="2800" dirty="0"/>
              <a:t> </a:t>
            </a:r>
            <a:r>
              <a:rPr lang="el-GR" sz="2800" dirty="0"/>
              <a:t>των</a:t>
            </a:r>
            <a:r>
              <a:rPr lang="en-US" sz="2800" dirty="0"/>
              <a:t> π</a:t>
            </a:r>
            <a:r>
              <a:rPr lang="en-US" sz="2800" dirty="0" err="1"/>
              <a:t>έντε</a:t>
            </a:r>
            <a:r>
              <a:rPr lang="en-US" sz="2800" dirty="0"/>
              <a:t> </a:t>
            </a:r>
            <a:r>
              <a:rPr lang="en-US" sz="2800" dirty="0" err="1"/>
              <a:t>κύκλων</a:t>
            </a:r>
            <a:r>
              <a:rPr lang="en-US" sz="2800" dirty="0"/>
              <a:t> </a:t>
            </a:r>
            <a:r>
              <a:rPr lang="en-US" sz="2800" dirty="0" err="1"/>
              <a:t>της</a:t>
            </a:r>
            <a:r>
              <a:rPr lang="en-US" sz="2800" dirty="0"/>
              <a:t> </a:t>
            </a:r>
            <a:r>
              <a:rPr lang="en-US" sz="2800" dirty="0" err="1"/>
              <a:t>έλικ</a:t>
            </a:r>
            <a:r>
              <a:rPr lang="en-US" sz="2800" dirty="0"/>
              <a:t>ας βρίσκεται ένα</a:t>
            </a:r>
            <a:r>
              <a:rPr lang="el-GR" sz="2800" dirty="0"/>
              <a:t>ς</a:t>
            </a:r>
            <a:r>
              <a:rPr lang="en-US" sz="2800" dirty="0"/>
              <a:t> έκτος κύκλος με 47 διαιρέσεις με αριθμούς που υποδεικνύουν σε κάθε μήνα ποια ημέρα θα </a:t>
            </a:r>
            <a:r>
              <a:rPr lang="el-GR" sz="2800"/>
              <a:t>παραλειφθεί</a:t>
            </a:r>
            <a:r>
              <a:rPr lang="en-US" sz="2800"/>
              <a:t>. </a:t>
            </a:r>
            <a:r>
              <a:rPr lang="en-US" sz="2800" dirty="0" err="1"/>
              <a:t>Στην</a:t>
            </a:r>
            <a:r>
              <a:rPr lang="en-US" sz="2800" dirty="0"/>
              <a:t> </a:t>
            </a:r>
            <a:r>
              <a:rPr lang="en-US" sz="2800" dirty="0" err="1"/>
              <a:t>κλίμ</a:t>
            </a:r>
            <a:r>
              <a:rPr lang="en-US" sz="2800" dirty="0"/>
              <a:t>ακα αυτή για κάθε μήνα γράφεται ο αριθμός της ημέρας που πρέπει να παραλειφθεί: Στην επόμενη ακολουθία των 47 μηνών αριθμούνται οι μήνες με 30 ημέρες:</a:t>
            </a:r>
            <a:r>
              <a:rPr lang="el-GR" sz="2800" dirty="0"/>
              <a:t> </a:t>
            </a:r>
            <a:r>
              <a:rPr lang="en-US" sz="2800" dirty="0"/>
              <a:t>1, o, 5, o, 9, o, 13, o</a:t>
            </a:r>
            <a:r>
              <a:rPr lang="el-GR" sz="2800" dirty="0"/>
              <a:t>, </a:t>
            </a:r>
            <a:r>
              <a:rPr lang="en-US" sz="2800" dirty="0"/>
              <a:t>17, o, 21, o, 26, o, 30, o, o, 4 , ο , 8, ο, 12, ο, 16, ο, 20, ο, 24, ο, 27, ο, ο, 2, ο, 6, ο, 11, ο, 15, ο, 19, ο, 23 , ο , 27, ο, ο. </a:t>
            </a:r>
            <a:r>
              <a:rPr lang="en-US" sz="2800" dirty="0" err="1"/>
              <a:t>Το</a:t>
            </a:r>
            <a:r>
              <a:rPr lang="en-US" sz="2800" dirty="0"/>
              <a:t> </a:t>
            </a:r>
            <a:r>
              <a:rPr lang="en-US" sz="2800" dirty="0" err="1"/>
              <a:t>σύμ</a:t>
            </a:r>
            <a:r>
              <a:rPr lang="en-US" sz="2800" dirty="0"/>
              <a:t>βολο ο δείχνει ότι ο μήνας έχ</a:t>
            </a:r>
            <a:r>
              <a:rPr lang="el-GR" sz="2800" dirty="0"/>
              <a:t>ε</a:t>
            </a:r>
            <a:r>
              <a:rPr lang="en-US" sz="2800" dirty="0"/>
              <a:t>ι 29 ημέρες.</a:t>
            </a:r>
          </a:p>
        </p:txBody>
      </p:sp>
      <p:grpSp>
        <p:nvGrpSpPr>
          <p:cNvPr id="9" name="Ομάδα 8"/>
          <p:cNvGrpSpPr/>
          <p:nvPr/>
        </p:nvGrpSpPr>
        <p:grpSpPr>
          <a:xfrm>
            <a:off x="23288378" y="8986440"/>
            <a:ext cx="11707761" cy="15118226"/>
            <a:chOff x="23402851" y="10509934"/>
            <a:chExt cx="11707761" cy="15118226"/>
          </a:xfrm>
        </p:grpSpPr>
        <p:pic>
          <p:nvPicPr>
            <p:cNvPr id="1026" name="Picture 2" descr="C:\Users\Xenophon MOUSSAS\Pictures\ANTIK-MECH-IMAGES\METON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4399" y="10509934"/>
              <a:ext cx="11606213" cy="11545888"/>
            </a:xfrm>
            <a:prstGeom prst="rect">
              <a:avLst/>
            </a:prstGeom>
            <a:noFill/>
            <a:extLst>
              <a:ext uri="{909E8E84-426E-40DD-AFC4-6F175D3DCCD1}">
                <a14:hiddenFill xmlns:a14="http://schemas.microsoft.com/office/drawing/2010/main">
                  <a:solidFill>
                    <a:srgbClr val="FFFFFF"/>
                  </a:solidFill>
                </a14:hiddenFill>
              </a:ext>
            </a:extLst>
          </p:spPr>
        </p:pic>
        <p:sp>
          <p:nvSpPr>
            <p:cNvPr id="68" name="45 - TextBox"/>
            <p:cNvSpPr txBox="1"/>
            <p:nvPr/>
          </p:nvSpPr>
          <p:spPr>
            <a:xfrm>
              <a:off x="29595537" y="13924719"/>
              <a:ext cx="2678499" cy="707886"/>
            </a:xfrm>
            <a:prstGeom prst="rect">
              <a:avLst/>
            </a:prstGeom>
            <a:solidFill>
              <a:schemeClr val="bg1">
                <a:alpha val="71000"/>
              </a:schemeClr>
            </a:solidFill>
          </p:spPr>
          <p:txBody>
            <a:bodyPr wrap="square" rtlCol="0">
              <a:spAutoFit/>
            </a:bodyPr>
            <a:lstStyle/>
            <a:p>
              <a:pPr algn="ctr"/>
              <a:r>
                <a:rPr lang="sq-AL" sz="2000" dirty="0"/>
                <a:t>Lojërat Olimpike, </a:t>
              </a:r>
              <a:r>
                <a:rPr lang="en-GB" sz="2000" dirty="0"/>
                <a:t>4 </a:t>
              </a:r>
              <a:r>
                <a:rPr lang="sq-AL" sz="2000" dirty="0"/>
                <a:t>vjet</a:t>
              </a:r>
              <a:endParaRPr lang="en-GB" sz="2000" dirty="0"/>
            </a:p>
            <a:p>
              <a:pPr algn="ctr"/>
              <a:r>
                <a:rPr lang="el-GR" sz="2000" dirty="0"/>
                <a:t>Ολυμπιάδα, 4 έτη</a:t>
              </a:r>
              <a:endParaRPr lang="en-GB" sz="2000" dirty="0"/>
            </a:p>
          </p:txBody>
        </p:sp>
        <p:cxnSp>
          <p:nvCxnSpPr>
            <p:cNvPr id="69" name="46 - Ευθύγραμμο βέλος σύνδεσης"/>
            <p:cNvCxnSpPr>
              <a:cxnSpLocks/>
              <a:stCxn id="68" idx="2"/>
            </p:cNvCxnSpPr>
            <p:nvPr/>
          </p:nvCxnSpPr>
          <p:spPr>
            <a:xfrm>
              <a:off x="30934787" y="14632605"/>
              <a:ext cx="23" cy="864096"/>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71" name="54 - TextBox"/>
            <p:cNvSpPr txBox="1"/>
            <p:nvPr/>
          </p:nvSpPr>
          <p:spPr>
            <a:xfrm>
              <a:off x="23402851" y="22581172"/>
              <a:ext cx="11593288" cy="3046988"/>
            </a:xfrm>
            <a:prstGeom prst="rect">
              <a:avLst/>
            </a:prstGeom>
            <a:noFill/>
          </p:spPr>
          <p:txBody>
            <a:bodyPr wrap="square" rtlCol="0">
              <a:spAutoFit/>
            </a:bodyPr>
            <a:lstStyle/>
            <a:p>
              <a:pPr algn="ctr"/>
              <a:r>
                <a:rPr lang="en-GB" sz="3200" dirty="0" err="1"/>
                <a:t>Kalendari</a:t>
              </a:r>
              <a:r>
                <a:rPr lang="en-GB" sz="3200" dirty="0"/>
                <a:t> </a:t>
              </a:r>
              <a:r>
                <a:rPr lang="en-GB" sz="3200" dirty="0" err="1"/>
                <a:t>i</a:t>
              </a:r>
              <a:r>
                <a:rPr lang="en-GB" sz="3200" dirty="0"/>
                <a:t> </a:t>
              </a:r>
              <a:r>
                <a:rPr lang="en-GB" sz="3200" dirty="0" err="1"/>
                <a:t>Epirit</a:t>
              </a:r>
              <a:r>
                <a:rPr lang="en-GB" sz="3200" dirty="0"/>
                <a:t> </a:t>
              </a:r>
              <a:r>
                <a:rPr lang="en-GB" sz="3200" dirty="0" err="1"/>
                <a:t>në</a:t>
              </a:r>
              <a:r>
                <a:rPr lang="en-GB" sz="3200" dirty="0"/>
                <a:t> </a:t>
              </a:r>
              <a:r>
                <a:rPr lang="en-GB" sz="3200" dirty="0" err="1"/>
                <a:t>shkallën</a:t>
              </a:r>
              <a:r>
                <a:rPr lang="en-GB" sz="3200" dirty="0"/>
                <a:t> e </a:t>
              </a:r>
              <a:r>
                <a:rPr lang="en-GB" sz="3200" dirty="0" err="1"/>
                <a:t>Metonit</a:t>
              </a:r>
              <a:r>
                <a:rPr lang="en-GB" sz="3200" dirty="0"/>
                <a:t>. </a:t>
              </a:r>
              <a:r>
                <a:rPr lang="en-GB" sz="3200" dirty="0" err="1"/>
                <a:t>Treguesi</a:t>
              </a:r>
              <a:r>
                <a:rPr lang="en-GB" sz="3200" dirty="0"/>
                <a:t> </a:t>
              </a:r>
              <a:r>
                <a:rPr lang="en-GB" sz="3200" dirty="0" err="1"/>
                <a:t>tregon</a:t>
              </a:r>
              <a:r>
                <a:rPr lang="en-GB" sz="3200" dirty="0"/>
                <a:t> </a:t>
              </a:r>
              <a:r>
                <a:rPr lang="en-GB" sz="3200" dirty="0" err="1"/>
                <a:t>datën</a:t>
              </a:r>
              <a:r>
                <a:rPr lang="en-GB" sz="3200" dirty="0"/>
                <a:t> </a:t>
              </a:r>
              <a:r>
                <a:rPr lang="en-GB" sz="3200" dirty="0" err="1"/>
                <a:t>në</a:t>
              </a:r>
              <a:r>
                <a:rPr lang="en-GB" sz="3200" dirty="0"/>
                <a:t> </a:t>
              </a:r>
              <a:r>
                <a:rPr lang="en-GB" sz="3200" dirty="0" err="1"/>
                <a:t>Kalendarin</a:t>
              </a:r>
              <a:r>
                <a:rPr lang="en-GB" sz="3200" dirty="0"/>
                <a:t> </a:t>
              </a:r>
              <a:r>
                <a:rPr lang="en-GB" sz="3200" dirty="0" err="1"/>
                <a:t>Hënor-diellor</a:t>
              </a:r>
              <a:r>
                <a:rPr lang="en-GB" sz="3200" dirty="0"/>
                <a:t>. </a:t>
              </a:r>
              <a:r>
                <a:rPr lang="en-GB" sz="3200" dirty="0" err="1"/>
                <a:t>Foto</a:t>
              </a:r>
              <a:r>
                <a:rPr lang="en-GB" sz="3200" dirty="0"/>
                <a:t> me </a:t>
              </a:r>
              <a:r>
                <a:rPr lang="en-GB" sz="3200" dirty="0" err="1"/>
                <a:t>rikonstruksion</a:t>
              </a:r>
              <a:r>
                <a:rPr lang="en-GB" sz="3200" dirty="0"/>
                <a:t> </a:t>
              </a:r>
              <a:r>
                <a:rPr lang="en-GB" sz="3200" dirty="0" err="1"/>
                <a:t>nga</a:t>
              </a:r>
              <a:r>
                <a:rPr lang="en-GB" sz="3200" dirty="0"/>
                <a:t> K. K. </a:t>
              </a:r>
              <a:r>
                <a:rPr lang="en-GB" sz="3200" dirty="0" err="1"/>
                <a:t>Kotsana</a:t>
              </a:r>
              <a:endParaRPr lang="el-GR" sz="3200" dirty="0"/>
            </a:p>
            <a:p>
              <a:pPr algn="ctr"/>
              <a:endParaRPr lang="sq-AL" sz="3200" dirty="0"/>
            </a:p>
            <a:p>
              <a:pPr algn="ctr"/>
              <a:r>
                <a:rPr lang="el-GR" sz="3200" dirty="0"/>
                <a:t>Το Ηπειρώτικο ημερολόγιο στην κλίμακα του Μέτωνος. Ο δείκτης δείχνει την ημερομηνία στο </a:t>
              </a:r>
              <a:r>
                <a:rPr lang="el-GR" sz="3200" dirty="0" err="1"/>
                <a:t>Σεληνοηλιακό</a:t>
              </a:r>
              <a:r>
                <a:rPr lang="el-GR" sz="3200" dirty="0"/>
                <a:t> Ημερολόγιο. </a:t>
              </a:r>
            </a:p>
            <a:p>
              <a:pPr algn="ctr"/>
              <a:r>
                <a:rPr lang="el-GR" sz="3200" dirty="0"/>
                <a:t>Φωτογραφία από ανακατασκευή κ. Κ. </a:t>
              </a:r>
              <a:r>
                <a:rPr lang="el-GR" sz="3200" dirty="0" err="1"/>
                <a:t>Κοτσανά</a:t>
              </a:r>
              <a:endParaRPr lang="en-GB" sz="3200" dirty="0"/>
            </a:p>
          </p:txBody>
        </p:sp>
        <p:sp>
          <p:nvSpPr>
            <p:cNvPr id="44" name="38 - TextBox"/>
            <p:cNvSpPr txBox="1"/>
            <p:nvPr/>
          </p:nvSpPr>
          <p:spPr>
            <a:xfrm>
              <a:off x="24554978" y="14264031"/>
              <a:ext cx="3890865" cy="830997"/>
            </a:xfrm>
            <a:prstGeom prst="rect">
              <a:avLst/>
            </a:prstGeom>
            <a:solidFill>
              <a:schemeClr val="bg1">
                <a:alpha val="71000"/>
              </a:schemeClr>
            </a:solidFill>
          </p:spPr>
          <p:txBody>
            <a:bodyPr wrap="square" rtlCol="0">
              <a:spAutoFit/>
            </a:bodyPr>
            <a:lstStyle/>
            <a:p>
              <a:pPr algn="ctr"/>
              <a:r>
                <a:rPr lang="en-GB" sz="2400" dirty="0" err="1"/>
                <a:t>Cikli</a:t>
              </a:r>
              <a:r>
                <a:rPr lang="en-GB" sz="2400" dirty="0"/>
                <a:t> </a:t>
              </a:r>
              <a:r>
                <a:rPr lang="sq-AL" sz="2400" dirty="0"/>
                <a:t>76 vjeçar </a:t>
              </a:r>
              <a:r>
                <a:rPr lang="en-GB" sz="2400" dirty="0" err="1"/>
                <a:t>i</a:t>
              </a:r>
              <a:r>
                <a:rPr lang="sq-AL" sz="2400" dirty="0"/>
                <a:t> </a:t>
              </a:r>
              <a:r>
                <a:rPr lang="en-GB" sz="2400" dirty="0" err="1"/>
                <a:t>Callipus</a:t>
              </a:r>
              <a:endParaRPr lang="en-GB" sz="2400" dirty="0"/>
            </a:p>
            <a:p>
              <a:pPr algn="ctr"/>
              <a:r>
                <a:rPr lang="el-GR" sz="2400" dirty="0"/>
                <a:t>Περίοδος Καλλίππου 76 ετών</a:t>
              </a:r>
              <a:endParaRPr lang="en-GB" sz="2400" dirty="0"/>
            </a:p>
          </p:txBody>
        </p:sp>
        <p:cxnSp>
          <p:nvCxnSpPr>
            <p:cNvPr id="24" name="46 - Ευθύγραμμο βέλος σύνδεσης"/>
            <p:cNvCxnSpPr/>
            <p:nvPr/>
          </p:nvCxnSpPr>
          <p:spPr>
            <a:xfrm>
              <a:off x="27867346" y="15095028"/>
              <a:ext cx="0" cy="864096"/>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26" name="38 - TextBox"/>
            <p:cNvSpPr txBox="1"/>
            <p:nvPr/>
          </p:nvSpPr>
          <p:spPr>
            <a:xfrm>
              <a:off x="27997111" y="20081297"/>
              <a:ext cx="3771107" cy="1569660"/>
            </a:xfrm>
            <a:prstGeom prst="rect">
              <a:avLst/>
            </a:prstGeom>
            <a:solidFill>
              <a:schemeClr val="bg1">
                <a:alpha val="71000"/>
              </a:schemeClr>
            </a:solidFill>
          </p:spPr>
          <p:txBody>
            <a:bodyPr wrap="square" rtlCol="0">
              <a:spAutoFit/>
            </a:bodyPr>
            <a:lstStyle/>
            <a:p>
              <a:pPr algn="ctr"/>
              <a:r>
                <a:rPr lang="en-US" sz="2400" dirty="0" err="1"/>
                <a:t>Kalendari</a:t>
              </a:r>
              <a:r>
                <a:rPr lang="en-US" sz="2400" dirty="0"/>
                <a:t> continental</a:t>
              </a:r>
              <a:endParaRPr lang="sq-AL" sz="2400" dirty="0"/>
            </a:p>
            <a:p>
              <a:pPr algn="ctr"/>
              <a:r>
                <a:rPr lang="en-US" sz="2400" dirty="0" err="1"/>
                <a:t>Periudha</a:t>
              </a:r>
              <a:r>
                <a:rPr lang="en-US" sz="2400" dirty="0"/>
                <a:t> e </a:t>
              </a:r>
              <a:r>
                <a:rPr lang="en-US" sz="2400" dirty="0" err="1"/>
                <a:t>Meton</a:t>
              </a:r>
              <a:r>
                <a:rPr lang="sq-AL" sz="2400" dirty="0"/>
                <a:t>it</a:t>
              </a:r>
              <a:r>
                <a:rPr lang="en-US" sz="2400" dirty="0"/>
                <a:t> 19 </a:t>
              </a:r>
              <a:r>
                <a:rPr lang="en-US" sz="2400" dirty="0" err="1"/>
                <a:t>vjet</a:t>
              </a:r>
              <a:endParaRPr lang="el-GR" sz="2400" dirty="0"/>
            </a:p>
            <a:p>
              <a:pPr algn="ctr"/>
              <a:r>
                <a:rPr lang="el-GR" sz="2400" dirty="0"/>
                <a:t>Ηπειρώτικο ημερολόγιο</a:t>
              </a:r>
              <a:endParaRPr lang="en-US" sz="2400" dirty="0"/>
            </a:p>
            <a:p>
              <a:pPr algn="ctr"/>
              <a:r>
                <a:rPr lang="el-GR" sz="2400" dirty="0"/>
                <a:t>Περίοδος Μέτωνος 19 έτη</a:t>
              </a:r>
            </a:p>
          </p:txBody>
        </p:sp>
        <p:sp>
          <p:nvSpPr>
            <p:cNvPr id="29" name="38 - TextBox"/>
            <p:cNvSpPr txBox="1"/>
            <p:nvPr/>
          </p:nvSpPr>
          <p:spPr>
            <a:xfrm>
              <a:off x="29269412" y="12385726"/>
              <a:ext cx="1665375" cy="830997"/>
            </a:xfrm>
            <a:prstGeom prst="rect">
              <a:avLst/>
            </a:prstGeom>
            <a:solidFill>
              <a:schemeClr val="bg1">
                <a:alpha val="71000"/>
              </a:schemeClr>
            </a:solidFill>
          </p:spPr>
          <p:txBody>
            <a:bodyPr wrap="square" rtlCol="0">
              <a:spAutoFit/>
            </a:bodyPr>
            <a:lstStyle/>
            <a:p>
              <a:pPr algn="ctr"/>
              <a:r>
                <a:rPr lang="en-US" sz="2400" dirty="0"/>
                <a:t>Treguesi</a:t>
              </a:r>
            </a:p>
            <a:p>
              <a:pPr algn="ctr"/>
              <a:r>
                <a:rPr lang="el-GR" sz="2400" dirty="0"/>
                <a:t>Δείκτης</a:t>
              </a:r>
              <a:endParaRPr lang="en-GB" sz="2400" dirty="0"/>
            </a:p>
          </p:txBody>
        </p:sp>
      </p:grpSp>
      <p:grpSp>
        <p:nvGrpSpPr>
          <p:cNvPr id="16" name="Ομάδα 15"/>
          <p:cNvGrpSpPr/>
          <p:nvPr/>
        </p:nvGrpSpPr>
        <p:grpSpPr>
          <a:xfrm>
            <a:off x="23253054" y="24637908"/>
            <a:ext cx="12248039" cy="15552541"/>
            <a:chOff x="23570248" y="27315221"/>
            <a:chExt cx="12248039" cy="15552541"/>
          </a:xfrm>
        </p:grpSpPr>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0248" y="27315221"/>
              <a:ext cx="12240535" cy="12240535"/>
            </a:xfrm>
            <a:prstGeom prst="rect">
              <a:avLst/>
            </a:prstGeom>
          </p:spPr>
        </p:pic>
        <p:sp>
          <p:nvSpPr>
            <p:cNvPr id="10" name="Ορθογώνιο 9"/>
            <p:cNvSpPr/>
            <p:nvPr/>
          </p:nvSpPr>
          <p:spPr>
            <a:xfrm>
              <a:off x="23762890" y="39820774"/>
              <a:ext cx="12055397" cy="3046988"/>
            </a:xfrm>
            <a:prstGeom prst="rect">
              <a:avLst/>
            </a:prstGeom>
          </p:spPr>
          <p:txBody>
            <a:bodyPr wrap="square">
              <a:spAutoFit/>
            </a:bodyPr>
            <a:lstStyle/>
            <a:p>
              <a:pPr algn="ctr"/>
              <a:r>
                <a:rPr lang="en-US" sz="3200" dirty="0" err="1"/>
                <a:t>Të</a:t>
              </a:r>
              <a:r>
                <a:rPr lang="en-US" sz="3200" dirty="0"/>
                <a:t> </a:t>
              </a:r>
              <a:r>
                <a:rPr lang="en-US" sz="3200" dirty="0" err="1"/>
                <a:t>lashtët</a:t>
              </a:r>
              <a:r>
                <a:rPr lang="en-US" sz="3200" dirty="0"/>
                <a:t> </a:t>
              </a:r>
              <a:r>
                <a:rPr lang="en-US" sz="3200" dirty="0" err="1"/>
                <a:t>përdornin</a:t>
              </a:r>
              <a:r>
                <a:rPr lang="en-US" sz="3200" dirty="0"/>
                <a:t> </a:t>
              </a:r>
              <a:r>
                <a:rPr lang="en-US" sz="3200" dirty="0" err="1"/>
                <a:t>një</a:t>
              </a:r>
              <a:r>
                <a:rPr lang="en-US" sz="3200" dirty="0"/>
                <a:t> </a:t>
              </a:r>
              <a:r>
                <a:rPr lang="en-US" sz="3200" dirty="0" err="1"/>
                <a:t>kalendar</a:t>
              </a:r>
              <a:r>
                <a:rPr lang="en-US" sz="3200" dirty="0"/>
                <a:t> </a:t>
              </a:r>
              <a:r>
                <a:rPr lang="en-US" sz="3200" dirty="0" err="1"/>
                <a:t>diellor</a:t>
              </a:r>
              <a:r>
                <a:rPr lang="en-US" sz="3200" dirty="0"/>
                <a:t>, </a:t>
              </a:r>
              <a:r>
                <a:rPr lang="en-US" sz="3200" dirty="0" err="1"/>
                <a:t>një</a:t>
              </a:r>
              <a:r>
                <a:rPr lang="en-US" sz="3200" dirty="0"/>
                <a:t> </a:t>
              </a:r>
              <a:r>
                <a:rPr lang="en-US" sz="3200" dirty="0" err="1"/>
                <a:t>kalendar</a:t>
              </a:r>
              <a:r>
                <a:rPr lang="en-US" sz="3200" dirty="0"/>
                <a:t> </a:t>
              </a:r>
              <a:r>
                <a:rPr lang="en-US" sz="3200" dirty="0" err="1"/>
                <a:t>tropikal</a:t>
              </a:r>
              <a:r>
                <a:rPr lang="en-US" sz="3200" dirty="0"/>
                <a:t> </a:t>
              </a:r>
              <a:r>
                <a:rPr lang="en-US" sz="3200" dirty="0" err="1"/>
                <a:t>siç</a:t>
              </a:r>
              <a:r>
                <a:rPr lang="en-US" sz="3200" dirty="0"/>
                <a:t> </a:t>
              </a:r>
              <a:r>
                <a:rPr lang="en-US" sz="3200" dirty="0" err="1"/>
                <a:t>qu</a:t>
              </a:r>
              <a:r>
                <a:rPr lang="sq-AL" sz="3200" dirty="0"/>
                <a:t>het</a:t>
              </a:r>
              <a:r>
                <a:rPr lang="en-US" sz="3200" dirty="0"/>
                <a:t>, </a:t>
              </a:r>
              <a:r>
                <a:rPr lang="en-US" sz="3200" dirty="0" err="1"/>
                <a:t>për</a:t>
              </a:r>
              <a:r>
                <a:rPr lang="en-US" sz="3200" dirty="0"/>
                <a:t> </a:t>
              </a:r>
              <a:r>
                <a:rPr lang="en-US" sz="3200" dirty="0" err="1"/>
                <a:t>shtetin</a:t>
              </a:r>
              <a:r>
                <a:rPr lang="sq-AL" sz="3200" dirty="0"/>
                <a:t>,</a:t>
              </a:r>
              <a:r>
                <a:rPr lang="en-US" sz="3200" dirty="0"/>
                <a:t> </a:t>
              </a:r>
              <a:r>
                <a:rPr lang="en-US" sz="3200" dirty="0" err="1"/>
                <a:t>dhe</a:t>
              </a:r>
              <a:r>
                <a:rPr lang="en-US" sz="3200" dirty="0"/>
                <a:t> </a:t>
              </a:r>
              <a:r>
                <a:rPr lang="en-US" sz="3200" dirty="0" err="1"/>
                <a:t>në</a:t>
              </a:r>
              <a:r>
                <a:rPr lang="en-US" sz="3200" dirty="0"/>
                <a:t> </a:t>
              </a:r>
              <a:r>
                <a:rPr lang="en-US" sz="3200" dirty="0" err="1"/>
                <a:t>të</a:t>
              </a:r>
              <a:r>
                <a:rPr lang="en-US" sz="3200" dirty="0"/>
                <a:t> </a:t>
              </a:r>
              <a:r>
                <a:rPr lang="en-US" sz="3200" dirty="0" err="1"/>
                <a:t>njëjtën</a:t>
              </a:r>
              <a:r>
                <a:rPr lang="en-US" sz="3200" dirty="0"/>
                <a:t> </a:t>
              </a:r>
              <a:r>
                <a:rPr lang="en-US" sz="3200" dirty="0" err="1"/>
                <a:t>kohë</a:t>
              </a:r>
              <a:r>
                <a:rPr lang="en-US" sz="3200" dirty="0"/>
                <a:t> </a:t>
              </a:r>
              <a:r>
                <a:rPr lang="en-US" sz="3200" dirty="0" err="1"/>
                <a:t>një</a:t>
              </a:r>
              <a:r>
                <a:rPr lang="en-US" sz="3200" dirty="0"/>
                <a:t> </a:t>
              </a:r>
              <a:r>
                <a:rPr lang="en-US" sz="3200" dirty="0" err="1"/>
                <a:t>kalendar</a:t>
              </a:r>
              <a:r>
                <a:rPr lang="en-US" sz="3200" dirty="0"/>
                <a:t> </a:t>
              </a:r>
              <a:r>
                <a:rPr lang="en-US" sz="3200" dirty="0" err="1"/>
                <a:t>hënor</a:t>
              </a:r>
              <a:r>
                <a:rPr lang="en-US" sz="3200" dirty="0"/>
                <a:t> </a:t>
              </a:r>
              <a:r>
                <a:rPr lang="en-US" sz="3200" dirty="0" err="1"/>
                <a:t>për</a:t>
              </a:r>
              <a:r>
                <a:rPr lang="en-US" sz="3200" dirty="0"/>
                <a:t> </a:t>
              </a:r>
              <a:r>
                <a:rPr lang="en-US" sz="3200" dirty="0" err="1"/>
                <a:t>festat</a:t>
              </a:r>
              <a:r>
                <a:rPr lang="en-US" sz="3200" dirty="0"/>
                <a:t> </a:t>
              </a:r>
              <a:r>
                <a:rPr lang="en-US" sz="3200" dirty="0" err="1"/>
                <a:t>fetare</a:t>
              </a:r>
              <a:r>
                <a:rPr lang="en-US" sz="3200" dirty="0"/>
                <a:t>.</a:t>
              </a:r>
              <a:endParaRPr lang="el-GR" sz="3200" dirty="0"/>
            </a:p>
            <a:p>
              <a:pPr algn="ctr"/>
              <a:endParaRPr lang="sq-AL" sz="3200" dirty="0"/>
            </a:p>
            <a:p>
              <a:pPr algn="ctr"/>
              <a:r>
                <a:rPr lang="en-US" sz="3200" dirty="0" err="1"/>
                <a:t>Οι</a:t>
              </a:r>
              <a:r>
                <a:rPr lang="en-US" sz="3200" dirty="0"/>
                <a:t> α</a:t>
              </a:r>
              <a:r>
                <a:rPr lang="en-US" sz="3200" dirty="0" err="1"/>
                <a:t>ρχ</a:t>
              </a:r>
              <a:r>
                <a:rPr lang="en-US" sz="3200" dirty="0"/>
                <a:t>αίοι χρησιμοποιούσαν ένα ηλιακό ημερολόγιο, τροπικό ημερολόγιο όπως το λέμε, για το κράτος και </a:t>
              </a:r>
              <a:r>
                <a:rPr lang="el-GR" sz="3200" dirty="0"/>
                <a:t>παραλλήλως </a:t>
              </a:r>
              <a:r>
                <a:rPr lang="en-US" sz="3200" dirty="0" err="1"/>
                <a:t>έν</a:t>
              </a:r>
              <a:r>
                <a:rPr lang="en-US" sz="3200" dirty="0"/>
                <a:t>α σεληνοηλιακό ημερολόγι</a:t>
              </a:r>
              <a:r>
                <a:rPr lang="el-GR" sz="3200" dirty="0"/>
                <a:t>ο</a:t>
              </a:r>
              <a:r>
                <a:rPr lang="en-US" sz="3200" dirty="0"/>
                <a:t> </a:t>
              </a:r>
              <a:r>
                <a:rPr lang="el-GR" sz="3200" dirty="0"/>
                <a:t>για</a:t>
              </a:r>
              <a:r>
                <a:rPr lang="en-US" sz="3200" dirty="0"/>
                <a:t> τις θρησκευτικές εορτές</a:t>
              </a:r>
              <a:endParaRPr lang="el-GR" sz="3200" dirty="0"/>
            </a:p>
          </p:txBody>
        </p:sp>
        <p:sp>
          <p:nvSpPr>
            <p:cNvPr id="34" name="38 - TextBox"/>
            <p:cNvSpPr txBox="1"/>
            <p:nvPr/>
          </p:nvSpPr>
          <p:spPr>
            <a:xfrm>
              <a:off x="27150314" y="30848053"/>
              <a:ext cx="2321819" cy="830997"/>
            </a:xfrm>
            <a:prstGeom prst="rect">
              <a:avLst/>
            </a:prstGeom>
            <a:solidFill>
              <a:schemeClr val="bg1">
                <a:alpha val="71000"/>
              </a:schemeClr>
            </a:solidFill>
          </p:spPr>
          <p:txBody>
            <a:bodyPr wrap="square" rtlCol="0">
              <a:spAutoFit/>
            </a:bodyPr>
            <a:lstStyle/>
            <a:p>
              <a:pPr algn="ctr"/>
              <a:r>
                <a:rPr lang="en-US" sz="2400" dirty="0"/>
                <a:t>Treguesi </a:t>
              </a:r>
              <a:r>
                <a:rPr lang="en-US" sz="2400" dirty="0" err="1"/>
                <a:t>i</a:t>
              </a:r>
              <a:r>
                <a:rPr lang="en-US" sz="2400" dirty="0"/>
                <a:t> </a:t>
              </a:r>
              <a:r>
                <a:rPr lang="en-US" sz="2400" dirty="0" err="1"/>
                <a:t>Hënës</a:t>
              </a:r>
              <a:endParaRPr lang="sq-AL" sz="2400" dirty="0"/>
            </a:p>
            <a:p>
              <a:pPr algn="ctr"/>
              <a:r>
                <a:rPr lang="el-GR" sz="2400" dirty="0"/>
                <a:t>Δείκτης Σελήνης</a:t>
              </a:r>
              <a:endParaRPr lang="en-GB" sz="2400" dirty="0"/>
            </a:p>
          </p:txBody>
        </p:sp>
        <p:sp>
          <p:nvSpPr>
            <p:cNvPr id="35" name="38 - TextBox"/>
            <p:cNvSpPr txBox="1"/>
            <p:nvPr/>
          </p:nvSpPr>
          <p:spPr>
            <a:xfrm>
              <a:off x="29649240" y="36056844"/>
              <a:ext cx="2321819" cy="830997"/>
            </a:xfrm>
            <a:prstGeom prst="rect">
              <a:avLst/>
            </a:prstGeom>
            <a:solidFill>
              <a:schemeClr val="bg1">
                <a:alpha val="71000"/>
              </a:schemeClr>
            </a:solidFill>
          </p:spPr>
          <p:txBody>
            <a:bodyPr wrap="square" rtlCol="0">
              <a:spAutoFit/>
            </a:bodyPr>
            <a:lstStyle/>
            <a:p>
              <a:pPr algn="ctr"/>
              <a:r>
                <a:rPr lang="en-US" sz="2400" dirty="0"/>
                <a:t>Treguesi </a:t>
              </a:r>
              <a:r>
                <a:rPr lang="en-US" sz="2400" dirty="0" err="1"/>
                <a:t>i</a:t>
              </a:r>
              <a:r>
                <a:rPr lang="en-US" sz="2400" dirty="0"/>
                <a:t> </a:t>
              </a:r>
              <a:r>
                <a:rPr lang="sq-AL" sz="2400" dirty="0"/>
                <a:t>Diellit</a:t>
              </a:r>
            </a:p>
            <a:p>
              <a:pPr algn="ctr"/>
              <a:r>
                <a:rPr lang="el-GR" sz="2400" dirty="0"/>
                <a:t>Δείκτης Ηλίου</a:t>
              </a:r>
              <a:endParaRPr lang="en-GB" sz="2400" dirty="0"/>
            </a:p>
          </p:txBody>
        </p:sp>
        <p:grpSp>
          <p:nvGrpSpPr>
            <p:cNvPr id="12" name="Ομάδα 11"/>
            <p:cNvGrpSpPr/>
            <p:nvPr/>
          </p:nvGrpSpPr>
          <p:grpSpPr>
            <a:xfrm>
              <a:off x="31970939" y="27873035"/>
              <a:ext cx="3847348" cy="2370674"/>
              <a:chOff x="31970939" y="27873035"/>
              <a:chExt cx="3847348" cy="2370674"/>
            </a:xfrm>
          </p:grpSpPr>
          <p:sp>
            <p:nvSpPr>
              <p:cNvPr id="36" name="38 - TextBox"/>
              <p:cNvSpPr txBox="1"/>
              <p:nvPr/>
            </p:nvSpPr>
            <p:spPr>
              <a:xfrm>
                <a:off x="31970939" y="27873035"/>
                <a:ext cx="3847348" cy="830997"/>
              </a:xfrm>
              <a:prstGeom prst="rect">
                <a:avLst/>
              </a:prstGeom>
              <a:solidFill>
                <a:schemeClr val="bg1">
                  <a:alpha val="71000"/>
                </a:schemeClr>
              </a:solidFill>
            </p:spPr>
            <p:txBody>
              <a:bodyPr wrap="square" rtlCol="0">
                <a:spAutoFit/>
              </a:bodyPr>
              <a:lstStyle/>
              <a:p>
                <a:pPr algn="ctr"/>
                <a:r>
                  <a:rPr lang="en-US" sz="2400" dirty="0" err="1"/>
                  <a:t>Kalendari</a:t>
                </a:r>
                <a:r>
                  <a:rPr lang="en-US" sz="2400" dirty="0"/>
                  <a:t> </a:t>
                </a:r>
                <a:r>
                  <a:rPr lang="en-US" sz="2400" dirty="0" err="1"/>
                  <a:t>tropikal</a:t>
                </a:r>
                <a:r>
                  <a:rPr lang="en-US" sz="2400" dirty="0"/>
                  <a:t> (</a:t>
                </a:r>
                <a:r>
                  <a:rPr lang="en-US" sz="2400" dirty="0" err="1"/>
                  <a:t>diellor</a:t>
                </a:r>
                <a:r>
                  <a:rPr lang="en-US" sz="2400" dirty="0"/>
                  <a:t>).</a:t>
                </a:r>
              </a:p>
              <a:p>
                <a:pPr algn="ctr"/>
                <a:r>
                  <a:rPr lang="el-GR" sz="2400" dirty="0"/>
                  <a:t>Τροπικό (ηλιακό) ημερολόγιο</a:t>
                </a:r>
                <a:endParaRPr lang="en-US" sz="2400" dirty="0"/>
              </a:p>
            </p:txBody>
          </p:sp>
          <p:cxnSp>
            <p:nvCxnSpPr>
              <p:cNvPr id="39" name="46 - Ευθύγραμμο βέλος σύνδεσης"/>
              <p:cNvCxnSpPr/>
              <p:nvPr/>
            </p:nvCxnSpPr>
            <p:spPr>
              <a:xfrm>
                <a:off x="34274824" y="29139782"/>
                <a:ext cx="73242" cy="1103927"/>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nvGrpSpPr>
            <p:cNvPr id="15" name="Ομάδα 14"/>
            <p:cNvGrpSpPr/>
            <p:nvPr/>
          </p:nvGrpSpPr>
          <p:grpSpPr>
            <a:xfrm>
              <a:off x="28329080" y="29139782"/>
              <a:ext cx="4434810" cy="1200329"/>
              <a:chOff x="28329080" y="29139782"/>
              <a:chExt cx="4434810" cy="1200329"/>
            </a:xfrm>
          </p:grpSpPr>
          <p:sp>
            <p:nvSpPr>
              <p:cNvPr id="38" name="38 - TextBox"/>
              <p:cNvSpPr txBox="1"/>
              <p:nvPr/>
            </p:nvSpPr>
            <p:spPr>
              <a:xfrm>
                <a:off x="28329080" y="29139782"/>
                <a:ext cx="3444339" cy="1200329"/>
              </a:xfrm>
              <a:prstGeom prst="rect">
                <a:avLst/>
              </a:prstGeom>
              <a:solidFill>
                <a:schemeClr val="bg1">
                  <a:alpha val="71000"/>
                </a:schemeClr>
              </a:solidFill>
            </p:spPr>
            <p:txBody>
              <a:bodyPr wrap="square" rtlCol="0">
                <a:spAutoFit/>
              </a:bodyPr>
              <a:lstStyle/>
              <a:p>
                <a:pPr algn="ctr"/>
                <a:r>
                  <a:rPr lang="sq-AL" sz="2400" dirty="0"/>
                  <a:t>Cikli zodiak </a:t>
                </a:r>
                <a:r>
                  <a:rPr lang="en-US" sz="2400" dirty="0"/>
                  <a:t>(</a:t>
                </a:r>
                <a:r>
                  <a:rPr lang="en-US" sz="2400" dirty="0" err="1"/>
                  <a:t>harta</a:t>
                </a:r>
                <a:r>
                  <a:rPr lang="en-US" sz="2400" dirty="0"/>
                  <a:t> e </a:t>
                </a:r>
                <a:r>
                  <a:rPr lang="en-US" sz="2400" dirty="0" err="1"/>
                  <a:t>qiellit</a:t>
                </a:r>
                <a:r>
                  <a:rPr lang="en-US" sz="2400" dirty="0"/>
                  <a:t>) </a:t>
                </a:r>
                <a:endParaRPr lang="el-GR" sz="2400" dirty="0"/>
              </a:p>
              <a:p>
                <a:pPr algn="ctr"/>
                <a:r>
                  <a:rPr lang="el-GR" sz="2400" dirty="0"/>
                  <a:t>Ζωδιακός κύκλος </a:t>
                </a:r>
                <a:endParaRPr lang="en-US" sz="2400" dirty="0"/>
              </a:p>
              <a:p>
                <a:pPr algn="ctr"/>
                <a:r>
                  <a:rPr lang="el-GR" sz="2400" dirty="0"/>
                  <a:t>(χάρτης του ουρανού)</a:t>
                </a:r>
                <a:endParaRPr lang="en-US" sz="2400" dirty="0"/>
              </a:p>
            </p:txBody>
          </p:sp>
          <p:cxnSp>
            <p:nvCxnSpPr>
              <p:cNvPr id="40" name="46 - Ευθύγραμμο βέλος σύνδεσης"/>
              <p:cNvCxnSpPr>
                <a:cxnSpLocks/>
                <a:stCxn id="38" idx="3"/>
              </p:cNvCxnSpPr>
              <p:nvPr/>
            </p:nvCxnSpPr>
            <p:spPr>
              <a:xfrm flipV="1">
                <a:off x="31773419" y="29691747"/>
                <a:ext cx="990471" cy="48200"/>
              </a:xfrm>
              <a:prstGeom prst="straightConnector1">
                <a:avLst/>
              </a:prstGeom>
              <a:ln w="139700">
                <a:solidFill>
                  <a:srgbClr val="FF0000"/>
                </a:solidFill>
                <a:tailEnd type="triangle"/>
              </a:ln>
            </p:spPr>
            <p:style>
              <a:lnRef idx="3">
                <a:schemeClr val="accent6"/>
              </a:lnRef>
              <a:fillRef idx="0">
                <a:schemeClr val="accent6"/>
              </a:fillRef>
              <a:effectRef idx="2">
                <a:schemeClr val="accent6"/>
              </a:effectRef>
              <a:fontRef idx="minor">
                <a:schemeClr val="tx1"/>
              </a:fontRef>
            </p:style>
          </p:cxnSp>
        </p:grpSp>
      </p:grpSp>
      <p:grpSp>
        <p:nvGrpSpPr>
          <p:cNvPr id="27" name="Ομάδα 26"/>
          <p:cNvGrpSpPr/>
          <p:nvPr/>
        </p:nvGrpSpPr>
        <p:grpSpPr>
          <a:xfrm>
            <a:off x="23613094" y="40756878"/>
            <a:ext cx="11743084" cy="8910065"/>
            <a:chOff x="10992033" y="39597667"/>
            <a:chExt cx="7674757" cy="6552727"/>
          </a:xfrm>
        </p:grpSpPr>
        <p:grpSp>
          <p:nvGrpSpPr>
            <p:cNvPr id="28" name="57 - Ομάδα"/>
            <p:cNvGrpSpPr/>
            <p:nvPr/>
          </p:nvGrpSpPr>
          <p:grpSpPr>
            <a:xfrm>
              <a:off x="10992033" y="39597667"/>
              <a:ext cx="7674757" cy="6552727"/>
              <a:chOff x="16292090" y="33398580"/>
              <a:chExt cx="9001000" cy="10031984"/>
            </a:xfrm>
          </p:grpSpPr>
          <p:pic>
            <p:nvPicPr>
              <p:cNvPr id="32" name="Picture 7"/>
              <p:cNvPicPr>
                <a:picLocks noChangeAspect="1" noChangeArrowheads="1"/>
              </p:cNvPicPr>
              <p:nvPr/>
            </p:nvPicPr>
            <p:blipFill>
              <a:blip r:embed="rId4" cstate="print"/>
              <a:srcRect/>
              <a:stretch>
                <a:fillRect/>
              </a:stretch>
            </p:blipFill>
            <p:spPr bwMode="auto">
              <a:xfrm>
                <a:off x="16292090" y="33398580"/>
                <a:ext cx="9001000" cy="10031984"/>
              </a:xfrm>
              <a:prstGeom prst="rect">
                <a:avLst/>
              </a:prstGeom>
              <a:noFill/>
              <a:ln w="9525">
                <a:noFill/>
                <a:round/>
                <a:headEnd/>
                <a:tailEnd/>
              </a:ln>
            </p:spPr>
          </p:pic>
          <p:sp>
            <p:nvSpPr>
              <p:cNvPr id="37" name="56 - TextBox"/>
              <p:cNvSpPr txBox="1"/>
              <p:nvPr/>
            </p:nvSpPr>
            <p:spPr>
              <a:xfrm>
                <a:off x="16329473" y="41749300"/>
                <a:ext cx="5235987" cy="1351470"/>
              </a:xfrm>
              <a:prstGeom prst="rect">
                <a:avLst/>
              </a:prstGeom>
              <a:noFill/>
            </p:spPr>
            <p:txBody>
              <a:bodyPr wrap="square" rtlCol="0">
                <a:spAutoFit/>
              </a:bodyPr>
              <a:lstStyle/>
              <a:p>
                <a:pPr algn="ctr"/>
                <a:r>
                  <a:rPr lang="sq-AL" sz="2400" dirty="0">
                    <a:solidFill>
                      <a:schemeClr val="bg1"/>
                    </a:solidFill>
                  </a:rPr>
                  <a:t>Radiografi </a:t>
                </a:r>
                <a:r>
                  <a:rPr lang="en-US" sz="2400" dirty="0" err="1">
                    <a:solidFill>
                      <a:schemeClr val="bg1"/>
                    </a:solidFill>
                  </a:rPr>
                  <a:t>që</a:t>
                </a:r>
                <a:r>
                  <a:rPr lang="en-US" sz="2400" dirty="0">
                    <a:solidFill>
                      <a:schemeClr val="bg1"/>
                    </a:solidFill>
                  </a:rPr>
                  <a:t> </a:t>
                </a:r>
                <a:r>
                  <a:rPr lang="en-US" sz="2400" dirty="0" err="1">
                    <a:solidFill>
                      <a:schemeClr val="bg1"/>
                    </a:solidFill>
                  </a:rPr>
                  <a:t>tregojn</a:t>
                </a:r>
                <a:r>
                  <a:rPr lang="en-US" sz="2400" dirty="0">
                    <a:solidFill>
                      <a:schemeClr val="bg1"/>
                    </a:solidFill>
                  </a:rPr>
                  <a:t> </a:t>
                </a:r>
                <a:r>
                  <a:rPr lang="en-US" sz="2400" dirty="0" err="1">
                    <a:solidFill>
                      <a:schemeClr val="bg1"/>
                    </a:solidFill>
                  </a:rPr>
                  <a:t>spiralen</a:t>
                </a:r>
                <a:r>
                  <a:rPr lang="en-US" sz="2400" dirty="0">
                    <a:solidFill>
                      <a:schemeClr val="bg1"/>
                    </a:solidFill>
                  </a:rPr>
                  <a:t> me </a:t>
                </a:r>
                <a:r>
                  <a:rPr lang="en-US" sz="2400" dirty="0" err="1">
                    <a:solidFill>
                      <a:schemeClr val="bg1"/>
                    </a:solidFill>
                  </a:rPr>
                  <a:t>kalendarin</a:t>
                </a:r>
                <a:r>
                  <a:rPr lang="en-US" sz="2400" dirty="0">
                    <a:solidFill>
                      <a:schemeClr val="bg1"/>
                    </a:solidFill>
                  </a:rPr>
                  <a:t> e </a:t>
                </a:r>
                <a:r>
                  <a:rPr lang="en-US" sz="2400" dirty="0" err="1">
                    <a:solidFill>
                      <a:schemeClr val="bg1"/>
                    </a:solidFill>
                  </a:rPr>
                  <a:t>Epirit</a:t>
                </a:r>
                <a:r>
                  <a:rPr lang="en-US" sz="2400" dirty="0">
                    <a:solidFill>
                      <a:schemeClr val="bg1"/>
                    </a:solidFill>
                  </a:rPr>
                  <a:t> </a:t>
                </a:r>
                <a:r>
                  <a:rPr lang="en-US" sz="2400" dirty="0" err="1">
                    <a:solidFill>
                      <a:schemeClr val="bg1"/>
                    </a:solidFill>
                  </a:rPr>
                  <a:t>në</a:t>
                </a:r>
                <a:r>
                  <a:rPr lang="en-US" sz="2400" dirty="0">
                    <a:solidFill>
                      <a:schemeClr val="bg1"/>
                    </a:solidFill>
                  </a:rPr>
                  <a:t> </a:t>
                </a:r>
                <a:r>
                  <a:rPr lang="en-US" sz="2400" dirty="0" err="1">
                    <a:solidFill>
                      <a:schemeClr val="bg1"/>
                    </a:solidFill>
                  </a:rPr>
                  <a:t>rrethin</a:t>
                </a:r>
                <a:r>
                  <a:rPr lang="en-US" sz="2400" dirty="0">
                    <a:solidFill>
                      <a:schemeClr val="bg1"/>
                    </a:solidFill>
                  </a:rPr>
                  <a:t> e </a:t>
                </a:r>
                <a:r>
                  <a:rPr lang="en-US" sz="2400" dirty="0" err="1">
                    <a:solidFill>
                      <a:schemeClr val="bg1"/>
                    </a:solidFill>
                  </a:rPr>
                  <a:t>Metonit</a:t>
                </a:r>
                <a:r>
                  <a:rPr lang="el-GR" sz="2400" dirty="0">
                    <a:solidFill>
                      <a:schemeClr val="bg1"/>
                    </a:solidFill>
                  </a:rPr>
                  <a:t> </a:t>
                </a:r>
                <a:endParaRPr lang="en-GB" sz="2400" dirty="0">
                  <a:solidFill>
                    <a:schemeClr val="bg1"/>
                  </a:solidFill>
                </a:endParaRPr>
              </a:p>
              <a:p>
                <a:r>
                  <a:rPr lang="en-US" sz="2400" dirty="0">
                    <a:solidFill>
                      <a:schemeClr val="bg1"/>
                    </a:solidFill>
                  </a:rPr>
                  <a:t>.</a:t>
                </a:r>
                <a:endParaRPr lang="en-GB" sz="2400" dirty="0">
                  <a:solidFill>
                    <a:schemeClr val="bg1"/>
                  </a:solidFill>
                </a:endParaRPr>
              </a:p>
            </p:txBody>
          </p:sp>
        </p:grpSp>
        <p:sp>
          <p:nvSpPr>
            <p:cNvPr id="31" name="56 - TextBox"/>
            <p:cNvSpPr txBox="1"/>
            <p:nvPr/>
          </p:nvSpPr>
          <p:spPr>
            <a:xfrm>
              <a:off x="15625986" y="39799826"/>
              <a:ext cx="3040804" cy="1154375"/>
            </a:xfrm>
            <a:prstGeom prst="rect">
              <a:avLst/>
            </a:prstGeom>
            <a:noFill/>
          </p:spPr>
          <p:txBody>
            <a:bodyPr wrap="square" rtlCol="0">
              <a:spAutoFit/>
            </a:bodyPr>
            <a:lstStyle/>
            <a:p>
              <a:pPr algn="ctr"/>
              <a:r>
                <a:rPr lang="el-GR" sz="2400" dirty="0">
                  <a:solidFill>
                    <a:schemeClr val="bg1"/>
                  </a:solidFill>
                </a:rPr>
                <a:t>Ακτινογραφία που δείχνει την έλικα με το Ηπειρώτικο ημερολόγιο</a:t>
              </a:r>
              <a:endParaRPr lang="en-US" sz="2400" dirty="0">
                <a:solidFill>
                  <a:schemeClr val="bg1"/>
                </a:solidFill>
              </a:endParaRPr>
            </a:p>
            <a:p>
              <a:pPr algn="ctr"/>
              <a:r>
                <a:rPr lang="el-GR" sz="2400" dirty="0">
                  <a:solidFill>
                    <a:schemeClr val="bg1"/>
                  </a:solidFill>
                </a:rPr>
                <a:t> πάνω στον </a:t>
              </a:r>
              <a:endParaRPr lang="en-US" sz="2400" dirty="0">
                <a:solidFill>
                  <a:schemeClr val="bg1"/>
                </a:solidFill>
              </a:endParaRPr>
            </a:p>
            <a:p>
              <a:pPr algn="ctr"/>
              <a:r>
                <a:rPr lang="el-GR" sz="2400" dirty="0">
                  <a:solidFill>
                    <a:schemeClr val="bg1"/>
                  </a:solidFill>
                </a:rPr>
                <a:t>κύκλο του </a:t>
              </a:r>
              <a:r>
                <a:rPr lang="el-GR" sz="2400" dirty="0" err="1">
                  <a:solidFill>
                    <a:schemeClr val="bg1"/>
                  </a:solidFill>
                </a:rPr>
                <a:t>Μέτωνος</a:t>
              </a:r>
              <a:r>
                <a:rPr lang="el-GR" sz="2400" dirty="0">
                  <a:solidFill>
                    <a:schemeClr val="bg1"/>
                  </a:solidFill>
                </a:rPr>
                <a:t> </a:t>
              </a:r>
              <a:endParaRPr lang="en-GB" sz="2400" dirty="0">
                <a:solidFill>
                  <a:schemeClr val="bg1"/>
                </a:solidFill>
              </a:endParaRPr>
            </a:p>
          </p:txBody>
        </p:sp>
      </p:grpSp>
      <p:grpSp>
        <p:nvGrpSpPr>
          <p:cNvPr id="41" name="Ομάδα 40"/>
          <p:cNvGrpSpPr/>
          <p:nvPr/>
        </p:nvGrpSpPr>
        <p:grpSpPr>
          <a:xfrm>
            <a:off x="1584426" y="829659"/>
            <a:ext cx="4830786" cy="5334632"/>
            <a:chOff x="1993246" y="829659"/>
            <a:chExt cx="4830786" cy="5334632"/>
          </a:xfrm>
        </p:grpSpPr>
        <p:sp>
          <p:nvSpPr>
            <p:cNvPr id="45"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5"/>
                </a:rPr>
                <a:t>xmoussas@phys.uoa.gr</a:t>
              </a:r>
              <a:r>
                <a:rPr lang="en-GB" sz="1400" b="1" dirty="0">
                  <a:solidFill>
                    <a:srgbClr val="003399"/>
                  </a:solidFill>
                </a:rPr>
                <a:t>, </a:t>
              </a:r>
              <a:r>
                <a:rPr lang="en-GB" sz="1400" b="1" dirty="0">
                  <a:solidFill>
                    <a:srgbClr val="003399"/>
                  </a:solidFill>
                  <a:hlinkClick r:id="rId6"/>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43" name="Picture 2" descr="https://upload.wikimedia.org/wikipedia/el/2/2b/Logo_uoa_bl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2115</Words>
  <Application>Microsoft Office PowerPoint</Application>
  <PresentationFormat>Προσαρμογή</PresentationFormat>
  <Paragraphs>85</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135</cp:revision>
  <dcterms:created xsi:type="dcterms:W3CDTF">2014-06-01T18:00:45Z</dcterms:created>
  <dcterms:modified xsi:type="dcterms:W3CDTF">2025-07-23T06:39:11Z</dcterms:modified>
</cp:coreProperties>
</file>