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1">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4F8A"/>
    <a:srgbClr val="004274"/>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88" autoAdjust="0"/>
    <p:restoredTop sz="94640" autoAdjust="0"/>
  </p:normalViewPr>
  <p:slideViewPr>
    <p:cSldViewPr>
      <p:cViewPr varScale="1">
        <p:scale>
          <a:sx n="10" d="100"/>
          <a:sy n="10" d="100"/>
        </p:scale>
        <p:origin x="1540" y="2"/>
      </p:cViewPr>
      <p:guideLst>
        <p:guide orient="horz" pos="15831"/>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mailto:xmoussas@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xmoussas@phys.uoa.gr" TargetMode="Externa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5073020" y="5870992"/>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000000">
                      <a:alpha val="43137"/>
                    </a:srgbClr>
                  </a:outerShdw>
                </a:effectLst>
                <a:latin typeface="Times New Roman" pitchFamily="18" charset="0"/>
              </a:rPr>
              <a:t>Έκθεση Μηχανισμού Αντικυθήρων</a:t>
            </a:r>
          </a:p>
          <a:p>
            <a:pPr algn="ctr" defTabSz="1463422" rtl="1" eaLnBrk="0" hangingPunct="0">
              <a:defRPr/>
            </a:pPr>
            <a:r>
              <a:rPr lang="el-GR" sz="8800" b="1" i="1" dirty="0">
                <a:solidFill>
                  <a:srgbClr val="003399"/>
                </a:solidFill>
                <a:effectLst>
                  <a:outerShdw blurRad="38100" dist="38100" dir="2700000" algn="tl">
                    <a:srgbClr val="000000">
                      <a:alpha val="43137"/>
                    </a:srgbClr>
                  </a:outerShdw>
                </a:effectLst>
                <a:latin typeface="Times New Roman" pitchFamily="18" charset="0"/>
              </a:rPr>
              <a:t>Οι εκλείψεις</a:t>
            </a:r>
            <a:endParaRPr lang="en-US" sz="4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45" name="5 - TextBox"/>
          <p:cNvSpPr txBox="1"/>
          <p:nvPr/>
        </p:nvSpPr>
        <p:spPr>
          <a:xfrm>
            <a:off x="1125702" y="9000860"/>
            <a:ext cx="11297000" cy="10618291"/>
          </a:xfrm>
          <a:prstGeom prst="rect">
            <a:avLst/>
          </a:prstGeom>
          <a:noFill/>
        </p:spPr>
        <p:txBody>
          <a:bodyPr wrap="square" rtlCol="0">
            <a:spAutoFit/>
          </a:bodyPr>
          <a:lstStyle/>
          <a:p>
            <a:pPr algn="just"/>
            <a:r>
              <a:rPr lang="sq-AL" sz="3600" b="1" dirty="0"/>
              <a:t>Pse duhet të na interesojnë eklipset?</a:t>
            </a:r>
            <a:endParaRPr lang="en-US" sz="3600" dirty="0"/>
          </a:p>
          <a:p>
            <a:endParaRPr lang="en-US" sz="3600" dirty="0"/>
          </a:p>
          <a:p>
            <a:pPr algn="just"/>
            <a:r>
              <a:rPr lang="sq-AL" sz="3600" dirty="0"/>
              <a:t>Njerëzit pëlqejnë stabilitetin dhe kanë frikë nga ndryshimi, që nga lindja e tyre. Dielli dhe Hëna janë shumë të rëndësishme për jetën e tyre. Njerëzit kanë frikë nga zhdukja e Diellit apo e Hënës, qoftë edhe për një kohë shumë të shkurtër. Në të gjitha kulturat të paarsimuara shkencërisht, eklipset konsiderohen (në mënyrë të gabuar) ogur i keq. Eklipset përmenden në shumë libra të lashtë, në më të lashtët, Homeri, Bibla dhe në shumë tekste të tjera historike. Rrjedha e historisë në disa momente kritike është ndikuar nga eklipset pasi njerëzit i konsideronin ato si ogur të keq dhe në disa raste çuan në vendime të gabuara e të dëmshme me rezultate tragjike.</a:t>
            </a:r>
            <a:endParaRPr lang="en-US" sz="3600" dirty="0"/>
          </a:p>
          <a:p>
            <a:pPr algn="just"/>
            <a:r>
              <a:rPr lang="sq-AL" sz="3600" dirty="0"/>
              <a:t>Nëse dikush mund të parashikojë një eklips, kjo tregon se ka fuqi që mund të përdoret për mirë ose për keq. Mekanizmi parashikoi shumë fenomene astronomike, duke përfshirë eklipset.</a:t>
            </a:r>
            <a:endParaRPr lang="en-US" sz="3600" dirty="0"/>
          </a:p>
          <a:p>
            <a:endParaRPr lang="en-GB" sz="3600" dirty="0"/>
          </a:p>
        </p:txBody>
      </p:sp>
      <p:grpSp>
        <p:nvGrpSpPr>
          <p:cNvPr id="7" name="Ομάδα 6"/>
          <p:cNvGrpSpPr/>
          <p:nvPr/>
        </p:nvGrpSpPr>
        <p:grpSpPr>
          <a:xfrm>
            <a:off x="25103029" y="10808628"/>
            <a:ext cx="9218361" cy="7613951"/>
            <a:chOff x="25103029" y="10808628"/>
            <a:chExt cx="9218361" cy="7613951"/>
          </a:xfrm>
        </p:grpSpPr>
        <p:pic>
          <p:nvPicPr>
            <p:cNvPr id="78" name="Picture 3"/>
            <p:cNvPicPr>
              <a:picLocks noChangeAspect="1" noChangeArrowheads="1"/>
            </p:cNvPicPr>
            <p:nvPr/>
          </p:nvPicPr>
          <p:blipFill>
            <a:blip r:embed="rId2" cstate="print">
              <a:lum bright="11000" contrast="31000"/>
            </a:blip>
            <a:srcRect/>
            <a:stretch>
              <a:fillRect/>
            </a:stretch>
          </p:blipFill>
          <p:spPr bwMode="auto">
            <a:xfrm>
              <a:off x="30073191" y="10808628"/>
              <a:ext cx="4248199" cy="7613951"/>
            </a:xfrm>
            <a:prstGeom prst="rect">
              <a:avLst/>
            </a:prstGeom>
            <a:noFill/>
            <a:ln w="9525">
              <a:noFill/>
              <a:miter lim="800000"/>
              <a:headEnd/>
              <a:tailEnd/>
            </a:ln>
          </p:spPr>
        </p:pic>
        <p:sp>
          <p:nvSpPr>
            <p:cNvPr id="79" name="31 - TextBox"/>
            <p:cNvSpPr txBox="1"/>
            <p:nvPr/>
          </p:nvSpPr>
          <p:spPr>
            <a:xfrm>
              <a:off x="25103029" y="11334637"/>
              <a:ext cx="4611186" cy="3139321"/>
            </a:xfrm>
            <a:prstGeom prst="rect">
              <a:avLst/>
            </a:prstGeom>
            <a:noFill/>
          </p:spPr>
          <p:txBody>
            <a:bodyPr wrap="square" rtlCol="0">
              <a:spAutoFit/>
            </a:bodyPr>
            <a:lstStyle/>
            <a:p>
              <a:pPr algn="just"/>
              <a:r>
                <a:rPr lang="el-GR" sz="1800" dirty="0"/>
                <a:t>Αυτοί οι δύο στρατιώτες (Χαιρέδημος και Λυκέας</a:t>
              </a:r>
              <a:r>
                <a:rPr lang="en-US" sz="1800" dirty="0"/>
                <a:t> </a:t>
              </a:r>
              <a:r>
                <a:rPr lang="el-GR" sz="1800" dirty="0"/>
                <a:t>από την Αττική) δεν θα είχαν σκοτωθεί στον Πελοποννησιακό πόλεμο, αν οι Αθηναίοι δεν φοβόντουσαν να πάνε στη μάχη λόγω έκλειψης Σελήνης, ενώ οι </a:t>
              </a:r>
              <a:r>
                <a:rPr lang="el-GR" sz="1800" dirty="0" err="1"/>
                <a:t>Πελοποννήσιοι</a:t>
              </a:r>
              <a:r>
                <a:rPr lang="el-GR" sz="1800" dirty="0"/>
                <a:t> και οι Σικελοί συνέχισαν τον πόλεμο και κέρδισαν τη μάχη. Έχοντας ενημερωθεί από έναν αστρονόμο από τις Συρακούσες ότι η έκλειψη είναι φυσικό φαινόμενο, δεν πτοήθηκαν όπως οι Αθηναίοι.</a:t>
              </a:r>
            </a:p>
            <a:p>
              <a:pPr algn="just"/>
              <a:r>
                <a:rPr lang="el-GR" sz="1800" dirty="0"/>
                <a:t>Αρχαιολογικό Μουσείο Πειραιά</a:t>
              </a:r>
              <a:endParaRPr lang="en-GB" sz="1800" dirty="0"/>
            </a:p>
          </p:txBody>
        </p:sp>
        <p:sp>
          <p:nvSpPr>
            <p:cNvPr id="35" name="31 - TextBox"/>
            <p:cNvSpPr txBox="1"/>
            <p:nvPr/>
          </p:nvSpPr>
          <p:spPr>
            <a:xfrm>
              <a:off x="25122498" y="15140028"/>
              <a:ext cx="4591717" cy="2585323"/>
            </a:xfrm>
            <a:prstGeom prst="rect">
              <a:avLst/>
            </a:prstGeom>
            <a:noFill/>
          </p:spPr>
          <p:txBody>
            <a:bodyPr wrap="square" rtlCol="0">
              <a:spAutoFit/>
            </a:bodyPr>
            <a:lstStyle/>
            <a:p>
              <a:pPr algn="just"/>
              <a:r>
                <a:rPr lang="sq-AL" sz="1800" dirty="0"/>
                <a:t>Këta dy ushtarë (Hairedimos dhe Likeas nga Atika) nuk do të ishin vrarë në luftën e Peloponezit, nëse athinasit nuk do të kishin frikë të shkonin në betejë për shkak të një eklipsi hënor, ndërsa peloponezianët dhe siçilianët vazhduan luftën dhe e fituan betejën, pasi u informuan nga një astronom nga Sirakuza se eklipsi është një fenomen natyror.</a:t>
              </a:r>
              <a:endParaRPr lang="en-US" sz="1800" dirty="0"/>
            </a:p>
            <a:p>
              <a:pPr algn="just"/>
              <a:r>
                <a:rPr lang="sq-AL" sz="1800" dirty="0"/>
                <a:t>Muzeu Arkeologjik i Pireut</a:t>
              </a:r>
              <a:endParaRPr lang="en-US" sz="1800" dirty="0"/>
            </a:p>
          </p:txBody>
        </p:sp>
      </p:grpSp>
      <p:sp>
        <p:nvSpPr>
          <p:cNvPr id="30" name="Rectangle 36"/>
          <p:cNvSpPr>
            <a:spLocks noChangeArrowheads="1"/>
          </p:cNvSpPr>
          <p:nvPr/>
        </p:nvSpPr>
        <p:spPr bwMode="auto">
          <a:xfrm>
            <a:off x="5723698" y="2163099"/>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US" sz="11500" b="1" i="1" dirty="0" err="1">
                <a:solidFill>
                  <a:srgbClr val="003399"/>
                </a:solidFill>
                <a:effectLst>
                  <a:outerShdw blurRad="38100" dist="38100" dir="2700000" algn="tl">
                    <a:srgbClr val="000000">
                      <a:alpha val="43137"/>
                    </a:srgbClr>
                  </a:outerShdw>
                </a:effectLst>
                <a:latin typeface="Times New Roman" pitchFamily="18" charset="0"/>
              </a:rPr>
              <a:t>Ekspozita</a:t>
            </a:r>
            <a:r>
              <a:rPr lang="sq-AL" sz="11500" b="1" i="1" dirty="0">
                <a:solidFill>
                  <a:srgbClr val="003399"/>
                </a:solidFill>
                <a:effectLst>
                  <a:outerShdw blurRad="38100" dist="38100" dir="2700000" algn="tl">
                    <a:srgbClr val="000000">
                      <a:alpha val="43137"/>
                    </a:srgbClr>
                  </a:outerShdw>
                </a:effectLst>
                <a:latin typeface="Times New Roman" pitchFamily="18" charset="0"/>
              </a:rPr>
              <a:t> e</a:t>
            </a:r>
            <a:r>
              <a:rPr lang="en-US" sz="11500" b="1" i="1" dirty="0">
                <a:solidFill>
                  <a:srgbClr val="003399"/>
                </a:solidFill>
                <a:effectLst>
                  <a:outerShdw blurRad="38100" dist="38100" dir="2700000" algn="tl">
                    <a:srgbClr val="000000">
                      <a:alpha val="43137"/>
                    </a:srgbClr>
                  </a:outerShdw>
                </a:effectLst>
                <a:latin typeface="Times New Roman" pitchFamily="18" charset="0"/>
              </a:rPr>
              <a:t> </a:t>
            </a:r>
            <a:r>
              <a:rPr lang="en-US" sz="11500" b="1" i="1" dirty="0" err="1">
                <a:solidFill>
                  <a:srgbClr val="003399"/>
                </a:solidFill>
                <a:effectLst>
                  <a:outerShdw blurRad="38100" dist="38100" dir="2700000" algn="tl">
                    <a:srgbClr val="000000">
                      <a:alpha val="43137"/>
                    </a:srgbClr>
                  </a:outerShdw>
                </a:effectLst>
                <a:latin typeface="Times New Roman" pitchFamily="18" charset="0"/>
              </a:rPr>
              <a:t>Mekanizmit</a:t>
            </a:r>
            <a:r>
              <a:rPr lang="en-US" sz="11500" b="1" i="1" dirty="0">
                <a:solidFill>
                  <a:srgbClr val="003399"/>
                </a:solidFill>
                <a:effectLst>
                  <a:outerShdw blurRad="38100" dist="38100" dir="2700000" algn="tl">
                    <a:srgbClr val="000000">
                      <a:alpha val="43137"/>
                    </a:srgbClr>
                  </a:outerShdw>
                </a:effectLst>
                <a:latin typeface="Times New Roman" pitchFamily="18" charset="0"/>
              </a:rPr>
              <a:t> </a:t>
            </a:r>
            <a:r>
              <a:rPr lang="en-US" sz="11500" b="1" i="1" dirty="0" err="1">
                <a:solidFill>
                  <a:srgbClr val="003399"/>
                </a:solidFill>
                <a:effectLst>
                  <a:outerShdw blurRad="38100" dist="38100" dir="2700000" algn="tl">
                    <a:srgbClr val="000000">
                      <a:alpha val="43137"/>
                    </a:srgbClr>
                  </a:outerShdw>
                </a:effectLst>
                <a:latin typeface="Times New Roman" pitchFamily="18" charset="0"/>
              </a:rPr>
              <a:t>Antikitera</a:t>
            </a:r>
            <a:endParaRPr lang="en-US" sz="11500" b="1" i="1" dirty="0">
              <a:solidFill>
                <a:srgbClr val="003399"/>
              </a:solidFill>
              <a:effectLst>
                <a:outerShdw blurRad="38100" dist="38100" dir="2700000" algn="tl">
                  <a:srgbClr val="000000">
                    <a:alpha val="43137"/>
                  </a:srgbClr>
                </a:outerShdw>
              </a:effectLst>
              <a:latin typeface="Times New Roman" pitchFamily="18" charset="0"/>
            </a:endParaRPr>
          </a:p>
          <a:p>
            <a:pPr algn="ctr" defTabSz="1463422" rtl="1" eaLnBrk="0" hangingPunct="0">
              <a:defRPr/>
            </a:pPr>
            <a:r>
              <a:rPr lang="en-GB" sz="8800" b="1" i="1" dirty="0" err="1">
                <a:solidFill>
                  <a:srgbClr val="003399"/>
                </a:solidFill>
                <a:effectLst>
                  <a:outerShdw blurRad="38100" dist="38100" dir="2700000" algn="tl">
                    <a:srgbClr val="000000">
                      <a:alpha val="43137"/>
                    </a:srgbClr>
                  </a:outerShdw>
                </a:effectLst>
                <a:latin typeface="Times New Roman" pitchFamily="18" charset="0"/>
              </a:rPr>
              <a:t>Eklipset</a:t>
            </a:r>
            <a:endParaRPr lang="en-US" sz="8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36" name="5 - TextBox"/>
          <p:cNvSpPr txBox="1"/>
          <p:nvPr/>
        </p:nvSpPr>
        <p:spPr>
          <a:xfrm>
            <a:off x="12957958" y="9238345"/>
            <a:ext cx="11629284" cy="8463855"/>
          </a:xfrm>
          <a:prstGeom prst="rect">
            <a:avLst/>
          </a:prstGeom>
          <a:noFill/>
        </p:spPr>
        <p:txBody>
          <a:bodyPr wrap="square" rtlCol="0">
            <a:spAutoFit/>
          </a:bodyPr>
          <a:lstStyle/>
          <a:p>
            <a:r>
              <a:rPr lang="el-GR" sz="3200" b="1" dirty="0"/>
              <a:t>Γιατί να μας ενδιαφέρουν οι</a:t>
            </a:r>
            <a:r>
              <a:rPr lang="en-US" sz="3200" b="1" dirty="0"/>
              <a:t> </a:t>
            </a:r>
            <a:r>
              <a:rPr lang="en-US" sz="3200" b="1" dirty="0" err="1"/>
              <a:t>εκλείψεις</a:t>
            </a:r>
            <a:r>
              <a:rPr lang="en-US" sz="3200" b="1" dirty="0"/>
              <a:t>;</a:t>
            </a:r>
            <a:endParaRPr lang="el-GR" sz="3200" dirty="0"/>
          </a:p>
          <a:p>
            <a:pPr algn="just"/>
            <a:br>
              <a:rPr lang="en-US" sz="3200" dirty="0"/>
            </a:br>
            <a:r>
              <a:rPr lang="en-US" sz="3200" dirty="0" err="1"/>
              <a:t>Στους</a:t>
            </a:r>
            <a:r>
              <a:rPr lang="en-US" sz="3200" dirty="0"/>
              <a:t> α</a:t>
            </a:r>
            <a:r>
              <a:rPr lang="en-US" sz="3200" dirty="0" err="1"/>
              <a:t>νθρώ</a:t>
            </a:r>
            <a:r>
              <a:rPr lang="en-US" sz="3200" dirty="0"/>
              <a:t>πους αρέσει η σταθερότητα και φοβούνται τις αλλαγές, από τη γέννησή τους. Ο </a:t>
            </a:r>
            <a:r>
              <a:rPr lang="en-US" sz="3200" dirty="0" err="1"/>
              <a:t>Ήλιος</a:t>
            </a:r>
            <a:r>
              <a:rPr lang="en-US" sz="3200" dirty="0"/>
              <a:t> και η </a:t>
            </a:r>
            <a:r>
              <a:rPr lang="en-US" sz="3200" dirty="0" err="1"/>
              <a:t>Σελήνη</a:t>
            </a:r>
            <a:r>
              <a:rPr lang="en-US" sz="3200" dirty="0"/>
              <a:t> </a:t>
            </a:r>
            <a:r>
              <a:rPr lang="en-US" sz="3200" dirty="0" err="1"/>
              <a:t>είν</a:t>
            </a:r>
            <a:r>
              <a:rPr lang="en-US" sz="3200" dirty="0"/>
              <a:t>αι πολύ σημαντικοί για τη ζωή τους. </a:t>
            </a:r>
            <a:r>
              <a:rPr lang="en-US" sz="3200" dirty="0" err="1"/>
              <a:t>Οι</a:t>
            </a:r>
            <a:r>
              <a:rPr lang="en-US" sz="3200" dirty="0"/>
              <a:t> </a:t>
            </a:r>
            <a:r>
              <a:rPr lang="en-US" sz="3200" dirty="0" err="1"/>
              <a:t>άνθρω</a:t>
            </a:r>
            <a:r>
              <a:rPr lang="en-US" sz="3200" dirty="0"/>
              <a:t>ποι φοβούνται την εξαφάνιση </a:t>
            </a:r>
            <a:r>
              <a:rPr lang="el-GR" sz="3200" dirty="0"/>
              <a:t>του </a:t>
            </a:r>
            <a:r>
              <a:rPr lang="en-US" sz="3200" dirty="0" err="1"/>
              <a:t>Ήλιο</a:t>
            </a:r>
            <a:r>
              <a:rPr lang="el-GR" sz="3200" dirty="0"/>
              <a:t>υ ή της</a:t>
            </a:r>
            <a:r>
              <a:rPr lang="en-US" sz="3200" dirty="0"/>
              <a:t> </a:t>
            </a:r>
            <a:r>
              <a:rPr lang="en-US" sz="3200" dirty="0" err="1"/>
              <a:t>Σελήνη</a:t>
            </a:r>
            <a:r>
              <a:rPr lang="el-GR" sz="3200" dirty="0"/>
              <a:t>ς</a:t>
            </a:r>
            <a:r>
              <a:rPr lang="en-US" sz="3200" dirty="0"/>
              <a:t>, α</a:t>
            </a:r>
            <a:r>
              <a:rPr lang="en-US" sz="3200" dirty="0" err="1"/>
              <a:t>κόμ</a:t>
            </a:r>
            <a:r>
              <a:rPr lang="en-US" sz="3200" dirty="0"/>
              <a:t>α κι αν είναι για λίγο. </a:t>
            </a:r>
            <a:r>
              <a:rPr lang="en-US" sz="3200" dirty="0" err="1"/>
              <a:t>Σε</a:t>
            </a:r>
            <a:r>
              <a:rPr lang="en-US" sz="3200" dirty="0"/>
              <a:t> </a:t>
            </a:r>
            <a:r>
              <a:rPr lang="en-US" sz="3200" dirty="0" err="1"/>
              <a:t>όλους</a:t>
            </a:r>
            <a:r>
              <a:rPr lang="en-US" sz="3200" dirty="0"/>
              <a:t> </a:t>
            </a:r>
            <a:r>
              <a:rPr lang="en-US" sz="3200" dirty="0" err="1"/>
              <a:t>τους</a:t>
            </a:r>
            <a:r>
              <a:rPr lang="en-US" sz="3200" dirty="0"/>
              <a:t> </a:t>
            </a:r>
            <a:r>
              <a:rPr lang="en-US" sz="3200" dirty="0" err="1"/>
              <a:t>μη</a:t>
            </a:r>
            <a:r>
              <a:rPr lang="en-US" sz="3200" dirty="0"/>
              <a:t> </a:t>
            </a:r>
            <a:r>
              <a:rPr lang="el-GR" sz="3200" dirty="0"/>
              <a:t>εκπαιδευμένους </a:t>
            </a:r>
            <a:r>
              <a:rPr lang="en-US" sz="3200" dirty="0"/>
              <a:t>επ</a:t>
            </a:r>
            <a:r>
              <a:rPr lang="en-US" sz="3200" dirty="0" err="1"/>
              <a:t>ιστημονικ</a:t>
            </a:r>
            <a:r>
              <a:rPr lang="el-GR" sz="3200" dirty="0"/>
              <a:t>ά</a:t>
            </a:r>
            <a:r>
              <a:rPr lang="en-US" sz="3200" dirty="0"/>
              <a:t> π</a:t>
            </a:r>
            <a:r>
              <a:rPr lang="en-US" sz="3200" dirty="0" err="1"/>
              <a:t>ολιτισμούς</a:t>
            </a:r>
            <a:r>
              <a:rPr lang="en-US" sz="3200" dirty="0"/>
              <a:t> </a:t>
            </a:r>
            <a:r>
              <a:rPr lang="en-US" sz="3200" dirty="0" err="1"/>
              <a:t>οι</a:t>
            </a:r>
            <a:r>
              <a:rPr lang="en-US" sz="3200" dirty="0"/>
              <a:t> </a:t>
            </a:r>
            <a:r>
              <a:rPr lang="en-US" sz="3200" dirty="0" err="1"/>
              <a:t>εκλείψεις</a:t>
            </a:r>
            <a:r>
              <a:rPr lang="en-US" sz="3200" dirty="0"/>
              <a:t> </a:t>
            </a:r>
            <a:r>
              <a:rPr lang="en-US" sz="3200" dirty="0" err="1"/>
              <a:t>θεωρούντ</a:t>
            </a:r>
            <a:r>
              <a:rPr lang="en-US" sz="3200" dirty="0"/>
              <a:t>αι</a:t>
            </a:r>
            <a:r>
              <a:rPr lang="el-GR" sz="3200" dirty="0"/>
              <a:t> (λανθασμένα) </a:t>
            </a:r>
            <a:r>
              <a:rPr lang="en-US" sz="3200" dirty="0"/>
              <a:t>κα</a:t>
            </a:r>
            <a:r>
              <a:rPr lang="en-US" sz="3200" dirty="0" err="1"/>
              <a:t>κοί</a:t>
            </a:r>
            <a:r>
              <a:rPr lang="en-US" sz="3200" dirty="0"/>
              <a:t> </a:t>
            </a:r>
            <a:r>
              <a:rPr lang="en-US" sz="3200" dirty="0" err="1"/>
              <a:t>οιωνοί</a:t>
            </a:r>
            <a:r>
              <a:rPr lang="en-US" sz="3200" dirty="0"/>
              <a:t>. </a:t>
            </a:r>
            <a:r>
              <a:rPr lang="en-US" sz="3200" dirty="0" err="1"/>
              <a:t>Οι</a:t>
            </a:r>
            <a:r>
              <a:rPr lang="en-US" sz="3200" dirty="0"/>
              <a:t> </a:t>
            </a:r>
            <a:r>
              <a:rPr lang="en-US" sz="3200" dirty="0" err="1"/>
              <a:t>εκλείψεις</a:t>
            </a:r>
            <a:r>
              <a:rPr lang="en-US" sz="3200" dirty="0"/>
              <a:t> ανα</a:t>
            </a:r>
            <a:r>
              <a:rPr lang="en-US" sz="3200" dirty="0" err="1"/>
              <a:t>φέροντ</a:t>
            </a:r>
            <a:r>
              <a:rPr lang="en-US" sz="3200" dirty="0"/>
              <a:t>αι σε πολλά αρχαία βιβλία,</a:t>
            </a:r>
            <a:r>
              <a:rPr lang="el-GR" sz="3200" dirty="0"/>
              <a:t> τα αρχαιότερα, </a:t>
            </a:r>
            <a:r>
              <a:rPr lang="en-US" sz="3200" dirty="0" err="1"/>
              <a:t>τον</a:t>
            </a:r>
            <a:r>
              <a:rPr lang="en-US" sz="3200" dirty="0"/>
              <a:t> </a:t>
            </a:r>
            <a:r>
              <a:rPr lang="en-US" sz="3200" dirty="0" err="1"/>
              <a:t>Όμηρο</a:t>
            </a:r>
            <a:r>
              <a:rPr lang="en-US" sz="3200" dirty="0"/>
              <a:t>, </a:t>
            </a:r>
            <a:r>
              <a:rPr lang="en-US" sz="3200" dirty="0" err="1"/>
              <a:t>τη</a:t>
            </a:r>
            <a:r>
              <a:rPr lang="en-US" sz="3200" dirty="0"/>
              <a:t> </a:t>
            </a:r>
            <a:r>
              <a:rPr lang="en-US" sz="3200" dirty="0" err="1"/>
              <a:t>Βί</a:t>
            </a:r>
            <a:r>
              <a:rPr lang="en-US" sz="3200" dirty="0"/>
              <a:t>βλο και σε πολλ</a:t>
            </a:r>
            <a:r>
              <a:rPr lang="el-GR" sz="3200" dirty="0"/>
              <a:t>ά</a:t>
            </a:r>
            <a:r>
              <a:rPr lang="en-US" sz="3200" dirty="0"/>
              <a:t> </a:t>
            </a:r>
            <a:r>
              <a:rPr lang="en-US" sz="3200" dirty="0" err="1"/>
              <a:t>ιστορικ</a:t>
            </a:r>
            <a:r>
              <a:rPr lang="el-GR" sz="3200" dirty="0"/>
              <a:t>ά</a:t>
            </a:r>
            <a:r>
              <a:rPr lang="en-US" sz="3200" dirty="0"/>
              <a:t> </a:t>
            </a:r>
            <a:r>
              <a:rPr lang="el-GR" sz="3200" dirty="0"/>
              <a:t>κείμενα</a:t>
            </a:r>
            <a:r>
              <a:rPr lang="en-US" sz="3200" dirty="0"/>
              <a:t>. Η π</a:t>
            </a:r>
            <a:r>
              <a:rPr lang="en-US" sz="3200" dirty="0" err="1"/>
              <a:t>ορεί</a:t>
            </a:r>
            <a:r>
              <a:rPr lang="en-US" sz="3200" dirty="0"/>
              <a:t>α της ιστορίας σε </a:t>
            </a:r>
            <a:r>
              <a:rPr lang="el-GR" sz="3200" dirty="0"/>
              <a:t>ορισμένες </a:t>
            </a:r>
            <a:r>
              <a:rPr lang="en-US" sz="3200" dirty="0" err="1"/>
              <a:t>κρίσιμες</a:t>
            </a:r>
            <a:r>
              <a:rPr lang="en-US" sz="3200" dirty="0"/>
              <a:t> </a:t>
            </a:r>
            <a:r>
              <a:rPr lang="en-US" sz="3200" dirty="0" err="1"/>
              <a:t>στιγμές</a:t>
            </a:r>
            <a:r>
              <a:rPr lang="en-US" sz="3200" dirty="0"/>
              <a:t> </a:t>
            </a:r>
            <a:r>
              <a:rPr lang="en-US" sz="3200" dirty="0" err="1"/>
              <a:t>έχει</a:t>
            </a:r>
            <a:r>
              <a:rPr lang="en-US" sz="3200" dirty="0"/>
              <a:t> επ</a:t>
            </a:r>
            <a:r>
              <a:rPr lang="en-US" sz="3200" dirty="0" err="1"/>
              <a:t>ηρε</a:t>
            </a:r>
            <a:r>
              <a:rPr lang="en-US" sz="3200" dirty="0"/>
              <a:t>αστεί από τις εκλείψεις</a:t>
            </a:r>
            <a:r>
              <a:rPr lang="el-GR" sz="3200" dirty="0"/>
              <a:t>,</a:t>
            </a:r>
            <a:r>
              <a:rPr lang="en-US" sz="3200" dirty="0"/>
              <a:t> καθώς οι άνθρωποι τις θεωρούσαν κακούς οιωνούς </a:t>
            </a:r>
            <a:r>
              <a:rPr lang="el-GR" sz="3200" dirty="0"/>
              <a:t>και σε μερικές περιπτώσεις οδήγησε σε λανθασμένες επιβλαβείς αποφάσεις με τραγικά αποτελέσματα</a:t>
            </a:r>
            <a:r>
              <a:rPr lang="en-US" sz="3200" dirty="0"/>
              <a:t>.</a:t>
            </a:r>
            <a:endParaRPr lang="el-GR" sz="3200" dirty="0"/>
          </a:p>
          <a:p>
            <a:pPr algn="just"/>
            <a:r>
              <a:rPr lang="en-US" sz="3200" dirty="0" err="1"/>
              <a:t>Αν</a:t>
            </a:r>
            <a:r>
              <a:rPr lang="en-US" sz="3200" dirty="0"/>
              <a:t> </a:t>
            </a:r>
            <a:r>
              <a:rPr lang="en-US" sz="3200" dirty="0" err="1"/>
              <a:t>κά</a:t>
            </a:r>
            <a:r>
              <a:rPr lang="en-US" sz="3200" dirty="0"/>
              <a:t>ποιος μπορεί να προβλέψει μια έκλειψη δείχνει ότι έχει δύναμη που μπορεί να χρησιμοποιηθεί για καλό ή κακό. Ο </a:t>
            </a:r>
            <a:r>
              <a:rPr lang="en-US" sz="3200" dirty="0" err="1"/>
              <a:t>Μηχ</a:t>
            </a:r>
            <a:r>
              <a:rPr lang="en-US" sz="3200" dirty="0"/>
              <a:t>ανισμός έδωσε προβλέψεις για πολλά αστρονομικά φαινόμενα, συμπεριλαμβανομένων των εκλείψεων</a:t>
            </a:r>
            <a:r>
              <a:rPr lang="en-US" sz="2800" dirty="0"/>
              <a:t>.</a:t>
            </a:r>
            <a:endParaRPr lang="en-US" sz="2800" b="0" dirty="0">
              <a:effectLst/>
            </a:endParaRPr>
          </a:p>
        </p:txBody>
      </p:sp>
      <p:sp>
        <p:nvSpPr>
          <p:cNvPr id="38" name="4 - TextBox"/>
          <p:cNvSpPr txBox="1"/>
          <p:nvPr/>
        </p:nvSpPr>
        <p:spPr>
          <a:xfrm>
            <a:off x="9649323" y="19308615"/>
            <a:ext cx="8672018" cy="27238226"/>
          </a:xfrm>
          <a:prstGeom prst="rect">
            <a:avLst/>
          </a:prstGeom>
          <a:noFill/>
          <a:effectLst>
            <a:glow rad="101600">
              <a:schemeClr val="accent2">
                <a:satMod val="175000"/>
                <a:alpha val="40000"/>
              </a:schemeClr>
            </a:glow>
          </a:effectLst>
        </p:spPr>
        <p:txBody>
          <a:bodyPr wrap="square" rtlCol="0">
            <a:spAutoFit/>
          </a:bodyPr>
          <a:lstStyle/>
          <a:p>
            <a:r>
              <a:rPr lang="el-GR" sz="4200" b="1" dirty="0"/>
              <a:t>Η ελικοειδής</a:t>
            </a:r>
            <a:r>
              <a:rPr lang="en-US" sz="4200" b="1" dirty="0"/>
              <a:t> </a:t>
            </a:r>
            <a:r>
              <a:rPr lang="el-GR" sz="4200" b="1" dirty="0"/>
              <a:t>κλίμακα των εκλείψεων</a:t>
            </a:r>
            <a:endParaRPr lang="el-GR" sz="4200" dirty="0"/>
          </a:p>
          <a:p>
            <a:endParaRPr lang="el-GR" sz="4200" dirty="0"/>
          </a:p>
          <a:p>
            <a:pPr algn="just"/>
            <a:r>
              <a:rPr lang="en-US" sz="4200" dirty="0"/>
              <a:t>Ο </a:t>
            </a:r>
            <a:r>
              <a:rPr lang="en-US" sz="4200" dirty="0" err="1"/>
              <a:t>Μηχ</a:t>
            </a:r>
            <a:r>
              <a:rPr lang="en-US" sz="4200" dirty="0"/>
              <a:t>ανισμός προβλέπει το έτος</a:t>
            </a:r>
            <a:r>
              <a:rPr lang="el-GR" sz="4200" dirty="0"/>
              <a:t>, το</a:t>
            </a:r>
            <a:r>
              <a:rPr lang="en-US" sz="4200" dirty="0"/>
              <a:t> μήνα, την ημερομηνία και την ώρα των εκλείψεων χρησιμοποιώντας τον Σάρο (28 έτη 11 ημέρες 8 ώρες) και τον Εξ</a:t>
            </a:r>
            <a:r>
              <a:rPr lang="el-GR" sz="4200" dirty="0"/>
              <a:t>ε</a:t>
            </a:r>
            <a:r>
              <a:rPr lang="en-US" sz="4200" dirty="0" err="1"/>
              <a:t>λιγμ</a:t>
            </a:r>
            <a:r>
              <a:rPr lang="el-GR" sz="4200" dirty="0"/>
              <a:t>ό</a:t>
            </a:r>
            <a:r>
              <a:rPr lang="en-US" sz="4200" dirty="0"/>
              <a:t> (54 έτη και έναν μήνα)</a:t>
            </a:r>
            <a:r>
              <a:rPr lang="el-GR" sz="4200" dirty="0"/>
              <a:t>,</a:t>
            </a:r>
            <a:r>
              <a:rPr lang="en-US" sz="4200" dirty="0"/>
              <a:t> που είναι η περιοδικότητα των εκλείψεων. Τα </a:t>
            </a:r>
            <a:r>
              <a:rPr lang="en-US" sz="4200" dirty="0" err="1"/>
              <a:t>μέρη</a:t>
            </a:r>
            <a:r>
              <a:rPr lang="en-US" sz="4200" dirty="0"/>
              <a:t> </a:t>
            </a:r>
            <a:r>
              <a:rPr lang="en-US" sz="4200" dirty="0" err="1"/>
              <a:t>στη</a:t>
            </a:r>
            <a:r>
              <a:rPr lang="en-US" sz="4200" dirty="0"/>
              <a:t> </a:t>
            </a:r>
            <a:r>
              <a:rPr lang="en-US" sz="4200" dirty="0" err="1"/>
              <a:t>Γη</a:t>
            </a:r>
            <a:r>
              <a:rPr lang="en-US" sz="4200" dirty="0"/>
              <a:t> π</a:t>
            </a:r>
            <a:r>
              <a:rPr lang="en-US" sz="4200" dirty="0" err="1"/>
              <a:t>ου</a:t>
            </a:r>
            <a:r>
              <a:rPr lang="en-US" sz="4200" dirty="0"/>
              <a:t> θα </a:t>
            </a:r>
            <a:r>
              <a:rPr lang="en-US" sz="4200" dirty="0" err="1"/>
              <a:t>είν</a:t>
            </a:r>
            <a:r>
              <a:rPr lang="en-US" sz="4200" dirty="0"/>
              <a:t>αι ορατή μια σεληνιακή έκλειψη καθορίζονται από τη θέση της σελήνης. </a:t>
            </a:r>
            <a:r>
              <a:rPr lang="en-US" sz="4200" dirty="0" err="1"/>
              <a:t>Γι</a:t>
            </a:r>
            <a:r>
              <a:rPr lang="en-US" sz="4200" dirty="0"/>
              <a:t>α την έκλειψη Ηλίου μπορεί να προβλέψει την ακριβή ώρα αλλά όχι τη θέση </a:t>
            </a:r>
            <a:r>
              <a:rPr lang="el-GR" sz="4200" dirty="0"/>
              <a:t>ό</a:t>
            </a:r>
            <a:r>
              <a:rPr lang="en-US" sz="4200" dirty="0"/>
              <a:t>π</a:t>
            </a:r>
            <a:r>
              <a:rPr lang="en-US" sz="4200" dirty="0" err="1"/>
              <a:t>ου</a:t>
            </a:r>
            <a:r>
              <a:rPr lang="en-US" sz="4200" dirty="0"/>
              <a:t> θα είναι ορατή.</a:t>
            </a:r>
          </a:p>
          <a:p>
            <a:pPr algn="just"/>
            <a:endParaRPr lang="el-GR" sz="4200" dirty="0"/>
          </a:p>
          <a:p>
            <a:pPr algn="just"/>
            <a:r>
              <a:rPr lang="el-GR" sz="4200" dirty="0"/>
              <a:t>Σε</a:t>
            </a:r>
            <a:r>
              <a:rPr lang="en-US" sz="4200" dirty="0"/>
              <a:t> κάθε μήνα που </a:t>
            </a:r>
            <a:r>
              <a:rPr lang="el-GR" sz="4200" dirty="0"/>
              <a:t>γίνεται πρόβλεψη ε</a:t>
            </a:r>
            <a:r>
              <a:rPr lang="en-US" sz="4200" dirty="0" err="1"/>
              <a:t>κλε</a:t>
            </a:r>
            <a:r>
              <a:rPr lang="el-GR" sz="4200" dirty="0"/>
              <a:t>ί</a:t>
            </a:r>
            <a:r>
              <a:rPr lang="en-US" sz="4200" dirty="0"/>
              <a:t>ψ</a:t>
            </a:r>
            <a:r>
              <a:rPr lang="el-GR" sz="4200" dirty="0" err="1"/>
              <a:t>εων</a:t>
            </a:r>
            <a:r>
              <a:rPr lang="el-GR" sz="4200" dirty="0"/>
              <a:t> </a:t>
            </a:r>
            <a:r>
              <a:rPr lang="en-US" sz="4200" dirty="0" err="1"/>
              <a:t>σημειώνετ</a:t>
            </a:r>
            <a:r>
              <a:rPr lang="en-US" sz="4200" dirty="0"/>
              <a:t>αι</a:t>
            </a:r>
            <a:r>
              <a:rPr lang="el-GR" sz="4200" dirty="0"/>
              <a:t> αν η έκλειψη είναι </a:t>
            </a:r>
            <a:r>
              <a:rPr lang="en-US" sz="4200" dirty="0" err="1"/>
              <a:t>σεληνι</a:t>
            </a:r>
            <a:r>
              <a:rPr lang="en-US" sz="4200" dirty="0"/>
              <a:t>ακ</a:t>
            </a:r>
            <a:r>
              <a:rPr lang="el-GR" sz="4200" dirty="0"/>
              <a:t>ή (Σ)</a:t>
            </a:r>
            <a:r>
              <a:rPr lang="en-US" sz="4200" dirty="0"/>
              <a:t> ή </a:t>
            </a:r>
            <a:r>
              <a:rPr lang="en-US" sz="4200" dirty="0" err="1"/>
              <a:t>ηλι</a:t>
            </a:r>
            <a:r>
              <a:rPr lang="en-US" sz="4200" dirty="0"/>
              <a:t>ακ</a:t>
            </a:r>
            <a:r>
              <a:rPr lang="el-GR" sz="4200" dirty="0"/>
              <a:t>ή (Η)</a:t>
            </a:r>
            <a:r>
              <a:rPr lang="en-US" sz="4200" dirty="0"/>
              <a:t>, </a:t>
            </a:r>
            <a:r>
              <a:rPr lang="el-GR" sz="4200" dirty="0"/>
              <a:t>όπως </a:t>
            </a:r>
            <a:r>
              <a:rPr lang="en-US" sz="4200" dirty="0"/>
              <a:t>και </a:t>
            </a:r>
            <a:r>
              <a:rPr lang="el-GR" sz="4200" dirty="0"/>
              <a:t>η</a:t>
            </a:r>
            <a:r>
              <a:rPr lang="en-US" sz="4200" dirty="0"/>
              <a:t> </a:t>
            </a:r>
            <a:r>
              <a:rPr lang="en-US" sz="4200" dirty="0" err="1"/>
              <a:t>ώρ</a:t>
            </a:r>
            <a:r>
              <a:rPr lang="en-US" sz="4200" dirty="0"/>
              <a:t>α </a:t>
            </a:r>
            <a:r>
              <a:rPr lang="el-GR" sz="4200" dirty="0"/>
              <a:t>που </a:t>
            </a:r>
            <a:r>
              <a:rPr lang="en-US" sz="4200" dirty="0"/>
              <a:t>θα συμβεί. </a:t>
            </a:r>
            <a:r>
              <a:rPr lang="en-US" sz="4200" dirty="0" err="1"/>
              <a:t>Το</a:t>
            </a:r>
            <a:r>
              <a:rPr lang="en-US" sz="4200" dirty="0"/>
              <a:t> </a:t>
            </a:r>
            <a:r>
              <a:rPr lang="en-US" sz="4200" dirty="0" err="1"/>
              <a:t>ελληνικό</a:t>
            </a:r>
            <a:r>
              <a:rPr lang="en-US" sz="4200" dirty="0"/>
              <a:t> </a:t>
            </a:r>
            <a:r>
              <a:rPr lang="en-US" sz="4200" dirty="0" err="1"/>
              <a:t>γράμμ</a:t>
            </a:r>
            <a:r>
              <a:rPr lang="en-US" sz="4200" dirty="0"/>
              <a:t>α Σ σημαίνει έκλειψη της Σελήνης (ΣΕΛΗΝΗ, Σελήνη) και το ελληνικό γράμμα Η υποδηλώνει έκλειψη Ηλίου (ΗΛΙΟΣ, </a:t>
            </a:r>
            <a:r>
              <a:rPr lang="el-GR" sz="4200" dirty="0"/>
              <a:t>Ἥ</a:t>
            </a:r>
            <a:r>
              <a:rPr lang="en-US" sz="4200" dirty="0" err="1"/>
              <a:t>λιος</a:t>
            </a:r>
            <a:r>
              <a:rPr lang="en-US" sz="4200" dirty="0"/>
              <a:t>, Ήλιος). </a:t>
            </a:r>
            <a:r>
              <a:rPr lang="en-US" sz="4200" dirty="0" err="1"/>
              <a:t>Ακολουθεί</a:t>
            </a:r>
            <a:r>
              <a:rPr lang="en-US" sz="4200" dirty="0"/>
              <a:t> </a:t>
            </a:r>
            <a:r>
              <a:rPr lang="en-US" sz="4200" dirty="0" err="1"/>
              <a:t>έν</a:t>
            </a:r>
            <a:r>
              <a:rPr lang="en-US" sz="4200" dirty="0"/>
              <a:t>α σύνθετο σημάδι για την ώρα (από συνδυασμό ω και Ρ, </a:t>
            </a:r>
            <a:r>
              <a:rPr lang="el-GR" sz="4200" dirty="0" err="1"/>
              <a:t>ὥρ</a:t>
            </a:r>
            <a:r>
              <a:rPr lang="en-US" sz="4200" dirty="0"/>
              <a:t>α, ώρα στα ελληνικά) και μετά την πραγματική ώρα </a:t>
            </a:r>
            <a:r>
              <a:rPr lang="el-GR" sz="4200" dirty="0"/>
              <a:t>που </a:t>
            </a:r>
            <a:r>
              <a:rPr lang="en-US" sz="4200" dirty="0"/>
              <a:t>θα συμβεί η έκλειψη. </a:t>
            </a:r>
            <a:r>
              <a:rPr lang="en-US" sz="4200" dirty="0" err="1"/>
              <a:t>Κάθε</a:t>
            </a:r>
            <a:r>
              <a:rPr lang="en-US" sz="4200" dirty="0"/>
              <a:t> </a:t>
            </a:r>
            <a:r>
              <a:rPr lang="en-US" sz="4200" dirty="0" err="1"/>
              <a:t>έκλειψη</a:t>
            </a:r>
            <a:r>
              <a:rPr lang="en-US" sz="4200" dirty="0"/>
              <a:t> </a:t>
            </a:r>
            <a:r>
              <a:rPr lang="en-US" sz="4200" dirty="0" err="1"/>
              <a:t>είν</a:t>
            </a:r>
            <a:r>
              <a:rPr lang="en-US" sz="4200" dirty="0"/>
              <a:t>αι αριθμημένη. </a:t>
            </a:r>
            <a:r>
              <a:rPr lang="en-US" sz="4200" dirty="0" err="1"/>
              <a:t>Αυτή</a:t>
            </a:r>
            <a:r>
              <a:rPr lang="en-US" sz="4200" dirty="0"/>
              <a:t> η </a:t>
            </a:r>
            <a:r>
              <a:rPr lang="en-US" sz="4200" dirty="0" err="1"/>
              <a:t>κλίμ</a:t>
            </a:r>
            <a:r>
              <a:rPr lang="en-US" sz="4200" dirty="0"/>
              <a:t>ακα είναι πραγματικά πολύ επιστημονική. </a:t>
            </a:r>
            <a:r>
              <a:rPr lang="en-US" sz="4200" dirty="0" err="1"/>
              <a:t>Έν</a:t>
            </a:r>
            <a:r>
              <a:rPr lang="en-US" sz="4200" dirty="0"/>
              <a:t>ας βοηθητικός επιλογέας υποδεικνύει πόσες ώρες πρέπει να προστεθούν στον χρόνο της έκλειψης, ανάλογα με το σε ποια από τις τρεις περιόδους Saros του κύκλου του Εξ</a:t>
            </a:r>
            <a:r>
              <a:rPr lang="el-GR" sz="4200" dirty="0"/>
              <a:t>ε</a:t>
            </a:r>
            <a:r>
              <a:rPr lang="en-US" sz="4200" dirty="0" err="1"/>
              <a:t>λιγμο</a:t>
            </a:r>
            <a:r>
              <a:rPr lang="el-GR" sz="4200" dirty="0"/>
              <a:t>ύ</a:t>
            </a:r>
            <a:r>
              <a:rPr lang="en-US" sz="4200" dirty="0"/>
              <a:t> βρισκόμαστε.</a:t>
            </a:r>
          </a:p>
          <a:p>
            <a:pPr algn="just"/>
            <a:r>
              <a:rPr lang="en-US" sz="4200" dirty="0"/>
              <a:t>Ο </a:t>
            </a:r>
            <a:r>
              <a:rPr lang="en-US" sz="4200" dirty="0" err="1"/>
              <a:t>κύκλος</a:t>
            </a:r>
            <a:r>
              <a:rPr lang="el-GR" sz="4200" dirty="0"/>
              <a:t> του</a:t>
            </a:r>
            <a:r>
              <a:rPr lang="en-US" sz="4200" dirty="0"/>
              <a:t> </a:t>
            </a:r>
            <a:r>
              <a:rPr lang="en-US" sz="4200" dirty="0" err="1"/>
              <a:t>Σάρο</a:t>
            </a:r>
            <a:r>
              <a:rPr lang="el-GR" sz="4200" dirty="0"/>
              <a:t>υ</a:t>
            </a:r>
            <a:r>
              <a:rPr lang="en-US" sz="4200" dirty="0"/>
              <a:t> (π</a:t>
            </a:r>
            <a:r>
              <a:rPr lang="en-US" sz="4200" dirty="0" err="1"/>
              <a:t>εριοδικότητ</a:t>
            </a:r>
            <a:r>
              <a:rPr lang="en-US" sz="4200" dirty="0"/>
              <a:t>α των εκλείψεων) συνδυάζεται με τον Μετωνικό κύκλο (περιοδικότητα των φάσεων της Σελήνης που επανεμφανίζονται με την ίδια φάση στην ίδια θέση στον ουρανό).</a:t>
            </a:r>
            <a:endParaRPr lang="en-US" sz="4200" b="0" dirty="0">
              <a:effectLst/>
            </a:endParaRPr>
          </a:p>
        </p:txBody>
      </p:sp>
      <p:sp>
        <p:nvSpPr>
          <p:cNvPr id="40" name="4 - TextBox"/>
          <p:cNvSpPr txBox="1"/>
          <p:nvPr/>
        </p:nvSpPr>
        <p:spPr>
          <a:xfrm>
            <a:off x="1125704" y="19308615"/>
            <a:ext cx="7988364" cy="24837569"/>
          </a:xfrm>
          <a:prstGeom prst="rect">
            <a:avLst/>
          </a:prstGeom>
          <a:noFill/>
          <a:effectLst>
            <a:glow rad="101600">
              <a:schemeClr val="accent2">
                <a:satMod val="175000"/>
                <a:alpha val="40000"/>
              </a:schemeClr>
            </a:glow>
          </a:effectLst>
        </p:spPr>
        <p:txBody>
          <a:bodyPr wrap="square" rtlCol="0">
            <a:spAutoFit/>
          </a:bodyPr>
          <a:lstStyle/>
          <a:p>
            <a:pPr algn="just"/>
            <a:r>
              <a:rPr lang="sq-AL" sz="4800" b="1" dirty="0"/>
              <a:t>Shkalla spirale e eklipseve</a:t>
            </a:r>
            <a:endParaRPr lang="en-US" sz="4800" b="1" dirty="0"/>
          </a:p>
          <a:p>
            <a:endParaRPr lang="en-US" sz="4500" dirty="0"/>
          </a:p>
          <a:p>
            <a:pPr algn="just"/>
            <a:r>
              <a:rPr lang="sq-AL" sz="4200" dirty="0"/>
              <a:t>Mekanizmi parashikon vitin, muajin, datën dhe orën e eklipseve duke përdorur Saros (28 vjet, 11 ditë, 8 orë) dhe Ekzeligmos (54 vjet e 1 muaj) që është periodiciteti i eklipseve. Vendet në Tokë ku do të jetë i dukshëm një eklips hënor përcaktohen nga pozicioni i hënës. Për eklipsin diellor mund të parashikojë orën e saktë, por jo vendndodhjen ku do të jetë i dukshëm.</a:t>
            </a:r>
            <a:endParaRPr lang="en-US" sz="4200" dirty="0"/>
          </a:p>
          <a:p>
            <a:pPr algn="just"/>
            <a:br>
              <a:rPr lang="en-US" sz="4500" dirty="0"/>
            </a:br>
            <a:r>
              <a:rPr lang="sq-AL" sz="4200" dirty="0"/>
              <a:t>Për çdo muaj që ka një eklips të parashikuar, shënohet nëse është hënor ose diellor, dhe në çfarë ore do të ndodhë. Shkronja greke Σ do të thotë eklips i Hënës (ΣΕΛΗΝΗ, Hënë) dhe shkronja greke H tregon eklipsin e Diellit (ΗΛΙΟΣ, Diell). Pason një shenjë komplekse për orën (kombinim i ω dhe P, </a:t>
            </a:r>
            <a:r>
              <a:rPr lang="el-GR" sz="4200" dirty="0"/>
              <a:t>ώρα</a:t>
            </a:r>
            <a:r>
              <a:rPr lang="sq-AL" sz="4200" dirty="0"/>
              <a:t>, ora në greqisht) dhe pas saj orën reale do të ndodhë eklipsi. Çdo eklips është i numëruar. Kjo shkallë është vërtet tepër shkencore. Një numërues ndihmës tregon se sa orë duhet t'i shtohen kohës së eklipsit, në varësi të cilës prej tre periudhave Saros të ciklit të Ekzeligmos gjendemi.</a:t>
            </a:r>
            <a:endParaRPr lang="en-US" sz="4200" dirty="0"/>
          </a:p>
          <a:p>
            <a:pPr algn="just"/>
            <a:r>
              <a:rPr lang="sq-AL" sz="4200" dirty="0"/>
              <a:t>Cikli Saros (periodiciteti i eklipseve) kombinohet me ciklin Metonik (periodiciteti i fazave të Hënës që rishfaqen me të njëjtën fazë në të njëjtin pozicion në qiell).</a:t>
            </a:r>
            <a:endParaRPr lang="en-US" sz="4200" dirty="0"/>
          </a:p>
        </p:txBody>
      </p:sp>
      <p:grpSp>
        <p:nvGrpSpPr>
          <p:cNvPr id="6" name="Ομάδα 5"/>
          <p:cNvGrpSpPr/>
          <p:nvPr/>
        </p:nvGrpSpPr>
        <p:grpSpPr>
          <a:xfrm>
            <a:off x="19217158" y="20162590"/>
            <a:ext cx="16263486" cy="28813131"/>
            <a:chOff x="19021636" y="20038370"/>
            <a:chExt cx="16263486" cy="28813131"/>
          </a:xfrm>
        </p:grpSpPr>
        <p:pic>
          <p:nvPicPr>
            <p:cNvPr id="1026" name="Picture 2" descr="C:\Users\Xenophon MOUSSAS\Pictures\ANTIK-MECH-IMAGES\IMAGES_LIVRE_FRANCAIS_2022\032 Une partie de la seconde face du Mécanis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636" y="20038370"/>
              <a:ext cx="16263486" cy="16263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95969" y="36253532"/>
              <a:ext cx="8305799" cy="2031325"/>
            </a:xfrm>
            <a:prstGeom prst="rect">
              <a:avLst/>
            </a:prstGeom>
            <a:noFill/>
          </p:spPr>
          <p:txBody>
            <a:bodyPr wrap="none" rtlCol="0">
              <a:spAutoFit/>
            </a:bodyPr>
            <a:lstStyle/>
            <a:p>
              <a:pPr algn="ctr"/>
              <a:r>
                <a:rPr lang="en-US" sz="4200" dirty="0" err="1"/>
                <a:t>Shkalla</a:t>
              </a:r>
              <a:r>
                <a:rPr lang="en-US" sz="4200" dirty="0"/>
                <a:t> </a:t>
              </a:r>
              <a:r>
                <a:rPr lang="en-US" sz="4200" dirty="0" err="1"/>
                <a:t>spirale</a:t>
              </a:r>
              <a:r>
                <a:rPr lang="en-US" sz="4200" dirty="0"/>
                <a:t> e </a:t>
              </a:r>
              <a:r>
                <a:rPr lang="en-US" sz="4200" dirty="0" err="1"/>
                <a:t>eklipseve</a:t>
              </a:r>
              <a:endParaRPr lang="el-GR" sz="4200" dirty="0"/>
            </a:p>
            <a:p>
              <a:pPr algn="ctr"/>
              <a:endParaRPr lang="en-US" sz="4200" dirty="0"/>
            </a:p>
            <a:p>
              <a:pPr algn="ctr"/>
              <a:r>
                <a:rPr lang="el-GR" sz="4200" dirty="0"/>
                <a:t>Η ελικοειδής</a:t>
              </a:r>
              <a:r>
                <a:rPr lang="en-US" sz="4200" dirty="0"/>
                <a:t> </a:t>
              </a:r>
              <a:r>
                <a:rPr lang="el-GR" sz="4200" dirty="0"/>
                <a:t>κλίμακα των εκλείψεων</a:t>
              </a:r>
            </a:p>
          </p:txBody>
        </p:sp>
        <p:pic>
          <p:nvPicPr>
            <p:cNvPr id="32" name="Εικόνα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3765" y="38762246"/>
              <a:ext cx="3254717" cy="6401273"/>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22831" y="38730962"/>
              <a:ext cx="9795117" cy="6319980"/>
            </a:xfrm>
            <a:prstGeom prst="rect">
              <a:avLst/>
            </a:prstGeom>
          </p:spPr>
        </p:pic>
        <p:sp>
          <p:nvSpPr>
            <p:cNvPr id="20" name="TextBox 19"/>
            <p:cNvSpPr txBox="1"/>
            <p:nvPr/>
          </p:nvSpPr>
          <p:spPr>
            <a:xfrm>
              <a:off x="20422831" y="45804513"/>
              <a:ext cx="9795117" cy="3046988"/>
            </a:xfrm>
            <a:prstGeom prst="rect">
              <a:avLst/>
            </a:prstGeom>
            <a:noFill/>
          </p:spPr>
          <p:txBody>
            <a:bodyPr wrap="square" rtlCol="0">
              <a:spAutoFit/>
            </a:bodyPr>
            <a:lstStyle/>
            <a:p>
              <a:pPr algn="ctr"/>
              <a:r>
                <a:rPr lang="en-US" sz="3200" dirty="0" err="1"/>
                <a:t>Parashikimi</a:t>
              </a:r>
              <a:r>
                <a:rPr lang="en-US" sz="3200" dirty="0"/>
                <a:t> </a:t>
              </a:r>
              <a:r>
                <a:rPr lang="en-US" sz="3200" dirty="0" err="1"/>
                <a:t>i</a:t>
              </a:r>
              <a:r>
                <a:rPr lang="en-US" sz="3200" dirty="0"/>
                <a:t> </a:t>
              </a:r>
              <a:r>
                <a:rPr lang="en-US" sz="3200" dirty="0" err="1"/>
                <a:t>një</a:t>
              </a:r>
              <a:r>
                <a:rPr lang="en-US" sz="3200" dirty="0"/>
                <a:t> </a:t>
              </a:r>
              <a:r>
                <a:rPr lang="en-US" sz="3200" dirty="0" err="1"/>
                <a:t>eklipsi</a:t>
              </a:r>
              <a:r>
                <a:rPr lang="en-US" sz="3200" dirty="0"/>
                <a:t> </a:t>
              </a:r>
              <a:r>
                <a:rPr lang="en-US" sz="3200" dirty="0" err="1"/>
                <a:t>hënor</a:t>
              </a:r>
              <a:r>
                <a:rPr lang="en-US" sz="3200" dirty="0"/>
                <a:t> </a:t>
              </a:r>
              <a:r>
                <a:rPr lang="en-US" sz="3200" dirty="0" err="1"/>
                <a:t>dhe</a:t>
              </a:r>
              <a:r>
                <a:rPr lang="en-US" sz="3200" dirty="0"/>
                <a:t> </a:t>
              </a:r>
              <a:r>
                <a:rPr lang="en-US" sz="3200" dirty="0" err="1"/>
                <a:t>diellor</a:t>
              </a:r>
              <a:r>
                <a:rPr lang="en-US" sz="3200" dirty="0"/>
                <a:t> </a:t>
              </a:r>
              <a:r>
                <a:rPr lang="en-US" sz="3200" dirty="0" err="1"/>
                <a:t>në</a:t>
              </a:r>
              <a:r>
                <a:rPr lang="en-US" sz="3200" dirty="0"/>
                <a:t> </a:t>
              </a:r>
              <a:r>
                <a:rPr lang="en-US" sz="3200" dirty="0" err="1"/>
                <a:t>orën</a:t>
              </a:r>
              <a:r>
                <a:rPr lang="en-US" sz="3200" dirty="0"/>
                <a:t> </a:t>
              </a:r>
              <a:r>
                <a:rPr lang="en-US" sz="3200" dirty="0" err="1"/>
                <a:t>nëntë</a:t>
              </a:r>
              <a:r>
                <a:rPr lang="en-US" sz="3200" dirty="0"/>
                <a:t> </a:t>
              </a:r>
              <a:r>
                <a:rPr lang="en-US" sz="3200" dirty="0" err="1"/>
                <a:t>të</a:t>
              </a:r>
              <a:r>
                <a:rPr lang="en-US" sz="3200" dirty="0"/>
                <a:t> </a:t>
              </a:r>
              <a:r>
                <a:rPr lang="en-US" sz="3200" dirty="0" err="1"/>
                <a:t>natës</a:t>
              </a:r>
              <a:r>
                <a:rPr lang="en-US" sz="3200" dirty="0"/>
                <a:t> </a:t>
              </a:r>
              <a:r>
                <a:rPr lang="en-US" sz="3200" dirty="0" err="1"/>
                <a:t>dhe</a:t>
              </a:r>
              <a:r>
                <a:rPr lang="en-US" sz="3200" dirty="0"/>
                <a:t> </a:t>
              </a:r>
              <a:r>
                <a:rPr lang="en-US" sz="3200" dirty="0" err="1"/>
                <a:t>në</a:t>
              </a:r>
              <a:r>
                <a:rPr lang="en-US" sz="3200" dirty="0"/>
                <a:t> </a:t>
              </a:r>
              <a:r>
                <a:rPr lang="en-US" sz="3200" dirty="0" err="1"/>
                <a:t>orën</a:t>
              </a:r>
              <a:r>
                <a:rPr lang="en-US" sz="3200" dirty="0"/>
                <a:t> </a:t>
              </a:r>
              <a:r>
                <a:rPr lang="en-US" sz="3200" dirty="0" err="1"/>
                <a:t>nëntë</a:t>
              </a:r>
              <a:r>
                <a:rPr lang="en-US" sz="3200" dirty="0"/>
                <a:t> </a:t>
              </a:r>
              <a:r>
                <a:rPr lang="en-US" sz="3200" dirty="0" err="1"/>
                <a:t>të</a:t>
              </a:r>
              <a:r>
                <a:rPr lang="en-US" sz="3200" dirty="0"/>
                <a:t> </a:t>
              </a:r>
              <a:r>
                <a:rPr lang="en-US" sz="3200" dirty="0" err="1"/>
                <a:t>ditës</a:t>
              </a:r>
              <a:endParaRPr lang="el-GR" sz="3200" dirty="0"/>
            </a:p>
            <a:p>
              <a:pPr algn="ctr"/>
              <a:endParaRPr lang="en-US" sz="3200" dirty="0"/>
            </a:p>
            <a:p>
              <a:pPr algn="ctr"/>
              <a:r>
                <a:rPr lang="el-GR" sz="3200" dirty="0"/>
                <a:t>Πρόβλεψη μιας σεληνιακής και μιας ηλιακής έκλειψης</a:t>
              </a:r>
              <a:r>
                <a:rPr lang="en-US" sz="3200" dirty="0"/>
                <a:t> </a:t>
              </a:r>
              <a:r>
                <a:rPr lang="el-GR" sz="3200" dirty="0"/>
                <a:t>κατά την ενάτη ώρα της νύκτας και την ενάτη ώρα της ημέρας</a:t>
              </a:r>
            </a:p>
          </p:txBody>
        </p:sp>
        <p:sp>
          <p:nvSpPr>
            <p:cNvPr id="21" name="TextBox 20"/>
            <p:cNvSpPr txBox="1"/>
            <p:nvPr/>
          </p:nvSpPr>
          <p:spPr>
            <a:xfrm>
              <a:off x="31229430" y="45558293"/>
              <a:ext cx="3254717" cy="3046988"/>
            </a:xfrm>
            <a:prstGeom prst="rect">
              <a:avLst/>
            </a:prstGeom>
            <a:noFill/>
          </p:spPr>
          <p:txBody>
            <a:bodyPr wrap="square" rtlCol="0">
              <a:spAutoFit/>
            </a:bodyPr>
            <a:lstStyle/>
            <a:p>
              <a:pPr algn="ctr"/>
              <a:r>
                <a:rPr lang="pt-BR" sz="3200" dirty="0"/>
                <a:t>Paraqitje e mundshme e mekanizmit</a:t>
              </a:r>
              <a:endParaRPr lang="el-GR" sz="3200" dirty="0"/>
            </a:p>
            <a:p>
              <a:pPr algn="ctr"/>
              <a:endParaRPr lang="pt-BR" sz="3200" dirty="0"/>
            </a:p>
            <a:p>
              <a:pPr algn="ctr"/>
              <a:r>
                <a:rPr lang="el-GR" sz="3200" dirty="0"/>
                <a:t>Πιθανή μορφή του μηχανισμού</a:t>
              </a:r>
            </a:p>
          </p:txBody>
        </p:sp>
      </p:grpSp>
      <p:grpSp>
        <p:nvGrpSpPr>
          <p:cNvPr id="24" name="Ομάδα 23"/>
          <p:cNvGrpSpPr/>
          <p:nvPr/>
        </p:nvGrpSpPr>
        <p:grpSpPr>
          <a:xfrm>
            <a:off x="1584426" y="829659"/>
            <a:ext cx="4830786" cy="5334632"/>
            <a:chOff x="1993246" y="829659"/>
            <a:chExt cx="4830786" cy="5334632"/>
          </a:xfrm>
        </p:grpSpPr>
        <p:sp>
          <p:nvSpPr>
            <p:cNvPr id="37"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6"/>
                </a:rPr>
                <a:t>xmoussas@phys.uoa.gr</a:t>
              </a:r>
              <a:r>
                <a:rPr lang="en-GB" sz="1400" b="1" dirty="0">
                  <a:solidFill>
                    <a:srgbClr val="003399"/>
                  </a:solidFill>
                </a:rPr>
                <a:t>, </a:t>
              </a:r>
              <a:r>
                <a:rPr lang="en-GB" sz="1400" b="1" dirty="0">
                  <a:solidFill>
                    <a:srgbClr val="003399"/>
                  </a:solidFill>
                  <a:hlinkClick r:id="rId7"/>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34" name="Picture 2" descr="https://upload.wikimedia.org/wikipedia/el/2/2b/Logo_uoa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Προσαρμογή</PresentationFormat>
  <Paragraphs>40</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130</cp:revision>
  <dcterms:created xsi:type="dcterms:W3CDTF">2014-06-01T18:00:45Z</dcterms:created>
  <dcterms:modified xsi:type="dcterms:W3CDTF">2025-07-23T06:23:28Z</dcterms:modified>
</cp:coreProperties>
</file>