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7" r:id="rId2"/>
  </p:sldIdLst>
  <p:sldSz cx="36004500" cy="50406300"/>
  <p:notesSz cx="6858000" cy="9144000"/>
  <p:defaultTextStyle>
    <a:defPPr>
      <a:defRPr lang="en-US"/>
    </a:defPPr>
    <a:lvl1pPr marL="0" algn="l" defTabSz="4610588" rtl="0" eaLnBrk="1" latinLnBrk="0" hangingPunct="1">
      <a:defRPr sz="9100" kern="1200">
        <a:solidFill>
          <a:schemeClr val="tx1"/>
        </a:solidFill>
        <a:latin typeface="+mn-lt"/>
        <a:ea typeface="+mn-ea"/>
        <a:cs typeface="+mn-cs"/>
      </a:defRPr>
    </a:lvl1pPr>
    <a:lvl2pPr marL="2305294" algn="l" defTabSz="4610588" rtl="0" eaLnBrk="1" latinLnBrk="0" hangingPunct="1">
      <a:defRPr sz="9100" kern="1200">
        <a:solidFill>
          <a:schemeClr val="tx1"/>
        </a:solidFill>
        <a:latin typeface="+mn-lt"/>
        <a:ea typeface="+mn-ea"/>
        <a:cs typeface="+mn-cs"/>
      </a:defRPr>
    </a:lvl2pPr>
    <a:lvl3pPr marL="4610588" algn="l" defTabSz="4610588" rtl="0" eaLnBrk="1" latinLnBrk="0" hangingPunct="1">
      <a:defRPr sz="9100" kern="1200">
        <a:solidFill>
          <a:schemeClr val="tx1"/>
        </a:solidFill>
        <a:latin typeface="+mn-lt"/>
        <a:ea typeface="+mn-ea"/>
        <a:cs typeface="+mn-cs"/>
      </a:defRPr>
    </a:lvl3pPr>
    <a:lvl4pPr marL="6915882" algn="l" defTabSz="4610588" rtl="0" eaLnBrk="1" latinLnBrk="0" hangingPunct="1">
      <a:defRPr sz="9100" kern="1200">
        <a:solidFill>
          <a:schemeClr val="tx1"/>
        </a:solidFill>
        <a:latin typeface="+mn-lt"/>
        <a:ea typeface="+mn-ea"/>
        <a:cs typeface="+mn-cs"/>
      </a:defRPr>
    </a:lvl4pPr>
    <a:lvl5pPr marL="9221175" algn="l" defTabSz="4610588" rtl="0" eaLnBrk="1" latinLnBrk="0" hangingPunct="1">
      <a:defRPr sz="9100" kern="1200">
        <a:solidFill>
          <a:schemeClr val="tx1"/>
        </a:solidFill>
        <a:latin typeface="+mn-lt"/>
        <a:ea typeface="+mn-ea"/>
        <a:cs typeface="+mn-cs"/>
      </a:defRPr>
    </a:lvl5pPr>
    <a:lvl6pPr marL="11526469" algn="l" defTabSz="4610588" rtl="0" eaLnBrk="1" latinLnBrk="0" hangingPunct="1">
      <a:defRPr sz="9100" kern="1200">
        <a:solidFill>
          <a:schemeClr val="tx1"/>
        </a:solidFill>
        <a:latin typeface="+mn-lt"/>
        <a:ea typeface="+mn-ea"/>
        <a:cs typeface="+mn-cs"/>
      </a:defRPr>
    </a:lvl6pPr>
    <a:lvl7pPr marL="13831763" algn="l" defTabSz="4610588" rtl="0" eaLnBrk="1" latinLnBrk="0" hangingPunct="1">
      <a:defRPr sz="9100" kern="1200">
        <a:solidFill>
          <a:schemeClr val="tx1"/>
        </a:solidFill>
        <a:latin typeface="+mn-lt"/>
        <a:ea typeface="+mn-ea"/>
        <a:cs typeface="+mn-cs"/>
      </a:defRPr>
    </a:lvl7pPr>
    <a:lvl8pPr marL="16137057" algn="l" defTabSz="4610588" rtl="0" eaLnBrk="1" latinLnBrk="0" hangingPunct="1">
      <a:defRPr sz="9100" kern="1200">
        <a:solidFill>
          <a:schemeClr val="tx1"/>
        </a:solidFill>
        <a:latin typeface="+mn-lt"/>
        <a:ea typeface="+mn-ea"/>
        <a:cs typeface="+mn-cs"/>
      </a:defRPr>
    </a:lvl8pPr>
    <a:lvl9pPr marL="18442351" algn="l" defTabSz="4610588" rtl="0" eaLnBrk="1" latinLnBrk="0" hangingPunct="1">
      <a:defRPr sz="9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876">
          <p15:clr>
            <a:srgbClr val="A4A3A4"/>
          </p15:clr>
        </p15:guide>
        <p15:guide id="2" pos="113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003399"/>
    <a:srgbClr val="D2A000"/>
    <a:srgbClr val="CAC14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88" autoAdjust="0"/>
    <p:restoredTop sz="98325" autoAdjust="0"/>
  </p:normalViewPr>
  <p:slideViewPr>
    <p:cSldViewPr>
      <p:cViewPr varScale="1">
        <p:scale>
          <a:sx n="10" d="100"/>
          <a:sy n="10" d="100"/>
        </p:scale>
        <p:origin x="1376" y="2"/>
      </p:cViewPr>
      <p:guideLst>
        <p:guide orient="horz" pos="15876"/>
        <p:guide pos="1134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B1C79CC-A4C8-4E48-BE93-E55E079F10E9}" type="datetimeFigureOut">
              <a:rPr lang="el-GR" smtClean="0"/>
              <a:t>23/7/2025</a:t>
            </a:fld>
            <a:endParaRPr lang="el-GR"/>
          </a:p>
        </p:txBody>
      </p:sp>
      <p:sp>
        <p:nvSpPr>
          <p:cNvPr id="4" name="Θέση εικόνας διαφάνειας 3"/>
          <p:cNvSpPr>
            <a:spLocks noGrp="1" noRot="1" noChangeAspect="1"/>
          </p:cNvSpPr>
          <p:nvPr>
            <p:ph type="sldImg" idx="2"/>
          </p:nvPr>
        </p:nvSpPr>
        <p:spPr>
          <a:xfrm>
            <a:off x="2205038" y="685800"/>
            <a:ext cx="2447925"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008D308-D6DF-4B45-B387-302964176723}" type="slidenum">
              <a:rPr lang="el-GR" smtClean="0"/>
              <a:t>‹#›</a:t>
            </a:fld>
            <a:endParaRPr lang="el-GR"/>
          </a:p>
        </p:txBody>
      </p:sp>
    </p:spTree>
    <p:extLst>
      <p:ext uri="{BB962C8B-B14F-4D97-AF65-F5344CB8AC3E}">
        <p14:creationId xmlns:p14="http://schemas.microsoft.com/office/powerpoint/2010/main" val="36208387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2700340" y="15658636"/>
            <a:ext cx="30603825" cy="10804682"/>
          </a:xfrm>
        </p:spPr>
        <p:txBody>
          <a:bodyPr/>
          <a:lstStyle/>
          <a:p>
            <a:r>
              <a:rPr lang="el-GR"/>
              <a:t>Kλικ για επεξεργασία του τίτλου</a:t>
            </a:r>
            <a:endParaRPr lang="en-GB"/>
          </a:p>
        </p:txBody>
      </p:sp>
      <p:sp>
        <p:nvSpPr>
          <p:cNvPr id="3" name="2 - Υπότιτλος"/>
          <p:cNvSpPr>
            <a:spLocks noGrp="1"/>
          </p:cNvSpPr>
          <p:nvPr>
            <p:ph type="subTitle" idx="1"/>
          </p:nvPr>
        </p:nvSpPr>
        <p:spPr>
          <a:xfrm>
            <a:off x="5400677" y="28563570"/>
            <a:ext cx="25203151" cy="12881610"/>
          </a:xfrm>
        </p:spPr>
        <p:txBody>
          <a:bodyPr/>
          <a:lstStyle>
            <a:lvl1pPr marL="0" indent="0" algn="ctr">
              <a:buNone/>
              <a:defRPr>
                <a:solidFill>
                  <a:schemeClr val="tx1">
                    <a:tint val="75000"/>
                  </a:schemeClr>
                </a:solidFill>
              </a:defRPr>
            </a:lvl1pPr>
            <a:lvl2pPr marL="2305294" indent="0" algn="ctr">
              <a:buNone/>
              <a:defRPr>
                <a:solidFill>
                  <a:schemeClr val="tx1">
                    <a:tint val="75000"/>
                  </a:schemeClr>
                </a:solidFill>
              </a:defRPr>
            </a:lvl2pPr>
            <a:lvl3pPr marL="4610588" indent="0" algn="ctr">
              <a:buNone/>
              <a:defRPr>
                <a:solidFill>
                  <a:schemeClr val="tx1">
                    <a:tint val="75000"/>
                  </a:schemeClr>
                </a:solidFill>
              </a:defRPr>
            </a:lvl3pPr>
            <a:lvl4pPr marL="6915882" indent="0" algn="ctr">
              <a:buNone/>
              <a:defRPr>
                <a:solidFill>
                  <a:schemeClr val="tx1">
                    <a:tint val="75000"/>
                  </a:schemeClr>
                </a:solidFill>
              </a:defRPr>
            </a:lvl4pPr>
            <a:lvl5pPr marL="9221175" indent="0" algn="ctr">
              <a:buNone/>
              <a:defRPr>
                <a:solidFill>
                  <a:schemeClr val="tx1">
                    <a:tint val="75000"/>
                  </a:schemeClr>
                </a:solidFill>
              </a:defRPr>
            </a:lvl5pPr>
            <a:lvl6pPr marL="11526469" indent="0" algn="ctr">
              <a:buNone/>
              <a:defRPr>
                <a:solidFill>
                  <a:schemeClr val="tx1">
                    <a:tint val="75000"/>
                  </a:schemeClr>
                </a:solidFill>
              </a:defRPr>
            </a:lvl6pPr>
            <a:lvl7pPr marL="13831763" indent="0" algn="ctr">
              <a:buNone/>
              <a:defRPr>
                <a:solidFill>
                  <a:schemeClr val="tx1">
                    <a:tint val="75000"/>
                  </a:schemeClr>
                </a:solidFill>
              </a:defRPr>
            </a:lvl7pPr>
            <a:lvl8pPr marL="16137057" indent="0" algn="ctr">
              <a:buNone/>
              <a:defRPr>
                <a:solidFill>
                  <a:schemeClr val="tx1">
                    <a:tint val="75000"/>
                  </a:schemeClr>
                </a:solidFill>
              </a:defRPr>
            </a:lvl8pPr>
            <a:lvl9pPr marL="18442351" indent="0" algn="ctr">
              <a:buNone/>
              <a:defRPr>
                <a:solidFill>
                  <a:schemeClr val="tx1">
                    <a:tint val="75000"/>
                  </a:schemeClr>
                </a:solidFill>
              </a:defRPr>
            </a:lvl9pPr>
          </a:lstStyle>
          <a:p>
            <a:r>
              <a:rPr lang="el-GR"/>
              <a:t>Κάντε κλικ για να επεξεργαστείτε τον υπότιτλο του υποδείγματος</a:t>
            </a:r>
            <a:endParaRPr lang="en-GB"/>
          </a:p>
        </p:txBody>
      </p:sp>
      <p:sp>
        <p:nvSpPr>
          <p:cNvPr id="4" name="3 - Θέση ημερομηνίας"/>
          <p:cNvSpPr>
            <a:spLocks noGrp="1"/>
          </p:cNvSpPr>
          <p:nvPr>
            <p:ph type="dt" sz="half" idx="10"/>
          </p:nvPr>
        </p:nvSpPr>
        <p:spPr/>
        <p:txBody>
          <a:bodyPr/>
          <a:lstStyle/>
          <a:p>
            <a:fld id="{716D7509-9ED9-4B61-87DC-A724F859E6AB}" type="datetimeFigureOut">
              <a:rPr lang="en-GB" smtClean="0"/>
              <a:pPr/>
              <a:t>23/07/2025</a:t>
            </a:fld>
            <a:endParaRPr lang="en-GB"/>
          </a:p>
        </p:txBody>
      </p:sp>
      <p:sp>
        <p:nvSpPr>
          <p:cNvPr id="5" name="4 - Θέση υποσέλιδου"/>
          <p:cNvSpPr>
            <a:spLocks noGrp="1"/>
          </p:cNvSpPr>
          <p:nvPr>
            <p:ph type="ftr" sz="quarter" idx="11"/>
          </p:nvPr>
        </p:nvSpPr>
        <p:spPr/>
        <p:txBody>
          <a:bodyPr/>
          <a:lstStyle/>
          <a:p>
            <a:endParaRPr lang="en-GB"/>
          </a:p>
        </p:txBody>
      </p:sp>
      <p:sp>
        <p:nvSpPr>
          <p:cNvPr id="6" name="5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endParaRPr lang="en-GB"/>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3 - Θέση ημερομηνίας"/>
          <p:cNvSpPr>
            <a:spLocks noGrp="1"/>
          </p:cNvSpPr>
          <p:nvPr>
            <p:ph type="dt" sz="half" idx="10"/>
          </p:nvPr>
        </p:nvSpPr>
        <p:spPr/>
        <p:txBody>
          <a:bodyPr/>
          <a:lstStyle/>
          <a:p>
            <a:fld id="{716D7509-9ED9-4B61-87DC-A724F859E6AB}" type="datetimeFigureOut">
              <a:rPr lang="en-GB" smtClean="0"/>
              <a:pPr/>
              <a:t>23/07/2025</a:t>
            </a:fld>
            <a:endParaRPr lang="en-GB"/>
          </a:p>
        </p:txBody>
      </p:sp>
      <p:sp>
        <p:nvSpPr>
          <p:cNvPr id="5" name="4 - Θέση υποσέλιδου"/>
          <p:cNvSpPr>
            <a:spLocks noGrp="1"/>
          </p:cNvSpPr>
          <p:nvPr>
            <p:ph type="ftr" sz="quarter" idx="11"/>
          </p:nvPr>
        </p:nvSpPr>
        <p:spPr/>
        <p:txBody>
          <a:bodyPr/>
          <a:lstStyle/>
          <a:p>
            <a:endParaRPr lang="en-GB"/>
          </a:p>
        </p:txBody>
      </p:sp>
      <p:sp>
        <p:nvSpPr>
          <p:cNvPr id="6" name="5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19577443" y="2695343"/>
            <a:ext cx="6075762" cy="57337166"/>
          </a:xfrm>
        </p:spPr>
        <p:txBody>
          <a:bodyPr vert="eaVert"/>
          <a:lstStyle/>
          <a:p>
            <a:r>
              <a:rPr lang="el-GR"/>
              <a:t>Kλικ για επεξεργασία του τίτλου</a:t>
            </a:r>
            <a:endParaRPr lang="en-GB"/>
          </a:p>
        </p:txBody>
      </p:sp>
      <p:sp>
        <p:nvSpPr>
          <p:cNvPr id="3" name="2 - Θέση κατακόρυφου κειμένου"/>
          <p:cNvSpPr>
            <a:spLocks noGrp="1"/>
          </p:cNvSpPr>
          <p:nvPr>
            <p:ph type="body" orient="vert" idx="1"/>
          </p:nvPr>
        </p:nvSpPr>
        <p:spPr>
          <a:xfrm>
            <a:off x="1350172" y="2695343"/>
            <a:ext cx="17627205" cy="57337166"/>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3 - Θέση ημερομηνίας"/>
          <p:cNvSpPr>
            <a:spLocks noGrp="1"/>
          </p:cNvSpPr>
          <p:nvPr>
            <p:ph type="dt" sz="half" idx="10"/>
          </p:nvPr>
        </p:nvSpPr>
        <p:spPr/>
        <p:txBody>
          <a:bodyPr/>
          <a:lstStyle/>
          <a:p>
            <a:fld id="{716D7509-9ED9-4B61-87DC-A724F859E6AB}" type="datetimeFigureOut">
              <a:rPr lang="en-GB" smtClean="0"/>
              <a:pPr/>
              <a:t>23/07/2025</a:t>
            </a:fld>
            <a:endParaRPr lang="en-GB"/>
          </a:p>
        </p:txBody>
      </p:sp>
      <p:sp>
        <p:nvSpPr>
          <p:cNvPr id="5" name="4 - Θέση υποσέλιδου"/>
          <p:cNvSpPr>
            <a:spLocks noGrp="1"/>
          </p:cNvSpPr>
          <p:nvPr>
            <p:ph type="ftr" sz="quarter" idx="11"/>
          </p:nvPr>
        </p:nvSpPr>
        <p:spPr/>
        <p:txBody>
          <a:bodyPr/>
          <a:lstStyle/>
          <a:p>
            <a:endParaRPr lang="en-GB"/>
          </a:p>
        </p:txBody>
      </p:sp>
      <p:sp>
        <p:nvSpPr>
          <p:cNvPr id="6" name="5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endParaRPr lang="en-GB"/>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3 - Θέση ημερομηνίας"/>
          <p:cNvSpPr>
            <a:spLocks noGrp="1"/>
          </p:cNvSpPr>
          <p:nvPr>
            <p:ph type="dt" sz="half" idx="10"/>
          </p:nvPr>
        </p:nvSpPr>
        <p:spPr/>
        <p:txBody>
          <a:bodyPr/>
          <a:lstStyle/>
          <a:p>
            <a:fld id="{716D7509-9ED9-4B61-87DC-A724F859E6AB}" type="datetimeFigureOut">
              <a:rPr lang="en-GB" smtClean="0"/>
              <a:pPr/>
              <a:t>23/07/2025</a:t>
            </a:fld>
            <a:endParaRPr lang="en-GB"/>
          </a:p>
        </p:txBody>
      </p:sp>
      <p:sp>
        <p:nvSpPr>
          <p:cNvPr id="5" name="4 - Θέση υποσέλιδου"/>
          <p:cNvSpPr>
            <a:spLocks noGrp="1"/>
          </p:cNvSpPr>
          <p:nvPr>
            <p:ph type="ftr" sz="quarter" idx="11"/>
          </p:nvPr>
        </p:nvSpPr>
        <p:spPr/>
        <p:txBody>
          <a:bodyPr/>
          <a:lstStyle/>
          <a:p>
            <a:endParaRPr lang="en-GB"/>
          </a:p>
        </p:txBody>
      </p:sp>
      <p:sp>
        <p:nvSpPr>
          <p:cNvPr id="6" name="5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2844109" y="32390718"/>
            <a:ext cx="30603825" cy="10011251"/>
          </a:xfrm>
        </p:spPr>
        <p:txBody>
          <a:bodyPr anchor="t"/>
          <a:lstStyle>
            <a:lvl1pPr algn="l">
              <a:defRPr sz="20200" b="1" cap="all"/>
            </a:lvl1pPr>
          </a:lstStyle>
          <a:p>
            <a:r>
              <a:rPr lang="el-GR"/>
              <a:t>Kλικ για επεξεργασία του τίτλου</a:t>
            </a:r>
            <a:endParaRPr lang="en-GB"/>
          </a:p>
        </p:txBody>
      </p:sp>
      <p:sp>
        <p:nvSpPr>
          <p:cNvPr id="3" name="2 - Θέση κειμένου"/>
          <p:cNvSpPr>
            <a:spLocks noGrp="1"/>
          </p:cNvSpPr>
          <p:nvPr>
            <p:ph type="body" idx="1"/>
          </p:nvPr>
        </p:nvSpPr>
        <p:spPr>
          <a:xfrm>
            <a:off x="2844109" y="21364349"/>
            <a:ext cx="30603825" cy="11026373"/>
          </a:xfrm>
        </p:spPr>
        <p:txBody>
          <a:bodyPr anchor="b"/>
          <a:lstStyle>
            <a:lvl1pPr marL="0" indent="0">
              <a:buNone/>
              <a:defRPr sz="10100">
                <a:solidFill>
                  <a:schemeClr val="tx1">
                    <a:tint val="75000"/>
                  </a:schemeClr>
                </a:solidFill>
              </a:defRPr>
            </a:lvl1pPr>
            <a:lvl2pPr marL="2305294" indent="0">
              <a:buNone/>
              <a:defRPr sz="9100">
                <a:solidFill>
                  <a:schemeClr val="tx1">
                    <a:tint val="75000"/>
                  </a:schemeClr>
                </a:solidFill>
              </a:defRPr>
            </a:lvl2pPr>
            <a:lvl3pPr marL="4610588" indent="0">
              <a:buNone/>
              <a:defRPr sz="8100">
                <a:solidFill>
                  <a:schemeClr val="tx1">
                    <a:tint val="75000"/>
                  </a:schemeClr>
                </a:solidFill>
              </a:defRPr>
            </a:lvl3pPr>
            <a:lvl4pPr marL="6915882" indent="0">
              <a:buNone/>
              <a:defRPr sz="7100">
                <a:solidFill>
                  <a:schemeClr val="tx1">
                    <a:tint val="75000"/>
                  </a:schemeClr>
                </a:solidFill>
              </a:defRPr>
            </a:lvl4pPr>
            <a:lvl5pPr marL="9221175" indent="0">
              <a:buNone/>
              <a:defRPr sz="7100">
                <a:solidFill>
                  <a:schemeClr val="tx1">
                    <a:tint val="75000"/>
                  </a:schemeClr>
                </a:solidFill>
              </a:defRPr>
            </a:lvl5pPr>
            <a:lvl6pPr marL="11526469" indent="0">
              <a:buNone/>
              <a:defRPr sz="7100">
                <a:solidFill>
                  <a:schemeClr val="tx1">
                    <a:tint val="75000"/>
                  </a:schemeClr>
                </a:solidFill>
              </a:defRPr>
            </a:lvl6pPr>
            <a:lvl7pPr marL="13831763" indent="0">
              <a:buNone/>
              <a:defRPr sz="7100">
                <a:solidFill>
                  <a:schemeClr val="tx1">
                    <a:tint val="75000"/>
                  </a:schemeClr>
                </a:solidFill>
              </a:defRPr>
            </a:lvl7pPr>
            <a:lvl8pPr marL="16137057" indent="0">
              <a:buNone/>
              <a:defRPr sz="7100">
                <a:solidFill>
                  <a:schemeClr val="tx1">
                    <a:tint val="75000"/>
                  </a:schemeClr>
                </a:solidFill>
              </a:defRPr>
            </a:lvl8pPr>
            <a:lvl9pPr marL="18442351" indent="0">
              <a:buNone/>
              <a:defRPr sz="71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716D7509-9ED9-4B61-87DC-A724F859E6AB}" type="datetimeFigureOut">
              <a:rPr lang="en-GB" smtClean="0"/>
              <a:pPr/>
              <a:t>23/07/2025</a:t>
            </a:fld>
            <a:endParaRPr lang="en-GB"/>
          </a:p>
        </p:txBody>
      </p:sp>
      <p:sp>
        <p:nvSpPr>
          <p:cNvPr id="5" name="4 - Θέση υποσέλιδου"/>
          <p:cNvSpPr>
            <a:spLocks noGrp="1"/>
          </p:cNvSpPr>
          <p:nvPr>
            <p:ph type="ftr" sz="quarter" idx="11"/>
          </p:nvPr>
        </p:nvSpPr>
        <p:spPr/>
        <p:txBody>
          <a:bodyPr/>
          <a:lstStyle/>
          <a:p>
            <a:endParaRPr lang="en-GB"/>
          </a:p>
        </p:txBody>
      </p:sp>
      <p:sp>
        <p:nvSpPr>
          <p:cNvPr id="6" name="5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endParaRPr lang="en-GB"/>
          </a:p>
        </p:txBody>
      </p:sp>
      <p:sp>
        <p:nvSpPr>
          <p:cNvPr id="3" name="2 - Θέση περιεχομένου"/>
          <p:cNvSpPr>
            <a:spLocks noGrp="1"/>
          </p:cNvSpPr>
          <p:nvPr>
            <p:ph sz="half" idx="1"/>
          </p:nvPr>
        </p:nvSpPr>
        <p:spPr>
          <a:xfrm>
            <a:off x="1350171" y="15681964"/>
            <a:ext cx="11851481" cy="44350549"/>
          </a:xfrm>
        </p:spPr>
        <p:txBody>
          <a:bodyPr/>
          <a:lstStyle>
            <a:lvl1pPr>
              <a:defRPr sz="14100"/>
            </a:lvl1pPr>
            <a:lvl2pPr>
              <a:defRPr sz="12100"/>
            </a:lvl2pPr>
            <a:lvl3pPr>
              <a:defRPr sz="10100"/>
            </a:lvl3pPr>
            <a:lvl4pPr>
              <a:defRPr sz="9100"/>
            </a:lvl4pPr>
            <a:lvl5pPr>
              <a:defRPr sz="9100"/>
            </a:lvl5pPr>
            <a:lvl6pPr>
              <a:defRPr sz="9100"/>
            </a:lvl6pPr>
            <a:lvl7pPr>
              <a:defRPr sz="9100"/>
            </a:lvl7pPr>
            <a:lvl8pPr>
              <a:defRPr sz="9100"/>
            </a:lvl8pPr>
            <a:lvl9pPr>
              <a:defRPr sz="91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3 - Θέση περιεχομένου"/>
          <p:cNvSpPr>
            <a:spLocks noGrp="1"/>
          </p:cNvSpPr>
          <p:nvPr>
            <p:ph sz="half" idx="2"/>
          </p:nvPr>
        </p:nvSpPr>
        <p:spPr>
          <a:xfrm>
            <a:off x="13801727" y="15681964"/>
            <a:ext cx="11851481" cy="44350549"/>
          </a:xfrm>
        </p:spPr>
        <p:txBody>
          <a:bodyPr/>
          <a:lstStyle>
            <a:lvl1pPr>
              <a:defRPr sz="14100"/>
            </a:lvl1pPr>
            <a:lvl2pPr>
              <a:defRPr sz="12100"/>
            </a:lvl2pPr>
            <a:lvl3pPr>
              <a:defRPr sz="10100"/>
            </a:lvl3pPr>
            <a:lvl4pPr>
              <a:defRPr sz="9100"/>
            </a:lvl4pPr>
            <a:lvl5pPr>
              <a:defRPr sz="9100"/>
            </a:lvl5pPr>
            <a:lvl6pPr>
              <a:defRPr sz="9100"/>
            </a:lvl6pPr>
            <a:lvl7pPr>
              <a:defRPr sz="9100"/>
            </a:lvl7pPr>
            <a:lvl8pPr>
              <a:defRPr sz="9100"/>
            </a:lvl8pPr>
            <a:lvl9pPr>
              <a:defRPr sz="91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5" name="4 - Θέση ημερομηνίας"/>
          <p:cNvSpPr>
            <a:spLocks noGrp="1"/>
          </p:cNvSpPr>
          <p:nvPr>
            <p:ph type="dt" sz="half" idx="10"/>
          </p:nvPr>
        </p:nvSpPr>
        <p:spPr/>
        <p:txBody>
          <a:bodyPr/>
          <a:lstStyle/>
          <a:p>
            <a:fld id="{716D7509-9ED9-4B61-87DC-A724F859E6AB}" type="datetimeFigureOut">
              <a:rPr lang="en-GB" smtClean="0"/>
              <a:pPr/>
              <a:t>23/07/2025</a:t>
            </a:fld>
            <a:endParaRPr lang="en-GB"/>
          </a:p>
        </p:txBody>
      </p:sp>
      <p:sp>
        <p:nvSpPr>
          <p:cNvPr id="6" name="5 - Θέση υποσέλιδου"/>
          <p:cNvSpPr>
            <a:spLocks noGrp="1"/>
          </p:cNvSpPr>
          <p:nvPr>
            <p:ph type="ftr" sz="quarter" idx="11"/>
          </p:nvPr>
        </p:nvSpPr>
        <p:spPr/>
        <p:txBody>
          <a:bodyPr/>
          <a:lstStyle/>
          <a:p>
            <a:endParaRPr lang="en-GB"/>
          </a:p>
        </p:txBody>
      </p:sp>
      <p:sp>
        <p:nvSpPr>
          <p:cNvPr id="7" name="6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1800225" y="2018589"/>
            <a:ext cx="32404051" cy="8401050"/>
          </a:xfrm>
        </p:spPr>
        <p:txBody>
          <a:bodyPr/>
          <a:lstStyle>
            <a:lvl1pPr>
              <a:defRPr/>
            </a:lvl1pPr>
          </a:lstStyle>
          <a:p>
            <a:r>
              <a:rPr lang="el-GR"/>
              <a:t>Kλικ για επεξεργασία του τίτλου</a:t>
            </a:r>
            <a:endParaRPr lang="en-GB"/>
          </a:p>
        </p:txBody>
      </p:sp>
      <p:sp>
        <p:nvSpPr>
          <p:cNvPr id="3" name="2 - Θέση κειμένου"/>
          <p:cNvSpPr>
            <a:spLocks noGrp="1"/>
          </p:cNvSpPr>
          <p:nvPr>
            <p:ph type="body" idx="1"/>
          </p:nvPr>
        </p:nvSpPr>
        <p:spPr>
          <a:xfrm>
            <a:off x="1800227" y="11283080"/>
            <a:ext cx="15908240" cy="4702251"/>
          </a:xfrm>
        </p:spPr>
        <p:txBody>
          <a:bodyPr anchor="b"/>
          <a:lstStyle>
            <a:lvl1pPr marL="0" indent="0">
              <a:buNone/>
              <a:defRPr sz="12100" b="1"/>
            </a:lvl1pPr>
            <a:lvl2pPr marL="2305294" indent="0">
              <a:buNone/>
              <a:defRPr sz="10100" b="1"/>
            </a:lvl2pPr>
            <a:lvl3pPr marL="4610588" indent="0">
              <a:buNone/>
              <a:defRPr sz="9100" b="1"/>
            </a:lvl3pPr>
            <a:lvl4pPr marL="6915882" indent="0">
              <a:buNone/>
              <a:defRPr sz="8100" b="1"/>
            </a:lvl4pPr>
            <a:lvl5pPr marL="9221175" indent="0">
              <a:buNone/>
              <a:defRPr sz="8100" b="1"/>
            </a:lvl5pPr>
            <a:lvl6pPr marL="11526469" indent="0">
              <a:buNone/>
              <a:defRPr sz="8100" b="1"/>
            </a:lvl6pPr>
            <a:lvl7pPr marL="13831763" indent="0">
              <a:buNone/>
              <a:defRPr sz="8100" b="1"/>
            </a:lvl7pPr>
            <a:lvl8pPr marL="16137057" indent="0">
              <a:buNone/>
              <a:defRPr sz="8100" b="1"/>
            </a:lvl8pPr>
            <a:lvl9pPr marL="18442351" indent="0">
              <a:buNone/>
              <a:defRPr sz="81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1800227" y="15985331"/>
            <a:ext cx="15908240" cy="29041967"/>
          </a:xfrm>
        </p:spPr>
        <p:txBody>
          <a:bodyPr/>
          <a:lstStyle>
            <a:lvl1pPr>
              <a:defRPr sz="12100"/>
            </a:lvl1pPr>
            <a:lvl2pPr>
              <a:defRPr sz="10100"/>
            </a:lvl2pPr>
            <a:lvl3pPr>
              <a:defRPr sz="9100"/>
            </a:lvl3pPr>
            <a:lvl4pPr>
              <a:defRPr sz="8100"/>
            </a:lvl4pPr>
            <a:lvl5pPr>
              <a:defRPr sz="8100"/>
            </a:lvl5pPr>
            <a:lvl6pPr>
              <a:defRPr sz="8100"/>
            </a:lvl6pPr>
            <a:lvl7pPr>
              <a:defRPr sz="8100"/>
            </a:lvl7pPr>
            <a:lvl8pPr>
              <a:defRPr sz="8100"/>
            </a:lvl8pPr>
            <a:lvl9pPr>
              <a:defRPr sz="81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5" name="4 - Θέση κειμένου"/>
          <p:cNvSpPr>
            <a:spLocks noGrp="1"/>
          </p:cNvSpPr>
          <p:nvPr>
            <p:ph type="body" sz="quarter" idx="3"/>
          </p:nvPr>
        </p:nvSpPr>
        <p:spPr>
          <a:xfrm>
            <a:off x="18289790" y="11283080"/>
            <a:ext cx="15914487" cy="4702251"/>
          </a:xfrm>
        </p:spPr>
        <p:txBody>
          <a:bodyPr anchor="b"/>
          <a:lstStyle>
            <a:lvl1pPr marL="0" indent="0">
              <a:buNone/>
              <a:defRPr sz="12100" b="1"/>
            </a:lvl1pPr>
            <a:lvl2pPr marL="2305294" indent="0">
              <a:buNone/>
              <a:defRPr sz="10100" b="1"/>
            </a:lvl2pPr>
            <a:lvl3pPr marL="4610588" indent="0">
              <a:buNone/>
              <a:defRPr sz="9100" b="1"/>
            </a:lvl3pPr>
            <a:lvl4pPr marL="6915882" indent="0">
              <a:buNone/>
              <a:defRPr sz="8100" b="1"/>
            </a:lvl4pPr>
            <a:lvl5pPr marL="9221175" indent="0">
              <a:buNone/>
              <a:defRPr sz="8100" b="1"/>
            </a:lvl5pPr>
            <a:lvl6pPr marL="11526469" indent="0">
              <a:buNone/>
              <a:defRPr sz="8100" b="1"/>
            </a:lvl6pPr>
            <a:lvl7pPr marL="13831763" indent="0">
              <a:buNone/>
              <a:defRPr sz="8100" b="1"/>
            </a:lvl7pPr>
            <a:lvl8pPr marL="16137057" indent="0">
              <a:buNone/>
              <a:defRPr sz="8100" b="1"/>
            </a:lvl8pPr>
            <a:lvl9pPr marL="18442351" indent="0">
              <a:buNone/>
              <a:defRPr sz="81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18289790" y="15985331"/>
            <a:ext cx="15914487" cy="29041967"/>
          </a:xfrm>
        </p:spPr>
        <p:txBody>
          <a:bodyPr/>
          <a:lstStyle>
            <a:lvl1pPr>
              <a:defRPr sz="12100"/>
            </a:lvl1pPr>
            <a:lvl2pPr>
              <a:defRPr sz="10100"/>
            </a:lvl2pPr>
            <a:lvl3pPr>
              <a:defRPr sz="9100"/>
            </a:lvl3pPr>
            <a:lvl4pPr>
              <a:defRPr sz="8100"/>
            </a:lvl4pPr>
            <a:lvl5pPr>
              <a:defRPr sz="8100"/>
            </a:lvl5pPr>
            <a:lvl6pPr>
              <a:defRPr sz="8100"/>
            </a:lvl6pPr>
            <a:lvl7pPr>
              <a:defRPr sz="8100"/>
            </a:lvl7pPr>
            <a:lvl8pPr>
              <a:defRPr sz="8100"/>
            </a:lvl8pPr>
            <a:lvl9pPr>
              <a:defRPr sz="81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7" name="6 - Θέση ημερομηνίας"/>
          <p:cNvSpPr>
            <a:spLocks noGrp="1"/>
          </p:cNvSpPr>
          <p:nvPr>
            <p:ph type="dt" sz="half" idx="10"/>
          </p:nvPr>
        </p:nvSpPr>
        <p:spPr/>
        <p:txBody>
          <a:bodyPr/>
          <a:lstStyle/>
          <a:p>
            <a:fld id="{716D7509-9ED9-4B61-87DC-A724F859E6AB}" type="datetimeFigureOut">
              <a:rPr lang="en-GB" smtClean="0"/>
              <a:pPr/>
              <a:t>23/07/2025</a:t>
            </a:fld>
            <a:endParaRPr lang="en-GB"/>
          </a:p>
        </p:txBody>
      </p:sp>
      <p:sp>
        <p:nvSpPr>
          <p:cNvPr id="8" name="7 - Θέση υποσέλιδου"/>
          <p:cNvSpPr>
            <a:spLocks noGrp="1"/>
          </p:cNvSpPr>
          <p:nvPr>
            <p:ph type="ftr" sz="quarter" idx="11"/>
          </p:nvPr>
        </p:nvSpPr>
        <p:spPr/>
        <p:txBody>
          <a:bodyPr/>
          <a:lstStyle/>
          <a:p>
            <a:endParaRPr lang="en-GB"/>
          </a:p>
        </p:txBody>
      </p:sp>
      <p:sp>
        <p:nvSpPr>
          <p:cNvPr id="9" name="8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endParaRPr lang="en-GB"/>
          </a:p>
        </p:txBody>
      </p:sp>
      <p:sp>
        <p:nvSpPr>
          <p:cNvPr id="3" name="2 - Θέση ημερομηνίας"/>
          <p:cNvSpPr>
            <a:spLocks noGrp="1"/>
          </p:cNvSpPr>
          <p:nvPr>
            <p:ph type="dt" sz="half" idx="10"/>
          </p:nvPr>
        </p:nvSpPr>
        <p:spPr/>
        <p:txBody>
          <a:bodyPr/>
          <a:lstStyle/>
          <a:p>
            <a:fld id="{716D7509-9ED9-4B61-87DC-A724F859E6AB}" type="datetimeFigureOut">
              <a:rPr lang="en-GB" smtClean="0"/>
              <a:pPr/>
              <a:t>23/07/2025</a:t>
            </a:fld>
            <a:endParaRPr lang="en-GB"/>
          </a:p>
        </p:txBody>
      </p:sp>
      <p:sp>
        <p:nvSpPr>
          <p:cNvPr id="4" name="3 - Θέση υποσέλιδου"/>
          <p:cNvSpPr>
            <a:spLocks noGrp="1"/>
          </p:cNvSpPr>
          <p:nvPr>
            <p:ph type="ftr" sz="quarter" idx="11"/>
          </p:nvPr>
        </p:nvSpPr>
        <p:spPr/>
        <p:txBody>
          <a:bodyPr/>
          <a:lstStyle/>
          <a:p>
            <a:endParaRPr lang="en-GB"/>
          </a:p>
        </p:txBody>
      </p:sp>
      <p:sp>
        <p:nvSpPr>
          <p:cNvPr id="5" name="4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716D7509-9ED9-4B61-87DC-A724F859E6AB}" type="datetimeFigureOut">
              <a:rPr lang="en-GB" smtClean="0"/>
              <a:pPr/>
              <a:t>23/07/2025</a:t>
            </a:fld>
            <a:endParaRPr lang="en-GB"/>
          </a:p>
        </p:txBody>
      </p:sp>
      <p:sp>
        <p:nvSpPr>
          <p:cNvPr id="3" name="2 - Θέση υποσέλιδου"/>
          <p:cNvSpPr>
            <a:spLocks noGrp="1"/>
          </p:cNvSpPr>
          <p:nvPr>
            <p:ph type="ftr" sz="quarter" idx="11"/>
          </p:nvPr>
        </p:nvSpPr>
        <p:spPr/>
        <p:txBody>
          <a:bodyPr/>
          <a:lstStyle/>
          <a:p>
            <a:endParaRPr lang="en-GB"/>
          </a:p>
        </p:txBody>
      </p:sp>
      <p:sp>
        <p:nvSpPr>
          <p:cNvPr id="4" name="3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800228" y="2006921"/>
            <a:ext cx="11845234" cy="8541068"/>
          </a:xfrm>
        </p:spPr>
        <p:txBody>
          <a:bodyPr anchor="b"/>
          <a:lstStyle>
            <a:lvl1pPr algn="l">
              <a:defRPr sz="10100" b="1"/>
            </a:lvl1pPr>
          </a:lstStyle>
          <a:p>
            <a:r>
              <a:rPr lang="el-GR"/>
              <a:t>Kλικ για επεξεργασία του τίτλου</a:t>
            </a:r>
            <a:endParaRPr lang="en-GB"/>
          </a:p>
        </p:txBody>
      </p:sp>
      <p:sp>
        <p:nvSpPr>
          <p:cNvPr id="3" name="2 - Θέση περιεχομένου"/>
          <p:cNvSpPr>
            <a:spLocks noGrp="1"/>
          </p:cNvSpPr>
          <p:nvPr>
            <p:ph idx="1"/>
          </p:nvPr>
        </p:nvSpPr>
        <p:spPr>
          <a:xfrm>
            <a:off x="14076762" y="2006923"/>
            <a:ext cx="20127518" cy="43020382"/>
          </a:xfrm>
        </p:spPr>
        <p:txBody>
          <a:bodyPr/>
          <a:lstStyle>
            <a:lvl1pPr>
              <a:defRPr sz="16100"/>
            </a:lvl1pPr>
            <a:lvl2pPr>
              <a:defRPr sz="14100"/>
            </a:lvl2pPr>
            <a:lvl3pPr>
              <a:defRPr sz="12100"/>
            </a:lvl3pPr>
            <a:lvl4pPr>
              <a:defRPr sz="10100"/>
            </a:lvl4pPr>
            <a:lvl5pPr>
              <a:defRPr sz="10100"/>
            </a:lvl5pPr>
            <a:lvl6pPr>
              <a:defRPr sz="10100"/>
            </a:lvl6pPr>
            <a:lvl7pPr>
              <a:defRPr sz="10100"/>
            </a:lvl7pPr>
            <a:lvl8pPr>
              <a:defRPr sz="10100"/>
            </a:lvl8pPr>
            <a:lvl9pPr>
              <a:defRPr sz="101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3 - Θέση κειμένου"/>
          <p:cNvSpPr>
            <a:spLocks noGrp="1"/>
          </p:cNvSpPr>
          <p:nvPr>
            <p:ph type="body" sz="half" idx="2"/>
          </p:nvPr>
        </p:nvSpPr>
        <p:spPr>
          <a:xfrm>
            <a:off x="1800228" y="10547991"/>
            <a:ext cx="11845234" cy="34479315"/>
          </a:xfrm>
        </p:spPr>
        <p:txBody>
          <a:bodyPr/>
          <a:lstStyle>
            <a:lvl1pPr marL="0" indent="0">
              <a:buNone/>
              <a:defRPr sz="7100"/>
            </a:lvl1pPr>
            <a:lvl2pPr marL="2305294" indent="0">
              <a:buNone/>
              <a:defRPr sz="6100"/>
            </a:lvl2pPr>
            <a:lvl3pPr marL="4610588" indent="0">
              <a:buNone/>
              <a:defRPr sz="5000"/>
            </a:lvl3pPr>
            <a:lvl4pPr marL="6915882" indent="0">
              <a:buNone/>
              <a:defRPr sz="4500"/>
            </a:lvl4pPr>
            <a:lvl5pPr marL="9221175" indent="0">
              <a:buNone/>
              <a:defRPr sz="4500"/>
            </a:lvl5pPr>
            <a:lvl6pPr marL="11526469" indent="0">
              <a:buNone/>
              <a:defRPr sz="4500"/>
            </a:lvl6pPr>
            <a:lvl7pPr marL="13831763" indent="0">
              <a:buNone/>
              <a:defRPr sz="4500"/>
            </a:lvl7pPr>
            <a:lvl8pPr marL="16137057" indent="0">
              <a:buNone/>
              <a:defRPr sz="4500"/>
            </a:lvl8pPr>
            <a:lvl9pPr marL="18442351" indent="0">
              <a:buNone/>
              <a:defRPr sz="45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716D7509-9ED9-4B61-87DC-A724F859E6AB}" type="datetimeFigureOut">
              <a:rPr lang="en-GB" smtClean="0"/>
              <a:pPr/>
              <a:t>23/07/2025</a:t>
            </a:fld>
            <a:endParaRPr lang="en-GB"/>
          </a:p>
        </p:txBody>
      </p:sp>
      <p:sp>
        <p:nvSpPr>
          <p:cNvPr id="6" name="5 - Θέση υποσέλιδου"/>
          <p:cNvSpPr>
            <a:spLocks noGrp="1"/>
          </p:cNvSpPr>
          <p:nvPr>
            <p:ph type="ftr" sz="quarter" idx="11"/>
          </p:nvPr>
        </p:nvSpPr>
        <p:spPr/>
        <p:txBody>
          <a:bodyPr/>
          <a:lstStyle/>
          <a:p>
            <a:endParaRPr lang="en-GB"/>
          </a:p>
        </p:txBody>
      </p:sp>
      <p:sp>
        <p:nvSpPr>
          <p:cNvPr id="7" name="6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7057137" y="35284414"/>
            <a:ext cx="21602700" cy="4165526"/>
          </a:xfrm>
        </p:spPr>
        <p:txBody>
          <a:bodyPr anchor="b"/>
          <a:lstStyle>
            <a:lvl1pPr algn="l">
              <a:defRPr sz="10100" b="1"/>
            </a:lvl1pPr>
          </a:lstStyle>
          <a:p>
            <a:r>
              <a:rPr lang="el-GR"/>
              <a:t>Kλικ για επεξεργασία του τίτλου</a:t>
            </a:r>
            <a:endParaRPr lang="en-GB"/>
          </a:p>
        </p:txBody>
      </p:sp>
      <p:sp>
        <p:nvSpPr>
          <p:cNvPr id="3" name="2 - Θέση εικόνας"/>
          <p:cNvSpPr>
            <a:spLocks noGrp="1"/>
          </p:cNvSpPr>
          <p:nvPr>
            <p:ph type="pic" idx="1"/>
          </p:nvPr>
        </p:nvSpPr>
        <p:spPr>
          <a:xfrm>
            <a:off x="7057137" y="4503894"/>
            <a:ext cx="21602700" cy="30243780"/>
          </a:xfrm>
        </p:spPr>
        <p:txBody>
          <a:bodyPr/>
          <a:lstStyle>
            <a:lvl1pPr marL="0" indent="0">
              <a:buNone/>
              <a:defRPr sz="16100"/>
            </a:lvl1pPr>
            <a:lvl2pPr marL="2305294" indent="0">
              <a:buNone/>
              <a:defRPr sz="14100"/>
            </a:lvl2pPr>
            <a:lvl3pPr marL="4610588" indent="0">
              <a:buNone/>
              <a:defRPr sz="12100"/>
            </a:lvl3pPr>
            <a:lvl4pPr marL="6915882" indent="0">
              <a:buNone/>
              <a:defRPr sz="10100"/>
            </a:lvl4pPr>
            <a:lvl5pPr marL="9221175" indent="0">
              <a:buNone/>
              <a:defRPr sz="10100"/>
            </a:lvl5pPr>
            <a:lvl6pPr marL="11526469" indent="0">
              <a:buNone/>
              <a:defRPr sz="10100"/>
            </a:lvl6pPr>
            <a:lvl7pPr marL="13831763" indent="0">
              <a:buNone/>
              <a:defRPr sz="10100"/>
            </a:lvl7pPr>
            <a:lvl8pPr marL="16137057" indent="0">
              <a:buNone/>
              <a:defRPr sz="10100"/>
            </a:lvl8pPr>
            <a:lvl9pPr marL="18442351" indent="0">
              <a:buNone/>
              <a:defRPr sz="10100"/>
            </a:lvl9pPr>
          </a:lstStyle>
          <a:p>
            <a:endParaRPr lang="en-GB"/>
          </a:p>
        </p:txBody>
      </p:sp>
      <p:sp>
        <p:nvSpPr>
          <p:cNvPr id="4" name="3 - Θέση κειμένου"/>
          <p:cNvSpPr>
            <a:spLocks noGrp="1"/>
          </p:cNvSpPr>
          <p:nvPr>
            <p:ph type="body" sz="half" idx="2"/>
          </p:nvPr>
        </p:nvSpPr>
        <p:spPr>
          <a:xfrm>
            <a:off x="7057137" y="39449940"/>
            <a:ext cx="21602700" cy="5915734"/>
          </a:xfrm>
        </p:spPr>
        <p:txBody>
          <a:bodyPr/>
          <a:lstStyle>
            <a:lvl1pPr marL="0" indent="0">
              <a:buNone/>
              <a:defRPr sz="7100"/>
            </a:lvl1pPr>
            <a:lvl2pPr marL="2305294" indent="0">
              <a:buNone/>
              <a:defRPr sz="6100"/>
            </a:lvl2pPr>
            <a:lvl3pPr marL="4610588" indent="0">
              <a:buNone/>
              <a:defRPr sz="5000"/>
            </a:lvl3pPr>
            <a:lvl4pPr marL="6915882" indent="0">
              <a:buNone/>
              <a:defRPr sz="4500"/>
            </a:lvl4pPr>
            <a:lvl5pPr marL="9221175" indent="0">
              <a:buNone/>
              <a:defRPr sz="4500"/>
            </a:lvl5pPr>
            <a:lvl6pPr marL="11526469" indent="0">
              <a:buNone/>
              <a:defRPr sz="4500"/>
            </a:lvl6pPr>
            <a:lvl7pPr marL="13831763" indent="0">
              <a:buNone/>
              <a:defRPr sz="4500"/>
            </a:lvl7pPr>
            <a:lvl8pPr marL="16137057" indent="0">
              <a:buNone/>
              <a:defRPr sz="4500"/>
            </a:lvl8pPr>
            <a:lvl9pPr marL="18442351" indent="0">
              <a:buNone/>
              <a:defRPr sz="45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716D7509-9ED9-4B61-87DC-A724F859E6AB}" type="datetimeFigureOut">
              <a:rPr lang="en-GB" smtClean="0"/>
              <a:pPr/>
              <a:t>23/07/2025</a:t>
            </a:fld>
            <a:endParaRPr lang="en-GB"/>
          </a:p>
        </p:txBody>
      </p:sp>
      <p:sp>
        <p:nvSpPr>
          <p:cNvPr id="6" name="5 - Θέση υποσέλιδου"/>
          <p:cNvSpPr>
            <a:spLocks noGrp="1"/>
          </p:cNvSpPr>
          <p:nvPr>
            <p:ph type="ftr" sz="quarter" idx="11"/>
          </p:nvPr>
        </p:nvSpPr>
        <p:spPr/>
        <p:txBody>
          <a:bodyPr/>
          <a:lstStyle/>
          <a:p>
            <a:endParaRPr lang="en-GB"/>
          </a:p>
        </p:txBody>
      </p:sp>
      <p:sp>
        <p:nvSpPr>
          <p:cNvPr id="7" name="6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1800225" y="2018589"/>
            <a:ext cx="32404051" cy="8401050"/>
          </a:xfrm>
          <a:prstGeom prst="rect">
            <a:avLst/>
          </a:prstGeom>
        </p:spPr>
        <p:txBody>
          <a:bodyPr vert="horz" lIns="461059" tIns="230529" rIns="461059" bIns="230529" rtlCol="0" anchor="ctr">
            <a:normAutofit/>
          </a:bodyPr>
          <a:lstStyle/>
          <a:p>
            <a:r>
              <a:rPr lang="el-GR"/>
              <a:t>Kλικ για επεξεργασία του τίτλου</a:t>
            </a:r>
            <a:endParaRPr lang="en-GB"/>
          </a:p>
        </p:txBody>
      </p:sp>
      <p:sp>
        <p:nvSpPr>
          <p:cNvPr id="3" name="2 - Θέση κειμένου"/>
          <p:cNvSpPr>
            <a:spLocks noGrp="1"/>
          </p:cNvSpPr>
          <p:nvPr>
            <p:ph type="body" idx="1"/>
          </p:nvPr>
        </p:nvSpPr>
        <p:spPr>
          <a:xfrm>
            <a:off x="1800225" y="11761479"/>
            <a:ext cx="32404051" cy="33265826"/>
          </a:xfrm>
          <a:prstGeom prst="rect">
            <a:avLst/>
          </a:prstGeom>
        </p:spPr>
        <p:txBody>
          <a:bodyPr vert="horz" lIns="461059" tIns="230529" rIns="461059" bIns="230529"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3 - Θέση ημερομηνίας"/>
          <p:cNvSpPr>
            <a:spLocks noGrp="1"/>
          </p:cNvSpPr>
          <p:nvPr>
            <p:ph type="dt" sz="half" idx="2"/>
          </p:nvPr>
        </p:nvSpPr>
        <p:spPr>
          <a:xfrm>
            <a:off x="1800225" y="46719181"/>
            <a:ext cx="8401051" cy="2683667"/>
          </a:xfrm>
          <a:prstGeom prst="rect">
            <a:avLst/>
          </a:prstGeom>
        </p:spPr>
        <p:txBody>
          <a:bodyPr vert="horz" lIns="461059" tIns="230529" rIns="461059" bIns="230529" rtlCol="0" anchor="ctr"/>
          <a:lstStyle>
            <a:lvl1pPr algn="l">
              <a:defRPr sz="6100">
                <a:solidFill>
                  <a:schemeClr val="tx1">
                    <a:tint val="75000"/>
                  </a:schemeClr>
                </a:solidFill>
              </a:defRPr>
            </a:lvl1pPr>
          </a:lstStyle>
          <a:p>
            <a:fld id="{716D7509-9ED9-4B61-87DC-A724F859E6AB}" type="datetimeFigureOut">
              <a:rPr lang="en-GB" smtClean="0"/>
              <a:pPr/>
              <a:t>23/07/2025</a:t>
            </a:fld>
            <a:endParaRPr lang="en-GB"/>
          </a:p>
        </p:txBody>
      </p:sp>
      <p:sp>
        <p:nvSpPr>
          <p:cNvPr id="5" name="4 - Θέση υποσέλιδου"/>
          <p:cNvSpPr>
            <a:spLocks noGrp="1"/>
          </p:cNvSpPr>
          <p:nvPr>
            <p:ph type="ftr" sz="quarter" idx="3"/>
          </p:nvPr>
        </p:nvSpPr>
        <p:spPr>
          <a:xfrm>
            <a:off x="12301540" y="46719181"/>
            <a:ext cx="11401425" cy="2683667"/>
          </a:xfrm>
          <a:prstGeom prst="rect">
            <a:avLst/>
          </a:prstGeom>
        </p:spPr>
        <p:txBody>
          <a:bodyPr vert="horz" lIns="461059" tIns="230529" rIns="461059" bIns="230529" rtlCol="0" anchor="ctr"/>
          <a:lstStyle>
            <a:lvl1pPr algn="ctr">
              <a:defRPr sz="6100">
                <a:solidFill>
                  <a:schemeClr val="tx1">
                    <a:tint val="75000"/>
                  </a:schemeClr>
                </a:solidFill>
              </a:defRPr>
            </a:lvl1pPr>
          </a:lstStyle>
          <a:p>
            <a:endParaRPr lang="en-GB"/>
          </a:p>
        </p:txBody>
      </p:sp>
      <p:sp>
        <p:nvSpPr>
          <p:cNvPr id="6" name="5 - Θέση αριθμού διαφάνειας"/>
          <p:cNvSpPr>
            <a:spLocks noGrp="1"/>
          </p:cNvSpPr>
          <p:nvPr>
            <p:ph type="sldNum" sz="quarter" idx="4"/>
          </p:nvPr>
        </p:nvSpPr>
        <p:spPr>
          <a:xfrm>
            <a:off x="25803225" y="46719181"/>
            <a:ext cx="8401051" cy="2683667"/>
          </a:xfrm>
          <a:prstGeom prst="rect">
            <a:avLst/>
          </a:prstGeom>
        </p:spPr>
        <p:txBody>
          <a:bodyPr vert="horz" lIns="461059" tIns="230529" rIns="461059" bIns="230529" rtlCol="0" anchor="ctr"/>
          <a:lstStyle>
            <a:lvl1pPr algn="r">
              <a:defRPr sz="6100">
                <a:solidFill>
                  <a:schemeClr val="tx1">
                    <a:tint val="75000"/>
                  </a:schemeClr>
                </a:solidFill>
              </a:defRPr>
            </a:lvl1pPr>
          </a:lstStyle>
          <a:p>
            <a:fld id="{187992A0-716E-43E8-BD68-F533C6A7A6A0}"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610588" rtl="0" eaLnBrk="1" latinLnBrk="0" hangingPunct="1">
        <a:spcBef>
          <a:spcPct val="0"/>
        </a:spcBef>
        <a:buNone/>
        <a:defRPr sz="22200" kern="1200">
          <a:solidFill>
            <a:schemeClr val="tx1"/>
          </a:solidFill>
          <a:latin typeface="+mj-lt"/>
          <a:ea typeface="+mj-ea"/>
          <a:cs typeface="+mj-cs"/>
        </a:defRPr>
      </a:lvl1pPr>
    </p:titleStyle>
    <p:bodyStyle>
      <a:lvl1pPr marL="1728970" indent="-1728970" algn="l" defTabSz="4610588" rtl="0" eaLnBrk="1" latinLnBrk="0" hangingPunct="1">
        <a:spcBef>
          <a:spcPct val="20000"/>
        </a:spcBef>
        <a:buFont typeface="Arial" pitchFamily="34" charset="0"/>
        <a:buChar char="•"/>
        <a:defRPr sz="16100" kern="1200">
          <a:solidFill>
            <a:schemeClr val="tx1"/>
          </a:solidFill>
          <a:latin typeface="+mn-lt"/>
          <a:ea typeface="+mn-ea"/>
          <a:cs typeface="+mn-cs"/>
        </a:defRPr>
      </a:lvl1pPr>
      <a:lvl2pPr marL="3746102" indent="-1440809" algn="l" defTabSz="4610588" rtl="0" eaLnBrk="1" latinLnBrk="0" hangingPunct="1">
        <a:spcBef>
          <a:spcPct val="20000"/>
        </a:spcBef>
        <a:buFont typeface="Arial" pitchFamily="34" charset="0"/>
        <a:buChar char="–"/>
        <a:defRPr sz="14100" kern="1200">
          <a:solidFill>
            <a:schemeClr val="tx1"/>
          </a:solidFill>
          <a:latin typeface="+mn-lt"/>
          <a:ea typeface="+mn-ea"/>
          <a:cs typeface="+mn-cs"/>
        </a:defRPr>
      </a:lvl2pPr>
      <a:lvl3pPr marL="5763235" indent="-1152647" algn="l" defTabSz="4610588" rtl="0" eaLnBrk="1" latinLnBrk="0" hangingPunct="1">
        <a:spcBef>
          <a:spcPct val="20000"/>
        </a:spcBef>
        <a:buFont typeface="Arial" pitchFamily="34" charset="0"/>
        <a:buChar char="•"/>
        <a:defRPr sz="12100" kern="1200">
          <a:solidFill>
            <a:schemeClr val="tx1"/>
          </a:solidFill>
          <a:latin typeface="+mn-lt"/>
          <a:ea typeface="+mn-ea"/>
          <a:cs typeface="+mn-cs"/>
        </a:defRPr>
      </a:lvl3pPr>
      <a:lvl4pPr marL="8068528" indent="-1152647" algn="l" defTabSz="4610588" rtl="0" eaLnBrk="1" latinLnBrk="0" hangingPunct="1">
        <a:spcBef>
          <a:spcPct val="20000"/>
        </a:spcBef>
        <a:buFont typeface="Arial" pitchFamily="34" charset="0"/>
        <a:buChar char="–"/>
        <a:defRPr sz="10100" kern="1200">
          <a:solidFill>
            <a:schemeClr val="tx1"/>
          </a:solidFill>
          <a:latin typeface="+mn-lt"/>
          <a:ea typeface="+mn-ea"/>
          <a:cs typeface="+mn-cs"/>
        </a:defRPr>
      </a:lvl4pPr>
      <a:lvl5pPr marL="10373822" indent="-1152647" algn="l" defTabSz="4610588" rtl="0" eaLnBrk="1" latinLnBrk="0" hangingPunct="1">
        <a:spcBef>
          <a:spcPct val="20000"/>
        </a:spcBef>
        <a:buFont typeface="Arial" pitchFamily="34" charset="0"/>
        <a:buChar char="»"/>
        <a:defRPr sz="10100" kern="1200">
          <a:solidFill>
            <a:schemeClr val="tx1"/>
          </a:solidFill>
          <a:latin typeface="+mn-lt"/>
          <a:ea typeface="+mn-ea"/>
          <a:cs typeface="+mn-cs"/>
        </a:defRPr>
      </a:lvl5pPr>
      <a:lvl6pPr marL="12679116" indent="-1152647" algn="l" defTabSz="4610588" rtl="0" eaLnBrk="1" latinLnBrk="0" hangingPunct="1">
        <a:spcBef>
          <a:spcPct val="20000"/>
        </a:spcBef>
        <a:buFont typeface="Arial" pitchFamily="34" charset="0"/>
        <a:buChar char="•"/>
        <a:defRPr sz="10100" kern="1200">
          <a:solidFill>
            <a:schemeClr val="tx1"/>
          </a:solidFill>
          <a:latin typeface="+mn-lt"/>
          <a:ea typeface="+mn-ea"/>
          <a:cs typeface="+mn-cs"/>
        </a:defRPr>
      </a:lvl6pPr>
      <a:lvl7pPr marL="14984410" indent="-1152647" algn="l" defTabSz="4610588" rtl="0" eaLnBrk="1" latinLnBrk="0" hangingPunct="1">
        <a:spcBef>
          <a:spcPct val="20000"/>
        </a:spcBef>
        <a:buFont typeface="Arial" pitchFamily="34" charset="0"/>
        <a:buChar char="•"/>
        <a:defRPr sz="10100" kern="1200">
          <a:solidFill>
            <a:schemeClr val="tx1"/>
          </a:solidFill>
          <a:latin typeface="+mn-lt"/>
          <a:ea typeface="+mn-ea"/>
          <a:cs typeface="+mn-cs"/>
        </a:defRPr>
      </a:lvl7pPr>
      <a:lvl8pPr marL="17289704" indent="-1152647" algn="l" defTabSz="4610588" rtl="0" eaLnBrk="1" latinLnBrk="0" hangingPunct="1">
        <a:spcBef>
          <a:spcPct val="20000"/>
        </a:spcBef>
        <a:buFont typeface="Arial" pitchFamily="34" charset="0"/>
        <a:buChar char="•"/>
        <a:defRPr sz="10100" kern="1200">
          <a:solidFill>
            <a:schemeClr val="tx1"/>
          </a:solidFill>
          <a:latin typeface="+mn-lt"/>
          <a:ea typeface="+mn-ea"/>
          <a:cs typeface="+mn-cs"/>
        </a:defRPr>
      </a:lvl8pPr>
      <a:lvl9pPr marL="19594998" indent="-1152647" algn="l" defTabSz="4610588" rtl="0" eaLnBrk="1" latinLnBrk="0" hangingPunct="1">
        <a:spcBef>
          <a:spcPct val="20000"/>
        </a:spcBef>
        <a:buFont typeface="Arial" pitchFamily="34" charset="0"/>
        <a:buChar char="•"/>
        <a:defRPr sz="10100" kern="1200">
          <a:solidFill>
            <a:schemeClr val="tx1"/>
          </a:solidFill>
          <a:latin typeface="+mn-lt"/>
          <a:ea typeface="+mn-ea"/>
          <a:cs typeface="+mn-cs"/>
        </a:defRPr>
      </a:lvl9pPr>
    </p:bodyStyle>
    <p:otherStyle>
      <a:defPPr>
        <a:defRPr lang="en-US"/>
      </a:defPPr>
      <a:lvl1pPr marL="0" algn="l" defTabSz="4610588" rtl="0" eaLnBrk="1" latinLnBrk="0" hangingPunct="1">
        <a:defRPr sz="9100" kern="1200">
          <a:solidFill>
            <a:schemeClr val="tx1"/>
          </a:solidFill>
          <a:latin typeface="+mn-lt"/>
          <a:ea typeface="+mn-ea"/>
          <a:cs typeface="+mn-cs"/>
        </a:defRPr>
      </a:lvl1pPr>
      <a:lvl2pPr marL="2305294" algn="l" defTabSz="4610588" rtl="0" eaLnBrk="1" latinLnBrk="0" hangingPunct="1">
        <a:defRPr sz="9100" kern="1200">
          <a:solidFill>
            <a:schemeClr val="tx1"/>
          </a:solidFill>
          <a:latin typeface="+mn-lt"/>
          <a:ea typeface="+mn-ea"/>
          <a:cs typeface="+mn-cs"/>
        </a:defRPr>
      </a:lvl2pPr>
      <a:lvl3pPr marL="4610588" algn="l" defTabSz="4610588" rtl="0" eaLnBrk="1" latinLnBrk="0" hangingPunct="1">
        <a:defRPr sz="9100" kern="1200">
          <a:solidFill>
            <a:schemeClr val="tx1"/>
          </a:solidFill>
          <a:latin typeface="+mn-lt"/>
          <a:ea typeface="+mn-ea"/>
          <a:cs typeface="+mn-cs"/>
        </a:defRPr>
      </a:lvl3pPr>
      <a:lvl4pPr marL="6915882" algn="l" defTabSz="4610588" rtl="0" eaLnBrk="1" latinLnBrk="0" hangingPunct="1">
        <a:defRPr sz="9100" kern="1200">
          <a:solidFill>
            <a:schemeClr val="tx1"/>
          </a:solidFill>
          <a:latin typeface="+mn-lt"/>
          <a:ea typeface="+mn-ea"/>
          <a:cs typeface="+mn-cs"/>
        </a:defRPr>
      </a:lvl4pPr>
      <a:lvl5pPr marL="9221175" algn="l" defTabSz="4610588" rtl="0" eaLnBrk="1" latinLnBrk="0" hangingPunct="1">
        <a:defRPr sz="9100" kern="1200">
          <a:solidFill>
            <a:schemeClr val="tx1"/>
          </a:solidFill>
          <a:latin typeface="+mn-lt"/>
          <a:ea typeface="+mn-ea"/>
          <a:cs typeface="+mn-cs"/>
        </a:defRPr>
      </a:lvl5pPr>
      <a:lvl6pPr marL="11526469" algn="l" defTabSz="4610588" rtl="0" eaLnBrk="1" latinLnBrk="0" hangingPunct="1">
        <a:defRPr sz="9100" kern="1200">
          <a:solidFill>
            <a:schemeClr val="tx1"/>
          </a:solidFill>
          <a:latin typeface="+mn-lt"/>
          <a:ea typeface="+mn-ea"/>
          <a:cs typeface="+mn-cs"/>
        </a:defRPr>
      </a:lvl6pPr>
      <a:lvl7pPr marL="13831763" algn="l" defTabSz="4610588" rtl="0" eaLnBrk="1" latinLnBrk="0" hangingPunct="1">
        <a:defRPr sz="9100" kern="1200">
          <a:solidFill>
            <a:schemeClr val="tx1"/>
          </a:solidFill>
          <a:latin typeface="+mn-lt"/>
          <a:ea typeface="+mn-ea"/>
          <a:cs typeface="+mn-cs"/>
        </a:defRPr>
      </a:lvl7pPr>
      <a:lvl8pPr marL="16137057" algn="l" defTabSz="4610588" rtl="0" eaLnBrk="1" latinLnBrk="0" hangingPunct="1">
        <a:defRPr sz="9100" kern="1200">
          <a:solidFill>
            <a:schemeClr val="tx1"/>
          </a:solidFill>
          <a:latin typeface="+mn-lt"/>
          <a:ea typeface="+mn-ea"/>
          <a:cs typeface="+mn-cs"/>
        </a:defRPr>
      </a:lvl8pPr>
      <a:lvl9pPr marL="18442351" algn="l" defTabSz="4610588" rtl="0" eaLnBrk="1" latinLnBrk="0" hangingPunct="1">
        <a:defRPr sz="9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6.png"/><Relationship Id="rId18" Type="http://schemas.openxmlformats.org/officeDocument/2006/relationships/image" Target="../media/image11.jpeg"/><Relationship Id="rId26" Type="http://schemas.openxmlformats.org/officeDocument/2006/relationships/image" Target="../media/image19.png"/><Relationship Id="rId3" Type="http://schemas.microsoft.com/office/2007/relationships/media" Target="../media/media2.wav"/><Relationship Id="rId21" Type="http://schemas.openxmlformats.org/officeDocument/2006/relationships/image" Target="../media/image14.png"/><Relationship Id="rId34" Type="http://schemas.openxmlformats.org/officeDocument/2006/relationships/image" Target="../media/image25.png"/><Relationship Id="rId7" Type="http://schemas.openxmlformats.org/officeDocument/2006/relationships/image" Target="../media/image2.png"/><Relationship Id="rId12" Type="http://schemas.openxmlformats.org/officeDocument/2006/relationships/image" Target="../media/image5.png"/><Relationship Id="rId17" Type="http://schemas.openxmlformats.org/officeDocument/2006/relationships/image" Target="../media/image10.jpeg"/><Relationship Id="rId25" Type="http://schemas.openxmlformats.org/officeDocument/2006/relationships/image" Target="../media/image18.png"/><Relationship Id="rId33" Type="http://schemas.openxmlformats.org/officeDocument/2006/relationships/hyperlink" Target="mailto:xmoussas@gmail.com" TargetMode="External"/><Relationship Id="rId2" Type="http://schemas.openxmlformats.org/officeDocument/2006/relationships/audio" Target="../media/media1.wav"/><Relationship Id="rId16" Type="http://schemas.openxmlformats.org/officeDocument/2006/relationships/image" Target="../media/image9.jpeg"/><Relationship Id="rId20" Type="http://schemas.openxmlformats.org/officeDocument/2006/relationships/image" Target="../media/image13.png"/><Relationship Id="rId29" Type="http://schemas.openxmlformats.org/officeDocument/2006/relationships/image" Target="../media/image22.png"/><Relationship Id="rId1" Type="http://schemas.microsoft.com/office/2007/relationships/media" Target="../media/media1.wav"/><Relationship Id="rId6" Type="http://schemas.openxmlformats.org/officeDocument/2006/relationships/image" Target="../media/image1.png"/><Relationship Id="rId11" Type="http://schemas.microsoft.com/office/2007/relationships/hdphoto" Target="../media/hdphoto2.wdp"/><Relationship Id="rId24" Type="http://schemas.openxmlformats.org/officeDocument/2006/relationships/image" Target="../media/image17.png"/><Relationship Id="rId32" Type="http://schemas.openxmlformats.org/officeDocument/2006/relationships/hyperlink" Target="mailto:xmoussas@phys.uoa.gr" TargetMode="External"/><Relationship Id="rId5" Type="http://schemas.openxmlformats.org/officeDocument/2006/relationships/slideLayout" Target="../slideLayouts/slideLayout2.xml"/><Relationship Id="rId15" Type="http://schemas.openxmlformats.org/officeDocument/2006/relationships/image" Target="../media/image8.png"/><Relationship Id="rId23" Type="http://schemas.openxmlformats.org/officeDocument/2006/relationships/image" Target="../media/image16.png"/><Relationship Id="rId28" Type="http://schemas.openxmlformats.org/officeDocument/2006/relationships/image" Target="../media/image21.png"/><Relationship Id="rId10" Type="http://schemas.openxmlformats.org/officeDocument/2006/relationships/image" Target="../media/image4.png"/><Relationship Id="rId19" Type="http://schemas.openxmlformats.org/officeDocument/2006/relationships/image" Target="../media/image12.png"/><Relationship Id="rId31" Type="http://schemas.openxmlformats.org/officeDocument/2006/relationships/image" Target="../media/image24.png"/><Relationship Id="rId4" Type="http://schemas.openxmlformats.org/officeDocument/2006/relationships/audio" Target="../media/media2.wav"/><Relationship Id="rId9" Type="http://schemas.openxmlformats.org/officeDocument/2006/relationships/image" Target="../media/image3.png"/><Relationship Id="rId14" Type="http://schemas.openxmlformats.org/officeDocument/2006/relationships/image" Target="../media/image7.png"/><Relationship Id="rId22" Type="http://schemas.openxmlformats.org/officeDocument/2006/relationships/image" Target="../media/image15.png"/><Relationship Id="rId27" Type="http://schemas.openxmlformats.org/officeDocument/2006/relationships/image" Target="../media/image20.png"/><Relationship Id="rId30" Type="http://schemas.openxmlformats.org/officeDocument/2006/relationships/image" Target="../media/image23.png"/><Relationship Id="rId8"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36"/>
          <p:cNvSpPr>
            <a:spLocks noChangeArrowheads="1"/>
          </p:cNvSpPr>
          <p:nvPr/>
        </p:nvSpPr>
        <p:spPr bwMode="auto">
          <a:xfrm>
            <a:off x="4644205" y="1053068"/>
            <a:ext cx="26679525" cy="4851938"/>
          </a:xfrm>
          <a:prstGeom prst="rect">
            <a:avLst/>
          </a:prstGeom>
          <a:noFill/>
          <a:ln w="9525">
            <a:noFill/>
            <a:miter lim="800000"/>
            <a:headEnd/>
            <a:tailEnd/>
          </a:ln>
          <a:effectLst/>
        </p:spPr>
        <p:txBody>
          <a:bodyPr lIns="147293" tIns="73647" rIns="147293" bIns="73647" anchor="ctr"/>
          <a:lstStyle/>
          <a:p>
            <a:pPr algn="ctr" defTabSz="1463422" rtl="1" eaLnBrk="0" hangingPunct="0">
              <a:defRPr/>
            </a:pPr>
            <a:r>
              <a:rPr lang="en-US" sz="6000" b="1" i="1" dirty="0" err="1">
                <a:solidFill>
                  <a:srgbClr val="3333FF"/>
                </a:solidFill>
                <a:effectLst>
                  <a:outerShdw blurRad="38100" dist="38100" dir="2700000" algn="tl">
                    <a:srgbClr val="FFFFFF"/>
                  </a:outerShdw>
                </a:effectLst>
                <a:latin typeface="Times New Roman" pitchFamily="18" charset="0"/>
              </a:rPr>
              <a:t>Ekspozita</a:t>
            </a:r>
            <a:r>
              <a:rPr lang="sq-AL" sz="6000" b="1" i="1" dirty="0">
                <a:solidFill>
                  <a:srgbClr val="3333FF"/>
                </a:solidFill>
                <a:effectLst>
                  <a:outerShdw blurRad="38100" dist="38100" dir="2700000" algn="tl">
                    <a:srgbClr val="FFFFFF"/>
                  </a:outerShdw>
                </a:effectLst>
                <a:latin typeface="Times New Roman" pitchFamily="18" charset="0"/>
              </a:rPr>
              <a:t> e</a:t>
            </a:r>
            <a:r>
              <a:rPr lang="en-US" sz="6000" b="1" i="1" dirty="0">
                <a:solidFill>
                  <a:srgbClr val="3333FF"/>
                </a:solidFill>
                <a:effectLst>
                  <a:outerShdw blurRad="38100" dist="38100" dir="2700000" algn="tl">
                    <a:srgbClr val="FFFFFF"/>
                  </a:outerShdw>
                </a:effectLst>
                <a:latin typeface="Times New Roman" pitchFamily="18" charset="0"/>
              </a:rPr>
              <a:t> </a:t>
            </a:r>
            <a:r>
              <a:rPr lang="en-US" sz="6000" b="1" i="1" dirty="0" err="1">
                <a:solidFill>
                  <a:srgbClr val="3333FF"/>
                </a:solidFill>
                <a:effectLst>
                  <a:outerShdw blurRad="38100" dist="38100" dir="2700000" algn="tl">
                    <a:srgbClr val="FFFFFF"/>
                  </a:outerShdw>
                </a:effectLst>
                <a:latin typeface="Times New Roman" pitchFamily="18" charset="0"/>
              </a:rPr>
              <a:t>Mekanizmit</a:t>
            </a:r>
            <a:r>
              <a:rPr lang="en-US" sz="6000" b="1" i="1" dirty="0">
                <a:solidFill>
                  <a:srgbClr val="3333FF"/>
                </a:solidFill>
                <a:effectLst>
                  <a:outerShdw blurRad="38100" dist="38100" dir="2700000" algn="tl">
                    <a:srgbClr val="FFFFFF"/>
                  </a:outerShdw>
                </a:effectLst>
                <a:latin typeface="Times New Roman" pitchFamily="18" charset="0"/>
              </a:rPr>
              <a:t> </a:t>
            </a:r>
            <a:r>
              <a:rPr lang="en-US" sz="6000" b="1" i="1" dirty="0" err="1">
                <a:solidFill>
                  <a:srgbClr val="3333FF"/>
                </a:solidFill>
                <a:effectLst>
                  <a:outerShdw blurRad="38100" dist="38100" dir="2700000" algn="tl">
                    <a:srgbClr val="FFFFFF"/>
                  </a:outerShdw>
                </a:effectLst>
                <a:latin typeface="Times New Roman" pitchFamily="18" charset="0"/>
              </a:rPr>
              <a:t>Antikitera</a:t>
            </a:r>
            <a:endParaRPr lang="en-US" sz="6000" b="1" i="1" dirty="0">
              <a:solidFill>
                <a:srgbClr val="3333FF"/>
              </a:solidFill>
              <a:effectLst>
                <a:outerShdw blurRad="38100" dist="38100" dir="2700000" algn="tl">
                  <a:srgbClr val="FFFFFF"/>
                </a:outerShdw>
              </a:effectLst>
              <a:latin typeface="Times New Roman" pitchFamily="18" charset="0"/>
            </a:endParaRPr>
          </a:p>
          <a:p>
            <a:pPr algn="ctr" defTabSz="1463422" rtl="1" eaLnBrk="0" hangingPunct="0">
              <a:defRPr/>
            </a:pPr>
            <a:r>
              <a:rPr lang="en-GB" sz="4800" b="1" i="1" dirty="0">
                <a:solidFill>
                  <a:srgbClr val="3333FF"/>
                </a:solidFill>
                <a:effectLst>
                  <a:outerShdw blurRad="38100" dist="38100" dir="2700000" algn="tl">
                    <a:srgbClr val="FFFFFF"/>
                  </a:outerShdw>
                </a:effectLst>
                <a:latin typeface="Times New Roman" pitchFamily="18" charset="0"/>
              </a:rPr>
              <a:t>Si </a:t>
            </a:r>
            <a:r>
              <a:rPr lang="en-GB" sz="4800" b="1" i="1" dirty="0" err="1">
                <a:solidFill>
                  <a:srgbClr val="3333FF"/>
                </a:solidFill>
                <a:effectLst>
                  <a:outerShdw blurRad="38100" dist="38100" dir="2700000" algn="tl">
                    <a:srgbClr val="FFFFFF"/>
                  </a:outerShdw>
                </a:effectLst>
                <a:latin typeface="Times New Roman" pitchFamily="18" charset="0"/>
              </a:rPr>
              <a:t>funksionon</a:t>
            </a:r>
            <a:r>
              <a:rPr lang="en-GB" sz="4800" b="1" i="1" dirty="0">
                <a:solidFill>
                  <a:srgbClr val="3333FF"/>
                </a:solidFill>
                <a:effectLst>
                  <a:outerShdw blurRad="38100" dist="38100" dir="2700000" algn="tl">
                    <a:srgbClr val="FFFFFF"/>
                  </a:outerShdw>
                </a:effectLst>
                <a:latin typeface="Times New Roman" pitchFamily="18" charset="0"/>
              </a:rPr>
              <a:t>? A </a:t>
            </a:r>
            <a:r>
              <a:rPr lang="en-GB" sz="4800" b="1" i="1" dirty="0" err="1">
                <a:solidFill>
                  <a:srgbClr val="3333FF"/>
                </a:solidFill>
                <a:effectLst>
                  <a:outerShdw blurRad="38100" dist="38100" dir="2700000" algn="tl">
                    <a:srgbClr val="FFFFFF"/>
                  </a:outerShdw>
                </a:effectLst>
                <a:latin typeface="Times New Roman" pitchFamily="18" charset="0"/>
              </a:rPr>
              <a:t>është</a:t>
            </a:r>
            <a:r>
              <a:rPr lang="en-GB" sz="4800" b="1" i="1" dirty="0">
                <a:solidFill>
                  <a:srgbClr val="3333FF"/>
                </a:solidFill>
                <a:effectLst>
                  <a:outerShdw blurRad="38100" dist="38100" dir="2700000" algn="tl">
                    <a:srgbClr val="FFFFFF"/>
                  </a:outerShdw>
                </a:effectLst>
                <a:latin typeface="Times New Roman" pitchFamily="18" charset="0"/>
              </a:rPr>
              <a:t> </a:t>
            </a:r>
            <a:r>
              <a:rPr lang="en-GB" sz="4800" b="1" i="1" dirty="0" err="1">
                <a:solidFill>
                  <a:srgbClr val="3333FF"/>
                </a:solidFill>
                <a:effectLst>
                  <a:outerShdw blurRad="38100" dist="38100" dir="2700000" algn="tl">
                    <a:srgbClr val="FFFFFF"/>
                  </a:outerShdw>
                </a:effectLst>
                <a:latin typeface="Times New Roman" pitchFamily="18" charset="0"/>
              </a:rPr>
              <a:t>një</a:t>
            </a:r>
            <a:r>
              <a:rPr lang="en-GB" sz="4800" b="1" i="1" dirty="0">
                <a:solidFill>
                  <a:srgbClr val="3333FF"/>
                </a:solidFill>
                <a:effectLst>
                  <a:outerShdw blurRad="38100" dist="38100" dir="2700000" algn="tl">
                    <a:srgbClr val="FFFFFF"/>
                  </a:outerShdw>
                </a:effectLst>
                <a:latin typeface="Times New Roman" pitchFamily="18" charset="0"/>
              </a:rPr>
              <a:t> </a:t>
            </a:r>
            <a:r>
              <a:rPr lang="en-GB" sz="4800" b="1" i="1" dirty="0" err="1">
                <a:solidFill>
                  <a:srgbClr val="3333FF"/>
                </a:solidFill>
                <a:effectLst>
                  <a:outerShdw blurRad="38100" dist="38100" dir="2700000" algn="tl">
                    <a:srgbClr val="FFFFFF"/>
                  </a:outerShdw>
                </a:effectLst>
                <a:latin typeface="Times New Roman" pitchFamily="18" charset="0"/>
              </a:rPr>
              <a:t>orë</a:t>
            </a:r>
            <a:r>
              <a:rPr lang="en-GB" sz="4800" b="1" i="1" dirty="0">
                <a:solidFill>
                  <a:srgbClr val="3333FF"/>
                </a:solidFill>
                <a:effectLst>
                  <a:outerShdw blurRad="38100" dist="38100" dir="2700000" algn="tl">
                    <a:srgbClr val="FFFFFF"/>
                  </a:outerShdw>
                </a:effectLst>
                <a:latin typeface="Times New Roman" pitchFamily="18" charset="0"/>
              </a:rPr>
              <a:t> me </a:t>
            </a:r>
            <a:r>
              <a:rPr lang="en-GB" sz="4800" b="1" i="1" dirty="0" err="1">
                <a:solidFill>
                  <a:srgbClr val="3333FF"/>
                </a:solidFill>
                <a:effectLst>
                  <a:outerShdw blurRad="38100" dist="38100" dir="2700000" algn="tl">
                    <a:srgbClr val="FFFFFF"/>
                  </a:outerShdw>
                </a:effectLst>
                <a:latin typeface="Times New Roman" pitchFamily="18" charset="0"/>
              </a:rPr>
              <a:t>lëvizje</a:t>
            </a:r>
            <a:r>
              <a:rPr lang="en-GB" sz="4800" b="1" i="1" dirty="0">
                <a:solidFill>
                  <a:srgbClr val="3333FF"/>
                </a:solidFill>
                <a:effectLst>
                  <a:outerShdw blurRad="38100" dist="38100" dir="2700000" algn="tl">
                    <a:srgbClr val="FFFFFF"/>
                  </a:outerShdw>
                </a:effectLst>
                <a:latin typeface="Times New Roman" pitchFamily="18" charset="0"/>
              </a:rPr>
              <a:t> </a:t>
            </a:r>
            <a:r>
              <a:rPr lang="en-GB" sz="4800" b="1" i="1" dirty="0" err="1">
                <a:solidFill>
                  <a:srgbClr val="3333FF"/>
                </a:solidFill>
                <a:effectLst>
                  <a:outerShdw blurRad="38100" dist="38100" dir="2700000" algn="tl">
                    <a:srgbClr val="FFFFFF"/>
                  </a:outerShdw>
                </a:effectLst>
                <a:latin typeface="Times New Roman" pitchFamily="18" charset="0"/>
              </a:rPr>
              <a:t>të</a:t>
            </a:r>
            <a:r>
              <a:rPr lang="en-GB" sz="4800" b="1" i="1" dirty="0">
                <a:solidFill>
                  <a:srgbClr val="3333FF"/>
                </a:solidFill>
                <a:effectLst>
                  <a:outerShdw blurRad="38100" dist="38100" dir="2700000" algn="tl">
                    <a:srgbClr val="FFFFFF"/>
                  </a:outerShdw>
                </a:effectLst>
                <a:latin typeface="Times New Roman" pitchFamily="18" charset="0"/>
              </a:rPr>
              <a:t> </a:t>
            </a:r>
            <a:r>
              <a:rPr lang="en-GB" sz="4800" b="1" i="1" dirty="0" err="1">
                <a:solidFill>
                  <a:srgbClr val="3333FF"/>
                </a:solidFill>
                <a:effectLst>
                  <a:outerShdw blurRad="38100" dist="38100" dir="2700000" algn="tl">
                    <a:srgbClr val="FFFFFF"/>
                  </a:outerShdw>
                </a:effectLst>
                <a:latin typeface="Times New Roman" pitchFamily="18" charset="0"/>
              </a:rPr>
              <a:t>vazhdueshme</a:t>
            </a:r>
            <a:r>
              <a:rPr lang="en-GB" sz="4800" b="1" i="1" dirty="0">
                <a:solidFill>
                  <a:srgbClr val="3333FF"/>
                </a:solidFill>
                <a:effectLst>
                  <a:outerShdw blurRad="38100" dist="38100" dir="2700000" algn="tl">
                    <a:srgbClr val="FFFFFF"/>
                  </a:outerShdw>
                </a:effectLst>
                <a:latin typeface="Times New Roman" pitchFamily="18" charset="0"/>
              </a:rPr>
              <a:t>?</a:t>
            </a:r>
          </a:p>
          <a:p>
            <a:pPr algn="ctr" defTabSz="1463422" rtl="1" eaLnBrk="0" hangingPunct="0">
              <a:defRPr/>
            </a:pPr>
            <a:r>
              <a:rPr lang="el-GR" sz="6000" b="1" i="1" dirty="0">
                <a:solidFill>
                  <a:srgbClr val="3333FF"/>
                </a:solidFill>
                <a:effectLst>
                  <a:outerShdw blurRad="38100" dist="38100" dir="2700000" algn="tl">
                    <a:srgbClr val="FFFFFF"/>
                  </a:outerShdw>
                </a:effectLst>
                <a:latin typeface="Times New Roman" pitchFamily="18" charset="0"/>
              </a:rPr>
              <a:t>Έκθεση Μηχανισμού Αντικυθήρων</a:t>
            </a:r>
          </a:p>
          <a:p>
            <a:pPr algn="ctr" defTabSz="1463422" rtl="1" eaLnBrk="0" hangingPunct="0">
              <a:defRPr/>
            </a:pPr>
            <a:r>
              <a:rPr lang="el-GR" sz="4800" b="1" i="1" dirty="0">
                <a:solidFill>
                  <a:srgbClr val="3333FF"/>
                </a:solidFill>
                <a:effectLst>
                  <a:outerShdw blurRad="38100" dist="38100" dir="2700000" algn="tl">
                    <a:srgbClr val="FFFFFF"/>
                  </a:outerShdw>
                </a:effectLst>
                <a:latin typeface="Times New Roman" pitchFamily="18" charset="0"/>
              </a:rPr>
              <a:t>Πώς λειτουργεί; Είναι ένα ρολόι με συνεχή κίνηση;</a:t>
            </a:r>
            <a:endParaRPr lang="en-US" sz="4800" b="1" i="1" dirty="0">
              <a:solidFill>
                <a:srgbClr val="3333FF"/>
              </a:solidFill>
              <a:effectLst>
                <a:outerShdw blurRad="38100" dist="38100" dir="2700000" algn="tl">
                  <a:srgbClr val="FFFFFF"/>
                </a:outerShdw>
              </a:effectLst>
              <a:latin typeface="Times New Roman" pitchFamily="18" charset="0"/>
            </a:endParaRPr>
          </a:p>
        </p:txBody>
      </p:sp>
      <p:sp>
        <p:nvSpPr>
          <p:cNvPr id="26" name="5 - TextBox"/>
          <p:cNvSpPr txBox="1"/>
          <p:nvPr/>
        </p:nvSpPr>
        <p:spPr>
          <a:xfrm>
            <a:off x="1800557" y="28528997"/>
            <a:ext cx="9680764" cy="7971413"/>
          </a:xfrm>
          <a:prstGeom prst="rect">
            <a:avLst/>
          </a:prstGeom>
          <a:noFill/>
        </p:spPr>
        <p:txBody>
          <a:bodyPr wrap="square" rtlCol="0">
            <a:spAutoFit/>
          </a:bodyPr>
          <a:lstStyle/>
          <a:p>
            <a:pPr algn="just"/>
            <a:r>
              <a:rPr lang="el-GR" sz="3200" b="1" dirty="0"/>
              <a:t>Κείμενα από αρχαία ελληνικά βιβλία</a:t>
            </a:r>
          </a:p>
          <a:p>
            <a:pPr algn="just"/>
            <a:r>
              <a:rPr lang="el-GR" sz="3200" dirty="0"/>
              <a:t>Από το </a:t>
            </a:r>
            <a:r>
              <a:rPr lang="el-GR" sz="3200" i="1" dirty="0"/>
              <a:t>Μηχανικά</a:t>
            </a:r>
            <a:r>
              <a:rPr lang="el-GR" sz="3200" dirty="0"/>
              <a:t> του Ήρωνα:</a:t>
            </a:r>
          </a:p>
          <a:p>
            <a:pPr algn="just"/>
            <a:r>
              <a:rPr lang="el-GR" sz="3200" dirty="0"/>
              <a:t>«Με τη δεδομένη δύναμη από το δεδομένο βάρος κινείται χρησιμοποιώντας γρανάζια με δόντια και κατάλληλο συρμό γραναζιών με παράλληλους άξονες σε κατάλληλες αποστάσεις, ώστε να μπορούν να στρίψουν σε ένα κουτί, για να κάνουν αυτό που προορίζεται να δείξουν.»</a:t>
            </a:r>
          </a:p>
          <a:p>
            <a:pPr algn="just"/>
            <a:r>
              <a:rPr lang="el-GR" sz="3200" dirty="0"/>
              <a:t>  «Χρησιμοποιώντας ένα ατέρμονα και ένα γρανάζι θέτουμε το όργανο σε κίνηση με μια λαβή...»</a:t>
            </a:r>
          </a:p>
          <a:p>
            <a:pPr algn="just"/>
            <a:r>
              <a:rPr lang="el-GR" sz="3200" dirty="0"/>
              <a:t>  «Ας υποθέσουμε ότι έχουμε ένα δοχείο νερού έτοιμο για χρήση... περιγράφει ένα σύστημα βαρών από μόλυβδο και έναν πλωτήρα από φελλό που δίνουν κίνηση σε ένα σύστημα... μια αλυσίδα με αναρτημένο βάρος από μόλυβδο... ο φελλός πρέπει να είναι βαρύτερος από το βάρος του </a:t>
            </a:r>
            <a:r>
              <a:rPr lang="el-GR" sz="3200" dirty="0" err="1"/>
              <a:t>μολύβδου</a:t>
            </a:r>
            <a:r>
              <a:rPr lang="el-GR" sz="3200" dirty="0"/>
              <a:t>.»</a:t>
            </a:r>
          </a:p>
        </p:txBody>
      </p:sp>
      <p:sp>
        <p:nvSpPr>
          <p:cNvPr id="27" name="6 - TextBox"/>
          <p:cNvSpPr txBox="1"/>
          <p:nvPr/>
        </p:nvSpPr>
        <p:spPr>
          <a:xfrm>
            <a:off x="1584425" y="14067071"/>
            <a:ext cx="9289033" cy="14126944"/>
          </a:xfrm>
          <a:prstGeom prst="rect">
            <a:avLst/>
          </a:prstGeom>
          <a:noFill/>
        </p:spPr>
        <p:txBody>
          <a:bodyPr wrap="square" rtlCol="0">
            <a:spAutoFit/>
          </a:bodyPr>
          <a:lstStyle/>
          <a:p>
            <a:pPr algn="just"/>
            <a:r>
              <a:rPr lang="el-GR" sz="2400" dirty="0"/>
              <a:t>Ο Μηχανισμός είναι ένας μικρού μεγέθους  μηχανικός αναλογικός και ψηφιακός υπολογιστής. Λειτουργεί με γρανάζια που εκτελούν μαθηματικούς υπολογισμούς  που προβλέπουν αστρονομικά φαινόμενα, π.χ. πού θα είναι η Σελήνη απόψε στις 10 μ.μ., πότε θα έχουμε έκλειψη Ηλίου ή Σελήνης κ.λπ. Τα αποτελέσματα παρουσιάζονται με δείκτες στροφής σε διάφορες κατάλληλες κλίμακες. Μοιάζει με ένα περίπλοκο αστρονομικό ρολόι και πιθανότατα χρησιμοποιήθηκε και ως αστρονομικό ρολόι. Τα γρανάζια είναι κατασκευασμένα από κράμα χαλκού με κασσίτερο που σκληραίνει το μέταλλο. Περιέχει επίσης λίγο μόλυβδο για τη λίπανση του μηχανισμού, ώστε τα γρανάζια να έχουν μικρότερη τριβή και να μην σπάνε.</a:t>
            </a:r>
          </a:p>
          <a:p>
            <a:pPr algn="just"/>
            <a:r>
              <a:rPr lang="el-GR" sz="2400" dirty="0"/>
              <a:t>Μια σημαντική πτυχή της διερεύνησης του μηχανισμού είναι η μελέτη της ενέργειας για τη λειτουργία του, η οποία κινεί τα γρανάζια που προβλέπουν τα αστρονομικά φαινόμενα. Η κινητήρια δύναμη του οργάνου δεν έχει βρεθεί ακόμα. Η γενική άποψη είναι ότι ο χρήστης ρυθμίζει την ώρα γυρίζοντας ένα πόμολο, μια λαβή ή μια μανιβέλα που στρέφει τον άξονα του Ήλιου και μετά όλο τον μηχανισμό. Ωστόσο είναι περίεργο το πιο πολύπλοκο και προηγμένο μηχάνημα του ελληνικού Κόσμου να μην είχε αυτόματη κίνηση όπως είχαν τρία παρόμοια μηχανήματα του Αρχιμήδη.</a:t>
            </a:r>
          </a:p>
          <a:p>
            <a:pPr algn="just"/>
            <a:r>
              <a:rPr lang="el-GR" sz="2400" dirty="0"/>
              <a:t>Με βάση αρχαία βιβλία που περιγράφουν παρόμοιους μηχανισμούς, και ιδιαίτερα πολλές εκτενείς και λεπτομερείς περιγραφές του ρολογιού του Αρχιμήδη και των ρολογιών και άλλων αυτομάτων του Κτησίβιου και του Ήρωνα, είναι πολύ πιθανό ότι ο μηχανισμός ήταν ένα αστρονομικό ρολόι που οδηγούνταν από ένα σύστημα βαρών και αντίβαρων που συνδέονται με μια αλυσίδα, όπως στα ποδήλατα, όπως η αλυσίδα που κάνει να λειτουργούν τα ρολόγια κούκου, ή ένα κορδόνι. Η πραγματική κινητήρια δύναμη δίνεται πιθανότατα από έναν πλωτήρα, έναν φελλό, σε ένα πρισματικό δοχείο νερού στο οποίο η στάθμη του νερού αυξανόταν συνεχώς με σταθερό ρυθμό. Τέτοιο δοχείο βλέπουμε στην Αρχαία Αγορά της Αθήνας και στο Αστεροσκοπείο των Αέρηδων του Ανδρονίκου. Η δύναμη άνωσης βοηθείται από δύο βάρη. Μερικά από τα αρχαία ελληνικά τεχνικά βιβλία, όπως τα βιβλία του Ήρωνα και του Πρόκλου, δίνουν λεπτομερείς περιγραφές της κατασκευής.</a:t>
            </a:r>
          </a:p>
          <a:p>
            <a:pPr algn="just"/>
            <a:r>
              <a:rPr lang="el-GR" sz="2400" dirty="0"/>
              <a:t>Είναι πολύ πιθανό ο μηχανισμός να έχει και άλλους αυτοματισμούς που βασίζονται σε ένα σύστημα από κορδόνια, βαλβίδες, νερό που τρέχει και μικρές σφαίρες που πέφτουν και ξεκινούν έναν αυτοματισμό κάθε ώρα.</a:t>
            </a:r>
          </a:p>
        </p:txBody>
      </p:sp>
      <p:pic>
        <p:nvPicPr>
          <p:cNvPr id="29" name="Picture 10"/>
          <p:cNvPicPr>
            <a:picLocks noChangeAspect="1" noChangeArrowheads="1"/>
          </p:cNvPicPr>
          <p:nvPr/>
        </p:nvPicPr>
        <p:blipFill>
          <a:blip r:embed="rId6" cstate="print">
            <a:duotone>
              <a:prstClr val="black"/>
              <a:srgbClr val="CAC14E">
                <a:tint val="45000"/>
                <a:satMod val="400000"/>
              </a:srgbClr>
            </a:duotone>
          </a:blip>
          <a:srcRect/>
          <a:stretch>
            <a:fillRect/>
          </a:stretch>
        </p:blipFill>
        <p:spPr bwMode="auto">
          <a:xfrm>
            <a:off x="19403348" y="7071899"/>
            <a:ext cx="5284616" cy="5042175"/>
          </a:xfrm>
          <a:prstGeom prst="ellipse">
            <a:avLst/>
          </a:prstGeom>
          <a:ln>
            <a:noFill/>
          </a:ln>
          <a:effectLst>
            <a:softEdge rad="112500"/>
          </a:effectLst>
        </p:spPr>
      </p:pic>
      <p:pic>
        <p:nvPicPr>
          <p:cNvPr id="31" name="Picture 8"/>
          <p:cNvPicPr>
            <a:picLocks noChangeAspect="1" noChangeArrowheads="1"/>
          </p:cNvPicPr>
          <p:nvPr/>
        </p:nvPicPr>
        <p:blipFill>
          <a:blip r:embed="rId7" cstate="print">
            <a:duotone>
              <a:prstClr val="black"/>
              <a:schemeClr val="accent6">
                <a:tint val="45000"/>
                <a:satMod val="400000"/>
              </a:schemeClr>
            </a:duotone>
            <a:extLst>
              <a:ext uri="{BEBA8EAE-BF5A-486C-A8C5-ECC9F3942E4B}">
                <a14:imgProps xmlns:a14="http://schemas.microsoft.com/office/drawing/2010/main">
                  <a14:imgLayer r:embed="rId8">
                    <a14:imgEffect>
                      <a14:sharpenSoften amount="50000"/>
                    </a14:imgEffect>
                  </a14:imgLayer>
                </a14:imgProps>
              </a:ext>
            </a:extLst>
          </a:blip>
          <a:srcRect/>
          <a:stretch>
            <a:fillRect/>
          </a:stretch>
        </p:blipFill>
        <p:spPr bwMode="auto">
          <a:xfrm>
            <a:off x="13759181" y="11497871"/>
            <a:ext cx="3843815" cy="1704125"/>
          </a:xfrm>
          <a:prstGeom prst="rect">
            <a:avLst/>
          </a:prstGeom>
          <a:noFill/>
          <a:ln w="9525">
            <a:noFill/>
            <a:round/>
            <a:headEnd/>
            <a:tailEnd/>
          </a:ln>
        </p:spPr>
      </p:pic>
      <p:pic>
        <p:nvPicPr>
          <p:cNvPr id="35" name="Picture 2"/>
          <p:cNvPicPr>
            <a:picLocks noChangeAspect="1" noChangeArrowheads="1"/>
          </p:cNvPicPr>
          <p:nvPr/>
        </p:nvPicPr>
        <p:blipFill>
          <a:blip r:embed="rId9" cstate="print">
            <a:biLevel thresh="75000"/>
          </a:blip>
          <a:srcRect/>
          <a:stretch>
            <a:fillRect/>
          </a:stretch>
        </p:blipFill>
        <p:spPr bwMode="auto">
          <a:xfrm>
            <a:off x="25030071" y="16636369"/>
            <a:ext cx="10287843" cy="19084631"/>
          </a:xfrm>
          <a:prstGeom prst="rect">
            <a:avLst/>
          </a:prstGeom>
          <a:noFill/>
          <a:ln w="9525">
            <a:noFill/>
            <a:miter lim="800000"/>
            <a:headEnd/>
            <a:tailEnd/>
          </a:ln>
        </p:spPr>
      </p:pic>
      <p:grpSp>
        <p:nvGrpSpPr>
          <p:cNvPr id="2" name="Ομάδα 1"/>
          <p:cNvGrpSpPr/>
          <p:nvPr/>
        </p:nvGrpSpPr>
        <p:grpSpPr>
          <a:xfrm>
            <a:off x="11488991" y="13381845"/>
            <a:ext cx="3745402" cy="19132859"/>
            <a:chOff x="-6819106" y="13807341"/>
            <a:chExt cx="3745402" cy="19132859"/>
          </a:xfrm>
        </p:grpSpPr>
        <p:pic>
          <p:nvPicPr>
            <p:cNvPr id="37" name="Picture 3"/>
            <p:cNvPicPr>
              <a:picLocks noChangeAspect="1" noChangeArrowheads="1"/>
            </p:cNvPicPr>
            <p:nvPr/>
          </p:nvPicPr>
          <p:blipFill>
            <a:blip r:embed="rId10" cstate="print">
              <a:biLevel thresh="75000"/>
              <a:extLst>
                <a:ext uri="{BEBA8EAE-BF5A-486C-A8C5-ECC9F3942E4B}">
                  <a14:imgProps xmlns:a14="http://schemas.microsoft.com/office/drawing/2010/main">
                    <a14:imgLayer r:embed="rId11">
                      <a14:imgEffect>
                        <a14:sharpenSoften amount="50000"/>
                      </a14:imgEffect>
                    </a14:imgLayer>
                  </a14:imgProps>
                </a:ext>
              </a:extLst>
            </a:blip>
            <a:srcRect/>
            <a:stretch>
              <a:fillRect/>
            </a:stretch>
          </p:blipFill>
          <p:spPr bwMode="auto">
            <a:xfrm>
              <a:off x="-6018369" y="25635198"/>
              <a:ext cx="2373468" cy="3590306"/>
            </a:xfrm>
            <a:prstGeom prst="rect">
              <a:avLst/>
            </a:prstGeom>
            <a:noFill/>
            <a:ln w="9525">
              <a:noFill/>
              <a:miter lim="800000"/>
              <a:headEnd/>
              <a:tailEnd/>
            </a:ln>
          </p:spPr>
        </p:pic>
        <p:pic>
          <p:nvPicPr>
            <p:cNvPr id="38" name="Picture 4"/>
            <p:cNvPicPr>
              <a:picLocks noChangeAspect="1" noChangeArrowheads="1"/>
            </p:cNvPicPr>
            <p:nvPr/>
          </p:nvPicPr>
          <p:blipFill>
            <a:blip r:embed="rId12" cstate="print">
              <a:biLevel thresh="75000"/>
            </a:blip>
            <a:srcRect/>
            <a:stretch>
              <a:fillRect/>
            </a:stretch>
          </p:blipFill>
          <p:spPr bwMode="auto">
            <a:xfrm>
              <a:off x="-6264446" y="29379614"/>
              <a:ext cx="2737288" cy="3560586"/>
            </a:xfrm>
            <a:prstGeom prst="rect">
              <a:avLst/>
            </a:prstGeom>
            <a:noFill/>
            <a:ln w="9525">
              <a:noFill/>
              <a:miter lim="800000"/>
              <a:headEnd/>
              <a:tailEnd/>
            </a:ln>
          </p:spPr>
        </p:pic>
        <p:pic>
          <p:nvPicPr>
            <p:cNvPr id="39" name="Picture 5"/>
            <p:cNvPicPr>
              <a:picLocks noChangeAspect="1" noChangeArrowheads="1"/>
            </p:cNvPicPr>
            <p:nvPr/>
          </p:nvPicPr>
          <p:blipFill>
            <a:blip r:embed="rId13" cstate="print">
              <a:biLevel thresh="75000"/>
            </a:blip>
            <a:srcRect/>
            <a:stretch>
              <a:fillRect/>
            </a:stretch>
          </p:blipFill>
          <p:spPr bwMode="auto">
            <a:xfrm>
              <a:off x="-6717901" y="19486125"/>
              <a:ext cx="3644197" cy="5682288"/>
            </a:xfrm>
            <a:prstGeom prst="rect">
              <a:avLst/>
            </a:prstGeom>
            <a:ln>
              <a:noFill/>
            </a:ln>
            <a:effectLst>
              <a:softEdge rad="112500"/>
            </a:effectLst>
          </p:spPr>
        </p:pic>
        <p:pic>
          <p:nvPicPr>
            <p:cNvPr id="41" name="Picture 8"/>
            <p:cNvPicPr>
              <a:picLocks noChangeAspect="1" noChangeArrowheads="1"/>
            </p:cNvPicPr>
            <p:nvPr/>
          </p:nvPicPr>
          <p:blipFill>
            <a:blip r:embed="rId14" cstate="print">
              <a:biLevel thresh="75000"/>
            </a:blip>
            <a:srcRect/>
            <a:stretch>
              <a:fillRect/>
            </a:stretch>
          </p:blipFill>
          <p:spPr bwMode="auto">
            <a:xfrm>
              <a:off x="-6819106" y="13807341"/>
              <a:ext cx="3502612" cy="5760640"/>
            </a:xfrm>
            <a:prstGeom prst="rect">
              <a:avLst/>
            </a:prstGeom>
            <a:ln>
              <a:noFill/>
            </a:ln>
            <a:effectLst>
              <a:softEdge rad="112500"/>
            </a:effectLst>
          </p:spPr>
        </p:pic>
      </p:grpSp>
      <p:pic>
        <p:nvPicPr>
          <p:cNvPr id="44" name="Picture 9"/>
          <p:cNvPicPr>
            <a:picLocks noChangeAspect="1" noChangeArrowheads="1"/>
          </p:cNvPicPr>
          <p:nvPr/>
        </p:nvPicPr>
        <p:blipFill>
          <a:blip r:embed="rId15" cstate="print"/>
          <a:stretch>
            <a:fillRect/>
          </a:stretch>
        </p:blipFill>
        <p:spPr bwMode="auto">
          <a:xfrm>
            <a:off x="26181601" y="5328942"/>
            <a:ext cx="7416824" cy="6725124"/>
          </a:xfrm>
          <a:prstGeom prst="rect">
            <a:avLst/>
          </a:prstGeom>
          <a:noFill/>
          <a:ln>
            <a:noFill/>
          </a:ln>
        </p:spPr>
      </p:pic>
      <p:grpSp>
        <p:nvGrpSpPr>
          <p:cNvPr id="3" name="Ομάδα 2"/>
          <p:cNvGrpSpPr/>
          <p:nvPr/>
        </p:nvGrpSpPr>
        <p:grpSpPr>
          <a:xfrm>
            <a:off x="25520384" y="11871890"/>
            <a:ext cx="8705749" cy="4388634"/>
            <a:chOff x="25520384" y="11871890"/>
            <a:chExt cx="8705749" cy="4388634"/>
          </a:xfrm>
        </p:grpSpPr>
        <p:pic>
          <p:nvPicPr>
            <p:cNvPr id="28" name="Picture 2"/>
            <p:cNvPicPr>
              <a:picLocks noChangeAspect="1" noChangeArrowheads="1"/>
            </p:cNvPicPr>
            <p:nvPr/>
          </p:nvPicPr>
          <p:blipFill>
            <a:blip r:embed="rId16" cstate="print">
              <a:lum bright="30000" contrast="20000"/>
            </a:blip>
            <a:srcRect/>
            <a:stretch>
              <a:fillRect/>
            </a:stretch>
          </p:blipFill>
          <p:spPr bwMode="auto">
            <a:xfrm>
              <a:off x="30333655" y="12349934"/>
              <a:ext cx="3892478" cy="3091292"/>
            </a:xfrm>
            <a:prstGeom prst="rect">
              <a:avLst/>
            </a:prstGeom>
            <a:noFill/>
            <a:ln w="9525">
              <a:noFill/>
              <a:miter lim="800000"/>
              <a:headEnd/>
              <a:tailEnd/>
            </a:ln>
          </p:spPr>
        </p:pic>
        <p:sp>
          <p:nvSpPr>
            <p:cNvPr id="30" name="9 - TextBox"/>
            <p:cNvSpPr txBox="1"/>
            <p:nvPr/>
          </p:nvSpPr>
          <p:spPr>
            <a:xfrm>
              <a:off x="25520384" y="14321532"/>
              <a:ext cx="4176464" cy="1938992"/>
            </a:xfrm>
            <a:prstGeom prst="rect">
              <a:avLst/>
            </a:prstGeom>
            <a:noFill/>
          </p:spPr>
          <p:txBody>
            <a:bodyPr wrap="square" rtlCol="0">
              <a:spAutoFit/>
            </a:bodyPr>
            <a:lstStyle/>
            <a:p>
              <a:pPr algn="just"/>
              <a:r>
                <a:rPr lang="el-GR" sz="2000" dirty="0"/>
                <a:t>Dy shkallët spirale (helikat) të Mekanizmit janë spirale (helika) të thjeshta të Arkimedit, të përbëra nga dy gjysmërrethe në secilin hap, me dy qendra dhe një shkallë të palëvizshme, njësoj si ajo e librit të Arkimedit. </a:t>
              </a:r>
            </a:p>
          </p:txBody>
        </p:sp>
        <p:sp>
          <p:nvSpPr>
            <p:cNvPr id="43" name="9 - TextBox"/>
            <p:cNvSpPr txBox="1"/>
            <p:nvPr/>
          </p:nvSpPr>
          <p:spPr>
            <a:xfrm>
              <a:off x="25520384" y="11871890"/>
              <a:ext cx="4176464" cy="2246769"/>
            </a:xfrm>
            <a:prstGeom prst="rect">
              <a:avLst/>
            </a:prstGeom>
            <a:noFill/>
          </p:spPr>
          <p:txBody>
            <a:bodyPr wrap="square" rtlCol="0">
              <a:spAutoFit/>
            </a:bodyPr>
            <a:lstStyle/>
            <a:p>
              <a:pPr algn="just"/>
              <a:r>
                <a:rPr lang="el-GR" sz="2000" dirty="0"/>
                <a:t>Οι δυο ελικοειδείς κλίμακες του Μηχανισμού είναι απλές έλικες του Αρχιμήδη, αποτελούμενες από δυο ημικύκλια σε κάθε βήμα, με δύο κέντρα και σταθερό βήμα, ακριβώς όπως αυτή από το βιβλίο του Αρχιμήδη.</a:t>
              </a:r>
              <a:endParaRPr lang="en-GB" sz="2000" dirty="0"/>
            </a:p>
          </p:txBody>
        </p:sp>
      </p:grpSp>
      <p:grpSp>
        <p:nvGrpSpPr>
          <p:cNvPr id="5" name="Ομάδα 4"/>
          <p:cNvGrpSpPr/>
          <p:nvPr/>
        </p:nvGrpSpPr>
        <p:grpSpPr>
          <a:xfrm>
            <a:off x="22012882" y="37336196"/>
            <a:ext cx="13272462" cy="10995263"/>
            <a:chOff x="22012882" y="37675642"/>
            <a:chExt cx="13272462" cy="10995263"/>
          </a:xfrm>
        </p:grpSpPr>
        <p:sp>
          <p:nvSpPr>
            <p:cNvPr id="36" name="15 - TextBox"/>
            <p:cNvSpPr txBox="1"/>
            <p:nvPr/>
          </p:nvSpPr>
          <p:spPr>
            <a:xfrm>
              <a:off x="22012882" y="37836472"/>
              <a:ext cx="6219889" cy="4524315"/>
            </a:xfrm>
            <a:prstGeom prst="rect">
              <a:avLst/>
            </a:prstGeom>
            <a:noFill/>
          </p:spPr>
          <p:txBody>
            <a:bodyPr wrap="square" rtlCol="0">
              <a:spAutoFit/>
            </a:bodyPr>
            <a:lstStyle/>
            <a:p>
              <a:pPr algn="ctr"/>
              <a:r>
                <a:rPr lang="el-GR" sz="2400" dirty="0"/>
                <a:t>Το ρολόι του Αρχιμήδη, όπως περιγράφεται σε πολλά χειρόγραφα στα αραβικά (τα ελληνικά βιβλία έχουν χαθεί), λειτουργεί με ένα σύστημα βαρών, αντίβαρων και νερού.</a:t>
              </a:r>
            </a:p>
            <a:p>
              <a:pPr algn="ctr"/>
              <a:r>
                <a:rPr lang="el-GR" sz="2400" dirty="0"/>
                <a:t>Ο Μηχανισμός των Αντικυθήρων είχε πιθανώς μια συνεχή κίνηση, παρομοίως οδηγούμενη από το νερό και ένα σύστημα βαρών και έναν πλωτήρα σε ένα πρισματικό δοχείο, όπου προστίθεται νερό με σταθερό ρυθμό. Η αλλαγή στάθμης του νερού κινεί τον πλωτήρα κινώντας τον πλωτήρα και το σύστημα των αλυσίδων ή τους σπάγκους που κινούν το γρανάζια.</a:t>
              </a:r>
              <a:endParaRPr lang="en-GB" sz="2400" dirty="0"/>
            </a:p>
          </p:txBody>
        </p:sp>
        <p:pic>
          <p:nvPicPr>
            <p:cNvPr id="45" name="Picture 12" descr="D:\TEX\ANTIKYTHERA_MECHANISM\X-tek-images\070128_Given2me-by-Xenophon\0.01.jpg"/>
            <p:cNvPicPr>
              <a:picLocks noChangeAspect="1" noChangeArrowheads="1"/>
            </p:cNvPicPr>
            <p:nvPr/>
          </p:nvPicPr>
          <p:blipFill>
            <a:blip r:embed="rId17" cstate="print"/>
            <a:srcRect/>
            <a:stretch>
              <a:fillRect/>
            </a:stretch>
          </p:blipFill>
          <p:spPr bwMode="auto">
            <a:xfrm>
              <a:off x="28907862" y="43254652"/>
              <a:ext cx="6377482" cy="5294969"/>
            </a:xfrm>
            <a:prstGeom prst="rect">
              <a:avLst/>
            </a:prstGeom>
            <a:noFill/>
          </p:spPr>
        </p:pic>
        <p:pic>
          <p:nvPicPr>
            <p:cNvPr id="46" name="Picture 13" descr="D:\TEX\ANTIKYTHERA_MECHANISM\X-tek-images\070128_Given2me-by-Xenophon\4.13.jpg"/>
            <p:cNvPicPr>
              <a:picLocks noChangeAspect="1" noChangeArrowheads="1"/>
            </p:cNvPicPr>
            <p:nvPr/>
          </p:nvPicPr>
          <p:blipFill>
            <a:blip r:embed="rId18" cstate="print"/>
            <a:srcRect/>
            <a:stretch>
              <a:fillRect/>
            </a:stretch>
          </p:blipFill>
          <p:spPr bwMode="auto">
            <a:xfrm>
              <a:off x="22117785" y="43397368"/>
              <a:ext cx="6010082" cy="5273537"/>
            </a:xfrm>
            <a:prstGeom prst="rect">
              <a:avLst/>
            </a:prstGeom>
            <a:noFill/>
          </p:spPr>
        </p:pic>
        <p:sp>
          <p:nvSpPr>
            <p:cNvPr id="48" name="15 - TextBox"/>
            <p:cNvSpPr txBox="1"/>
            <p:nvPr/>
          </p:nvSpPr>
          <p:spPr>
            <a:xfrm>
              <a:off x="28678256" y="37675642"/>
              <a:ext cx="5845179" cy="4524315"/>
            </a:xfrm>
            <a:prstGeom prst="rect">
              <a:avLst/>
            </a:prstGeom>
            <a:noFill/>
          </p:spPr>
          <p:txBody>
            <a:bodyPr wrap="square" rtlCol="0">
              <a:spAutoFit/>
            </a:bodyPr>
            <a:lstStyle/>
            <a:p>
              <a:pPr algn="ctr"/>
              <a:r>
                <a:rPr lang="sq-AL" sz="2400" dirty="0"/>
                <a:t>Ora e Arkimedit, siç përshkruhet në shumë dorëshkrime në arabisht (librat grekë kanë humbur), funksionon me një sistem peshash, kundërpeshash dhe uji.</a:t>
              </a:r>
              <a:endParaRPr lang="en-US" sz="2400" dirty="0"/>
            </a:p>
            <a:p>
              <a:pPr algn="ctr"/>
              <a:r>
                <a:rPr lang="sq-AL" sz="2400" dirty="0"/>
                <a:t>Mekanizmi Antikiter</a:t>
              </a:r>
              <a:r>
                <a:rPr lang="en-US" sz="2400" dirty="0"/>
                <a:t>a</a:t>
              </a:r>
              <a:r>
                <a:rPr lang="sq-AL" sz="2400" dirty="0"/>
                <a:t>, mendohet se kishte një lëvizje të vazhdueshme, të nxitur në mënyrë të ngjashme nga uji dhe një sistem peshash dhe një pluskues në një enë cilindrike, ku uji shtohej me një ritëm konstant. Ndryshimi i nivelit të ujit lëviz pluskuesin duke lëvizur dhe sistemin e zinxhirëve ose fijeve që lëvizin ingranazhet.</a:t>
              </a:r>
              <a:endParaRPr lang="en-US" sz="2400" dirty="0"/>
            </a:p>
          </p:txBody>
        </p:sp>
      </p:grpSp>
      <p:grpSp>
        <p:nvGrpSpPr>
          <p:cNvPr id="40" name="Ομάδα 39"/>
          <p:cNvGrpSpPr/>
          <p:nvPr/>
        </p:nvGrpSpPr>
        <p:grpSpPr>
          <a:xfrm>
            <a:off x="2407160" y="6632372"/>
            <a:ext cx="15883122" cy="6616135"/>
            <a:chOff x="0" y="144016"/>
            <a:chExt cx="9144000" cy="4999484"/>
          </a:xfrm>
        </p:grpSpPr>
        <p:pic>
          <p:nvPicPr>
            <p:cNvPr id="42" name="Picture 2"/>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0" y="144016"/>
              <a:ext cx="9144000" cy="2931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 name="Picture 4"/>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470328" y="3435846"/>
              <a:ext cx="686132" cy="17076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 name="Picture 7"/>
            <p:cNvPicPr>
              <a:picLocks noChangeAspect="1" noChangeArrowheads="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94336" y="1628389"/>
              <a:ext cx="334363" cy="355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 name="Picture 3"/>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475656" y="3456089"/>
              <a:ext cx="670965" cy="1687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4" name="Ευθεία γραμμή σύνδεσης 53"/>
            <p:cNvCxnSpPr>
              <a:endCxn id="52" idx="0"/>
            </p:cNvCxnSpPr>
            <p:nvPr/>
          </p:nvCxnSpPr>
          <p:spPr bwMode="auto">
            <a:xfrm>
              <a:off x="1861517" y="555526"/>
              <a:ext cx="1" cy="1072863"/>
            </a:xfrm>
            <a:prstGeom prst="line">
              <a:avLst/>
            </a:prstGeom>
            <a:solidFill>
              <a:srgbClr val="00B8FF"/>
            </a:solidFill>
            <a:ln w="28575" cap="flat" cmpd="sng" algn="ctr">
              <a:solidFill>
                <a:schemeClr val="tx1"/>
              </a:solidFill>
              <a:prstDash val="solid"/>
              <a:round/>
              <a:headEnd type="none" w="med" len="med"/>
              <a:tailEnd type="none" w="med" len="med"/>
            </a:ln>
            <a:effectLst/>
          </p:spPr>
        </p:cxnSp>
        <p:cxnSp>
          <p:nvCxnSpPr>
            <p:cNvPr id="55" name="Ευθεία γραμμή σύνδεσης 54"/>
            <p:cNvCxnSpPr/>
            <p:nvPr/>
          </p:nvCxnSpPr>
          <p:spPr bwMode="auto">
            <a:xfrm>
              <a:off x="1806394" y="843558"/>
              <a:ext cx="0" cy="3017079"/>
            </a:xfrm>
            <a:prstGeom prst="line">
              <a:avLst/>
            </a:prstGeom>
            <a:solidFill>
              <a:srgbClr val="00B8FF"/>
            </a:solidFill>
            <a:ln w="28575" cap="flat" cmpd="sng" algn="ctr">
              <a:solidFill>
                <a:schemeClr val="tx1"/>
              </a:solidFill>
              <a:prstDash val="solid"/>
              <a:round/>
              <a:headEnd type="none" w="med" len="med"/>
              <a:tailEnd type="none" w="med" len="med"/>
            </a:ln>
            <a:effectLst/>
          </p:spPr>
        </p:cxnSp>
        <p:pic>
          <p:nvPicPr>
            <p:cNvPr id="56" name="Picture 6"/>
            <p:cNvPicPr>
              <a:picLocks noChangeAspect="1" noChangeArrowheads="1"/>
            </p:cNvPicPr>
            <p:nvPr/>
          </p:nvPicPr>
          <p:blipFill>
            <a:blip r:embed="rId2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73049" y="3860637"/>
              <a:ext cx="296513" cy="380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 name="Picture 2"/>
            <p:cNvPicPr>
              <a:picLocks noChangeAspect="1" noChangeArrowheads="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06978" y="3075806"/>
              <a:ext cx="352561" cy="522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59" name="6 - TextBox"/>
          <p:cNvSpPr txBox="1"/>
          <p:nvPr/>
        </p:nvSpPr>
        <p:spPr>
          <a:xfrm>
            <a:off x="15796723" y="14101521"/>
            <a:ext cx="9509968" cy="12711172"/>
          </a:xfrm>
          <a:prstGeom prst="rect">
            <a:avLst/>
          </a:prstGeom>
          <a:noFill/>
        </p:spPr>
        <p:txBody>
          <a:bodyPr wrap="square" rtlCol="0">
            <a:spAutoFit/>
          </a:bodyPr>
          <a:lstStyle/>
          <a:p>
            <a:pPr algn="just"/>
            <a:r>
              <a:rPr lang="sq-AL" sz="2400" dirty="0"/>
              <a:t>Mekanizmi është një kompjuter i vogël mekanik, analog dhe dixhital. Funksionon me anë të ingranazheve që kryejnë përllogaritje matematikore që parashikojnë fenomene astronomike, p.sh. ku do të jetë Hëna sonte në orën 22:00, kur do të kemi Eklips të Diellit apo të Hënës etj. Rezultatet paraqiten me tregues rrotullues në shkallë të ndryshme të përshtatshme. Ngjan me një orë e ndërlikuar astronomike dhe ndoshta është përdorur edhe si një orë astronomike. Ingranazhet janë të përbërë prej aliazh bakri me kallaj që forcon metalin. Përmban edhe pak plumb për të lubrifikuar mekanizmin, në mënyrë që ingranazhet të kenë më pak fërkime dhe të mos thyhen.</a:t>
            </a:r>
            <a:endParaRPr lang="en-US" sz="2400" dirty="0"/>
          </a:p>
          <a:p>
            <a:pPr algn="just"/>
            <a:r>
              <a:rPr lang="sq-AL" sz="2400" dirty="0"/>
              <a:t>Një aspekt i rëndësishëm i eksplorimit të mekanizmit është studimi i energjisë për funksionimin e tij, e cila lëviz ingranazhet që parashikojnë fenomene astronomike. Forca lëvizëse e instrumentit nuk është gjetur ende. Pikëpamja e përgjithshme është se përdoruesi rregullon orën duke rrotulluar një dorezë ose një manivelë që rrotullon boshtin e Diellit dhe më pas të gjithë mekanizmin. Sidoqoftë, është e çuditshme se si mekanizmi më kompleks dhe më i përparuar i botës greke nuk kishte lëvizje automatike siç kishin edhe tre mekanizma të ngjashme të Arkimedit.</a:t>
            </a:r>
            <a:endParaRPr lang="en-US" sz="2400" dirty="0"/>
          </a:p>
          <a:p>
            <a:pPr algn="just"/>
            <a:r>
              <a:rPr lang="sq-AL" sz="2400" dirty="0"/>
              <a:t>Duke u bazuar në librat e lashtë që përshkruajnë mekanizma të ngjashëm, dhe në veçanti në përshkrimet e shumta të gjera dhe të hollësishme të orës së Arkimedit dhe orëve dhe automateve të tjera të Ctesibiusit dhe Heronit, ka shumë të ngjarë që mekanizmi të ishte një orë astronomike e drejtuar nga një sistem peshash dhe kundërpeshash </a:t>
            </a:r>
            <a:r>
              <a:rPr lang="en-US" sz="2400" dirty="0"/>
              <a:t>t</a:t>
            </a:r>
            <a:r>
              <a:rPr lang="sq-AL" sz="2400" dirty="0"/>
              <a:t>ë lidhura me një zinxhir, si ai i biçikletave ose si ai që vë në funksion orët e qyqeve, ose një fije. Forca aktuale lëvizëse, ndoshta, vjen nga një pluskues, një tapë, në një enë cilindrike</a:t>
            </a:r>
            <a:r>
              <a:rPr lang="en-US" sz="2400" dirty="0"/>
              <a:t> </a:t>
            </a:r>
            <a:r>
              <a:rPr lang="sq-AL" sz="2400" dirty="0"/>
              <a:t>me ujë në të cilën niveli i ujit rritet vazhdimisht me një ritëm konstant. Një enë të tillë e shohim në Agoranë Antike të Athinës dhe në Kullën e Erërave të Andronikos. Forca e shtytjes ndihmohet nga dy pesha. Disa nga librat teknikë të lashtë grekë, si librat e Heroit dhe Proklusit, japin përshkrime të hollësishme të ndërtimit.</a:t>
            </a:r>
            <a:endParaRPr lang="en-US" sz="2400" dirty="0"/>
          </a:p>
          <a:p>
            <a:pPr algn="just"/>
            <a:r>
              <a:rPr lang="sq-AL" sz="2400" dirty="0"/>
              <a:t>Ka shumë të ngjarë që mekanizmi të ketë automatizime të tjera të bazuara në një sistem fijesh, valvulash, ujit të rrjedhshëm dhe sferave të vogla që bien dhe fillojnë një automatizim çdo orë.</a:t>
            </a:r>
            <a:endParaRPr lang="en-US" sz="2400" dirty="0"/>
          </a:p>
          <a:p>
            <a:r>
              <a:rPr lang="en-US" sz="2800" dirty="0"/>
              <a:t> </a:t>
            </a:r>
            <a:endParaRPr lang="el-GR" sz="2800" dirty="0"/>
          </a:p>
        </p:txBody>
      </p:sp>
      <p:sp>
        <p:nvSpPr>
          <p:cNvPr id="60" name="5 - TextBox"/>
          <p:cNvSpPr txBox="1"/>
          <p:nvPr/>
        </p:nvSpPr>
        <p:spPr>
          <a:xfrm>
            <a:off x="15903667" y="28734473"/>
            <a:ext cx="9403024" cy="6986528"/>
          </a:xfrm>
          <a:prstGeom prst="rect">
            <a:avLst/>
          </a:prstGeom>
          <a:noFill/>
        </p:spPr>
        <p:txBody>
          <a:bodyPr wrap="square" rtlCol="0">
            <a:spAutoFit/>
          </a:bodyPr>
          <a:lstStyle/>
          <a:p>
            <a:pPr algn="just"/>
            <a:r>
              <a:rPr lang="en-GB" sz="3200" dirty="0"/>
              <a:t>Texts from ancient Greek books</a:t>
            </a:r>
            <a:endParaRPr lang="el-GR" sz="3200" dirty="0"/>
          </a:p>
          <a:p>
            <a:pPr algn="just"/>
            <a:r>
              <a:rPr lang="en-GB" sz="3200" dirty="0"/>
              <a:t>From </a:t>
            </a:r>
            <a:r>
              <a:rPr lang="en-GB" sz="3200" i="1" dirty="0" err="1"/>
              <a:t>Mechanicorum</a:t>
            </a:r>
            <a:r>
              <a:rPr lang="en-GB" sz="3200" i="1" dirty="0"/>
              <a:t> </a:t>
            </a:r>
            <a:r>
              <a:rPr lang="en-GB" sz="3200" i="1" dirty="0" err="1"/>
              <a:t>fragementa</a:t>
            </a:r>
            <a:r>
              <a:rPr lang="en-GB" sz="3200" dirty="0"/>
              <a:t>, by Heron:</a:t>
            </a:r>
            <a:endParaRPr lang="el-GR" sz="3200" dirty="0"/>
          </a:p>
          <a:p>
            <a:pPr algn="just"/>
            <a:r>
              <a:rPr lang="en-GB" sz="3200" dirty="0"/>
              <a:t>“With the </a:t>
            </a:r>
            <a:r>
              <a:rPr lang="en-GB" sz="3200" b="1" dirty="0"/>
              <a:t>given force </a:t>
            </a:r>
            <a:r>
              <a:rPr lang="en-GB" sz="3200" dirty="0"/>
              <a:t>by the </a:t>
            </a:r>
            <a:r>
              <a:rPr lang="en-GB" sz="3200" b="1" dirty="0"/>
              <a:t>given weight moves using gears with teeth using appropriate train of gears</a:t>
            </a:r>
            <a:r>
              <a:rPr lang="en-GB" sz="3200" dirty="0"/>
              <a:t> with </a:t>
            </a:r>
            <a:r>
              <a:rPr lang="en-GB" sz="3200" b="1" dirty="0"/>
              <a:t>parallel axles </a:t>
            </a:r>
            <a:r>
              <a:rPr lang="en-GB" sz="3200" dirty="0"/>
              <a:t>at </a:t>
            </a:r>
            <a:r>
              <a:rPr lang="en-GB" sz="3200" b="1" dirty="0"/>
              <a:t>appropriate distances </a:t>
            </a:r>
            <a:r>
              <a:rPr lang="en-GB" sz="3200" dirty="0"/>
              <a:t>so that they can turn in a box, to do what are meant to show.”</a:t>
            </a:r>
            <a:endParaRPr lang="el-GR" sz="3200" dirty="0"/>
          </a:p>
          <a:p>
            <a:pPr algn="just"/>
            <a:r>
              <a:rPr lang="en-US" sz="3200" dirty="0"/>
              <a:t> </a:t>
            </a:r>
            <a:r>
              <a:rPr lang="en-GB" sz="3200" dirty="0"/>
              <a:t>“Using a worm gear and a gear we set the instrument in motion with a handle...”</a:t>
            </a:r>
            <a:endParaRPr lang="el-GR" sz="3200" dirty="0"/>
          </a:p>
          <a:p>
            <a:pPr algn="just"/>
            <a:r>
              <a:rPr lang="en-GB" sz="3200" dirty="0"/>
              <a:t> “Assume we have a water container ready for use... describes a system of weights made of lead and a float made of cork that give movement to a system… a chain with a suspended weight made of lead… the cork has to be heavier than the weight of lead</a:t>
            </a:r>
            <a:r>
              <a:rPr lang="el-GR" sz="3200" dirty="0"/>
              <a:t>.</a:t>
            </a:r>
            <a:r>
              <a:rPr lang="en-GB" sz="3200" dirty="0"/>
              <a:t>”</a:t>
            </a:r>
            <a:endParaRPr lang="el-GR" sz="3200" dirty="0"/>
          </a:p>
          <a:p>
            <a:r>
              <a:rPr lang="en-US" sz="3200" dirty="0"/>
              <a:t> </a:t>
            </a:r>
            <a:endParaRPr lang="el-GR" sz="3200" dirty="0"/>
          </a:p>
        </p:txBody>
      </p:sp>
      <p:grpSp>
        <p:nvGrpSpPr>
          <p:cNvPr id="4" name="Ομάδα 3"/>
          <p:cNvGrpSpPr/>
          <p:nvPr/>
        </p:nvGrpSpPr>
        <p:grpSpPr>
          <a:xfrm>
            <a:off x="1710750" y="37156478"/>
            <a:ext cx="19830651" cy="13082038"/>
            <a:chOff x="1710750" y="37156478"/>
            <a:chExt cx="19830651" cy="13082038"/>
          </a:xfrm>
        </p:grpSpPr>
        <p:sp>
          <p:nvSpPr>
            <p:cNvPr id="32" name="11 - TextBox"/>
            <p:cNvSpPr txBox="1"/>
            <p:nvPr/>
          </p:nvSpPr>
          <p:spPr>
            <a:xfrm>
              <a:off x="1861046" y="48668856"/>
              <a:ext cx="19680355" cy="1569660"/>
            </a:xfrm>
            <a:prstGeom prst="rect">
              <a:avLst/>
            </a:prstGeom>
            <a:noFill/>
          </p:spPr>
          <p:txBody>
            <a:bodyPr wrap="square" rtlCol="0">
              <a:spAutoFit/>
            </a:bodyPr>
            <a:lstStyle/>
            <a:p>
              <a:pPr algn="ctr"/>
              <a:r>
                <a:rPr lang="sq-AL" sz="2400" dirty="0"/>
                <a:t>Mekanizmi funksionon me ingranazhe, si një matës i energjisë elektrike. Këto ingranazhe janë shembull i një miniature të asaj kohe. Ata kanë dhëmbë trekëndësh shumë të vegjël.</a:t>
              </a:r>
              <a:endParaRPr lang="el-GR" sz="2400" dirty="0"/>
            </a:p>
            <a:p>
              <a:pPr algn="ctr"/>
              <a:r>
                <a:rPr lang="el-GR" sz="2400" dirty="0"/>
                <a:t>Ο Μηχανισμός λειτουργεί με γρανάζια, σαν μετρητής ηλεκτρικής ενέργειας. Αυτά τα γρανάζια είναι ένα παράδειγμα μικρογραφίας εκείνης της εποχής. Έχουν πολύ μικρά τριγωνικά δόντια.</a:t>
              </a:r>
              <a:r>
                <a:rPr lang="en-GB" sz="2400" dirty="0"/>
                <a:t> </a:t>
              </a:r>
            </a:p>
          </p:txBody>
        </p:sp>
        <p:pic>
          <p:nvPicPr>
            <p:cNvPr id="61" name="Picture 1"/>
            <p:cNvPicPr>
              <a:picLocks noChangeAspect="1" noChangeArrowheads="1"/>
            </p:cNvPicPr>
            <p:nvPr/>
          </p:nvPicPr>
          <p:blipFill>
            <a:blip r:embed="rId25">
              <a:clrChange>
                <a:clrFrom>
                  <a:srgbClr val="001F22"/>
                </a:clrFrom>
                <a:clrTo>
                  <a:srgbClr val="001F22">
                    <a:alpha val="0"/>
                  </a:srgbClr>
                </a:clrTo>
              </a:clrChange>
              <a:extLst>
                <a:ext uri="{28A0092B-C50C-407E-A947-70E740481C1C}">
                  <a14:useLocalDpi xmlns:a14="http://schemas.microsoft.com/office/drawing/2010/main"/>
                </a:ext>
              </a:extLst>
            </a:blip>
            <a:srcRect/>
            <a:stretch>
              <a:fillRect/>
            </a:stretch>
          </p:blipFill>
          <p:spPr bwMode="auto">
            <a:xfrm>
              <a:off x="1710750" y="37156478"/>
              <a:ext cx="6409038" cy="511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2" name="Picture 1"/>
            <p:cNvPicPr>
              <a:picLocks noChangeAspect="1" noChangeArrowheads="1"/>
            </p:cNvPicPr>
            <p:nvPr/>
          </p:nvPicPr>
          <p:blipFill>
            <a:blip r:embed="rId26">
              <a:clrChange>
                <a:clrFrom>
                  <a:srgbClr val="001F22"/>
                </a:clrFrom>
                <a:clrTo>
                  <a:srgbClr val="001F22">
                    <a:alpha val="0"/>
                  </a:srgbClr>
                </a:clrTo>
              </a:clrChange>
              <a:extLst>
                <a:ext uri="{28A0092B-C50C-407E-A947-70E740481C1C}">
                  <a14:useLocalDpi xmlns:a14="http://schemas.microsoft.com/office/drawing/2010/main"/>
                </a:ext>
              </a:extLst>
            </a:blip>
            <a:srcRect/>
            <a:stretch>
              <a:fillRect/>
            </a:stretch>
          </p:blipFill>
          <p:spPr bwMode="auto">
            <a:xfrm>
              <a:off x="8428613" y="37156478"/>
              <a:ext cx="6372200" cy="5118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3" name="Picture 1"/>
            <p:cNvPicPr>
              <a:picLocks noChangeAspect="1" noChangeArrowheads="1"/>
            </p:cNvPicPr>
            <p:nvPr/>
          </p:nvPicPr>
          <p:blipFill>
            <a:blip r:embed="rId27">
              <a:clrChange>
                <a:clrFrom>
                  <a:srgbClr val="001F22"/>
                </a:clrFrom>
                <a:clrTo>
                  <a:srgbClr val="001F22">
                    <a:alpha val="0"/>
                  </a:srgbClr>
                </a:clrTo>
              </a:clrChange>
              <a:extLst>
                <a:ext uri="{28A0092B-C50C-407E-A947-70E740481C1C}">
                  <a14:useLocalDpi xmlns:a14="http://schemas.microsoft.com/office/drawing/2010/main"/>
                </a:ext>
              </a:extLst>
            </a:blip>
            <a:srcRect/>
            <a:stretch>
              <a:fillRect/>
            </a:stretch>
          </p:blipFill>
          <p:spPr bwMode="auto">
            <a:xfrm>
              <a:off x="15069742" y="37156478"/>
              <a:ext cx="6372200" cy="520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4" name="Picture 1"/>
            <p:cNvPicPr>
              <a:picLocks noChangeAspect="1" noChangeArrowheads="1"/>
            </p:cNvPicPr>
            <p:nvPr/>
          </p:nvPicPr>
          <p:blipFill>
            <a:blip r:embed="rId28">
              <a:clrChange>
                <a:clrFrom>
                  <a:srgbClr val="001F22"/>
                </a:clrFrom>
                <a:clrTo>
                  <a:srgbClr val="001F22">
                    <a:alpha val="0"/>
                  </a:srgbClr>
                </a:clrTo>
              </a:clrChange>
              <a:extLst>
                <a:ext uri="{28A0092B-C50C-407E-A947-70E740481C1C}">
                  <a14:useLocalDpi xmlns:a14="http://schemas.microsoft.com/office/drawing/2010/main"/>
                </a:ext>
              </a:extLst>
            </a:blip>
            <a:srcRect/>
            <a:stretch>
              <a:fillRect/>
            </a:stretch>
          </p:blipFill>
          <p:spPr bwMode="auto">
            <a:xfrm>
              <a:off x="1800557" y="43027512"/>
              <a:ext cx="6337031" cy="516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nvGrpSpPr>
            <p:cNvPr id="66" name="Ομάδα 65"/>
            <p:cNvGrpSpPr/>
            <p:nvPr/>
          </p:nvGrpSpPr>
          <p:grpSpPr>
            <a:xfrm>
              <a:off x="8428613" y="43006080"/>
              <a:ext cx="6372200" cy="5205413"/>
              <a:chOff x="2771800" y="0"/>
              <a:chExt cx="6372200" cy="5205413"/>
            </a:xfrm>
          </p:grpSpPr>
          <p:pic>
            <p:nvPicPr>
              <p:cNvPr id="67" name="Picture 1"/>
              <p:cNvPicPr>
                <a:picLocks noChangeAspect="1" noChangeArrowheads="1"/>
              </p:cNvPicPr>
              <p:nvPr/>
            </p:nvPicPr>
            <p:blipFill>
              <a:blip r:embed="rId29">
                <a:clrChange>
                  <a:clrFrom>
                    <a:srgbClr val="001F22"/>
                  </a:clrFrom>
                  <a:clrTo>
                    <a:srgbClr val="001F22">
                      <a:alpha val="0"/>
                    </a:srgbClr>
                  </a:clrTo>
                </a:clrChange>
                <a:extLst>
                  <a:ext uri="{28A0092B-C50C-407E-A947-70E740481C1C}">
                    <a14:useLocalDpi xmlns:a14="http://schemas.microsoft.com/office/drawing/2010/main"/>
                  </a:ext>
                </a:extLst>
              </a:blip>
              <a:srcRect/>
              <a:stretch>
                <a:fillRect/>
              </a:stretch>
            </p:blipFill>
            <p:spPr bwMode="auto">
              <a:xfrm>
                <a:off x="2771800" y="0"/>
                <a:ext cx="6372200" cy="520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8" name="Στρογγυλεμένο ορθογώνιο 67"/>
              <p:cNvSpPr/>
              <p:nvPr/>
            </p:nvSpPr>
            <p:spPr bwMode="auto">
              <a:xfrm rot="955883">
                <a:off x="4283968" y="2126353"/>
                <a:ext cx="1224136" cy="1944216"/>
              </a:xfrm>
              <a:prstGeom prst="roundRect">
                <a:avLst/>
              </a:prstGeom>
              <a:noFill/>
              <a:ln w="127000" cap="flat" cmpd="sng" algn="ctr">
                <a:solidFill>
                  <a:srgbClr val="FFFF00">
                    <a:alpha val="55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76000"/>
                  </a:lnSpc>
                  <a:spcBef>
                    <a:spcPct val="0"/>
                  </a:spcBef>
                  <a:spcAft>
                    <a:spcPct val="0"/>
                  </a:spcAft>
                  <a:buClr>
                    <a:srgbClr val="000000"/>
                  </a:buClr>
                  <a:buSzPct val="100000"/>
                  <a:buFont typeface="Arial" charset="0"/>
                  <a:buNone/>
                  <a:tabLst/>
                </a:pPr>
                <a:endParaRPr kumimoji="0" lang="el-GR" sz="1800" b="0" i="0" u="none" strike="noStrike" cap="none" normalizeH="0" baseline="0">
                  <a:ln>
                    <a:noFill/>
                  </a:ln>
                  <a:effectLst/>
                  <a:latin typeface="Arial" charset="0"/>
                  <a:ea typeface="MS Gothic" pitchFamily="49" charset="-128"/>
                </a:endParaRPr>
              </a:p>
            </p:txBody>
          </p:sp>
          <p:pic>
            <p:nvPicPr>
              <p:cNvPr id="69" name="Ήχος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0"/>
              <a:stretch>
                <a:fillRect/>
              </a:stretch>
            </p:blipFill>
            <p:spPr>
              <a:xfrm>
                <a:off x="8318500" y="4318000"/>
                <a:ext cx="609600" cy="609600"/>
              </a:xfrm>
              <a:prstGeom prst="rect">
                <a:avLst/>
              </a:prstGeom>
            </p:spPr>
          </p:pic>
        </p:grpSp>
        <p:grpSp>
          <p:nvGrpSpPr>
            <p:cNvPr id="70" name="Ομάδα 69"/>
            <p:cNvGrpSpPr/>
            <p:nvPr/>
          </p:nvGrpSpPr>
          <p:grpSpPr>
            <a:xfrm>
              <a:off x="15142943" y="43166859"/>
              <a:ext cx="6372200" cy="5162550"/>
              <a:chOff x="2771800" y="0"/>
              <a:chExt cx="6372200" cy="5162550"/>
            </a:xfrm>
          </p:grpSpPr>
          <p:pic>
            <p:nvPicPr>
              <p:cNvPr id="71" name="Picture 1"/>
              <p:cNvPicPr>
                <a:picLocks noChangeAspect="1" noChangeArrowheads="1"/>
              </p:cNvPicPr>
              <p:nvPr/>
            </p:nvPicPr>
            <p:blipFill>
              <a:blip r:embed="rId31">
                <a:clrChange>
                  <a:clrFrom>
                    <a:srgbClr val="001F22"/>
                  </a:clrFrom>
                  <a:clrTo>
                    <a:srgbClr val="001F22">
                      <a:alpha val="0"/>
                    </a:srgbClr>
                  </a:clrTo>
                </a:clrChange>
                <a:extLst>
                  <a:ext uri="{28A0092B-C50C-407E-A947-70E740481C1C}">
                    <a14:useLocalDpi xmlns:a14="http://schemas.microsoft.com/office/drawing/2010/main"/>
                  </a:ext>
                </a:extLst>
              </a:blip>
              <a:srcRect/>
              <a:stretch>
                <a:fillRect/>
              </a:stretch>
            </p:blipFill>
            <p:spPr bwMode="auto">
              <a:xfrm>
                <a:off x="2771800" y="0"/>
                <a:ext cx="6372200" cy="516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2" name="Στρογγυλεμένο ορθογώνιο 71"/>
              <p:cNvSpPr/>
              <p:nvPr/>
            </p:nvSpPr>
            <p:spPr bwMode="auto">
              <a:xfrm rot="955883">
                <a:off x="4283968" y="2126353"/>
                <a:ext cx="1224136" cy="1944216"/>
              </a:xfrm>
              <a:prstGeom prst="roundRect">
                <a:avLst/>
              </a:prstGeom>
              <a:noFill/>
              <a:ln w="127000" cap="flat" cmpd="sng" algn="ctr">
                <a:solidFill>
                  <a:srgbClr val="FFFF00">
                    <a:alpha val="55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76000"/>
                  </a:lnSpc>
                  <a:spcBef>
                    <a:spcPct val="0"/>
                  </a:spcBef>
                  <a:spcAft>
                    <a:spcPct val="0"/>
                  </a:spcAft>
                  <a:buClr>
                    <a:srgbClr val="000000"/>
                  </a:buClr>
                  <a:buSzPct val="100000"/>
                  <a:buFont typeface="Arial" charset="0"/>
                  <a:buNone/>
                  <a:tabLst/>
                </a:pPr>
                <a:endParaRPr kumimoji="0" lang="el-GR" sz="1800" b="0" i="0" u="none" strike="noStrike" cap="none" normalizeH="0" baseline="0">
                  <a:ln>
                    <a:noFill/>
                  </a:ln>
                  <a:effectLst/>
                  <a:latin typeface="Arial" charset="0"/>
                  <a:ea typeface="MS Gothic" pitchFamily="49" charset="-128"/>
                </a:endParaRPr>
              </a:p>
            </p:txBody>
          </p:sp>
          <p:pic>
            <p:nvPicPr>
              <p:cNvPr id="73" name="Ήχος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8318500" y="4318000"/>
                <a:ext cx="609600" cy="609600"/>
              </a:xfrm>
              <a:prstGeom prst="rect">
                <a:avLst/>
              </a:prstGeom>
            </p:spPr>
          </p:pic>
        </p:grpSp>
      </p:grpSp>
      <p:grpSp>
        <p:nvGrpSpPr>
          <p:cNvPr id="58" name="Ομάδα 57"/>
          <p:cNvGrpSpPr/>
          <p:nvPr/>
        </p:nvGrpSpPr>
        <p:grpSpPr>
          <a:xfrm>
            <a:off x="1584426" y="829659"/>
            <a:ext cx="4830786" cy="5334632"/>
            <a:chOff x="1993246" y="829659"/>
            <a:chExt cx="4830786" cy="5334632"/>
          </a:xfrm>
        </p:grpSpPr>
        <p:sp>
          <p:nvSpPr>
            <p:cNvPr id="75" name="Rectangle 95"/>
            <p:cNvSpPr>
              <a:spLocks noChangeArrowheads="1"/>
            </p:cNvSpPr>
            <p:nvPr/>
          </p:nvSpPr>
          <p:spPr bwMode="auto">
            <a:xfrm>
              <a:off x="1993246" y="3055491"/>
              <a:ext cx="4830786" cy="3108800"/>
            </a:xfrm>
            <a:prstGeom prst="rect">
              <a:avLst/>
            </a:prstGeom>
            <a:noFill/>
            <a:ln w="9525">
              <a:noFill/>
              <a:miter lim="800000"/>
              <a:headEnd/>
              <a:tailEnd/>
            </a:ln>
          </p:spPr>
          <p:txBody>
            <a:bodyPr wrap="square" lIns="609853" tIns="304927" rIns="609853" bIns="304927" anchor="ctr">
              <a:spAutoFit/>
            </a:bodyPr>
            <a:lstStyle/>
            <a:p>
              <a:pPr algn="ctr" defTabSz="6097588"/>
              <a:r>
                <a:rPr lang="en-GB" sz="2400" dirty="0" err="1">
                  <a:solidFill>
                    <a:srgbClr val="003399"/>
                  </a:solidFill>
                </a:rPr>
                <a:t>Universiteti</a:t>
              </a:r>
              <a:r>
                <a:rPr lang="en-GB" sz="2400" dirty="0">
                  <a:solidFill>
                    <a:srgbClr val="003399"/>
                  </a:solidFill>
                </a:rPr>
                <a:t> </a:t>
              </a:r>
              <a:r>
                <a:rPr lang="en-GB" sz="2400" dirty="0" err="1">
                  <a:solidFill>
                    <a:srgbClr val="003399"/>
                  </a:solidFill>
                </a:rPr>
                <a:t>Kombëtar</a:t>
              </a:r>
              <a:r>
                <a:rPr lang="en-GB" sz="2400" dirty="0">
                  <a:solidFill>
                    <a:srgbClr val="003399"/>
                  </a:solidFill>
                </a:rPr>
                <a:t> </a:t>
              </a:r>
              <a:r>
                <a:rPr lang="en-GB" sz="2400" dirty="0" err="1">
                  <a:solidFill>
                    <a:srgbClr val="003399"/>
                  </a:solidFill>
                </a:rPr>
                <a:t>dhe</a:t>
              </a:r>
              <a:r>
                <a:rPr lang="en-GB" sz="2400" dirty="0">
                  <a:solidFill>
                    <a:srgbClr val="003399"/>
                  </a:solidFill>
                </a:rPr>
                <a:t> </a:t>
              </a:r>
              <a:r>
                <a:rPr lang="en-GB" sz="2400" dirty="0" err="1">
                  <a:solidFill>
                    <a:srgbClr val="003399"/>
                  </a:solidFill>
                </a:rPr>
                <a:t>Kapodistrian</a:t>
              </a:r>
              <a:r>
                <a:rPr lang="en-GB" sz="2400" dirty="0">
                  <a:solidFill>
                    <a:srgbClr val="003399"/>
                  </a:solidFill>
                </a:rPr>
                <a:t> </a:t>
              </a:r>
              <a:r>
                <a:rPr lang="en-GB" sz="2400" dirty="0" err="1">
                  <a:solidFill>
                    <a:srgbClr val="003399"/>
                  </a:solidFill>
                </a:rPr>
                <a:t>i</a:t>
              </a:r>
              <a:r>
                <a:rPr lang="en-GB" sz="2400" dirty="0">
                  <a:solidFill>
                    <a:srgbClr val="003399"/>
                  </a:solidFill>
                </a:rPr>
                <a:t> </a:t>
              </a:r>
              <a:r>
                <a:rPr lang="en-GB" sz="2400" dirty="0" err="1">
                  <a:solidFill>
                    <a:srgbClr val="003399"/>
                  </a:solidFill>
                </a:rPr>
                <a:t>Athinës</a:t>
              </a:r>
              <a:endParaRPr lang="el-GR" sz="2400" dirty="0">
                <a:solidFill>
                  <a:srgbClr val="003399"/>
                </a:solidFill>
              </a:endParaRPr>
            </a:p>
            <a:p>
              <a:pPr algn="ctr" defTabSz="6097588"/>
              <a:r>
                <a:rPr lang="el-GR" sz="2400" dirty="0">
                  <a:solidFill>
                    <a:srgbClr val="003399"/>
                  </a:solidFill>
                </a:rPr>
                <a:t>Εθνικό και Καποδιστριακό Πανεπιστήμιο Αθηνών</a:t>
              </a:r>
              <a:endParaRPr lang="en-GB" sz="2400" dirty="0">
                <a:solidFill>
                  <a:srgbClr val="003399"/>
                </a:solidFill>
              </a:endParaRPr>
            </a:p>
            <a:p>
              <a:pPr algn="ctr" defTabSz="6097588"/>
              <a:r>
                <a:rPr lang="en-GB" sz="1400" b="1" dirty="0">
                  <a:solidFill>
                    <a:srgbClr val="003399"/>
                  </a:solidFill>
                </a:rPr>
                <a:t>Xenophon  </a:t>
              </a:r>
              <a:r>
                <a:rPr lang="en-GB" sz="1400" b="1" dirty="0" err="1">
                  <a:solidFill>
                    <a:srgbClr val="003399"/>
                  </a:solidFill>
                </a:rPr>
                <a:t>Moussas</a:t>
              </a:r>
              <a:r>
                <a:rPr lang="en-GB" sz="1400" b="1" dirty="0">
                  <a:solidFill>
                    <a:srgbClr val="003399"/>
                  </a:solidFill>
                </a:rPr>
                <a:t>    </a:t>
              </a:r>
              <a:r>
                <a:rPr lang="en-GB" sz="1400" b="1" dirty="0">
                  <a:solidFill>
                    <a:srgbClr val="003399"/>
                  </a:solidFill>
                  <a:hlinkClick r:id="rId32"/>
                </a:rPr>
                <a:t>xmoussas@phys.uoa.gr</a:t>
              </a:r>
              <a:r>
                <a:rPr lang="en-GB" sz="1400" b="1" dirty="0">
                  <a:solidFill>
                    <a:srgbClr val="003399"/>
                  </a:solidFill>
                </a:rPr>
                <a:t>, </a:t>
              </a:r>
              <a:r>
                <a:rPr lang="en-GB" sz="1400" b="1" dirty="0">
                  <a:solidFill>
                    <a:srgbClr val="003399"/>
                  </a:solidFill>
                  <a:hlinkClick r:id="rId33"/>
                </a:rPr>
                <a:t>x</a:t>
              </a:r>
              <a:r>
                <a:rPr lang="en-GB" sz="1400" b="1" dirty="0">
                  <a:solidFill>
                    <a:srgbClr val="003399"/>
                  </a:solidFill>
                </a:rPr>
                <a:t> </a:t>
              </a:r>
            </a:p>
            <a:p>
              <a:pPr algn="ctr" defTabSz="6097588"/>
              <a:r>
                <a:rPr lang="en-GB" sz="1400" b="1" dirty="0" err="1">
                  <a:solidFill>
                    <a:srgbClr val="003399"/>
                  </a:solidFill>
                </a:rPr>
                <a:t>tel</a:t>
              </a:r>
              <a:r>
                <a:rPr lang="en-GB" sz="1400" b="1" dirty="0">
                  <a:solidFill>
                    <a:srgbClr val="003399"/>
                  </a:solidFill>
                </a:rPr>
                <a:t> +306978792891</a:t>
              </a:r>
              <a:endParaRPr lang="el-GR" sz="1400" b="1" dirty="0">
                <a:solidFill>
                  <a:srgbClr val="003399"/>
                </a:solidFill>
              </a:endParaRPr>
            </a:p>
            <a:p>
              <a:pPr algn="ctr" defTabSz="6097588"/>
              <a:r>
                <a:rPr lang="en-US" sz="1400" b="1" dirty="0">
                  <a:solidFill>
                    <a:srgbClr val="003399"/>
                  </a:solidFill>
                </a:rPr>
                <a:t>Copyright © 2022 X. Moussas</a:t>
              </a:r>
              <a:endParaRPr lang="el-GR" sz="1400" dirty="0">
                <a:solidFill>
                  <a:srgbClr val="003399"/>
                </a:solidFill>
              </a:endParaRPr>
            </a:p>
            <a:p>
              <a:pPr algn="ctr" defTabSz="6097588"/>
              <a:endParaRPr lang="el-GR" sz="2400" dirty="0">
                <a:solidFill>
                  <a:srgbClr val="003399"/>
                </a:solidFill>
              </a:endParaRPr>
            </a:p>
          </p:txBody>
        </p:sp>
        <p:pic>
          <p:nvPicPr>
            <p:cNvPr id="74" name="Picture 2" descr="https://upload.wikimedia.org/wikipedia/el/2/2b/Logo_uoa_blue.png"/>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3657206" y="829659"/>
              <a:ext cx="1502865" cy="2348896"/>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audio isNarration="1">
              <p:cMediaNode vol="80000" showWhenStopped="0">
                <p:cTn id="2" fill="hold" display="0">
                  <p:stCondLst>
                    <p:cond delay="indefinite"/>
                  </p:stCondLst>
                  <p:endCondLst>
                    <p:cond evt="onStopAudio" delay="0">
                      <p:tgtEl>
                        <p:sldTgt/>
                      </p:tgtEl>
                    </p:cond>
                  </p:endCondLst>
                </p:cTn>
                <p:tgtEl>
                  <p:spTgt spid="69"/>
                </p:tgtEl>
              </p:cMediaNode>
            </p:audio>
            <p:audio isNarration="1">
              <p:cMediaNode vol="80000" showWhenStopped="0">
                <p:cTn id="3" fill="hold" display="0">
                  <p:stCondLst>
                    <p:cond delay="indefinite"/>
                  </p:stCondLst>
                  <p:endCondLst>
                    <p:cond evt="onStopAudio" delay="0">
                      <p:tgtEl>
                        <p:sldTgt/>
                      </p:tgtEl>
                    </p:cond>
                  </p:endCondLst>
                </p:cTn>
                <p:tgtEl>
                  <p:spTgt spid="73"/>
                </p:tgtEl>
              </p:cMediaNode>
            </p:audio>
          </p:childTnLst>
        </p:cTn>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1431</Words>
  <Application>Microsoft Office PowerPoint</Application>
  <PresentationFormat>Προσαρμογή</PresentationFormat>
  <Paragraphs>37</Paragraphs>
  <Slides>1</Slides>
  <Notes>0</Notes>
  <HiddenSlides>0</HiddenSlides>
  <MMClips>2</MMClips>
  <ScaleCrop>false</ScaleCrop>
  <HeadingPairs>
    <vt:vector size="6" baseType="variant">
      <vt:variant>
        <vt:lpstr>Γραμματοσειρές που χρησιμοποιούνται</vt:lpstr>
      </vt:variant>
      <vt:variant>
        <vt:i4>3</vt:i4>
      </vt:variant>
      <vt:variant>
        <vt:lpstr>Θέμα</vt:lpstr>
      </vt:variant>
      <vt:variant>
        <vt:i4>1</vt:i4>
      </vt:variant>
      <vt:variant>
        <vt:lpstr>Τίτλοι διαφανειών</vt:lpstr>
      </vt:variant>
      <vt:variant>
        <vt:i4>1</vt:i4>
      </vt:variant>
    </vt:vector>
  </HeadingPairs>
  <TitlesOfParts>
    <vt:vector size="5" baseType="lpstr">
      <vt:lpstr>Arial</vt:lpstr>
      <vt:lpstr>Calibri</vt:lpstr>
      <vt:lpstr>Times New Roman</vt:lpstr>
      <vt:lpstr>Θέμα του Office</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erg_ASTROFISIKIS</dc:creator>
  <cp:lastModifiedBy>Xenophon Moussas</cp:lastModifiedBy>
  <cp:revision>88</cp:revision>
  <dcterms:created xsi:type="dcterms:W3CDTF">2014-06-01T18:00:45Z</dcterms:created>
  <dcterms:modified xsi:type="dcterms:W3CDTF">2025-07-23T06:37:55Z</dcterms:modified>
</cp:coreProperties>
</file>