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Lst>
  <p:sldSz cx="36004500" cy="50406300"/>
  <p:notesSz cx="6858000" cy="9144000"/>
  <p:defaultTextStyle>
    <a:defPPr>
      <a:defRPr lang="en-US"/>
    </a:defPPr>
    <a:lvl1pPr marL="0" algn="l" defTabSz="4610588" rtl="0" eaLnBrk="1" latinLnBrk="0" hangingPunct="1">
      <a:defRPr sz="9100" kern="1200">
        <a:solidFill>
          <a:schemeClr val="tx1"/>
        </a:solidFill>
        <a:latin typeface="+mn-lt"/>
        <a:ea typeface="+mn-ea"/>
        <a:cs typeface="+mn-cs"/>
      </a:defRPr>
    </a:lvl1pPr>
    <a:lvl2pPr marL="2305294" algn="l" defTabSz="4610588" rtl="0" eaLnBrk="1" latinLnBrk="0" hangingPunct="1">
      <a:defRPr sz="9100" kern="1200">
        <a:solidFill>
          <a:schemeClr val="tx1"/>
        </a:solidFill>
        <a:latin typeface="+mn-lt"/>
        <a:ea typeface="+mn-ea"/>
        <a:cs typeface="+mn-cs"/>
      </a:defRPr>
    </a:lvl2pPr>
    <a:lvl3pPr marL="4610588" algn="l" defTabSz="4610588" rtl="0" eaLnBrk="1" latinLnBrk="0" hangingPunct="1">
      <a:defRPr sz="9100" kern="1200">
        <a:solidFill>
          <a:schemeClr val="tx1"/>
        </a:solidFill>
        <a:latin typeface="+mn-lt"/>
        <a:ea typeface="+mn-ea"/>
        <a:cs typeface="+mn-cs"/>
      </a:defRPr>
    </a:lvl3pPr>
    <a:lvl4pPr marL="6915882" algn="l" defTabSz="4610588" rtl="0" eaLnBrk="1" latinLnBrk="0" hangingPunct="1">
      <a:defRPr sz="9100" kern="1200">
        <a:solidFill>
          <a:schemeClr val="tx1"/>
        </a:solidFill>
        <a:latin typeface="+mn-lt"/>
        <a:ea typeface="+mn-ea"/>
        <a:cs typeface="+mn-cs"/>
      </a:defRPr>
    </a:lvl4pPr>
    <a:lvl5pPr marL="9221175" algn="l" defTabSz="4610588" rtl="0" eaLnBrk="1" latinLnBrk="0" hangingPunct="1">
      <a:defRPr sz="9100" kern="1200">
        <a:solidFill>
          <a:schemeClr val="tx1"/>
        </a:solidFill>
        <a:latin typeface="+mn-lt"/>
        <a:ea typeface="+mn-ea"/>
        <a:cs typeface="+mn-cs"/>
      </a:defRPr>
    </a:lvl5pPr>
    <a:lvl6pPr marL="11526469" algn="l" defTabSz="4610588" rtl="0" eaLnBrk="1" latinLnBrk="0" hangingPunct="1">
      <a:defRPr sz="9100" kern="1200">
        <a:solidFill>
          <a:schemeClr val="tx1"/>
        </a:solidFill>
        <a:latin typeface="+mn-lt"/>
        <a:ea typeface="+mn-ea"/>
        <a:cs typeface="+mn-cs"/>
      </a:defRPr>
    </a:lvl6pPr>
    <a:lvl7pPr marL="13831763" algn="l" defTabSz="4610588" rtl="0" eaLnBrk="1" latinLnBrk="0" hangingPunct="1">
      <a:defRPr sz="9100" kern="1200">
        <a:solidFill>
          <a:schemeClr val="tx1"/>
        </a:solidFill>
        <a:latin typeface="+mn-lt"/>
        <a:ea typeface="+mn-ea"/>
        <a:cs typeface="+mn-cs"/>
      </a:defRPr>
    </a:lvl7pPr>
    <a:lvl8pPr marL="16137057" algn="l" defTabSz="4610588" rtl="0" eaLnBrk="1" latinLnBrk="0" hangingPunct="1">
      <a:defRPr sz="9100" kern="1200">
        <a:solidFill>
          <a:schemeClr val="tx1"/>
        </a:solidFill>
        <a:latin typeface="+mn-lt"/>
        <a:ea typeface="+mn-ea"/>
        <a:cs typeface="+mn-cs"/>
      </a:defRPr>
    </a:lvl8pPr>
    <a:lvl9pPr marL="18442351" algn="l" defTabSz="4610588" rtl="0" eaLnBrk="1" latinLnBrk="0" hangingPunct="1">
      <a:defRPr sz="9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76">
          <p15:clr>
            <a:srgbClr val="A4A3A4"/>
          </p15:clr>
        </p15:guide>
        <p15:guide id="2" pos="113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A0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12" autoAdjust="0"/>
    <p:restoredTop sz="88015" autoAdjust="0"/>
  </p:normalViewPr>
  <p:slideViewPr>
    <p:cSldViewPr>
      <p:cViewPr>
        <p:scale>
          <a:sx n="20" d="100"/>
          <a:sy n="20" d="100"/>
        </p:scale>
        <p:origin x="400" y="-3182"/>
      </p:cViewPr>
      <p:guideLst>
        <p:guide orient="horz" pos="15876"/>
        <p:guide pos="113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700340" y="15658636"/>
            <a:ext cx="30603825" cy="10804682"/>
          </a:xfrm>
        </p:spPr>
        <p:txBody>
          <a:bodyPr/>
          <a:lstStyle/>
          <a:p>
            <a:r>
              <a:rPr lang="el-GR"/>
              <a:t>Kλικ για επεξεργασία του τίτλου</a:t>
            </a:r>
            <a:endParaRPr lang="en-GB"/>
          </a:p>
        </p:txBody>
      </p:sp>
      <p:sp>
        <p:nvSpPr>
          <p:cNvPr id="3" name="2 - Υπότιτλος"/>
          <p:cNvSpPr>
            <a:spLocks noGrp="1"/>
          </p:cNvSpPr>
          <p:nvPr>
            <p:ph type="subTitle" idx="1"/>
          </p:nvPr>
        </p:nvSpPr>
        <p:spPr>
          <a:xfrm>
            <a:off x="5400677" y="28563570"/>
            <a:ext cx="25203151" cy="12881610"/>
          </a:xfrm>
        </p:spPr>
        <p:txBody>
          <a:bodyPr/>
          <a:lstStyle>
            <a:lvl1pPr marL="0" indent="0" algn="ctr">
              <a:buNone/>
              <a:defRPr>
                <a:solidFill>
                  <a:schemeClr val="tx1">
                    <a:tint val="75000"/>
                  </a:schemeClr>
                </a:solidFill>
              </a:defRPr>
            </a:lvl1pPr>
            <a:lvl2pPr marL="2305294" indent="0" algn="ctr">
              <a:buNone/>
              <a:defRPr>
                <a:solidFill>
                  <a:schemeClr val="tx1">
                    <a:tint val="75000"/>
                  </a:schemeClr>
                </a:solidFill>
              </a:defRPr>
            </a:lvl2pPr>
            <a:lvl3pPr marL="4610588" indent="0" algn="ctr">
              <a:buNone/>
              <a:defRPr>
                <a:solidFill>
                  <a:schemeClr val="tx1">
                    <a:tint val="75000"/>
                  </a:schemeClr>
                </a:solidFill>
              </a:defRPr>
            </a:lvl3pPr>
            <a:lvl4pPr marL="6915882" indent="0" algn="ctr">
              <a:buNone/>
              <a:defRPr>
                <a:solidFill>
                  <a:schemeClr val="tx1">
                    <a:tint val="75000"/>
                  </a:schemeClr>
                </a:solidFill>
              </a:defRPr>
            </a:lvl4pPr>
            <a:lvl5pPr marL="9221175" indent="0" algn="ctr">
              <a:buNone/>
              <a:defRPr>
                <a:solidFill>
                  <a:schemeClr val="tx1">
                    <a:tint val="75000"/>
                  </a:schemeClr>
                </a:solidFill>
              </a:defRPr>
            </a:lvl5pPr>
            <a:lvl6pPr marL="11526469" indent="0" algn="ctr">
              <a:buNone/>
              <a:defRPr>
                <a:solidFill>
                  <a:schemeClr val="tx1">
                    <a:tint val="75000"/>
                  </a:schemeClr>
                </a:solidFill>
              </a:defRPr>
            </a:lvl6pPr>
            <a:lvl7pPr marL="13831763" indent="0" algn="ctr">
              <a:buNone/>
              <a:defRPr>
                <a:solidFill>
                  <a:schemeClr val="tx1">
                    <a:tint val="75000"/>
                  </a:schemeClr>
                </a:solidFill>
              </a:defRPr>
            </a:lvl7pPr>
            <a:lvl8pPr marL="16137057" indent="0" algn="ctr">
              <a:buNone/>
              <a:defRPr>
                <a:solidFill>
                  <a:schemeClr val="tx1">
                    <a:tint val="75000"/>
                  </a:schemeClr>
                </a:solidFill>
              </a:defRPr>
            </a:lvl8pPr>
            <a:lvl9pPr marL="18442351"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19577443" y="2695343"/>
            <a:ext cx="6075762" cy="57337166"/>
          </a:xfrm>
        </p:spPr>
        <p:txBody>
          <a:bodyPr vert="eaVert"/>
          <a:lstStyle/>
          <a:p>
            <a:r>
              <a:rPr lang="el-GR"/>
              <a:t>Kλικ για επεξεργασία του τίτλου</a:t>
            </a:r>
            <a:endParaRPr lang="en-GB"/>
          </a:p>
        </p:txBody>
      </p:sp>
      <p:sp>
        <p:nvSpPr>
          <p:cNvPr id="3" name="2 - Θέση κατακόρυφου κειμένου"/>
          <p:cNvSpPr>
            <a:spLocks noGrp="1"/>
          </p:cNvSpPr>
          <p:nvPr>
            <p:ph type="body" orient="vert" idx="1"/>
          </p:nvPr>
        </p:nvSpPr>
        <p:spPr>
          <a:xfrm>
            <a:off x="1350172" y="2695343"/>
            <a:ext cx="17627205" cy="57337166"/>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2844109" y="32390718"/>
            <a:ext cx="30603825" cy="10011251"/>
          </a:xfrm>
        </p:spPr>
        <p:txBody>
          <a:bodyPr anchor="t"/>
          <a:lstStyle>
            <a:lvl1pPr algn="l">
              <a:defRPr sz="20200" b="1" cap="all"/>
            </a:lvl1p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2844109" y="21364349"/>
            <a:ext cx="30603825" cy="11026373"/>
          </a:xfrm>
        </p:spPr>
        <p:txBody>
          <a:bodyPr anchor="b"/>
          <a:lstStyle>
            <a:lvl1pPr marL="0" indent="0">
              <a:buNone/>
              <a:defRPr sz="10100">
                <a:solidFill>
                  <a:schemeClr val="tx1">
                    <a:tint val="75000"/>
                  </a:schemeClr>
                </a:solidFill>
              </a:defRPr>
            </a:lvl1pPr>
            <a:lvl2pPr marL="2305294" indent="0">
              <a:buNone/>
              <a:defRPr sz="9100">
                <a:solidFill>
                  <a:schemeClr val="tx1">
                    <a:tint val="75000"/>
                  </a:schemeClr>
                </a:solidFill>
              </a:defRPr>
            </a:lvl2pPr>
            <a:lvl3pPr marL="4610588" indent="0">
              <a:buNone/>
              <a:defRPr sz="8100">
                <a:solidFill>
                  <a:schemeClr val="tx1">
                    <a:tint val="75000"/>
                  </a:schemeClr>
                </a:solidFill>
              </a:defRPr>
            </a:lvl3pPr>
            <a:lvl4pPr marL="6915882" indent="0">
              <a:buNone/>
              <a:defRPr sz="7100">
                <a:solidFill>
                  <a:schemeClr val="tx1">
                    <a:tint val="75000"/>
                  </a:schemeClr>
                </a:solidFill>
              </a:defRPr>
            </a:lvl4pPr>
            <a:lvl5pPr marL="9221175" indent="0">
              <a:buNone/>
              <a:defRPr sz="7100">
                <a:solidFill>
                  <a:schemeClr val="tx1">
                    <a:tint val="75000"/>
                  </a:schemeClr>
                </a:solidFill>
              </a:defRPr>
            </a:lvl5pPr>
            <a:lvl6pPr marL="11526469" indent="0">
              <a:buNone/>
              <a:defRPr sz="7100">
                <a:solidFill>
                  <a:schemeClr val="tx1">
                    <a:tint val="75000"/>
                  </a:schemeClr>
                </a:solidFill>
              </a:defRPr>
            </a:lvl6pPr>
            <a:lvl7pPr marL="13831763" indent="0">
              <a:buNone/>
              <a:defRPr sz="7100">
                <a:solidFill>
                  <a:schemeClr val="tx1">
                    <a:tint val="75000"/>
                  </a:schemeClr>
                </a:solidFill>
              </a:defRPr>
            </a:lvl7pPr>
            <a:lvl8pPr marL="16137057" indent="0">
              <a:buNone/>
              <a:defRPr sz="7100">
                <a:solidFill>
                  <a:schemeClr val="tx1">
                    <a:tint val="75000"/>
                  </a:schemeClr>
                </a:solidFill>
              </a:defRPr>
            </a:lvl8pPr>
            <a:lvl9pPr marL="18442351" indent="0">
              <a:buNone/>
              <a:defRPr sz="71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περιεχομένου"/>
          <p:cNvSpPr>
            <a:spLocks noGrp="1"/>
          </p:cNvSpPr>
          <p:nvPr>
            <p:ph sz="half" idx="1"/>
          </p:nvPr>
        </p:nvSpPr>
        <p:spPr>
          <a:xfrm>
            <a:off x="1350171" y="15681964"/>
            <a:ext cx="11851481" cy="44350549"/>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περιεχομένου"/>
          <p:cNvSpPr>
            <a:spLocks noGrp="1"/>
          </p:cNvSpPr>
          <p:nvPr>
            <p:ph sz="half" idx="2"/>
          </p:nvPr>
        </p:nvSpPr>
        <p:spPr>
          <a:xfrm>
            <a:off x="13801727" y="15681964"/>
            <a:ext cx="11851481" cy="44350549"/>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1800225" y="2018589"/>
            <a:ext cx="32404051" cy="8401050"/>
          </a:xfrm>
        </p:spPr>
        <p:txBody>
          <a:bodyPr/>
          <a:lstStyle>
            <a:lvl1pPr>
              <a:defRPr/>
            </a:lvl1p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1800227" y="11283080"/>
            <a:ext cx="15908240" cy="4702251"/>
          </a:xfrm>
        </p:spPr>
        <p:txBody>
          <a:bodyPr anchor="b"/>
          <a:lstStyle>
            <a:lvl1pPr marL="0" indent="0">
              <a:buNone/>
              <a:defRPr sz="12100" b="1"/>
            </a:lvl1pPr>
            <a:lvl2pPr marL="2305294" indent="0">
              <a:buNone/>
              <a:defRPr sz="10100" b="1"/>
            </a:lvl2pPr>
            <a:lvl3pPr marL="4610588" indent="0">
              <a:buNone/>
              <a:defRPr sz="9100" b="1"/>
            </a:lvl3pPr>
            <a:lvl4pPr marL="6915882" indent="0">
              <a:buNone/>
              <a:defRPr sz="8100" b="1"/>
            </a:lvl4pPr>
            <a:lvl5pPr marL="9221175" indent="0">
              <a:buNone/>
              <a:defRPr sz="8100" b="1"/>
            </a:lvl5pPr>
            <a:lvl6pPr marL="11526469" indent="0">
              <a:buNone/>
              <a:defRPr sz="8100" b="1"/>
            </a:lvl6pPr>
            <a:lvl7pPr marL="13831763" indent="0">
              <a:buNone/>
              <a:defRPr sz="8100" b="1"/>
            </a:lvl7pPr>
            <a:lvl8pPr marL="16137057" indent="0">
              <a:buNone/>
              <a:defRPr sz="8100" b="1"/>
            </a:lvl8pPr>
            <a:lvl9pPr marL="18442351" indent="0">
              <a:buNone/>
              <a:defRPr sz="81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1800227" y="15985331"/>
            <a:ext cx="15908240" cy="29041967"/>
          </a:xfrm>
        </p:spPr>
        <p:txBody>
          <a:bodyPr/>
          <a:lstStyle>
            <a:lvl1pPr>
              <a:defRPr sz="12100"/>
            </a:lvl1pPr>
            <a:lvl2pPr>
              <a:defRPr sz="10100"/>
            </a:lvl2pPr>
            <a:lvl3pPr>
              <a:defRPr sz="9100"/>
            </a:lvl3pPr>
            <a:lvl4pPr>
              <a:defRPr sz="8100"/>
            </a:lvl4pPr>
            <a:lvl5pPr>
              <a:defRPr sz="8100"/>
            </a:lvl5pPr>
            <a:lvl6pPr>
              <a:defRPr sz="8100"/>
            </a:lvl6pPr>
            <a:lvl7pPr>
              <a:defRPr sz="8100"/>
            </a:lvl7pPr>
            <a:lvl8pPr>
              <a:defRPr sz="8100"/>
            </a:lvl8pPr>
            <a:lvl9pPr>
              <a:defRPr sz="8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4 - Θέση κειμένου"/>
          <p:cNvSpPr>
            <a:spLocks noGrp="1"/>
          </p:cNvSpPr>
          <p:nvPr>
            <p:ph type="body" sz="quarter" idx="3"/>
          </p:nvPr>
        </p:nvSpPr>
        <p:spPr>
          <a:xfrm>
            <a:off x="18289790" y="11283080"/>
            <a:ext cx="15914487" cy="4702251"/>
          </a:xfrm>
        </p:spPr>
        <p:txBody>
          <a:bodyPr anchor="b"/>
          <a:lstStyle>
            <a:lvl1pPr marL="0" indent="0">
              <a:buNone/>
              <a:defRPr sz="12100" b="1"/>
            </a:lvl1pPr>
            <a:lvl2pPr marL="2305294" indent="0">
              <a:buNone/>
              <a:defRPr sz="10100" b="1"/>
            </a:lvl2pPr>
            <a:lvl3pPr marL="4610588" indent="0">
              <a:buNone/>
              <a:defRPr sz="9100" b="1"/>
            </a:lvl3pPr>
            <a:lvl4pPr marL="6915882" indent="0">
              <a:buNone/>
              <a:defRPr sz="8100" b="1"/>
            </a:lvl4pPr>
            <a:lvl5pPr marL="9221175" indent="0">
              <a:buNone/>
              <a:defRPr sz="8100" b="1"/>
            </a:lvl5pPr>
            <a:lvl6pPr marL="11526469" indent="0">
              <a:buNone/>
              <a:defRPr sz="8100" b="1"/>
            </a:lvl6pPr>
            <a:lvl7pPr marL="13831763" indent="0">
              <a:buNone/>
              <a:defRPr sz="8100" b="1"/>
            </a:lvl7pPr>
            <a:lvl8pPr marL="16137057" indent="0">
              <a:buNone/>
              <a:defRPr sz="8100" b="1"/>
            </a:lvl8pPr>
            <a:lvl9pPr marL="18442351" indent="0">
              <a:buNone/>
              <a:defRPr sz="81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18289790" y="15985331"/>
            <a:ext cx="15914487" cy="29041967"/>
          </a:xfrm>
        </p:spPr>
        <p:txBody>
          <a:bodyPr/>
          <a:lstStyle>
            <a:lvl1pPr>
              <a:defRPr sz="12100"/>
            </a:lvl1pPr>
            <a:lvl2pPr>
              <a:defRPr sz="10100"/>
            </a:lvl2pPr>
            <a:lvl3pPr>
              <a:defRPr sz="9100"/>
            </a:lvl3pPr>
            <a:lvl4pPr>
              <a:defRPr sz="8100"/>
            </a:lvl4pPr>
            <a:lvl5pPr>
              <a:defRPr sz="8100"/>
            </a:lvl5pPr>
            <a:lvl6pPr>
              <a:defRPr sz="8100"/>
            </a:lvl6pPr>
            <a:lvl7pPr>
              <a:defRPr sz="8100"/>
            </a:lvl7pPr>
            <a:lvl8pPr>
              <a:defRPr sz="8100"/>
            </a:lvl8pPr>
            <a:lvl9pPr>
              <a:defRPr sz="8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7" name="6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8" name="7 - Θέση υποσέλιδου"/>
          <p:cNvSpPr>
            <a:spLocks noGrp="1"/>
          </p:cNvSpPr>
          <p:nvPr>
            <p:ph type="ftr" sz="quarter" idx="11"/>
          </p:nvPr>
        </p:nvSpPr>
        <p:spPr/>
        <p:txBody>
          <a:bodyPr/>
          <a:lstStyle/>
          <a:p>
            <a:endParaRPr lang="en-GB"/>
          </a:p>
        </p:txBody>
      </p:sp>
      <p:sp>
        <p:nvSpPr>
          <p:cNvPr id="9" name="8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4" name="3 - Θέση υποσέλιδου"/>
          <p:cNvSpPr>
            <a:spLocks noGrp="1"/>
          </p:cNvSpPr>
          <p:nvPr>
            <p:ph type="ftr" sz="quarter" idx="11"/>
          </p:nvPr>
        </p:nvSpPr>
        <p:spPr/>
        <p:txBody>
          <a:bodyPr/>
          <a:lstStyle/>
          <a:p>
            <a:endParaRPr lang="en-GB"/>
          </a:p>
        </p:txBody>
      </p:sp>
      <p:sp>
        <p:nvSpPr>
          <p:cNvPr id="5" name="4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3" name="2 - Θέση υποσέλιδου"/>
          <p:cNvSpPr>
            <a:spLocks noGrp="1"/>
          </p:cNvSpPr>
          <p:nvPr>
            <p:ph type="ftr" sz="quarter" idx="11"/>
          </p:nvPr>
        </p:nvSpPr>
        <p:spPr/>
        <p:txBody>
          <a:bodyPr/>
          <a:lstStyle/>
          <a:p>
            <a:endParaRPr lang="en-GB"/>
          </a:p>
        </p:txBody>
      </p:sp>
      <p:sp>
        <p:nvSpPr>
          <p:cNvPr id="4" name="3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800228" y="2006921"/>
            <a:ext cx="11845234" cy="8541068"/>
          </a:xfrm>
        </p:spPr>
        <p:txBody>
          <a:bodyPr anchor="b"/>
          <a:lstStyle>
            <a:lvl1pPr algn="l">
              <a:defRPr sz="10100" b="1"/>
            </a:lvl1pPr>
          </a:lstStyle>
          <a:p>
            <a:r>
              <a:rPr lang="el-GR"/>
              <a:t>Kλικ για επεξεργασία του τίτλου</a:t>
            </a:r>
            <a:endParaRPr lang="en-GB"/>
          </a:p>
        </p:txBody>
      </p:sp>
      <p:sp>
        <p:nvSpPr>
          <p:cNvPr id="3" name="2 - Θέση περιεχομένου"/>
          <p:cNvSpPr>
            <a:spLocks noGrp="1"/>
          </p:cNvSpPr>
          <p:nvPr>
            <p:ph idx="1"/>
          </p:nvPr>
        </p:nvSpPr>
        <p:spPr>
          <a:xfrm>
            <a:off x="14076762" y="2006923"/>
            <a:ext cx="20127518" cy="43020382"/>
          </a:xfrm>
        </p:spPr>
        <p:txBody>
          <a:bodyPr/>
          <a:lstStyle>
            <a:lvl1pPr>
              <a:defRPr sz="16100"/>
            </a:lvl1pPr>
            <a:lvl2pPr>
              <a:defRPr sz="14100"/>
            </a:lvl2pPr>
            <a:lvl3pPr>
              <a:defRPr sz="12100"/>
            </a:lvl3pPr>
            <a:lvl4pPr>
              <a:defRPr sz="10100"/>
            </a:lvl4pPr>
            <a:lvl5pPr>
              <a:defRPr sz="10100"/>
            </a:lvl5pPr>
            <a:lvl6pPr>
              <a:defRPr sz="10100"/>
            </a:lvl6pPr>
            <a:lvl7pPr>
              <a:defRPr sz="10100"/>
            </a:lvl7pPr>
            <a:lvl8pPr>
              <a:defRPr sz="10100"/>
            </a:lvl8pPr>
            <a:lvl9pPr>
              <a:defRPr sz="10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κειμένου"/>
          <p:cNvSpPr>
            <a:spLocks noGrp="1"/>
          </p:cNvSpPr>
          <p:nvPr>
            <p:ph type="body" sz="half" idx="2"/>
          </p:nvPr>
        </p:nvSpPr>
        <p:spPr>
          <a:xfrm>
            <a:off x="1800228" y="10547991"/>
            <a:ext cx="11845234" cy="34479315"/>
          </a:xfrm>
        </p:spPr>
        <p:txBody>
          <a:bodyPr/>
          <a:lstStyle>
            <a:lvl1pPr marL="0" indent="0">
              <a:buNone/>
              <a:defRPr sz="7100"/>
            </a:lvl1pPr>
            <a:lvl2pPr marL="2305294" indent="0">
              <a:buNone/>
              <a:defRPr sz="6100"/>
            </a:lvl2pPr>
            <a:lvl3pPr marL="4610588" indent="0">
              <a:buNone/>
              <a:defRPr sz="5000"/>
            </a:lvl3pPr>
            <a:lvl4pPr marL="6915882" indent="0">
              <a:buNone/>
              <a:defRPr sz="4500"/>
            </a:lvl4pPr>
            <a:lvl5pPr marL="9221175" indent="0">
              <a:buNone/>
              <a:defRPr sz="4500"/>
            </a:lvl5pPr>
            <a:lvl6pPr marL="11526469" indent="0">
              <a:buNone/>
              <a:defRPr sz="4500"/>
            </a:lvl6pPr>
            <a:lvl7pPr marL="13831763" indent="0">
              <a:buNone/>
              <a:defRPr sz="4500"/>
            </a:lvl7pPr>
            <a:lvl8pPr marL="16137057" indent="0">
              <a:buNone/>
              <a:defRPr sz="4500"/>
            </a:lvl8pPr>
            <a:lvl9pPr marL="18442351" indent="0">
              <a:buNone/>
              <a:defRPr sz="45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7057137" y="35284414"/>
            <a:ext cx="21602700" cy="4165526"/>
          </a:xfrm>
        </p:spPr>
        <p:txBody>
          <a:bodyPr anchor="b"/>
          <a:lstStyle>
            <a:lvl1pPr algn="l">
              <a:defRPr sz="10100" b="1"/>
            </a:lvl1pPr>
          </a:lstStyle>
          <a:p>
            <a:r>
              <a:rPr lang="el-GR"/>
              <a:t>Kλικ για επεξεργασία του τίτλου</a:t>
            </a:r>
            <a:endParaRPr lang="en-GB"/>
          </a:p>
        </p:txBody>
      </p:sp>
      <p:sp>
        <p:nvSpPr>
          <p:cNvPr id="3" name="2 - Θέση εικόνας"/>
          <p:cNvSpPr>
            <a:spLocks noGrp="1"/>
          </p:cNvSpPr>
          <p:nvPr>
            <p:ph type="pic" idx="1"/>
          </p:nvPr>
        </p:nvSpPr>
        <p:spPr>
          <a:xfrm>
            <a:off x="7057137" y="4503894"/>
            <a:ext cx="21602700" cy="30243780"/>
          </a:xfrm>
        </p:spPr>
        <p:txBody>
          <a:bodyPr/>
          <a:lstStyle>
            <a:lvl1pPr marL="0" indent="0">
              <a:buNone/>
              <a:defRPr sz="16100"/>
            </a:lvl1pPr>
            <a:lvl2pPr marL="2305294" indent="0">
              <a:buNone/>
              <a:defRPr sz="14100"/>
            </a:lvl2pPr>
            <a:lvl3pPr marL="4610588" indent="0">
              <a:buNone/>
              <a:defRPr sz="12100"/>
            </a:lvl3pPr>
            <a:lvl4pPr marL="6915882" indent="0">
              <a:buNone/>
              <a:defRPr sz="10100"/>
            </a:lvl4pPr>
            <a:lvl5pPr marL="9221175" indent="0">
              <a:buNone/>
              <a:defRPr sz="10100"/>
            </a:lvl5pPr>
            <a:lvl6pPr marL="11526469" indent="0">
              <a:buNone/>
              <a:defRPr sz="10100"/>
            </a:lvl6pPr>
            <a:lvl7pPr marL="13831763" indent="0">
              <a:buNone/>
              <a:defRPr sz="10100"/>
            </a:lvl7pPr>
            <a:lvl8pPr marL="16137057" indent="0">
              <a:buNone/>
              <a:defRPr sz="10100"/>
            </a:lvl8pPr>
            <a:lvl9pPr marL="18442351" indent="0">
              <a:buNone/>
              <a:defRPr sz="10100"/>
            </a:lvl9pPr>
          </a:lstStyle>
          <a:p>
            <a:endParaRPr lang="en-GB"/>
          </a:p>
        </p:txBody>
      </p:sp>
      <p:sp>
        <p:nvSpPr>
          <p:cNvPr id="4" name="3 - Θέση κειμένου"/>
          <p:cNvSpPr>
            <a:spLocks noGrp="1"/>
          </p:cNvSpPr>
          <p:nvPr>
            <p:ph type="body" sz="half" idx="2"/>
          </p:nvPr>
        </p:nvSpPr>
        <p:spPr>
          <a:xfrm>
            <a:off x="7057137" y="39449940"/>
            <a:ext cx="21602700" cy="5915734"/>
          </a:xfrm>
        </p:spPr>
        <p:txBody>
          <a:bodyPr/>
          <a:lstStyle>
            <a:lvl1pPr marL="0" indent="0">
              <a:buNone/>
              <a:defRPr sz="7100"/>
            </a:lvl1pPr>
            <a:lvl2pPr marL="2305294" indent="0">
              <a:buNone/>
              <a:defRPr sz="6100"/>
            </a:lvl2pPr>
            <a:lvl3pPr marL="4610588" indent="0">
              <a:buNone/>
              <a:defRPr sz="5000"/>
            </a:lvl3pPr>
            <a:lvl4pPr marL="6915882" indent="0">
              <a:buNone/>
              <a:defRPr sz="4500"/>
            </a:lvl4pPr>
            <a:lvl5pPr marL="9221175" indent="0">
              <a:buNone/>
              <a:defRPr sz="4500"/>
            </a:lvl5pPr>
            <a:lvl6pPr marL="11526469" indent="0">
              <a:buNone/>
              <a:defRPr sz="4500"/>
            </a:lvl6pPr>
            <a:lvl7pPr marL="13831763" indent="0">
              <a:buNone/>
              <a:defRPr sz="4500"/>
            </a:lvl7pPr>
            <a:lvl8pPr marL="16137057" indent="0">
              <a:buNone/>
              <a:defRPr sz="4500"/>
            </a:lvl8pPr>
            <a:lvl9pPr marL="18442351" indent="0">
              <a:buNone/>
              <a:defRPr sz="45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1800225" y="2018589"/>
            <a:ext cx="32404051" cy="8401050"/>
          </a:xfrm>
          <a:prstGeom prst="rect">
            <a:avLst/>
          </a:prstGeom>
        </p:spPr>
        <p:txBody>
          <a:bodyPr vert="horz" lIns="461059" tIns="230529" rIns="461059" bIns="230529" rtlCol="0" anchor="ctr">
            <a:normAutofit/>
          </a:body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1800225" y="11761479"/>
            <a:ext cx="32404051" cy="33265826"/>
          </a:xfrm>
          <a:prstGeom prst="rect">
            <a:avLst/>
          </a:prstGeom>
        </p:spPr>
        <p:txBody>
          <a:bodyPr vert="horz" lIns="461059" tIns="230529" rIns="461059" bIns="230529"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2"/>
          </p:nvPr>
        </p:nvSpPr>
        <p:spPr>
          <a:xfrm>
            <a:off x="1800225" y="46719181"/>
            <a:ext cx="8401051" cy="2683667"/>
          </a:xfrm>
          <a:prstGeom prst="rect">
            <a:avLst/>
          </a:prstGeom>
        </p:spPr>
        <p:txBody>
          <a:bodyPr vert="horz" lIns="461059" tIns="230529" rIns="461059" bIns="230529" rtlCol="0" anchor="ctr"/>
          <a:lstStyle>
            <a:lvl1pPr algn="l">
              <a:defRPr sz="6100">
                <a:solidFill>
                  <a:schemeClr val="tx1">
                    <a:tint val="75000"/>
                  </a:schemeClr>
                </a:solidFill>
              </a:defRPr>
            </a:lvl1pPr>
          </a:lstStyle>
          <a:p>
            <a:fld id="{716D7509-9ED9-4B61-87DC-A724F859E6AB}" type="datetimeFigureOut">
              <a:rPr lang="en-GB" smtClean="0"/>
              <a:pPr/>
              <a:t>08/01/2025</a:t>
            </a:fld>
            <a:endParaRPr lang="en-GB"/>
          </a:p>
        </p:txBody>
      </p:sp>
      <p:sp>
        <p:nvSpPr>
          <p:cNvPr id="5" name="4 - Θέση υποσέλιδου"/>
          <p:cNvSpPr>
            <a:spLocks noGrp="1"/>
          </p:cNvSpPr>
          <p:nvPr>
            <p:ph type="ftr" sz="quarter" idx="3"/>
          </p:nvPr>
        </p:nvSpPr>
        <p:spPr>
          <a:xfrm>
            <a:off x="12301540" y="46719181"/>
            <a:ext cx="11401425" cy="2683667"/>
          </a:xfrm>
          <a:prstGeom prst="rect">
            <a:avLst/>
          </a:prstGeom>
        </p:spPr>
        <p:txBody>
          <a:bodyPr vert="horz" lIns="461059" tIns="230529" rIns="461059" bIns="230529" rtlCol="0" anchor="ctr"/>
          <a:lstStyle>
            <a:lvl1pPr algn="ctr">
              <a:defRPr sz="6100">
                <a:solidFill>
                  <a:schemeClr val="tx1">
                    <a:tint val="75000"/>
                  </a:schemeClr>
                </a:solidFill>
              </a:defRPr>
            </a:lvl1pPr>
          </a:lstStyle>
          <a:p>
            <a:endParaRPr lang="en-GB"/>
          </a:p>
        </p:txBody>
      </p:sp>
      <p:sp>
        <p:nvSpPr>
          <p:cNvPr id="6" name="5 - Θέση αριθμού διαφάνειας"/>
          <p:cNvSpPr>
            <a:spLocks noGrp="1"/>
          </p:cNvSpPr>
          <p:nvPr>
            <p:ph type="sldNum" sz="quarter" idx="4"/>
          </p:nvPr>
        </p:nvSpPr>
        <p:spPr>
          <a:xfrm>
            <a:off x="25803225" y="46719181"/>
            <a:ext cx="8401051" cy="2683667"/>
          </a:xfrm>
          <a:prstGeom prst="rect">
            <a:avLst/>
          </a:prstGeom>
        </p:spPr>
        <p:txBody>
          <a:bodyPr vert="horz" lIns="461059" tIns="230529" rIns="461059" bIns="230529" rtlCol="0" anchor="ctr"/>
          <a:lstStyle>
            <a:lvl1pPr algn="r">
              <a:defRPr sz="6100">
                <a:solidFill>
                  <a:schemeClr val="tx1">
                    <a:tint val="75000"/>
                  </a:schemeClr>
                </a:solidFill>
              </a:defRPr>
            </a:lvl1pPr>
          </a:lstStyle>
          <a:p>
            <a:fld id="{187992A0-716E-43E8-BD68-F533C6A7A6A0}"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610588" rtl="0" eaLnBrk="1" latinLnBrk="0" hangingPunct="1">
        <a:spcBef>
          <a:spcPct val="0"/>
        </a:spcBef>
        <a:buNone/>
        <a:defRPr sz="22200" kern="1200">
          <a:solidFill>
            <a:schemeClr val="tx1"/>
          </a:solidFill>
          <a:latin typeface="+mj-lt"/>
          <a:ea typeface="+mj-ea"/>
          <a:cs typeface="+mj-cs"/>
        </a:defRPr>
      </a:lvl1pPr>
    </p:titleStyle>
    <p:bodyStyle>
      <a:lvl1pPr marL="1728970" indent="-1728970" algn="l" defTabSz="4610588" rtl="0" eaLnBrk="1" latinLnBrk="0" hangingPunct="1">
        <a:spcBef>
          <a:spcPct val="20000"/>
        </a:spcBef>
        <a:buFont typeface="Arial" pitchFamily="34" charset="0"/>
        <a:buChar char="•"/>
        <a:defRPr sz="16100" kern="1200">
          <a:solidFill>
            <a:schemeClr val="tx1"/>
          </a:solidFill>
          <a:latin typeface="+mn-lt"/>
          <a:ea typeface="+mn-ea"/>
          <a:cs typeface="+mn-cs"/>
        </a:defRPr>
      </a:lvl1pPr>
      <a:lvl2pPr marL="3746102" indent="-1440809" algn="l" defTabSz="4610588" rtl="0" eaLnBrk="1" latinLnBrk="0" hangingPunct="1">
        <a:spcBef>
          <a:spcPct val="20000"/>
        </a:spcBef>
        <a:buFont typeface="Arial" pitchFamily="34" charset="0"/>
        <a:buChar char="–"/>
        <a:defRPr sz="14100" kern="1200">
          <a:solidFill>
            <a:schemeClr val="tx1"/>
          </a:solidFill>
          <a:latin typeface="+mn-lt"/>
          <a:ea typeface="+mn-ea"/>
          <a:cs typeface="+mn-cs"/>
        </a:defRPr>
      </a:lvl2pPr>
      <a:lvl3pPr marL="5763235" indent="-1152647" algn="l" defTabSz="4610588" rtl="0" eaLnBrk="1" latinLnBrk="0" hangingPunct="1">
        <a:spcBef>
          <a:spcPct val="20000"/>
        </a:spcBef>
        <a:buFont typeface="Arial" pitchFamily="34" charset="0"/>
        <a:buChar char="•"/>
        <a:defRPr sz="12100" kern="1200">
          <a:solidFill>
            <a:schemeClr val="tx1"/>
          </a:solidFill>
          <a:latin typeface="+mn-lt"/>
          <a:ea typeface="+mn-ea"/>
          <a:cs typeface="+mn-cs"/>
        </a:defRPr>
      </a:lvl3pPr>
      <a:lvl4pPr marL="8068528"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4pPr>
      <a:lvl5pPr marL="10373822"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5pPr>
      <a:lvl6pPr marL="12679116"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6pPr>
      <a:lvl7pPr marL="14984410"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7pPr>
      <a:lvl8pPr marL="17289704"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8pPr>
      <a:lvl9pPr marL="19594998"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9pPr>
    </p:bodyStyle>
    <p:otherStyle>
      <a:defPPr>
        <a:defRPr lang="en-US"/>
      </a:defPPr>
      <a:lvl1pPr marL="0" algn="l" defTabSz="4610588" rtl="0" eaLnBrk="1" latinLnBrk="0" hangingPunct="1">
        <a:defRPr sz="9100" kern="1200">
          <a:solidFill>
            <a:schemeClr val="tx1"/>
          </a:solidFill>
          <a:latin typeface="+mn-lt"/>
          <a:ea typeface="+mn-ea"/>
          <a:cs typeface="+mn-cs"/>
        </a:defRPr>
      </a:lvl1pPr>
      <a:lvl2pPr marL="2305294" algn="l" defTabSz="4610588" rtl="0" eaLnBrk="1" latinLnBrk="0" hangingPunct="1">
        <a:defRPr sz="9100" kern="1200">
          <a:solidFill>
            <a:schemeClr val="tx1"/>
          </a:solidFill>
          <a:latin typeface="+mn-lt"/>
          <a:ea typeface="+mn-ea"/>
          <a:cs typeface="+mn-cs"/>
        </a:defRPr>
      </a:lvl2pPr>
      <a:lvl3pPr marL="4610588" algn="l" defTabSz="4610588" rtl="0" eaLnBrk="1" latinLnBrk="0" hangingPunct="1">
        <a:defRPr sz="9100" kern="1200">
          <a:solidFill>
            <a:schemeClr val="tx1"/>
          </a:solidFill>
          <a:latin typeface="+mn-lt"/>
          <a:ea typeface="+mn-ea"/>
          <a:cs typeface="+mn-cs"/>
        </a:defRPr>
      </a:lvl3pPr>
      <a:lvl4pPr marL="6915882" algn="l" defTabSz="4610588" rtl="0" eaLnBrk="1" latinLnBrk="0" hangingPunct="1">
        <a:defRPr sz="9100" kern="1200">
          <a:solidFill>
            <a:schemeClr val="tx1"/>
          </a:solidFill>
          <a:latin typeface="+mn-lt"/>
          <a:ea typeface="+mn-ea"/>
          <a:cs typeface="+mn-cs"/>
        </a:defRPr>
      </a:lvl4pPr>
      <a:lvl5pPr marL="9221175" algn="l" defTabSz="4610588" rtl="0" eaLnBrk="1" latinLnBrk="0" hangingPunct="1">
        <a:defRPr sz="9100" kern="1200">
          <a:solidFill>
            <a:schemeClr val="tx1"/>
          </a:solidFill>
          <a:latin typeface="+mn-lt"/>
          <a:ea typeface="+mn-ea"/>
          <a:cs typeface="+mn-cs"/>
        </a:defRPr>
      </a:lvl5pPr>
      <a:lvl6pPr marL="11526469" algn="l" defTabSz="4610588" rtl="0" eaLnBrk="1" latinLnBrk="0" hangingPunct="1">
        <a:defRPr sz="9100" kern="1200">
          <a:solidFill>
            <a:schemeClr val="tx1"/>
          </a:solidFill>
          <a:latin typeface="+mn-lt"/>
          <a:ea typeface="+mn-ea"/>
          <a:cs typeface="+mn-cs"/>
        </a:defRPr>
      </a:lvl6pPr>
      <a:lvl7pPr marL="13831763" algn="l" defTabSz="4610588" rtl="0" eaLnBrk="1" latinLnBrk="0" hangingPunct="1">
        <a:defRPr sz="9100" kern="1200">
          <a:solidFill>
            <a:schemeClr val="tx1"/>
          </a:solidFill>
          <a:latin typeface="+mn-lt"/>
          <a:ea typeface="+mn-ea"/>
          <a:cs typeface="+mn-cs"/>
        </a:defRPr>
      </a:lvl7pPr>
      <a:lvl8pPr marL="16137057" algn="l" defTabSz="4610588" rtl="0" eaLnBrk="1" latinLnBrk="0" hangingPunct="1">
        <a:defRPr sz="9100" kern="1200">
          <a:solidFill>
            <a:schemeClr val="tx1"/>
          </a:solidFill>
          <a:latin typeface="+mn-lt"/>
          <a:ea typeface="+mn-ea"/>
          <a:cs typeface="+mn-cs"/>
        </a:defRPr>
      </a:lvl8pPr>
      <a:lvl9pPr marL="18442351" algn="l" defTabSz="4610588" rtl="0" eaLnBrk="1" latinLnBrk="0" hangingPunct="1">
        <a:defRPr sz="9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xmoussas@gmail.com" TargetMode="External"/><Relationship Id="rId7" Type="http://schemas.openxmlformats.org/officeDocument/2006/relationships/image" Target="../media/image4.png"/><Relationship Id="rId2" Type="http://schemas.openxmlformats.org/officeDocument/2006/relationships/hyperlink" Target="mailto:xmoussas@phys.uoa.gr"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36"/>
          <p:cNvSpPr>
            <a:spLocks noChangeArrowheads="1"/>
          </p:cNvSpPr>
          <p:nvPr/>
        </p:nvSpPr>
        <p:spPr bwMode="auto">
          <a:xfrm>
            <a:off x="4608762" y="1245816"/>
            <a:ext cx="26679525" cy="5019230"/>
          </a:xfrm>
          <a:prstGeom prst="rect">
            <a:avLst/>
          </a:prstGeom>
          <a:noFill/>
          <a:ln w="9525">
            <a:noFill/>
            <a:miter lim="800000"/>
            <a:headEnd/>
            <a:tailEnd/>
          </a:ln>
          <a:effectLst/>
        </p:spPr>
        <p:txBody>
          <a:bodyPr lIns="147293" tIns="73647" rIns="147293" bIns="73647" anchor="ctr"/>
          <a:lstStyle/>
          <a:p>
            <a:pPr algn="ctr" defTabSz="1463422" rtl="1" eaLnBrk="0" hangingPunct="0">
              <a:defRPr/>
            </a:pPr>
            <a:r>
              <a:rPr lang="el-GR" sz="8000" b="1" i="1" dirty="0">
                <a:solidFill>
                  <a:srgbClr val="003399"/>
                </a:solidFill>
                <a:effectLst>
                  <a:outerShdw blurRad="38100" dist="38100" dir="2700000" algn="tl">
                    <a:srgbClr val="FFFFFF"/>
                  </a:outerShdw>
                </a:effectLst>
                <a:latin typeface="Times New Roman" pitchFamily="18" charset="0"/>
              </a:rPr>
              <a:t>Έκθεση Μηχανισμού Αντικυθήρων</a:t>
            </a:r>
          </a:p>
          <a:p>
            <a:pPr algn="ctr" defTabSz="1463422" rtl="1" eaLnBrk="0" hangingPunct="0">
              <a:defRPr/>
            </a:pPr>
            <a:r>
              <a:rPr lang="el-GR" sz="8000" b="1" i="1" dirty="0">
                <a:solidFill>
                  <a:srgbClr val="003399"/>
                </a:solidFill>
                <a:effectLst>
                  <a:outerShdw blurRad="38100" dist="38100" dir="2700000" algn="tl">
                    <a:srgbClr val="FFFFFF"/>
                  </a:outerShdw>
                </a:effectLst>
                <a:latin typeface="Times New Roman" pitchFamily="18" charset="0"/>
              </a:rPr>
              <a:t>Ίππαρχος ο Ρόδιος</a:t>
            </a:r>
            <a:endParaRPr lang="en-GB" sz="8000" b="1" i="1" dirty="0">
              <a:solidFill>
                <a:srgbClr val="003399"/>
              </a:solidFill>
              <a:effectLst>
                <a:outerShdw blurRad="38100" dist="38100" dir="2700000" algn="tl">
                  <a:srgbClr val="FFFFFF"/>
                </a:outerShdw>
              </a:effectLst>
              <a:latin typeface="Times New Roman" pitchFamily="18" charset="0"/>
            </a:endParaRPr>
          </a:p>
          <a:p>
            <a:pPr algn="ctr" defTabSz="1463422" rtl="1" eaLnBrk="0" hangingPunct="0">
              <a:defRPr/>
            </a:pPr>
            <a:r>
              <a:rPr lang="en-GB" sz="7200" b="1" i="1" dirty="0">
                <a:solidFill>
                  <a:srgbClr val="003399"/>
                </a:solidFill>
                <a:effectLst>
                  <a:outerShdw blurRad="38100" dist="38100" dir="2700000" algn="tl">
                    <a:srgbClr val="FFFFFF"/>
                  </a:outerShdw>
                </a:effectLst>
                <a:latin typeface="Times New Roman" pitchFamily="18" charset="0"/>
              </a:rPr>
              <a:t>The Antikythera Mechanism Exhibition</a:t>
            </a:r>
          </a:p>
          <a:p>
            <a:pPr algn="ctr" defTabSz="1463422" rtl="1" eaLnBrk="0" hangingPunct="0">
              <a:defRPr/>
            </a:pPr>
            <a:r>
              <a:rPr lang="en-GB" sz="7200" b="1" i="1" dirty="0">
                <a:solidFill>
                  <a:srgbClr val="003399"/>
                </a:solidFill>
                <a:effectLst>
                  <a:outerShdw blurRad="38100" dist="38100" dir="2700000" algn="tl">
                    <a:srgbClr val="FFFFFF"/>
                  </a:outerShdw>
                </a:effectLst>
                <a:latin typeface="Times New Roman" pitchFamily="18" charset="0"/>
              </a:rPr>
              <a:t>Hipparchus</a:t>
            </a:r>
            <a:r>
              <a:rPr lang="el-GR" sz="7200" b="1" i="1" dirty="0">
                <a:solidFill>
                  <a:srgbClr val="003399"/>
                </a:solidFill>
                <a:effectLst>
                  <a:outerShdw blurRad="38100" dist="38100" dir="2700000" algn="tl">
                    <a:srgbClr val="FFFFFF"/>
                  </a:outerShdw>
                </a:effectLst>
                <a:latin typeface="Times New Roman" pitchFamily="18" charset="0"/>
              </a:rPr>
              <a:t> </a:t>
            </a:r>
            <a:r>
              <a:rPr lang="en-US" sz="4800" b="1" i="1" dirty="0">
                <a:solidFill>
                  <a:srgbClr val="003399"/>
                </a:solidFill>
                <a:effectLst>
                  <a:outerShdw blurRad="38100" dist="38100" dir="2700000" algn="tl">
                    <a:srgbClr val="FFFFFF"/>
                  </a:outerShdw>
                </a:effectLst>
                <a:latin typeface="Times New Roman" pitchFamily="18" charset="0"/>
              </a:rPr>
              <a:t> </a:t>
            </a:r>
            <a:r>
              <a:rPr lang="en-US" sz="6000" b="1" i="1" dirty="0">
                <a:solidFill>
                  <a:srgbClr val="003399"/>
                </a:solidFill>
                <a:effectLst>
                  <a:outerShdw blurRad="38100" dist="38100" dir="2700000" algn="tl">
                    <a:srgbClr val="FFFFFF"/>
                  </a:outerShdw>
                </a:effectLst>
                <a:latin typeface="Times New Roman" pitchFamily="18" charset="0"/>
              </a:rPr>
              <a:t>The Rhodian</a:t>
            </a:r>
          </a:p>
        </p:txBody>
      </p:sp>
      <p:grpSp>
        <p:nvGrpSpPr>
          <p:cNvPr id="41" name="Ομάδα 40"/>
          <p:cNvGrpSpPr/>
          <p:nvPr/>
        </p:nvGrpSpPr>
        <p:grpSpPr>
          <a:xfrm>
            <a:off x="1584426" y="829659"/>
            <a:ext cx="4830786" cy="5334632"/>
            <a:chOff x="1993246" y="829659"/>
            <a:chExt cx="4830786" cy="5334632"/>
          </a:xfrm>
        </p:grpSpPr>
        <p:sp>
          <p:nvSpPr>
            <p:cNvPr id="49" name="Rectangle 95"/>
            <p:cNvSpPr>
              <a:spLocks noChangeArrowheads="1"/>
            </p:cNvSpPr>
            <p:nvPr/>
          </p:nvSpPr>
          <p:spPr bwMode="auto">
            <a:xfrm>
              <a:off x="1993246" y="3055491"/>
              <a:ext cx="4830786" cy="3108800"/>
            </a:xfrm>
            <a:prstGeom prst="rect">
              <a:avLst/>
            </a:prstGeom>
            <a:noFill/>
            <a:ln w="9525">
              <a:noFill/>
              <a:miter lim="800000"/>
              <a:headEnd/>
              <a:tailEnd/>
            </a:ln>
          </p:spPr>
          <p:txBody>
            <a:bodyPr wrap="square" lIns="609853" tIns="304927" rIns="609853" bIns="304927" anchor="ctr">
              <a:spAutoFit/>
            </a:bodyPr>
            <a:lstStyle/>
            <a:p>
              <a:pPr algn="ctr" defTabSz="6097588"/>
              <a:r>
                <a:rPr lang="en-US" sz="2400" dirty="0">
                  <a:solidFill>
                    <a:srgbClr val="003399"/>
                  </a:solidFill>
                </a:rPr>
                <a:t>National and Kapodistrian University of Athens</a:t>
              </a:r>
            </a:p>
            <a:p>
              <a:pPr algn="ctr" defTabSz="6097588"/>
              <a:r>
                <a:rPr lang="el-GR" sz="2400" dirty="0">
                  <a:solidFill>
                    <a:srgbClr val="003399"/>
                  </a:solidFill>
                </a:rPr>
                <a:t>Εθνικό και Καποδιστριακό Πανεπιστήμιο Αθηνών</a:t>
              </a:r>
              <a:endParaRPr lang="en-GB" sz="2400" dirty="0">
                <a:solidFill>
                  <a:srgbClr val="003399"/>
                </a:solidFill>
              </a:endParaRPr>
            </a:p>
            <a:p>
              <a:pPr algn="ctr" defTabSz="6097588"/>
              <a:r>
                <a:rPr lang="en-GB" sz="1400" b="1" dirty="0">
                  <a:solidFill>
                    <a:srgbClr val="003399"/>
                  </a:solidFill>
                </a:rPr>
                <a:t>Xenophon  </a:t>
              </a:r>
              <a:r>
                <a:rPr lang="en-GB" sz="1400" b="1" dirty="0" err="1">
                  <a:solidFill>
                    <a:srgbClr val="003399"/>
                  </a:solidFill>
                </a:rPr>
                <a:t>Moussas</a:t>
              </a:r>
              <a:r>
                <a:rPr lang="en-GB" sz="1400" b="1" dirty="0">
                  <a:solidFill>
                    <a:srgbClr val="003399"/>
                  </a:solidFill>
                </a:rPr>
                <a:t>    </a:t>
              </a:r>
              <a:r>
                <a:rPr lang="en-GB" sz="1400" b="1" dirty="0">
                  <a:solidFill>
                    <a:srgbClr val="003399"/>
                  </a:solidFill>
                  <a:hlinkClick r:id="rId2"/>
                </a:rPr>
                <a:t>xmoussas@phys.uoa.gr</a:t>
              </a:r>
              <a:r>
                <a:rPr lang="en-GB" sz="1400" b="1" dirty="0">
                  <a:solidFill>
                    <a:srgbClr val="003399"/>
                  </a:solidFill>
                </a:rPr>
                <a:t>, </a:t>
              </a:r>
              <a:r>
                <a:rPr lang="en-GB" sz="1400" b="1" dirty="0">
                  <a:solidFill>
                    <a:srgbClr val="003399"/>
                  </a:solidFill>
                  <a:hlinkClick r:id="rId3"/>
                </a:rPr>
                <a:t>x</a:t>
              </a:r>
              <a:r>
                <a:rPr lang="en-GB" sz="1400" b="1" dirty="0">
                  <a:solidFill>
                    <a:srgbClr val="003399"/>
                  </a:solidFill>
                </a:rPr>
                <a:t> </a:t>
              </a:r>
            </a:p>
            <a:p>
              <a:pPr algn="ctr" defTabSz="6097588"/>
              <a:r>
                <a:rPr lang="en-GB" sz="1400" b="1" dirty="0" err="1">
                  <a:solidFill>
                    <a:srgbClr val="003399"/>
                  </a:solidFill>
                </a:rPr>
                <a:t>tel</a:t>
              </a:r>
              <a:r>
                <a:rPr lang="en-GB" sz="1400" b="1" dirty="0">
                  <a:solidFill>
                    <a:srgbClr val="003399"/>
                  </a:solidFill>
                </a:rPr>
                <a:t> +306978792891</a:t>
              </a:r>
              <a:endParaRPr lang="el-GR" sz="1400" b="1" dirty="0">
                <a:solidFill>
                  <a:srgbClr val="003399"/>
                </a:solidFill>
              </a:endParaRPr>
            </a:p>
            <a:p>
              <a:pPr algn="ctr" defTabSz="6097588"/>
              <a:r>
                <a:rPr lang="en-US" sz="1400" b="1" dirty="0">
                  <a:solidFill>
                    <a:srgbClr val="003399"/>
                  </a:solidFill>
                </a:rPr>
                <a:t>Copyright © 2025 X. Moussas</a:t>
              </a:r>
              <a:endParaRPr lang="el-GR" sz="1400" dirty="0">
                <a:solidFill>
                  <a:srgbClr val="003399"/>
                </a:solidFill>
              </a:endParaRPr>
            </a:p>
            <a:p>
              <a:pPr algn="ctr" defTabSz="6097588"/>
              <a:endParaRPr lang="el-GR" sz="2400" dirty="0">
                <a:solidFill>
                  <a:srgbClr val="003399"/>
                </a:solidFill>
              </a:endParaRPr>
            </a:p>
          </p:txBody>
        </p:sp>
        <p:pic>
          <p:nvPicPr>
            <p:cNvPr id="48" name="Picture 2" descr="https://upload.wikimedia.org/wikipedia/el/2/2b/Logo_uoa_blu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206" y="829659"/>
              <a:ext cx="1502865" cy="234889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2">
            <a:extLst>
              <a:ext uri="{FF2B5EF4-FFF2-40B4-BE49-F238E27FC236}">
                <a16:creationId xmlns:a16="http://schemas.microsoft.com/office/drawing/2014/main" id="{F73592A7-7B0D-9638-921F-968CB5873F79}"/>
              </a:ext>
            </a:extLst>
          </p:cNvPr>
          <p:cNvSpPr>
            <a:spLocks noChangeArrowheads="1"/>
          </p:cNvSpPr>
          <p:nvPr/>
        </p:nvSpPr>
        <p:spPr bwMode="auto">
          <a:xfrm>
            <a:off x="2448522" y="17041094"/>
            <a:ext cx="36004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3" name="Ομάδα 12">
            <a:extLst>
              <a:ext uri="{FF2B5EF4-FFF2-40B4-BE49-F238E27FC236}">
                <a16:creationId xmlns:a16="http://schemas.microsoft.com/office/drawing/2014/main" id="{3810DD82-B6FF-355B-C89D-8B1BDB3066D6}"/>
              </a:ext>
            </a:extLst>
          </p:cNvPr>
          <p:cNvGrpSpPr/>
          <p:nvPr/>
        </p:nvGrpSpPr>
        <p:grpSpPr>
          <a:xfrm>
            <a:off x="20810562" y="42911079"/>
            <a:ext cx="13980405" cy="6766864"/>
            <a:chOff x="20410555" y="11777478"/>
            <a:chExt cx="13980405" cy="6766864"/>
          </a:xfrm>
        </p:grpSpPr>
        <p:pic>
          <p:nvPicPr>
            <p:cNvPr id="6" name="Εικόνα 5">
              <a:extLst>
                <a:ext uri="{FF2B5EF4-FFF2-40B4-BE49-F238E27FC236}">
                  <a16:creationId xmlns:a16="http://schemas.microsoft.com/office/drawing/2014/main" id="{1B14C983-D5E9-929B-AAE7-F02716B028E7}"/>
                </a:ext>
              </a:extLst>
            </p:cNvPr>
            <p:cNvPicPr>
              <a:picLocks noChangeAspect="1"/>
            </p:cNvPicPr>
            <p:nvPr/>
          </p:nvPicPr>
          <p:blipFill>
            <a:blip r:embed="rId5"/>
            <a:stretch>
              <a:fillRect/>
            </a:stretch>
          </p:blipFill>
          <p:spPr>
            <a:xfrm>
              <a:off x="29926822" y="11777478"/>
              <a:ext cx="4464138" cy="6665562"/>
            </a:xfrm>
            <a:prstGeom prst="rect">
              <a:avLst/>
            </a:prstGeom>
          </p:spPr>
        </p:pic>
        <p:sp>
          <p:nvSpPr>
            <p:cNvPr id="12" name="TextBox 11">
              <a:extLst>
                <a:ext uri="{FF2B5EF4-FFF2-40B4-BE49-F238E27FC236}">
                  <a16:creationId xmlns:a16="http://schemas.microsoft.com/office/drawing/2014/main" id="{E29E1698-E710-EA26-181B-A7C50271379A}"/>
                </a:ext>
              </a:extLst>
            </p:cNvPr>
            <p:cNvSpPr txBox="1"/>
            <p:nvPr/>
          </p:nvSpPr>
          <p:spPr>
            <a:xfrm>
              <a:off x="20410555" y="11783517"/>
              <a:ext cx="9361040" cy="6760825"/>
            </a:xfrm>
            <a:prstGeom prst="rect">
              <a:avLst/>
            </a:prstGeom>
            <a:noFill/>
          </p:spPr>
          <p:txBody>
            <a:bodyPr wrap="square">
              <a:spAutoFit/>
            </a:bodyPr>
            <a:lstStyle/>
            <a:p>
              <a:pPr marL="0" marR="0" indent="0">
                <a:spcAft>
                  <a:spcPts val="400"/>
                </a:spcAft>
                <a:tabLst>
                  <a:tab pos="171450" algn="l"/>
                  <a:tab pos="3371850" algn="l"/>
                </a:tabLst>
              </a:pPr>
              <a:r>
                <a:rPr lang="en-US" sz="2800" dirty="0">
                  <a:effectLst/>
                  <a:latin typeface="+mj-lt"/>
                  <a:ea typeface="Times New Roman" panose="02020603050405020304" pitchFamily="18" charset="0"/>
                  <a:cs typeface="Arial" panose="020B0604020202020204" pitchFamily="34" charset="0"/>
                </a:rPr>
                <a:t>Sky map that show the wandering of the pole of the Earth in 26000 years, measured by Hipparchus. </a:t>
              </a:r>
              <a:endParaRPr lang="en-US" sz="2800" dirty="0">
                <a:effectLst/>
                <a:latin typeface="+mj-lt"/>
                <a:ea typeface="Times New Roman" panose="02020603050405020304" pitchFamily="18" charset="0"/>
                <a:cs typeface="Times New Roman" panose="02020603050405020304" pitchFamily="18" charset="0"/>
              </a:endParaRPr>
            </a:p>
            <a:p>
              <a:pPr marL="0" marR="0" indent="0">
                <a:spcAft>
                  <a:spcPts val="400"/>
                </a:spcAft>
                <a:tabLst>
                  <a:tab pos="171450" algn="l"/>
                  <a:tab pos="3371850" algn="l"/>
                </a:tabLst>
              </a:pPr>
              <a:r>
                <a:rPr lang="en-US" sz="2800" dirty="0">
                  <a:effectLst/>
                  <a:latin typeface="+mj-lt"/>
                  <a:ea typeface="Times New Roman" panose="02020603050405020304" pitchFamily="18" charset="0"/>
                  <a:cs typeface="Arial" panose="020B0604020202020204" pitchFamily="34" charset="0"/>
                </a:rPr>
                <a:t>The shift of the Earth's axis in the sky due to the phenomenon of precession of the equinoxes was first understood and measured by Hipparchus. He even estimated its period of around 26000 years.</a:t>
              </a:r>
            </a:p>
            <a:p>
              <a:pPr marL="0" marR="0" indent="0">
                <a:spcAft>
                  <a:spcPts val="400"/>
                </a:spcAft>
                <a:tabLst>
                  <a:tab pos="171450" algn="l"/>
                  <a:tab pos="3371850" algn="l"/>
                </a:tabLst>
              </a:pPr>
              <a:endParaRPr lang="en-US" sz="2800" dirty="0">
                <a:effectLst/>
                <a:latin typeface="+mj-lt"/>
                <a:ea typeface="Times New Roman" panose="02020603050405020304" pitchFamily="18" charset="0"/>
                <a:cs typeface="Times New Roman" panose="02020603050405020304" pitchFamily="18" charset="0"/>
              </a:endParaRPr>
            </a:p>
            <a:p>
              <a:pPr marL="0" marR="0" indent="0">
                <a:spcAft>
                  <a:spcPts val="400"/>
                </a:spcAft>
                <a:tabLst>
                  <a:tab pos="171450" algn="l"/>
                  <a:tab pos="3371850" algn="l"/>
                </a:tabLst>
              </a:pPr>
              <a:r>
                <a:rPr lang="el-GR" sz="2800" dirty="0">
                  <a:effectLst/>
                  <a:latin typeface="+mj-lt"/>
                  <a:ea typeface="Times New Roman" panose="02020603050405020304" pitchFamily="18" charset="0"/>
                  <a:cs typeface="Arial" panose="020B0604020202020204" pitchFamily="34" charset="0"/>
                </a:rPr>
                <a:t>Χάρτης του ουρανού που δείχνει την περιπλάνηση του πόλου της Γης σε 26000 χρόνια, μετρημένη από τον Η μετατόπιση του άξονα της Γης στον ουρανό λόγω του φαινομένου της μετάπτωσης των ισημεριών έγινε για πρώτη φορά κατανοητή και μετρήθηκε από τον Ίππαρχο. </a:t>
              </a:r>
              <a:r>
                <a:rPr lang="en-US" sz="2800" dirty="0">
                  <a:effectLst/>
                  <a:latin typeface="+mj-lt"/>
                  <a:ea typeface="Times New Roman" panose="02020603050405020304" pitchFamily="18" charset="0"/>
                  <a:cs typeface="Arial" panose="020B0604020202020204" pitchFamily="34" charset="0"/>
                </a:rPr>
                <a:t>Υπ</a:t>
              </a:r>
              <a:r>
                <a:rPr lang="en-US" sz="2800" dirty="0" err="1">
                  <a:effectLst/>
                  <a:latin typeface="+mj-lt"/>
                  <a:ea typeface="Times New Roman" panose="02020603050405020304" pitchFamily="18" charset="0"/>
                  <a:cs typeface="Arial" panose="020B0604020202020204" pitchFamily="34" charset="0"/>
                </a:rPr>
                <a:t>ολόγισε</a:t>
              </a:r>
              <a:r>
                <a:rPr lang="en-US" sz="2800" dirty="0">
                  <a:effectLst/>
                  <a:latin typeface="+mj-lt"/>
                  <a:ea typeface="Times New Roman" panose="02020603050405020304" pitchFamily="18" charset="0"/>
                  <a:cs typeface="Arial" panose="020B0604020202020204" pitchFamily="34" charset="0"/>
                </a:rPr>
                <a:t> α</a:t>
              </a:r>
              <a:r>
                <a:rPr lang="en-US" sz="2800" dirty="0" err="1">
                  <a:effectLst/>
                  <a:latin typeface="+mj-lt"/>
                  <a:ea typeface="Times New Roman" panose="02020603050405020304" pitchFamily="18" charset="0"/>
                  <a:cs typeface="Arial" panose="020B0604020202020204" pitchFamily="34" charset="0"/>
                </a:rPr>
                <a:t>κόμη</a:t>
              </a:r>
              <a:r>
                <a:rPr lang="en-US" sz="2800" dirty="0">
                  <a:effectLst/>
                  <a:latin typeface="+mj-lt"/>
                  <a:ea typeface="Times New Roman" panose="02020603050405020304" pitchFamily="18" charset="0"/>
                  <a:cs typeface="Arial" panose="020B0604020202020204" pitchFamily="34" charset="0"/>
                </a:rPr>
                <a:t> και </a:t>
              </a:r>
              <a:r>
                <a:rPr lang="en-US" sz="2800" dirty="0" err="1">
                  <a:effectLst/>
                  <a:latin typeface="+mj-lt"/>
                  <a:ea typeface="Times New Roman" panose="02020603050405020304" pitchFamily="18" charset="0"/>
                  <a:cs typeface="Arial" panose="020B0604020202020204" pitchFamily="34" charset="0"/>
                </a:rPr>
                <a:t>την</a:t>
              </a:r>
              <a:r>
                <a:rPr lang="en-US" sz="2800" dirty="0">
                  <a:effectLst/>
                  <a:latin typeface="+mj-lt"/>
                  <a:ea typeface="Times New Roman" panose="02020603050405020304" pitchFamily="18" charset="0"/>
                  <a:cs typeface="Arial" panose="020B0604020202020204" pitchFamily="34" charset="0"/>
                </a:rPr>
                <a:t> π</a:t>
              </a:r>
              <a:r>
                <a:rPr lang="en-US" sz="2800" dirty="0" err="1">
                  <a:effectLst/>
                  <a:latin typeface="+mj-lt"/>
                  <a:ea typeface="Times New Roman" panose="02020603050405020304" pitchFamily="18" charset="0"/>
                  <a:cs typeface="Arial" panose="020B0604020202020204" pitchFamily="34" charset="0"/>
                </a:rPr>
                <a:t>ερίοδό</a:t>
              </a:r>
              <a:r>
                <a:rPr lang="en-US" sz="2800" dirty="0">
                  <a:effectLst/>
                  <a:latin typeface="+mj-lt"/>
                  <a:ea typeface="Times New Roman" panose="02020603050405020304" pitchFamily="18" charset="0"/>
                  <a:cs typeface="Arial" panose="020B0604020202020204" pitchFamily="34" charset="0"/>
                </a:rPr>
                <a:t> </a:t>
              </a:r>
              <a:r>
                <a:rPr lang="en-US" sz="2800" dirty="0" err="1">
                  <a:effectLst/>
                  <a:latin typeface="+mj-lt"/>
                  <a:ea typeface="Times New Roman" panose="02020603050405020304" pitchFamily="18" charset="0"/>
                  <a:cs typeface="Arial" panose="020B0604020202020204" pitchFamily="34" charset="0"/>
                </a:rPr>
                <a:t>του</a:t>
              </a:r>
              <a:r>
                <a:rPr lang="en-US" sz="2800" dirty="0">
                  <a:effectLst/>
                  <a:latin typeface="+mj-lt"/>
                  <a:ea typeface="Times New Roman" panose="02020603050405020304" pitchFamily="18" charset="0"/>
                  <a:cs typeface="Arial" panose="020B0604020202020204" pitchFamily="34" charset="0"/>
                </a:rPr>
                <a:t> π</a:t>
              </a:r>
              <a:r>
                <a:rPr lang="en-US" sz="2800" dirty="0" err="1">
                  <a:effectLst/>
                  <a:latin typeface="+mj-lt"/>
                  <a:ea typeface="Times New Roman" panose="02020603050405020304" pitchFamily="18" charset="0"/>
                  <a:cs typeface="Arial" panose="020B0604020202020204" pitchFamily="34" charset="0"/>
                </a:rPr>
                <a:t>ερί</a:t>
              </a:r>
              <a:r>
                <a:rPr lang="en-US" sz="2800" dirty="0">
                  <a:effectLst/>
                  <a:latin typeface="+mj-lt"/>
                  <a:ea typeface="Times New Roman" panose="02020603050405020304" pitchFamily="18" charset="0"/>
                  <a:cs typeface="Arial" panose="020B0604020202020204" pitchFamily="34" charset="0"/>
                </a:rPr>
                <a:t>που 26000 χρόνια.</a:t>
              </a:r>
              <a:endParaRPr kumimoji="0" lang="en-US" altLang="en-US" sz="2800" b="0" i="0" u="none" strike="noStrike" cap="none" normalizeH="0" baseline="0" dirty="0">
                <a:ln>
                  <a:noFill/>
                </a:ln>
                <a:solidFill>
                  <a:srgbClr val="00642D"/>
                </a:solidFill>
                <a:effectLst/>
                <a:latin typeface="+mj-lt"/>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1450" algn="l"/>
                  <a:tab pos="3371850" algn="l"/>
                </a:tabLst>
              </a:pPr>
              <a:r>
                <a:rPr lang="en-US" sz="2800" dirty="0" err="1">
                  <a:effectLst/>
                  <a:latin typeface="+mj-lt"/>
                  <a:ea typeface="Times New Roman" panose="02020603050405020304" pitchFamily="18" charset="0"/>
                  <a:cs typeface="Arial" panose="020B0604020202020204" pitchFamily="34" charset="0"/>
                </a:rPr>
                <a:t>Astronomie</a:t>
              </a:r>
              <a:r>
                <a:rPr lang="en-US" sz="2800" dirty="0">
                  <a:effectLst/>
                  <a:latin typeface="+mj-lt"/>
                  <a:ea typeface="Times New Roman" panose="02020603050405020304" pitchFamily="18" charset="0"/>
                  <a:cs typeface="Arial" panose="020B0604020202020204" pitchFamily="34" charset="0"/>
                </a:rPr>
                <a:t> de navigation, P. </a:t>
              </a:r>
              <a:r>
                <a:rPr lang="en-US" sz="2800" dirty="0" err="1">
                  <a:effectLst/>
                  <a:latin typeface="+mj-lt"/>
                  <a:ea typeface="Times New Roman" panose="02020603050405020304" pitchFamily="18" charset="0"/>
                  <a:cs typeface="Arial" panose="020B0604020202020204" pitchFamily="34" charset="0"/>
                </a:rPr>
                <a:t>Constan</a:t>
              </a:r>
              <a:r>
                <a:rPr lang="en-US" sz="2800" dirty="0">
                  <a:effectLst/>
                  <a:latin typeface="+mj-lt"/>
                  <a:ea typeface="Times New Roman" panose="02020603050405020304" pitchFamily="18" charset="0"/>
                  <a:cs typeface="Arial" panose="020B0604020202020204" pitchFamily="34" charset="0"/>
                </a:rPr>
                <a:t>, Paris, 1920</a:t>
              </a:r>
              <a:endParaRPr lang="en-US" altLang="en-US" sz="2800" dirty="0">
                <a:solidFill>
                  <a:srgbClr val="00642D"/>
                </a:solidFill>
                <a:latin typeface="+mj-lt"/>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1450" algn="l"/>
                  <a:tab pos="3371850" algn="l"/>
                </a:tabLst>
              </a:pPr>
              <a:r>
                <a:rPr kumimoji="0" lang="en-US" altLang="en-US" sz="2800" b="0" i="0" u="none" strike="noStrike" cap="none" normalizeH="0" baseline="0" dirty="0">
                  <a:ln>
                    <a:noFill/>
                  </a:ln>
                  <a:solidFill>
                    <a:srgbClr val="00642D"/>
                  </a:solidFill>
                  <a:effectLst/>
                  <a:latin typeface="+mj-lt"/>
                  <a:ea typeface="Times New Roman" panose="02020603050405020304" pitchFamily="18" charset="0"/>
                  <a:cs typeface="Arial" panose="020B0604020202020204" pitchFamily="34" charset="0"/>
                </a:rPr>
                <a:t> wikimedia.org </a:t>
              </a:r>
              <a:r>
                <a:rPr kumimoji="0" lang="en-US" altLang="en-US" sz="2800" b="0" i="0" u="none" strike="noStrike" cap="none" normalizeH="0" baseline="0" dirty="0">
                  <a:ln>
                    <a:noFill/>
                  </a:ln>
                  <a:solidFill>
                    <a:schemeClr val="tx1"/>
                  </a:solidFill>
                  <a:effectLst/>
                  <a:latin typeface="+mj-lt"/>
                  <a:ea typeface="Times New Roman" panose="02020603050405020304" pitchFamily="18" charset="0"/>
                  <a:cs typeface="Arial" panose="020B0604020202020204" pitchFamily="34" charset="0"/>
                </a:rPr>
                <a:t>Image by Mr. </a:t>
              </a:r>
              <a:r>
                <a:rPr kumimoji="0" lang="en-US" altLang="en-US" sz="2800" b="0" i="0" u="none" strike="noStrike" cap="none" normalizeH="0" baseline="0" dirty="0">
                  <a:ln>
                    <a:noFill/>
                  </a:ln>
                  <a:solidFill>
                    <a:srgbClr val="202122"/>
                  </a:solidFill>
                  <a:effectLst/>
                  <a:latin typeface="+mj-lt"/>
                  <a:ea typeface="Times New Roman" panose="02020603050405020304" pitchFamily="18" charset="0"/>
                  <a:cs typeface="Arial" panose="020B0604020202020204" pitchFamily="34" charset="0"/>
                </a:rPr>
                <a:t>Tauʻolunga</a:t>
              </a:r>
              <a:endParaRPr kumimoji="0" lang="en-US" altLang="en-US" sz="2800" b="0" i="0" u="none" strike="noStrike" cap="none" normalizeH="0" baseline="0" dirty="0">
                <a:ln>
                  <a:noFill/>
                </a:ln>
                <a:solidFill>
                  <a:schemeClr val="tx1"/>
                </a:solidFill>
                <a:effectLst/>
                <a:latin typeface="+mj-lt"/>
              </a:endParaRPr>
            </a:p>
          </p:txBody>
        </p:sp>
      </p:grpSp>
      <p:grpSp>
        <p:nvGrpSpPr>
          <p:cNvPr id="16" name="Ομάδα 15">
            <a:extLst>
              <a:ext uri="{FF2B5EF4-FFF2-40B4-BE49-F238E27FC236}">
                <a16:creationId xmlns:a16="http://schemas.microsoft.com/office/drawing/2014/main" id="{7454399A-16F4-1BAF-06EE-E5F3ABA4BC15}"/>
              </a:ext>
            </a:extLst>
          </p:cNvPr>
          <p:cNvGrpSpPr/>
          <p:nvPr/>
        </p:nvGrpSpPr>
        <p:grpSpPr>
          <a:xfrm>
            <a:off x="28587426" y="1251607"/>
            <a:ext cx="4928839" cy="5412163"/>
            <a:chOff x="10405968" y="8328621"/>
            <a:chExt cx="4928839" cy="5412163"/>
          </a:xfrm>
        </p:grpSpPr>
        <p:pic>
          <p:nvPicPr>
            <p:cNvPr id="8" name="Εικόνα 7">
              <a:extLst>
                <a:ext uri="{FF2B5EF4-FFF2-40B4-BE49-F238E27FC236}">
                  <a16:creationId xmlns:a16="http://schemas.microsoft.com/office/drawing/2014/main" id="{1541E4A2-6705-6769-C8CB-C653401E93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05968" y="8328621"/>
              <a:ext cx="4830785" cy="4469689"/>
            </a:xfrm>
            <a:prstGeom prst="rect">
              <a:avLst/>
            </a:prstGeom>
          </p:spPr>
        </p:pic>
        <p:sp>
          <p:nvSpPr>
            <p:cNvPr id="15" name="TextBox 14">
              <a:extLst>
                <a:ext uri="{FF2B5EF4-FFF2-40B4-BE49-F238E27FC236}">
                  <a16:creationId xmlns:a16="http://schemas.microsoft.com/office/drawing/2014/main" id="{4762A436-B92F-1CDB-7CF8-4B7BDBDDA694}"/>
                </a:ext>
              </a:extLst>
            </p:cNvPr>
            <p:cNvSpPr txBox="1"/>
            <p:nvPr/>
          </p:nvSpPr>
          <p:spPr>
            <a:xfrm>
              <a:off x="10504022" y="13032898"/>
              <a:ext cx="4830785" cy="707886"/>
            </a:xfrm>
            <a:prstGeom prst="rect">
              <a:avLst/>
            </a:prstGeom>
            <a:noFill/>
          </p:spPr>
          <p:txBody>
            <a:bodyPr wrap="square">
              <a:spAutoFit/>
            </a:bodyPr>
            <a:lstStyle/>
            <a:p>
              <a:r>
                <a:rPr lang="el-GR" sz="2000" dirty="0"/>
                <a:t>Ο Ίππαρχος σε νόμισμα της </a:t>
              </a:r>
              <a:r>
                <a:rPr lang="el-GR" sz="2000" dirty="0" err="1"/>
                <a:t>Νικαίας</a:t>
              </a:r>
              <a:r>
                <a:rPr lang="el-GR" sz="2000" dirty="0"/>
                <a:t>.</a:t>
              </a:r>
            </a:p>
            <a:p>
              <a:r>
                <a:rPr lang="en-US" sz="2000" dirty="0"/>
                <a:t>Hipparchus coin of </a:t>
              </a:r>
              <a:r>
                <a:rPr lang="en-US" sz="2000" dirty="0" err="1"/>
                <a:t>Necaea</a:t>
              </a:r>
              <a:r>
                <a:rPr lang="en-US" sz="2000" dirty="0"/>
                <a:t>, Roman time </a:t>
              </a:r>
            </a:p>
          </p:txBody>
        </p:sp>
      </p:grpSp>
      <p:sp>
        <p:nvSpPr>
          <p:cNvPr id="18" name="TextBox 17">
            <a:extLst>
              <a:ext uri="{FF2B5EF4-FFF2-40B4-BE49-F238E27FC236}">
                <a16:creationId xmlns:a16="http://schemas.microsoft.com/office/drawing/2014/main" id="{8F4A9BDA-2CED-C7AD-D21F-C0A890EAF087}"/>
              </a:ext>
            </a:extLst>
          </p:cNvPr>
          <p:cNvSpPr txBox="1"/>
          <p:nvPr/>
        </p:nvSpPr>
        <p:spPr>
          <a:xfrm>
            <a:off x="20450772" y="7259900"/>
            <a:ext cx="14282126" cy="28020491"/>
          </a:xfrm>
          <a:prstGeom prst="rect">
            <a:avLst/>
          </a:prstGeom>
          <a:noFill/>
        </p:spPr>
        <p:txBody>
          <a:bodyPr wrap="square">
            <a:spAutoFit/>
          </a:bodyPr>
          <a:lstStyle/>
          <a:p>
            <a:pPr marL="0" marR="0" indent="0">
              <a:spcBef>
                <a:spcPts val="300"/>
              </a:spcBef>
              <a:spcAft>
                <a:spcPts val="400"/>
              </a:spcAft>
            </a:pPr>
            <a:r>
              <a:rPr lang="el-GR" sz="2800" dirty="0">
                <a:solidFill>
                  <a:srgbClr val="000000"/>
                </a:solidFill>
                <a:effectLst/>
                <a:latin typeface="+mj-lt"/>
                <a:ea typeface="Times New Roman" panose="02020603050405020304" pitchFamily="18" charset="0"/>
                <a:cs typeface="Times New Roman" panose="02020603050405020304" pitchFamily="18" charset="0"/>
              </a:rPr>
              <a:t>Ίππαρχος ο Ρόδιος ή </a:t>
            </a:r>
            <a:r>
              <a:rPr lang="el-GR" sz="2800" dirty="0" err="1">
                <a:solidFill>
                  <a:srgbClr val="000000"/>
                </a:solidFill>
                <a:effectLst/>
                <a:latin typeface="+mj-lt"/>
                <a:ea typeface="Times New Roman" panose="02020603050405020304" pitchFamily="18" charset="0"/>
                <a:cs typeface="Times New Roman" panose="02020603050405020304" pitchFamily="18" charset="0"/>
              </a:rPr>
              <a:t>Νικαεύς</a:t>
            </a:r>
            <a:r>
              <a:rPr lang="el-GR" sz="2800" dirty="0">
                <a:solidFill>
                  <a:srgbClr val="000000"/>
                </a:solidFill>
                <a:effectLst/>
                <a:latin typeface="+mj-lt"/>
                <a:ea typeface="Times New Roman" panose="02020603050405020304" pitchFamily="18" charset="0"/>
                <a:cs typeface="Times New Roman" panose="02020603050405020304" pitchFamily="18" charset="0"/>
              </a:rPr>
              <a:t> (περ. 190 π.Χ. – περ. 120 π.Χ.) ήταν αρχαίος Έλληνας αστρονόμος, μηχανικός, φυσικός, γεωγράφος και μαθηματικός, που συχνά αναφέρεται ως ο μεγαλύτερος αστρονόμος της αρχαιότητας. Εργάστηκε σχεδόν σε όλη τη ζωή του στη Ρόδο. Συχνά αναφέρεται και σαν </a:t>
            </a:r>
            <a:r>
              <a:rPr lang="el-GR" sz="2800" dirty="0" err="1">
                <a:solidFill>
                  <a:srgbClr val="000000"/>
                </a:solidFill>
                <a:effectLst/>
                <a:latin typeface="+mj-lt"/>
                <a:ea typeface="Times New Roman" panose="02020603050405020304" pitchFamily="18" charset="0"/>
                <a:cs typeface="Times New Roman" panose="02020603050405020304" pitchFamily="18" charset="0"/>
              </a:rPr>
              <a:t>Einstein</a:t>
            </a:r>
            <a:r>
              <a:rPr lang="el-GR" sz="2800" dirty="0">
                <a:solidFill>
                  <a:srgbClr val="000000"/>
                </a:solidFill>
                <a:effectLst/>
                <a:latin typeface="+mj-lt"/>
                <a:ea typeface="Times New Roman" panose="02020603050405020304" pitchFamily="18" charset="0"/>
                <a:cs typeface="Times New Roman" panose="02020603050405020304" pitchFamily="18" charset="0"/>
              </a:rPr>
              <a:t> της αρχαιότητας.</a:t>
            </a:r>
            <a:endParaRPr lang="en-US" sz="2800" dirty="0">
              <a:effectLst/>
              <a:latin typeface="+mj-lt"/>
              <a:ea typeface="Times New Roman" panose="02020603050405020304" pitchFamily="18" charset="0"/>
              <a:cs typeface="Times New Roman" panose="02020603050405020304" pitchFamily="18" charset="0"/>
            </a:endParaRPr>
          </a:p>
          <a:p>
            <a:pPr marL="0" marR="0" indent="0">
              <a:spcBef>
                <a:spcPts val="300"/>
              </a:spcBef>
              <a:spcAft>
                <a:spcPts val="400"/>
              </a:spcAft>
            </a:pPr>
            <a:r>
              <a:rPr lang="el-GR" sz="2800" dirty="0">
                <a:solidFill>
                  <a:srgbClr val="000000"/>
                </a:solidFill>
                <a:effectLst/>
                <a:latin typeface="+mj-lt"/>
                <a:ea typeface="Times New Roman" panose="02020603050405020304" pitchFamily="18" charset="0"/>
                <a:cs typeface="Times New Roman" panose="02020603050405020304" pitchFamily="18" charset="0"/>
              </a:rPr>
              <a:t>Το σημαντικότερο επίτευγμα το Ίππαρχος μέτρησε την διαφορά μεταξύ τροπικού και αστρικού έτους και έτσι προσδιόρισες τον ρυθμό μετάπτωσης των ισημεριών.</a:t>
            </a:r>
          </a:p>
          <a:p>
            <a:pPr marL="0" marR="0" indent="182880">
              <a:spcBef>
                <a:spcPts val="300"/>
              </a:spcBef>
              <a:spcAft>
                <a:spcPts val="400"/>
              </a:spcAft>
            </a:pPr>
            <a:r>
              <a:rPr lang="el-GR" sz="18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Ο άξονας της Γης αλλάζει κατεύθυνση στον ουρανό, ο οποίος σήμερα αντιμετωπίζει τον πολικό αστέρα Πολικό αστέρα Πολικό, αλλάζει με περιοδικότητα 26000 ετών (25700 για την ακρίβεια). Ο άξονας της Γης δεν είναι σταθερός, περιστρέφεται σε κώνο. Επομένως, κάθε 2100 χρόνια ο πόλος της Γης κινείται 30 μοίρες (ένας ζωδιακός τομέας), ή μία μοίρα κάθε 70 χρόνια, όπως </a:t>
            </a:r>
            <a:r>
              <a:rPr lang="el-GR" sz="18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μετράται</a:t>
            </a:r>
            <a:r>
              <a:rPr lang="el-GR" sz="18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από τον Ίππαρχο.</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182880">
              <a:spcBef>
                <a:spcPts val="300"/>
              </a:spcBef>
              <a:spcAft>
                <a:spcPts val="400"/>
              </a:spcAft>
            </a:pPr>
            <a:r>
              <a:rPr lang="el-GR" sz="18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spcBef>
                <a:spcPts val="300"/>
              </a:spcBef>
              <a:spcAft>
                <a:spcPts val="400"/>
              </a:spcAft>
            </a:pPr>
            <a:endParaRPr lang="el-GR" sz="2800" dirty="0">
              <a:solidFill>
                <a:srgbClr val="000000"/>
              </a:solidFill>
              <a:latin typeface="+mj-lt"/>
              <a:ea typeface="Times New Roman" panose="02020603050405020304" pitchFamily="18" charset="0"/>
              <a:cs typeface="Times New Roman" panose="02020603050405020304" pitchFamily="18" charset="0"/>
            </a:endParaRPr>
          </a:p>
          <a:p>
            <a:pPr marL="0" marR="0" indent="0">
              <a:spcBef>
                <a:spcPts val="300"/>
              </a:spcBef>
              <a:spcAft>
                <a:spcPts val="400"/>
              </a:spcAft>
            </a:pPr>
            <a:r>
              <a:rPr lang="el-GR" sz="2800" dirty="0">
                <a:solidFill>
                  <a:srgbClr val="000000"/>
                </a:solidFill>
                <a:effectLst/>
                <a:latin typeface="+mj-lt"/>
                <a:ea typeface="Times New Roman" panose="02020603050405020304" pitchFamily="18" charset="0"/>
                <a:cs typeface="Times New Roman" panose="02020603050405020304" pitchFamily="18" charset="0"/>
              </a:rPr>
              <a:t>Ο Ίππαρχος, ακολουθώντας το μαθηματικό εργαλείο των </a:t>
            </a:r>
            <a:r>
              <a:rPr lang="el-GR" sz="2800" dirty="0" err="1">
                <a:solidFill>
                  <a:srgbClr val="000000"/>
                </a:solidFill>
                <a:effectLst/>
                <a:latin typeface="+mj-lt"/>
                <a:ea typeface="Times New Roman" panose="02020603050405020304" pitchFamily="18" charset="0"/>
                <a:cs typeface="Times New Roman" panose="02020603050405020304" pitchFamily="18" charset="0"/>
              </a:rPr>
              <a:t>επικύκλων</a:t>
            </a:r>
            <a:r>
              <a:rPr lang="el-GR" sz="2800" dirty="0">
                <a:solidFill>
                  <a:srgbClr val="000000"/>
                </a:solidFill>
                <a:effectLst/>
                <a:latin typeface="+mj-lt"/>
                <a:ea typeface="Times New Roman" panose="02020603050405020304" pitchFamily="18" charset="0"/>
                <a:cs typeface="Times New Roman" panose="02020603050405020304" pitchFamily="18" charset="0"/>
              </a:rPr>
              <a:t> που ανέπτυξε ο μαθηματικός και αστρονόμος Απολλώνιος της </a:t>
            </a:r>
            <a:r>
              <a:rPr lang="el-GR" sz="2800" dirty="0" err="1">
                <a:solidFill>
                  <a:srgbClr val="000000"/>
                </a:solidFill>
                <a:effectLst/>
                <a:latin typeface="+mj-lt"/>
                <a:ea typeface="Times New Roman" panose="02020603050405020304" pitchFamily="18" charset="0"/>
                <a:cs typeface="Times New Roman" panose="02020603050405020304" pitchFamily="18" charset="0"/>
              </a:rPr>
              <a:t>Πέργας</a:t>
            </a:r>
            <a:r>
              <a:rPr lang="el-GR" sz="2800" dirty="0">
                <a:solidFill>
                  <a:srgbClr val="000000"/>
                </a:solidFill>
                <a:effectLst/>
                <a:latin typeface="+mj-lt"/>
                <a:ea typeface="Times New Roman" panose="02020603050405020304" pitchFamily="18" charset="0"/>
                <a:cs typeface="Times New Roman" panose="02020603050405020304" pitchFamily="18" charset="0"/>
              </a:rPr>
              <a:t> (262-190 π.Χ.), προέβλεψε τις θέσεις των ουράνιων σωμάτων. Ο Ίππαρχος μέτρησε με ακρίβεια την εκκεντρότητα της τροχιάς της Σελήνης.</a:t>
            </a:r>
            <a:endParaRPr lang="en-US" sz="2800" dirty="0">
              <a:effectLst/>
              <a:latin typeface="+mj-lt"/>
              <a:ea typeface="Times New Roman" panose="02020603050405020304" pitchFamily="18" charset="0"/>
              <a:cs typeface="Times New Roman" panose="02020603050405020304" pitchFamily="18" charset="0"/>
            </a:endParaRPr>
          </a:p>
          <a:p>
            <a:pPr marL="0" marR="0" indent="0">
              <a:spcBef>
                <a:spcPts val="300"/>
              </a:spcBef>
              <a:spcAft>
                <a:spcPts val="400"/>
              </a:spcAft>
            </a:pPr>
            <a:endParaRPr lang="en-US" sz="2800" dirty="0">
              <a:effectLst/>
              <a:latin typeface="+mj-lt"/>
              <a:ea typeface="Times New Roman" panose="02020603050405020304" pitchFamily="18" charset="0"/>
              <a:cs typeface="Times New Roman" panose="02020603050405020304" pitchFamily="18" charset="0"/>
            </a:endParaRPr>
          </a:p>
          <a:p>
            <a:pPr marL="0" marR="0" indent="0">
              <a:spcBef>
                <a:spcPts val="300"/>
              </a:spcBef>
              <a:spcAft>
                <a:spcPts val="400"/>
              </a:spcAft>
            </a:pPr>
            <a:r>
              <a:rPr lang="el-GR" sz="2800" dirty="0">
                <a:solidFill>
                  <a:srgbClr val="000000"/>
                </a:solidFill>
                <a:effectLst/>
                <a:latin typeface="+mj-lt"/>
                <a:ea typeface="Times New Roman" panose="02020603050405020304" pitchFamily="18" charset="0"/>
                <a:cs typeface="Times New Roman" panose="02020603050405020304" pitchFamily="18" charset="0"/>
              </a:rPr>
              <a:t>Ο Ίππαρχος δημιούργησε εκτενή κατάλογο αστέρων με ακριβείς συντεταγμένες περίπου χιλίων αστεριών. Συμπλήρωσε προηγούμενο κατάλογο του </a:t>
            </a:r>
            <a:r>
              <a:rPr lang="el-GR" sz="2800" dirty="0" err="1">
                <a:solidFill>
                  <a:srgbClr val="000000"/>
                </a:solidFill>
                <a:effectLst/>
                <a:latin typeface="+mj-lt"/>
                <a:ea typeface="Times New Roman" panose="02020603050405020304" pitchFamily="18" charset="0"/>
                <a:cs typeface="Times New Roman" panose="02020603050405020304" pitchFamily="18" charset="0"/>
              </a:rPr>
              <a:t>Τιμοχάρη</a:t>
            </a:r>
            <a:r>
              <a:rPr lang="el-GR" sz="2800" dirty="0">
                <a:solidFill>
                  <a:srgbClr val="000000"/>
                </a:solidFill>
                <a:effectLst/>
                <a:latin typeface="+mj-lt"/>
                <a:ea typeface="Times New Roman" panose="02020603050405020304" pitchFamily="18" charset="0"/>
                <a:cs typeface="Times New Roman" panose="02020603050405020304" pitchFamily="18" charset="0"/>
              </a:rPr>
              <a:t> και του </a:t>
            </a:r>
            <a:r>
              <a:rPr lang="el-GR" sz="2800" dirty="0" err="1">
                <a:solidFill>
                  <a:srgbClr val="000000"/>
                </a:solidFill>
                <a:effectLst/>
                <a:latin typeface="+mj-lt"/>
                <a:ea typeface="Times New Roman" panose="02020603050405020304" pitchFamily="18" charset="0"/>
                <a:cs typeface="Times New Roman" panose="02020603050405020304" pitchFamily="18" charset="0"/>
              </a:rPr>
              <a:t>Αριστύλου</a:t>
            </a:r>
            <a:r>
              <a:rPr lang="el-GR" sz="2800" dirty="0">
                <a:solidFill>
                  <a:srgbClr val="000000"/>
                </a:solidFill>
                <a:effectLst/>
                <a:latin typeface="+mj-lt"/>
                <a:ea typeface="Times New Roman" panose="02020603050405020304" pitchFamily="18" charset="0"/>
                <a:cs typeface="Times New Roman" panose="02020603050405020304" pitchFamily="18" charset="0"/>
              </a:rPr>
              <a:t>. </a:t>
            </a:r>
            <a:endParaRPr lang="en-US" sz="2800" dirty="0">
              <a:effectLst/>
              <a:latin typeface="+mj-lt"/>
              <a:ea typeface="Times New Roman" panose="02020603050405020304" pitchFamily="18" charset="0"/>
              <a:cs typeface="Times New Roman" panose="02020603050405020304" pitchFamily="18" charset="0"/>
            </a:endParaRPr>
          </a:p>
          <a:p>
            <a:pPr marL="0" marR="0" indent="0">
              <a:spcBef>
                <a:spcPts val="300"/>
              </a:spcBef>
              <a:spcAft>
                <a:spcPts val="400"/>
              </a:spcAft>
            </a:pPr>
            <a:r>
              <a:rPr lang="el-GR" sz="2800" dirty="0">
                <a:solidFill>
                  <a:srgbClr val="000000"/>
                </a:solidFill>
                <a:effectLst/>
                <a:latin typeface="+mj-lt"/>
                <a:ea typeface="Times New Roman" panose="02020603050405020304" pitchFamily="18" charset="0"/>
                <a:cs typeface="Times New Roman" panose="02020603050405020304" pitchFamily="18" charset="0"/>
              </a:rPr>
              <a:t>Οδηγήθηκε στην σύνταξη του καταλόγου όταν εξερράγη ένα άστρο στον Σκορπιό το 134 π.Χ. Η έκρηξη του άστρου ερμηνεύθηκε σωστά από Ίππαρχο που επιβεβαίωσε ότι ο Κόσμος δεν είναι αιώνιος και άφθαρτος, αλλά υπόκειται σε μεταβολές όπως ο γήινος κόσμος, όπως είχαν υποστηρίξει ο Αναξίμανδρος και άλλοι φιλόσοφοι.</a:t>
            </a:r>
            <a:endParaRPr lang="en-US" sz="2800" dirty="0">
              <a:effectLst/>
              <a:latin typeface="+mj-lt"/>
              <a:ea typeface="Times New Roman" panose="02020603050405020304" pitchFamily="18" charset="0"/>
              <a:cs typeface="Times New Roman" panose="02020603050405020304" pitchFamily="18" charset="0"/>
            </a:endParaRPr>
          </a:p>
          <a:p>
            <a:pPr marL="0" marR="0" indent="0">
              <a:spcBef>
                <a:spcPts val="300"/>
              </a:spcBef>
              <a:spcAft>
                <a:spcPts val="400"/>
              </a:spcAft>
            </a:pPr>
            <a:r>
              <a:rPr lang="el-GR" sz="2800" dirty="0">
                <a:solidFill>
                  <a:srgbClr val="000000"/>
                </a:solidFill>
                <a:effectLst/>
                <a:latin typeface="+mj-lt"/>
                <a:ea typeface="Times New Roman" panose="02020603050405020304" pitchFamily="18" charset="0"/>
                <a:cs typeface="Times New Roman" panose="02020603050405020304" pitchFamily="18" charset="0"/>
              </a:rPr>
              <a:t>Ο Ίππαρχος δημιούργησε και το πρώτο σύστημα μέτρησης της ισχύος των άστρων. Το σύστημα των «αστρονομικών μεγεθών» των άστρων όπως ονομάζεται, χρησιμοποιείται διεθνώς μέχρι σήμερα. Τα διαστημόπλοια σήμερα χρησιμοποιούν το σύστημα του Ιππάρχου. Η κατάταξη των άστρων με έγινε με βάση την φωτεινότητά τους, δηλαδή την ισχύ τους. Μέτρησε τη φωτεινότητα όλων των φωτεινών άστρων με το μάτι και τα κατέταξε σε μεγέθη. Η μέτρηση της ισχύος των άστρων επιτρέπει την μελέτη της μεταβλητότητας των άστρων.</a:t>
            </a:r>
          </a:p>
          <a:p>
            <a:pPr marL="0" marR="0" indent="0">
              <a:spcBef>
                <a:spcPts val="300"/>
              </a:spcBef>
              <a:spcAft>
                <a:spcPts val="400"/>
              </a:spcAft>
            </a:pPr>
            <a:endParaRPr lang="en-US" sz="3200" dirty="0">
              <a:effectLst/>
              <a:latin typeface="+mj-lt"/>
              <a:ea typeface="Times New Roman" panose="02020603050405020304" pitchFamily="18" charset="0"/>
              <a:cs typeface="Times New Roman" panose="02020603050405020304" pitchFamily="18" charset="0"/>
            </a:endParaRPr>
          </a:p>
          <a:p>
            <a:pPr marL="0" marR="0" indent="0">
              <a:spcBef>
                <a:spcPts val="300"/>
              </a:spcBef>
              <a:spcAft>
                <a:spcPts val="400"/>
              </a:spcAft>
            </a:pPr>
            <a:r>
              <a:rPr lang="en-US" sz="3200" dirty="0">
                <a:solidFill>
                  <a:srgbClr val="000000"/>
                </a:solidFill>
                <a:effectLst/>
                <a:latin typeface="+mj-lt"/>
                <a:ea typeface="Times New Roman" panose="02020603050405020304" pitchFamily="18" charset="0"/>
                <a:cs typeface="Times New Roman" panose="02020603050405020304" pitchFamily="18" charset="0"/>
              </a:rPr>
              <a:t>Hipparchus of Rhodes or </a:t>
            </a:r>
            <a:r>
              <a:rPr lang="en-US" sz="3200" dirty="0" err="1">
                <a:solidFill>
                  <a:srgbClr val="000000"/>
                </a:solidFill>
                <a:effectLst/>
                <a:latin typeface="+mj-lt"/>
                <a:ea typeface="Times New Roman" panose="02020603050405020304" pitchFamily="18" charset="0"/>
                <a:cs typeface="Times New Roman" panose="02020603050405020304" pitchFamily="18" charset="0"/>
              </a:rPr>
              <a:t>Nicaeus</a:t>
            </a:r>
            <a:r>
              <a:rPr lang="en-US" sz="3200" dirty="0">
                <a:solidFill>
                  <a:srgbClr val="000000"/>
                </a:solidFill>
                <a:effectLst/>
                <a:latin typeface="+mj-lt"/>
                <a:ea typeface="Times New Roman" panose="02020603050405020304" pitchFamily="18" charset="0"/>
                <a:cs typeface="Times New Roman" panose="02020603050405020304" pitchFamily="18" charset="0"/>
              </a:rPr>
              <a:t> (c. 190 BC – c. 120 BC) was an ancient Greek astronomer, engineer, physicist, geographer and mathematician, often referred to as the greatest astronomer of antiquity. He worked almost all his life in Rhodes. He is often referred to as the Einstein of antiquity.</a:t>
            </a:r>
            <a:endParaRPr lang="en-US" sz="3200" dirty="0">
              <a:effectLst/>
              <a:latin typeface="+mj-lt"/>
              <a:ea typeface="Times New Roman" panose="02020603050405020304" pitchFamily="18" charset="0"/>
              <a:cs typeface="Times New Roman" panose="02020603050405020304" pitchFamily="18" charset="0"/>
            </a:endParaRPr>
          </a:p>
          <a:p>
            <a:pPr marL="0" marR="0" indent="0">
              <a:spcBef>
                <a:spcPts val="300"/>
              </a:spcBef>
              <a:spcAft>
                <a:spcPts val="400"/>
              </a:spcAft>
            </a:pPr>
            <a:r>
              <a:rPr lang="en-US" sz="3200" dirty="0">
                <a:solidFill>
                  <a:srgbClr val="000000"/>
                </a:solidFill>
                <a:effectLst/>
                <a:latin typeface="+mj-lt"/>
                <a:ea typeface="Times New Roman" panose="02020603050405020304" pitchFamily="18" charset="0"/>
                <a:cs typeface="Times New Roman" panose="02020603050405020304" pitchFamily="18" charset="0"/>
              </a:rPr>
              <a:t>The most important achievement, Hipparchus, measured the difference between the tropical and sidereal years, and thus determined the precession rate of the equinoxes.</a:t>
            </a:r>
            <a:endParaRPr lang="el-GR" sz="3200" dirty="0">
              <a:solidFill>
                <a:srgbClr val="000000"/>
              </a:solidFill>
              <a:effectLst/>
              <a:latin typeface="+mj-lt"/>
              <a:ea typeface="Times New Roman" panose="02020603050405020304" pitchFamily="18" charset="0"/>
              <a:cs typeface="Times New Roman" panose="02020603050405020304" pitchFamily="18" charset="0"/>
            </a:endParaRPr>
          </a:p>
          <a:p>
            <a:pPr marL="0" marR="0" indent="182880">
              <a:spcBef>
                <a:spcPts val="300"/>
              </a:spcBef>
              <a:spcAft>
                <a:spcPts val="400"/>
              </a:spcAft>
            </a:pPr>
            <a:r>
              <a:rPr lang="en-US" sz="3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The axis of the Earth changes direction in the sky, which today it faces the Pole star Polaris, changes with a periodicity of 26000 years (25700 to be exact). The axis of the Earth is not constant, it revolves in a cone. Therefore every 2100 years the Earth's pole moves 30 degrees (one zodiacal sector), or one degree every 70 years as measured by Hipparchus.</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a:spcBef>
                <a:spcPts val="300"/>
              </a:spcBef>
              <a:spcAft>
                <a:spcPts val="400"/>
              </a:spcAft>
            </a:pPr>
            <a:endParaRPr lang="el-GR" sz="3200" dirty="0">
              <a:solidFill>
                <a:srgbClr val="000000"/>
              </a:solidFill>
              <a:latin typeface="+mj-lt"/>
              <a:ea typeface="Times New Roman" panose="02020603050405020304" pitchFamily="18" charset="0"/>
              <a:cs typeface="Times New Roman" panose="02020603050405020304" pitchFamily="18" charset="0"/>
            </a:endParaRPr>
          </a:p>
          <a:p>
            <a:pPr>
              <a:spcBef>
                <a:spcPts val="300"/>
              </a:spcBef>
              <a:spcAft>
                <a:spcPts val="400"/>
              </a:spcAft>
            </a:pPr>
            <a:r>
              <a:rPr lang="en-US" sz="3200" dirty="0">
                <a:solidFill>
                  <a:srgbClr val="000000"/>
                </a:solidFill>
                <a:effectLst/>
                <a:latin typeface="+mj-lt"/>
                <a:ea typeface="Times New Roman" panose="02020603050405020304" pitchFamily="18" charset="0"/>
                <a:cs typeface="Times New Roman" panose="02020603050405020304" pitchFamily="18" charset="0"/>
              </a:rPr>
              <a:t>Hipparchus, following the mathematical tool of epicycles developed by the mathematician and astronomer Apollonius of Perga (262-190 BC) predicted the positions of celestial bodies. Hipparchus accurately measured the eccentricity of the Moon</a:t>
            </a:r>
            <a:r>
              <a:rPr lang="el-GR" sz="3200" dirty="0">
                <a:solidFill>
                  <a:srgbClr val="000000"/>
                </a:solidFill>
                <a:effectLst/>
                <a:latin typeface="+mj-lt"/>
                <a:ea typeface="Times New Roman" panose="02020603050405020304" pitchFamily="18" charset="0"/>
                <a:cs typeface="Times New Roman" panose="02020603050405020304" pitchFamily="18" charset="0"/>
              </a:rPr>
              <a:t>'</a:t>
            </a:r>
            <a:r>
              <a:rPr lang="en-US" sz="3200" dirty="0">
                <a:solidFill>
                  <a:srgbClr val="000000"/>
                </a:solidFill>
                <a:effectLst/>
                <a:latin typeface="+mj-lt"/>
                <a:ea typeface="Times New Roman" panose="02020603050405020304" pitchFamily="18" charset="0"/>
                <a:cs typeface="Times New Roman" panose="02020603050405020304" pitchFamily="18" charset="0"/>
              </a:rPr>
              <a:t>s orbit</a:t>
            </a:r>
            <a:r>
              <a:rPr lang="el-GR" sz="3200" dirty="0">
                <a:solidFill>
                  <a:srgbClr val="000000"/>
                </a:solidFill>
                <a:effectLst/>
                <a:latin typeface="+mj-lt"/>
                <a:ea typeface="Times New Roman" panose="02020603050405020304" pitchFamily="18" charset="0"/>
                <a:cs typeface="Times New Roman" panose="02020603050405020304" pitchFamily="18" charset="0"/>
              </a:rPr>
              <a:t>.</a:t>
            </a:r>
            <a:endParaRPr lang="en-US" sz="3200" dirty="0">
              <a:effectLst/>
              <a:latin typeface="+mj-lt"/>
              <a:ea typeface="Times New Roman" panose="02020603050405020304" pitchFamily="18" charset="0"/>
              <a:cs typeface="Times New Roman" panose="02020603050405020304" pitchFamily="18" charset="0"/>
            </a:endParaRPr>
          </a:p>
          <a:p>
            <a:pPr marL="0" marR="0" indent="0">
              <a:spcBef>
                <a:spcPts val="300"/>
              </a:spcBef>
              <a:spcAft>
                <a:spcPts val="400"/>
              </a:spcAft>
            </a:pPr>
            <a:r>
              <a:rPr lang="en-US" sz="3200" dirty="0">
                <a:solidFill>
                  <a:srgbClr val="000000"/>
                </a:solidFill>
                <a:effectLst/>
                <a:latin typeface="+mj-lt"/>
                <a:ea typeface="Times New Roman" panose="02020603050405020304" pitchFamily="18" charset="0"/>
                <a:cs typeface="Times New Roman" panose="02020603050405020304" pitchFamily="18" charset="0"/>
              </a:rPr>
              <a:t>Hipparchus created an extensive catalogue of stars with exact coordinates of about a thousand stars. He completed a previous list of </a:t>
            </a:r>
            <a:r>
              <a:rPr lang="en-US" sz="3200" dirty="0" err="1">
                <a:solidFill>
                  <a:srgbClr val="000000"/>
                </a:solidFill>
                <a:effectLst/>
                <a:latin typeface="+mj-lt"/>
                <a:ea typeface="Times New Roman" panose="02020603050405020304" pitchFamily="18" charset="0"/>
                <a:cs typeface="Times New Roman" panose="02020603050405020304" pitchFamily="18" charset="0"/>
              </a:rPr>
              <a:t>Timocharis</a:t>
            </a:r>
            <a:r>
              <a:rPr lang="en-US" sz="3200" dirty="0">
                <a:solidFill>
                  <a:srgbClr val="000000"/>
                </a:solidFill>
                <a:effectLst/>
                <a:latin typeface="+mj-lt"/>
                <a:ea typeface="Times New Roman" panose="02020603050405020304" pitchFamily="18" charset="0"/>
                <a:cs typeface="Times New Roman" panose="02020603050405020304" pitchFamily="18" charset="0"/>
              </a:rPr>
              <a:t> and </a:t>
            </a:r>
            <a:r>
              <a:rPr lang="en-US" sz="3200" dirty="0" err="1">
                <a:solidFill>
                  <a:srgbClr val="000000"/>
                </a:solidFill>
                <a:effectLst/>
                <a:latin typeface="+mj-lt"/>
                <a:ea typeface="Times New Roman" panose="02020603050405020304" pitchFamily="18" charset="0"/>
                <a:cs typeface="Times New Roman" panose="02020603050405020304" pitchFamily="18" charset="0"/>
              </a:rPr>
              <a:t>Aristylus</a:t>
            </a:r>
            <a:r>
              <a:rPr lang="en-US" sz="3200" dirty="0">
                <a:solidFill>
                  <a:srgbClr val="000000"/>
                </a:solidFill>
                <a:effectLst/>
                <a:latin typeface="+mj-lt"/>
                <a:ea typeface="Times New Roman" panose="02020603050405020304" pitchFamily="18" charset="0"/>
                <a:cs typeface="Times New Roman" panose="02020603050405020304" pitchFamily="18" charset="0"/>
              </a:rPr>
              <a:t>. </a:t>
            </a:r>
            <a:endParaRPr lang="en-US" sz="3200" dirty="0">
              <a:effectLst/>
              <a:latin typeface="+mj-lt"/>
              <a:ea typeface="Times New Roman" panose="02020603050405020304" pitchFamily="18" charset="0"/>
              <a:cs typeface="Times New Roman" panose="02020603050405020304" pitchFamily="18" charset="0"/>
            </a:endParaRPr>
          </a:p>
          <a:p>
            <a:pPr marL="0" marR="0" indent="0">
              <a:spcBef>
                <a:spcPts val="300"/>
              </a:spcBef>
              <a:spcAft>
                <a:spcPts val="400"/>
              </a:spcAft>
            </a:pPr>
            <a:r>
              <a:rPr lang="en-US" sz="3200" dirty="0">
                <a:solidFill>
                  <a:srgbClr val="000000"/>
                </a:solidFill>
                <a:effectLst/>
                <a:latin typeface="+mj-lt"/>
                <a:ea typeface="Times New Roman" panose="02020603050405020304" pitchFamily="18" charset="0"/>
                <a:cs typeface="Times New Roman" panose="02020603050405020304" pitchFamily="18" charset="0"/>
              </a:rPr>
              <a:t>He was led to compile the list when a star exploded in Scorpius in 134 B.C. The explosion of the star was correctly interpreted by Hipparchus who affirmed that the cosmos is not eternal and indestructible, but is subject to changes like the earthly world, as Anaximander and other philosophers had argued.</a:t>
            </a:r>
            <a:endParaRPr lang="en-US" sz="3200" dirty="0">
              <a:effectLst/>
              <a:latin typeface="+mj-lt"/>
              <a:ea typeface="Times New Roman" panose="02020603050405020304" pitchFamily="18" charset="0"/>
              <a:cs typeface="Times New Roman" panose="02020603050405020304" pitchFamily="18" charset="0"/>
            </a:endParaRPr>
          </a:p>
          <a:p>
            <a:pPr marL="0" marR="0" indent="0">
              <a:spcBef>
                <a:spcPts val="300"/>
              </a:spcBef>
              <a:spcAft>
                <a:spcPts val="400"/>
              </a:spcAft>
            </a:pPr>
            <a:r>
              <a:rPr lang="en-US" sz="3200" dirty="0">
                <a:solidFill>
                  <a:srgbClr val="000000"/>
                </a:solidFill>
                <a:effectLst/>
                <a:latin typeface="+mj-lt"/>
                <a:ea typeface="Times New Roman" panose="02020603050405020304" pitchFamily="18" charset="0"/>
                <a:cs typeface="Times New Roman" panose="02020603050405020304" pitchFamily="18" charset="0"/>
              </a:rPr>
              <a:t>Hipparchus created the first system for measuring the power of stars. The system of "astronomical magnitudes" of stars, as it is called, is used internationally to this day. Spacecraft today use the Hipparchus system. The classification of stars was based on their brightness, that is, their strength. He measured the brightness of all bright stars by eye and sorted them into sizes. Measuring the strength of stars allows the study of star variability.</a:t>
            </a:r>
            <a:endParaRPr lang="en-US" sz="3200" dirty="0">
              <a:effectLst/>
              <a:latin typeface="+mj-lt"/>
              <a:ea typeface="Times New Roman" panose="02020603050405020304" pitchFamily="18" charset="0"/>
              <a:cs typeface="Times New Roman" panose="02020603050405020304" pitchFamily="18" charset="0"/>
            </a:endParaRPr>
          </a:p>
          <a:p>
            <a:pPr marL="0" marR="0" indent="0">
              <a:spcBef>
                <a:spcPts val="300"/>
              </a:spcBef>
              <a:spcAft>
                <a:spcPts val="400"/>
              </a:spcAft>
            </a:pPr>
            <a:endParaRPr lang="en-US" sz="2800" dirty="0">
              <a:effectLst/>
              <a:latin typeface="+mj-lt"/>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0D3E094-2BDC-0DBF-CAAF-AA4F5BBADA01}"/>
              </a:ext>
            </a:extLst>
          </p:cNvPr>
          <p:cNvSpPr txBox="1"/>
          <p:nvPr/>
        </p:nvSpPr>
        <p:spPr>
          <a:xfrm>
            <a:off x="960291" y="18094299"/>
            <a:ext cx="18794088" cy="21039093"/>
          </a:xfrm>
          <a:prstGeom prst="rect">
            <a:avLst/>
          </a:prstGeom>
          <a:noFill/>
        </p:spPr>
        <p:txBody>
          <a:bodyPr wrap="square">
            <a:spAutoFit/>
          </a:bodyPr>
          <a:lstStyle/>
          <a:p>
            <a:pPr marL="0" marR="0" indent="182880">
              <a:spcBef>
                <a:spcPts val="300"/>
              </a:spcBef>
              <a:spcAft>
                <a:spcPts val="400"/>
              </a:spcAft>
            </a:pPr>
            <a:r>
              <a:rPr lang="el-GR" sz="3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Ο Ίππαρχος είναι ο εφευρέτης πολλών οργάνων</a:t>
            </a:r>
            <a:r>
              <a:rPr lang="el-GR" sz="3600"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 Σημαντική </a:t>
            </a:r>
            <a:r>
              <a:rPr lang="el-GR" sz="3600" dirty="0" err="1">
                <a:solidFill>
                  <a:srgbClr val="000000"/>
                </a:solidFill>
                <a:latin typeface="Aptos" panose="020B0004020202020204" pitchFamily="34" charset="0"/>
                <a:ea typeface="Times New Roman" panose="02020603050405020304" pitchFamily="18" charset="0"/>
                <a:cs typeface="Times New Roman" panose="02020603050405020304" pitchFamily="18" charset="0"/>
              </a:rPr>
              <a:t>ευεύρεση</a:t>
            </a:r>
            <a:r>
              <a:rPr lang="el-GR" sz="3600"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 είναι ο</a:t>
            </a:r>
            <a:r>
              <a:rPr lang="el-GR" sz="3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επίπεδος αστρολάβος, κατασκευασμένος με σωστή προβολή της ουράνιας σφαίρας σε ένα επίπεδο. Ο Ίππαρχος κατασκευάζει τη διόπτρα πιθανώς βελτιώνοντας ένα όργανο που κατασκεύασε ο Αρχιμήδης. Αυτό επέτρεψε τη μέτρηση της γωνιακής έκτασης του ήλιου και της σελήνης στον ουρανό</a:t>
            </a:r>
            <a:r>
              <a:rPr lang="el-GR" sz="3600"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 και της εκκεντρότητας των τροχιών Ηλίου και Σελήνης. </a:t>
            </a:r>
            <a:r>
              <a:rPr lang="el-GR" sz="3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Αυτό ήταν απαραίτητο για τον υπολογισμό των σχετικών αποστάσεων και των σχετικών μεγεθών τους. </a:t>
            </a:r>
          </a:p>
          <a:p>
            <a:pPr marL="0" marR="0" indent="182880">
              <a:spcBef>
                <a:spcPts val="300"/>
              </a:spcBef>
              <a:spcAft>
                <a:spcPts val="400"/>
              </a:spcAft>
            </a:pPr>
            <a:r>
              <a:rPr lang="el-GR" sz="3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Η απόσταση υπολογίστηκε με εναλλακτικές μεθόδους επίλυσης των τριγώνων, χρησιμοποιώντας τριγωνομετρία την οποία επίσης δημιούργησε. Βελτίωσε την ακρίβεια των παραδοσιακών αστρονομικών οργάνων, του Ηλιακού Ρολογιού, του Γνώμονα, του Ηλιοτρόπιου ή </a:t>
            </a:r>
            <a:r>
              <a:rPr lang="el-GR" sz="36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Σκιαθήρα</a:t>
            </a:r>
            <a:r>
              <a:rPr lang="el-GR" sz="3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του ηλιακού ρολογιού, του </a:t>
            </a:r>
            <a:r>
              <a:rPr lang="el-GR" sz="36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Καθετίωνα</a:t>
            </a:r>
            <a:r>
              <a:rPr lang="el-GR" sz="3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(κάθετος), του Κρίκου (πιθανώς κυκλικού δακτυλίου με οπή που χρησιμοποιείται για τον προσδιορισμό της ισημερίας), της Στερεάς Ουράνιας Σφαίρας (χάρτης του Ουρανού) και </a:t>
            </a:r>
            <a:r>
              <a:rPr lang="el-GR" sz="3600"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είδους</a:t>
            </a:r>
            <a:r>
              <a:rPr lang="el-GR" sz="3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l-GR" sz="36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Υδρο</a:t>
            </a:r>
            <a:r>
              <a:rPr lang="el-GR" sz="3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-ωρολογίου (ρολόι ρυθμιζόμενου νερού). </a:t>
            </a:r>
          </a:p>
          <a:p>
            <a:pPr marL="0" marR="0" indent="182880">
              <a:spcBef>
                <a:spcPts val="300"/>
              </a:spcBef>
              <a:spcAft>
                <a:spcPts val="400"/>
              </a:spcAft>
            </a:pPr>
            <a:r>
              <a:rPr lang="el-GR" sz="3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Είναι πολύ πιθανό ότι ο Ίππαρχος δημιούργησε τον Μηχανισμό των Αντικυθήρων. </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182880">
              <a:spcBef>
                <a:spcPts val="300"/>
              </a:spcBef>
              <a:spcAft>
                <a:spcPts val="400"/>
              </a:spcAft>
            </a:pPr>
            <a:r>
              <a:rPr lang="el-GR" sz="3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Ο Ποσειδώνιος είχε έναν μηχανικό Κόσμο στη φιλοσοφική σχολή του στη Ρόδο. Ο </a:t>
            </a:r>
            <a:r>
              <a:rPr lang="el-GR" sz="36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Κικέρων</a:t>
            </a:r>
            <a:r>
              <a:rPr lang="el-GR" sz="3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σπούδασε στην Ρόδο με τον Ποσειδώνιο και τον φιλόσοφο Απολλώνιο του </a:t>
            </a:r>
            <a:r>
              <a:rPr lang="el-GR" sz="36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Μώλωνα</a:t>
            </a:r>
            <a:r>
              <a:rPr lang="el-GR" sz="3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και περιέγραψε αυτό το πλανητάριο. Αυτό συμβαίνει δύο ή τρεις δεκαετίες του </a:t>
            </a:r>
            <a:r>
              <a:rPr lang="el-GR" sz="36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λάχιστον</a:t>
            </a:r>
            <a:r>
              <a:rPr lang="el-GR" sz="3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μετά την κατασκευή του Μηχανισμού. Ο Ποσειδώνιος πιθανότατα δημιούργησε το πλανητάριο του χρησιμοποιώντας σχέδια μηχανών παρόμοιων με τον Αρχιμήδη και τον Μηχανισμό των Αντικυθήρων. Ο μηχανισμός του Ποσειδωνίου κατασκευάστηκε πολύ αργότερα από τον Μηχανισμό των Αντικυθήρων. </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182880">
              <a:spcBef>
                <a:spcPts val="300"/>
              </a:spcBef>
              <a:spcAft>
                <a:spcPts val="400"/>
              </a:spcAft>
            </a:pPr>
            <a:r>
              <a:rPr lang="en-US" sz="3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Hipparchus is the inventor of many instruments, the plane astrolabe, made by properly projecting the celestial sphere on a plane</a:t>
            </a:r>
            <a:r>
              <a:rPr lang="el-GR" sz="3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n-US" sz="3600"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He</a:t>
            </a:r>
            <a:r>
              <a:rPr lang="en-US" sz="3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improve</a:t>
            </a:r>
            <a:r>
              <a:rPr lang="en-US" sz="3600"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d</a:t>
            </a:r>
            <a:r>
              <a:rPr lang="en-US" sz="3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the dioptra an instrument probably invented by Archimedes. This allowed the measurement of the angular extent of the sun and the moon in the sky. This was necessary to calculate their relative distances and their relative sizes. The distance was estimated by alternative methods of solving the triangles, using trigonometry. He improved the accuracy of traditional astronomical instruments, the Sundial, the Gnomon, the Heliotrope or Skiatheron, the Heliorologion (solar clock), the Kathetion (vertical), </a:t>
            </a:r>
            <a:r>
              <a:rPr lang="en-US" sz="36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Cricus</a:t>
            </a:r>
            <a:r>
              <a:rPr lang="en-US" sz="3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(possibly a </a:t>
            </a:r>
            <a:r>
              <a:rPr lang="en-US" sz="36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circlular</a:t>
            </a:r>
            <a:r>
              <a:rPr lang="en-US" sz="3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ring with a hole used to determine the equinox), the Solid Celestial Sphere (map of the Sky), and the Hydro-horologion (water regulated clock). It is possible that Hipparchus created the Antikythera Mechanism. </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182880">
              <a:spcBef>
                <a:spcPts val="300"/>
              </a:spcBef>
              <a:spcAft>
                <a:spcPts val="400"/>
              </a:spcAft>
            </a:pPr>
            <a:r>
              <a:rPr lang="en-US" sz="3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Posidonius had a mechanical Cosmos in his philosophical school at Rhodes. Cicero studied there for a couple of years with Posidonius and philosopher Apollonius </a:t>
            </a:r>
            <a:r>
              <a:rPr lang="en-US" sz="36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Molon</a:t>
            </a:r>
            <a:r>
              <a:rPr lang="en-US" sz="3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and described this planetarium. This happens two or three decades after the construction of the Mechanism. Posidonius probably created his planetarium using blueprints of machines similar to Archimedes and the Antikythera Mechanism. </a:t>
            </a:r>
            <a:r>
              <a:rPr lang="en-US" sz="36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Posidonius's</a:t>
            </a:r>
            <a:r>
              <a:rPr lang="en-US" sz="36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mechanism was made much later than the Antikythera Mechanism.</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22" name="Εικόνα 21">
            <a:extLst>
              <a:ext uri="{FF2B5EF4-FFF2-40B4-BE49-F238E27FC236}">
                <a16:creationId xmlns:a16="http://schemas.microsoft.com/office/drawing/2014/main" id="{61447B87-3A4B-63A1-A29B-E5F75CB3D57E}"/>
              </a:ext>
            </a:extLst>
          </p:cNvPr>
          <p:cNvPicPr>
            <a:picLocks noChangeAspect="1"/>
          </p:cNvPicPr>
          <p:nvPr/>
        </p:nvPicPr>
        <p:blipFill>
          <a:blip r:embed="rId7"/>
          <a:stretch>
            <a:fillRect/>
          </a:stretch>
        </p:blipFill>
        <p:spPr>
          <a:xfrm>
            <a:off x="20450772" y="34780214"/>
            <a:ext cx="14340194" cy="7920880"/>
          </a:xfrm>
          <a:prstGeom prst="rect">
            <a:avLst/>
          </a:prstGeom>
        </p:spPr>
      </p:pic>
      <p:pic>
        <p:nvPicPr>
          <p:cNvPr id="24" name="Εικόνα 23">
            <a:extLst>
              <a:ext uri="{FF2B5EF4-FFF2-40B4-BE49-F238E27FC236}">
                <a16:creationId xmlns:a16="http://schemas.microsoft.com/office/drawing/2014/main" id="{1DFBFE11-69A8-EB86-5CA7-A369495CD88E}"/>
              </a:ext>
            </a:extLst>
          </p:cNvPr>
          <p:cNvPicPr>
            <a:picLocks noChangeAspect="1"/>
          </p:cNvPicPr>
          <p:nvPr/>
        </p:nvPicPr>
        <p:blipFill>
          <a:blip r:embed="rId8"/>
          <a:stretch>
            <a:fillRect/>
          </a:stretch>
        </p:blipFill>
        <p:spPr>
          <a:xfrm>
            <a:off x="864346" y="7347978"/>
            <a:ext cx="18794089" cy="10165479"/>
          </a:xfrm>
          <a:prstGeom prst="rect">
            <a:avLst/>
          </a:prstGeom>
        </p:spPr>
      </p:pic>
      <p:pic>
        <p:nvPicPr>
          <p:cNvPr id="4" name="Εικόνα 3">
            <a:extLst>
              <a:ext uri="{FF2B5EF4-FFF2-40B4-BE49-F238E27FC236}">
                <a16:creationId xmlns:a16="http://schemas.microsoft.com/office/drawing/2014/main" id="{C930EC1C-828C-5A4C-8077-3FBB8B30BB76}"/>
              </a:ext>
            </a:extLst>
          </p:cNvPr>
          <p:cNvPicPr>
            <a:picLocks noChangeAspect="1"/>
          </p:cNvPicPr>
          <p:nvPr/>
        </p:nvPicPr>
        <p:blipFill>
          <a:blip r:embed="rId9"/>
          <a:stretch>
            <a:fillRect/>
          </a:stretch>
        </p:blipFill>
        <p:spPr>
          <a:xfrm>
            <a:off x="1172362" y="39316718"/>
            <a:ext cx="18396664" cy="10259923"/>
          </a:xfrm>
          <a:prstGeom prst="rect">
            <a:avLst/>
          </a:prstGeom>
        </p:spPr>
      </p:pic>
    </p:spTree>
  </p:cSld>
  <p:clrMapOvr>
    <a:masterClrMapping/>
  </p:clrMapOvr>
</p:sld>
</file>

<file path=ppt/theme/theme1.xml><?xml version="1.0" encoding="utf-8"?>
<a:theme xmlns:a="http://schemas.openxmlformats.org/drawingml/2006/main" name="Θέμα του Office">
  <a:themeElements>
    <a:clrScheme name="Office">
      <a:dk1>
        <a:sysClr val="windowText" lastClr="FFFFFF"/>
      </a:dk1>
      <a:lt1>
        <a:sysClr val="window" lastClr="202020"/>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1575</TotalTime>
  <Words>1397</Words>
  <Application>Microsoft Office PowerPoint</Application>
  <PresentationFormat>Προσαρμογή</PresentationFormat>
  <Paragraphs>42</Paragraphs>
  <Slides>1</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vt:i4>
      </vt:variant>
    </vt:vector>
  </HeadingPairs>
  <TitlesOfParts>
    <vt:vector size="6" baseType="lpstr">
      <vt:lpstr>Aptos</vt:lpstr>
      <vt:lpstr>Arial</vt:lpstr>
      <vt:lpstr>Calibri</vt:lpstr>
      <vt:lpstr>Times New Roman</vt:lpstr>
      <vt:lpstr>Θέμα του Office</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erg_ASTROFISIKIS</dc:creator>
  <cp:lastModifiedBy>Xenophon Moussas</cp:lastModifiedBy>
  <cp:revision>98</cp:revision>
  <dcterms:created xsi:type="dcterms:W3CDTF">2014-06-01T18:00:45Z</dcterms:created>
  <dcterms:modified xsi:type="dcterms:W3CDTF">2025-01-08T16:59:03Z</dcterms:modified>
</cp:coreProperties>
</file>