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94640" autoAdjust="0"/>
  </p:normalViewPr>
  <p:slideViewPr>
    <p:cSldViewPr>
      <p:cViewPr varScale="1">
        <p:scale>
          <a:sx n="10" d="100"/>
          <a:sy n="10" d="100"/>
        </p:scale>
        <p:origin x="1540" y="2"/>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08/01/2025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08/01/2025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08/01/2025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08/01/2025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08/01/2025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08/01/2025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08/01/2025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08/01/2025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08/01/2025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08/01/2025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08/01/2025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08/01/2025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mailto:xmoussas@gmail.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xmoussas@phys.uoa.gr"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36"/>
          <p:cNvSpPr>
            <a:spLocks noChangeArrowheads="1"/>
          </p:cNvSpPr>
          <p:nvPr/>
        </p:nvSpPr>
        <p:spPr bwMode="auto">
          <a:xfrm>
            <a:off x="4581966" y="1639554"/>
            <a:ext cx="26426936" cy="3692343"/>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6600" b="1" i="1" dirty="0">
                <a:solidFill>
                  <a:srgbClr val="003399"/>
                </a:solidFill>
                <a:effectLst>
                  <a:outerShdw blurRad="38100" dist="38100" dir="2700000" algn="tl">
                    <a:srgbClr val="FFFFFF"/>
                  </a:outerShdw>
                </a:effectLst>
                <a:latin typeface="Times New Roman" pitchFamily="18" charset="0"/>
              </a:rPr>
              <a:t>Έκθεση του Μηχανισμού των Αντικυθήρων</a:t>
            </a:r>
            <a:r>
              <a:rPr lang="el-GR" sz="8000" b="1" i="1" dirty="0">
                <a:solidFill>
                  <a:srgbClr val="003399"/>
                </a:solidFill>
                <a:effectLst>
                  <a:outerShdw blurRad="38100" dist="38100" dir="2700000" algn="tl">
                    <a:srgbClr val="FFFFFF"/>
                  </a:outerShdw>
                </a:effectLst>
                <a:latin typeface="Times New Roman" pitchFamily="18" charset="0"/>
              </a:rPr>
              <a:t>
Ελληνική Γεωγραφία και Χαρτογραφία</a:t>
            </a:r>
            <a:endParaRPr lang="en-US" sz="8000" b="1" i="1" dirty="0">
              <a:solidFill>
                <a:srgbClr val="003399"/>
              </a:solidFill>
              <a:effectLst>
                <a:outerShdw blurRad="38100" dist="38100" dir="2700000" algn="tl">
                  <a:srgbClr val="FFFFFF"/>
                </a:outerShdw>
              </a:effectLst>
              <a:latin typeface="Times New Roman" pitchFamily="18" charset="0"/>
            </a:endParaRPr>
          </a:p>
          <a:p>
            <a:pPr algn="ctr" defTabSz="1463422" rtl="1" eaLnBrk="0" hangingPunct="0">
              <a:defRPr/>
            </a:pPr>
            <a:r>
              <a:rPr lang="en-GB" sz="7200" b="1" i="1" dirty="0">
                <a:solidFill>
                  <a:srgbClr val="003399"/>
                </a:solidFill>
                <a:effectLst>
                  <a:outerShdw blurRad="38100" dist="38100" dir="2700000" algn="tl">
                    <a:srgbClr val="FFFFFF"/>
                  </a:outerShdw>
                </a:effectLst>
                <a:latin typeface="Times New Roman" pitchFamily="18" charset="0"/>
              </a:rPr>
              <a:t>The Antikythera Mechanism Exhibition</a:t>
            </a:r>
          </a:p>
          <a:p>
            <a:pPr algn="ctr" defTabSz="1463422" rtl="1" eaLnBrk="0" hangingPunct="0">
              <a:defRPr/>
            </a:pPr>
            <a:r>
              <a:rPr lang="en-GB" sz="6000" b="1" i="1" dirty="0">
                <a:solidFill>
                  <a:srgbClr val="003399"/>
                </a:solidFill>
                <a:effectLst>
                  <a:outerShdw blurRad="38100" dist="38100" dir="2700000" algn="tl">
                    <a:srgbClr val="FFFFFF"/>
                  </a:outerShdw>
                </a:effectLst>
                <a:latin typeface="Times New Roman" pitchFamily="18" charset="0"/>
              </a:rPr>
              <a:t>Greek</a:t>
            </a:r>
            <a:r>
              <a:rPr lang="en-GB" sz="9600" b="1" i="1" dirty="0">
                <a:solidFill>
                  <a:srgbClr val="003399"/>
                </a:solidFill>
                <a:effectLst>
                  <a:outerShdw blurRad="38100" dist="38100" dir="2700000" algn="tl">
                    <a:srgbClr val="FFFFFF"/>
                  </a:outerShdw>
                </a:effectLst>
                <a:latin typeface="Times New Roman" pitchFamily="18" charset="0"/>
              </a:rPr>
              <a:t> </a:t>
            </a:r>
            <a:r>
              <a:rPr lang="en-GB" sz="6000" b="1" i="1" dirty="0">
                <a:solidFill>
                  <a:srgbClr val="003399"/>
                </a:solidFill>
                <a:effectLst>
                  <a:outerShdw blurRad="38100" dist="38100" dir="2700000" algn="tl">
                    <a:srgbClr val="FFFFFF"/>
                  </a:outerShdw>
                </a:effectLst>
                <a:latin typeface="Times New Roman" pitchFamily="18" charset="0"/>
              </a:rPr>
              <a:t>Geography and Cartography</a:t>
            </a:r>
            <a:endParaRPr lang="en-US" sz="6000" b="1" i="1" dirty="0">
              <a:solidFill>
                <a:srgbClr val="003399"/>
              </a:solidFill>
              <a:effectLst>
                <a:outerShdw blurRad="38100" dist="38100" dir="2700000" algn="tl">
                  <a:srgbClr val="FFFFFF"/>
                </a:outerShdw>
              </a:effectLst>
              <a:latin typeface="Times New Roman" pitchFamily="18" charset="0"/>
            </a:endParaRPr>
          </a:p>
        </p:txBody>
      </p:sp>
      <p:grpSp>
        <p:nvGrpSpPr>
          <p:cNvPr id="3" name="Ομάδα 2">
            <a:extLst>
              <a:ext uri="{FF2B5EF4-FFF2-40B4-BE49-F238E27FC236}">
                <a16:creationId xmlns:a16="http://schemas.microsoft.com/office/drawing/2014/main" id="{7AE1AAC8-A82F-2F71-5F53-69B7BB0D4EEF}"/>
              </a:ext>
            </a:extLst>
          </p:cNvPr>
          <p:cNvGrpSpPr/>
          <p:nvPr/>
        </p:nvGrpSpPr>
        <p:grpSpPr>
          <a:xfrm>
            <a:off x="20118854" y="7230162"/>
            <a:ext cx="13086088" cy="10352284"/>
            <a:chOff x="35812750" y="14382664"/>
            <a:chExt cx="13086088" cy="10352284"/>
          </a:xfrm>
        </p:grpSpPr>
        <p:pic>
          <p:nvPicPr>
            <p:cNvPr id="4" name="Εικόνα 3">
              <a:extLst>
                <a:ext uri="{FF2B5EF4-FFF2-40B4-BE49-F238E27FC236}">
                  <a16:creationId xmlns:a16="http://schemas.microsoft.com/office/drawing/2014/main" id="{7CBDE7A6-B6A8-7E57-2F19-AA64A6B49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0376" y="14382664"/>
              <a:ext cx="12878462" cy="7239372"/>
            </a:xfrm>
            <a:prstGeom prst="rect">
              <a:avLst/>
            </a:prstGeom>
          </p:spPr>
        </p:pic>
        <p:sp>
          <p:nvSpPr>
            <p:cNvPr id="6" name="TextBox 5">
              <a:extLst>
                <a:ext uri="{FF2B5EF4-FFF2-40B4-BE49-F238E27FC236}">
                  <a16:creationId xmlns:a16="http://schemas.microsoft.com/office/drawing/2014/main" id="{370D6A18-17D0-3D4D-5F6B-13FF586AD1F5}"/>
                </a:ext>
              </a:extLst>
            </p:cNvPr>
            <p:cNvSpPr txBox="1"/>
            <p:nvPr/>
          </p:nvSpPr>
          <p:spPr>
            <a:xfrm>
              <a:off x="35812750" y="21195518"/>
              <a:ext cx="12878463" cy="3539430"/>
            </a:xfrm>
            <a:prstGeom prst="rect">
              <a:avLst/>
            </a:prstGeom>
            <a:noFill/>
          </p:spPr>
          <p:txBody>
            <a:bodyPr wrap="square">
              <a:spAutoFit/>
            </a:bodyPr>
            <a:lstStyle/>
            <a:p>
              <a:pPr algn="ctr"/>
              <a:r>
                <a:rPr lang="el-GR" sz="3200" dirty="0">
                  <a:latin typeface="Corbel" panose="020B0503020204020204" pitchFamily="34" charset="0"/>
                  <a:ea typeface="Times New Roman" panose="02020603050405020304" pitchFamily="18" charset="0"/>
                  <a:cs typeface="Times New Roman" panose="02020603050405020304" pitchFamily="18" charset="0"/>
                </a:rPr>
                <a:t>Ο Πτολεμαίος χρησιμοποιώντας τις μεθόδους του Ίππαρχου δείχνει πώς να προβάλλει τη σφαίρα της Γης χρησιμοποιώντας δύο κώνους (δεξιά) που μπορούν να απεικονιστούν σε μια επίπεδη επιφάνεια ενός χάρτη.</a:t>
              </a:r>
              <a:endParaRPr lang="en-US" sz="3200" dirty="0">
                <a:latin typeface="Corbel" panose="020B0503020204020204" pitchFamily="34" charset="0"/>
                <a:ea typeface="Times New Roman" panose="02020603050405020304" pitchFamily="18" charset="0"/>
                <a:cs typeface="Times New Roman" panose="02020603050405020304" pitchFamily="18" charset="0"/>
              </a:endParaRPr>
            </a:p>
            <a:p>
              <a:pPr algn="ctr"/>
              <a:r>
                <a:rPr lang="en-US" sz="3200" dirty="0">
                  <a:effectLst/>
                  <a:latin typeface="Corbel" panose="020B0503020204020204" pitchFamily="34" charset="0"/>
                  <a:ea typeface="Times New Roman" panose="02020603050405020304" pitchFamily="18" charset="0"/>
                  <a:cs typeface="Times New Roman" panose="02020603050405020304" pitchFamily="18" charset="0"/>
                </a:rPr>
                <a:t>Ptolemy using the methods of Hipparchus shows how to project the sphere of the Earth using two cone (right) that can be depicted on a plane surface of a map.</a:t>
              </a:r>
              <a:endParaRPr lang="el-GR" sz="3200" dirty="0"/>
            </a:p>
            <a:p>
              <a:pPr algn="ctr"/>
              <a:endParaRPr lang="el-GR" sz="3200" dirty="0"/>
            </a:p>
          </p:txBody>
        </p:sp>
      </p:grpSp>
      <p:grpSp>
        <p:nvGrpSpPr>
          <p:cNvPr id="8" name="Ομάδα 7">
            <a:extLst>
              <a:ext uri="{FF2B5EF4-FFF2-40B4-BE49-F238E27FC236}">
                <a16:creationId xmlns:a16="http://schemas.microsoft.com/office/drawing/2014/main" id="{F368888D-63D6-511C-7361-332398098DA8}"/>
              </a:ext>
            </a:extLst>
          </p:cNvPr>
          <p:cNvGrpSpPr/>
          <p:nvPr/>
        </p:nvGrpSpPr>
        <p:grpSpPr>
          <a:xfrm>
            <a:off x="792339" y="7429811"/>
            <a:ext cx="16594352" cy="11771413"/>
            <a:chOff x="2389579" y="5989442"/>
            <a:chExt cx="16594352" cy="11771413"/>
          </a:xfrm>
        </p:grpSpPr>
        <p:pic>
          <p:nvPicPr>
            <p:cNvPr id="32" name="Εικόνα 31">
              <a:extLst>
                <a:ext uri="{FF2B5EF4-FFF2-40B4-BE49-F238E27FC236}">
                  <a16:creationId xmlns:a16="http://schemas.microsoft.com/office/drawing/2014/main" id="{E42B71DF-AED5-C34C-36C1-78BEAEAD7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851" y="6080799"/>
              <a:ext cx="4464578" cy="6256553"/>
            </a:xfrm>
            <a:prstGeom prst="rect">
              <a:avLst/>
            </a:prstGeom>
          </p:spPr>
        </p:pic>
        <p:pic>
          <p:nvPicPr>
            <p:cNvPr id="35" name="Εικόνα 34">
              <a:extLst>
                <a:ext uri="{FF2B5EF4-FFF2-40B4-BE49-F238E27FC236}">
                  <a16:creationId xmlns:a16="http://schemas.microsoft.com/office/drawing/2014/main" id="{515477F0-9F9C-199A-ACC6-630A92F749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95846" y="5989442"/>
              <a:ext cx="5957533" cy="6170302"/>
            </a:xfrm>
            <a:prstGeom prst="rect">
              <a:avLst/>
            </a:prstGeom>
          </p:spPr>
        </p:pic>
        <p:pic>
          <p:nvPicPr>
            <p:cNvPr id="37" name="Εικόνα 36" descr="Εικόνα που περιέχει διάγραμμα&#10;&#10;Περιγραφή που δημιουργήθηκε αυτόματα">
              <a:extLst>
                <a:ext uri="{FF2B5EF4-FFF2-40B4-BE49-F238E27FC236}">
                  <a16:creationId xmlns:a16="http://schemas.microsoft.com/office/drawing/2014/main" id="{93CD46FF-BE4F-26DC-4003-DC0F78B250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1649" y="6183455"/>
              <a:ext cx="4146786" cy="6256553"/>
            </a:xfrm>
            <a:prstGeom prst="rect">
              <a:avLst/>
            </a:prstGeom>
          </p:spPr>
        </p:pic>
        <p:sp>
          <p:nvSpPr>
            <p:cNvPr id="40" name="TextBox 39">
              <a:extLst>
                <a:ext uri="{FF2B5EF4-FFF2-40B4-BE49-F238E27FC236}">
                  <a16:creationId xmlns:a16="http://schemas.microsoft.com/office/drawing/2014/main" id="{5728ABB6-67C9-8D2B-95ED-6294494A2833}"/>
                </a:ext>
              </a:extLst>
            </p:cNvPr>
            <p:cNvSpPr txBox="1"/>
            <p:nvPr/>
          </p:nvSpPr>
          <p:spPr>
            <a:xfrm>
              <a:off x="2389579" y="12744097"/>
              <a:ext cx="16594352" cy="5016758"/>
            </a:xfrm>
            <a:prstGeom prst="rect">
              <a:avLst/>
            </a:prstGeom>
            <a:noFill/>
          </p:spPr>
          <p:txBody>
            <a:bodyPr wrap="square">
              <a:spAutoFit/>
            </a:bodyPr>
            <a:lstStyle/>
            <a:p>
              <a:pPr algn="ctr"/>
              <a:r>
                <a:rPr lang="el-GR" sz="4000" dirty="0">
                  <a:latin typeface="Corbel" panose="020B0503020204020204" pitchFamily="34" charset="0"/>
                  <a:ea typeface="Times New Roman" panose="02020603050405020304" pitchFamily="18" charset="0"/>
                  <a:cs typeface="Times New Roman" panose="02020603050405020304" pitchFamily="18" charset="0"/>
                </a:rPr>
                <a:t>Οι Έλληνες φιλόσοφοι (Ίππαρχος, Πτολεμαίος) αναπτύσσουν τοπογραφικές και γεωγραφικές μεθόδους για να δημιουργήσουν ακριβείς χάρτες που απεικονίζουν σε ένα επίπεδο τη σφαιρική επιφάνεια της Γης. Η τριγωνομετρία έχει εφευρεθεί από τον Ίππαρχο</a:t>
              </a:r>
              <a:r>
                <a:rPr lang="en-US" sz="4000" dirty="0">
                  <a:latin typeface="Corbel" panose="020B0503020204020204" pitchFamily="34" charset="0"/>
                  <a:ea typeface="Times New Roman" panose="02020603050405020304" pitchFamily="18" charset="0"/>
                  <a:cs typeface="Times New Roman" panose="02020603050405020304" pitchFamily="18" charset="0"/>
                </a:rPr>
                <a:t>.</a:t>
              </a:r>
            </a:p>
            <a:p>
              <a:pPr algn="ctr"/>
              <a:r>
                <a:rPr lang="en-US" sz="4000" dirty="0">
                  <a:effectLst/>
                  <a:latin typeface="Corbel" panose="020B0503020204020204" pitchFamily="34" charset="0"/>
                  <a:ea typeface="Times New Roman" panose="02020603050405020304" pitchFamily="18" charset="0"/>
                  <a:cs typeface="Times New Roman" panose="02020603050405020304" pitchFamily="18" charset="0"/>
                </a:rPr>
                <a:t>Greek philosophers (Hipparchus, Ptolemy) develop topographical and geographical methods to create </a:t>
              </a:r>
              <a:r>
                <a:rPr lang="en-US" sz="4000" dirty="0">
                  <a:latin typeface="Corbel" panose="020B0503020204020204" pitchFamily="34" charset="0"/>
                  <a:ea typeface="Times New Roman" panose="02020603050405020304" pitchFamily="18" charset="0"/>
                  <a:cs typeface="Times New Roman" panose="02020603050405020304" pitchFamily="18" charset="0"/>
                </a:rPr>
                <a:t>e</a:t>
              </a:r>
              <a:r>
                <a:rPr lang="en-US" sz="4000" dirty="0">
                  <a:effectLst/>
                  <a:latin typeface="Corbel" panose="020B0503020204020204" pitchFamily="34" charset="0"/>
                  <a:ea typeface="Times New Roman" panose="02020603050405020304" pitchFamily="18" charset="0"/>
                  <a:cs typeface="Times New Roman" panose="02020603050405020304" pitchFamily="18" charset="0"/>
                </a:rPr>
                <a:t>xact maps that depict on a plane the spherical surface of the Earth. Trigonometry has been invented by Hipparchus</a:t>
              </a:r>
              <a:endParaRPr lang="el-GR" sz="4000" dirty="0"/>
            </a:p>
            <a:p>
              <a:pPr algn="ctr"/>
              <a:endParaRPr lang="el-GR" sz="4000" dirty="0"/>
            </a:p>
          </p:txBody>
        </p:sp>
      </p:grpSp>
      <p:sp>
        <p:nvSpPr>
          <p:cNvPr id="41" name="TextBox 40">
            <a:extLst>
              <a:ext uri="{FF2B5EF4-FFF2-40B4-BE49-F238E27FC236}">
                <a16:creationId xmlns:a16="http://schemas.microsoft.com/office/drawing/2014/main" id="{010CBA78-C1DC-47FB-A10D-B7608DAE33D1}"/>
              </a:ext>
            </a:extLst>
          </p:cNvPr>
          <p:cNvSpPr txBox="1"/>
          <p:nvPr/>
        </p:nvSpPr>
        <p:spPr>
          <a:xfrm>
            <a:off x="1254409" y="19809402"/>
            <a:ext cx="15926832" cy="30966041"/>
          </a:xfrm>
          <a:prstGeom prst="rect">
            <a:avLst/>
          </a:prstGeom>
          <a:noFill/>
        </p:spPr>
        <p:txBody>
          <a:bodyPr wrap="square">
            <a:spAutoFit/>
          </a:bodyPr>
          <a:lstStyle/>
          <a:p>
            <a:pPr>
              <a:lnSpc>
                <a:spcPct val="115000"/>
              </a:lnSpc>
            </a:pPr>
            <a:r>
              <a:rPr lang="el-GR" sz="4800" dirty="0">
                <a:latin typeface="Times New Roman" panose="02020603050405020304" pitchFamily="18" charset="0"/>
                <a:ea typeface="Times New Roman" panose="02020603050405020304" pitchFamily="18" charset="0"/>
              </a:rPr>
              <a:t>Η σημασία της γεωγραφίας ήταν θεμελιώδης από τους προϊστορικούς χρόνους/ Αυτό έχει υπογραμμιστεί πρώτα από τον Όμηρο και στη συνέχεια από τον Πλάτωνα, τον Αναξίμανδρο, τον Δημόκριτο, τον </a:t>
            </a:r>
            <a:r>
              <a:rPr lang="el-GR" sz="4800" dirty="0" err="1">
                <a:latin typeface="Times New Roman" panose="02020603050405020304" pitchFamily="18" charset="0"/>
                <a:ea typeface="Times New Roman" panose="02020603050405020304" pitchFamily="18" charset="0"/>
              </a:rPr>
              <a:t>Εύδοξο</a:t>
            </a:r>
            <a:r>
              <a:rPr lang="el-GR" sz="4800" dirty="0">
                <a:latin typeface="Times New Roman" panose="02020603050405020304" pitchFamily="18" charset="0"/>
                <a:ea typeface="Times New Roman" panose="02020603050405020304" pitchFamily="18" charset="0"/>
              </a:rPr>
              <a:t> και σημαντικούς άλλους φιλοσόφους.
Οι Έλληνες φιλόσοφοι (Ίππαρχος, Πτολεμαίος) αναπτύσσουν τοπογραφικές και γεωγραφικές μεθόδους για να δημιουργήσουν ακριβείς χάρτες που απεικονίζουν σε ένα επίπεδο τη σφαιρική επιφάνεια της Γης. Η τριγωνομετρία έχει εφευρεθεί από τον Ίππαρχο.
Οι μέθοδοι τοπογραφικής μηχανικής έχουν μια εξαιρετικά μακρά ιστορία και προϊστορία, καθώς υπάρχουν δύο παραδείγματα κοπής σηράγγων και από τις δύο πλευρές ενός βουνού. Η παλαιότερη στη Βοιωτία (35 αιώνων) και η δεύτερη στη Σάμο (27 αιώνων).
Οι γεωγράφοι προβάλλουν τη σφαίρα σε ένα επίπεδο προβάλλοντάς την σε κωνικές ή κυλινδρικές επιφάνειες χρησιμοποιώντας τριγωνομετρία.</a:t>
            </a:r>
            <a:endParaRPr lang="en-US" sz="13800" dirty="0">
              <a:effectLst/>
              <a:latin typeface="Times New Roman" panose="02020603050405020304" pitchFamily="18" charset="0"/>
              <a:ea typeface="Times New Roman" panose="02020603050405020304" pitchFamily="18" charset="0"/>
            </a:endParaRPr>
          </a:p>
          <a:p>
            <a:pPr>
              <a:lnSpc>
                <a:spcPct val="115000"/>
              </a:lnSpc>
            </a:pPr>
            <a:endParaRPr lang="en-US" sz="5400" dirty="0">
              <a:effectLst/>
              <a:latin typeface="Times New Roman" panose="02020603050405020304" pitchFamily="18" charset="0"/>
              <a:ea typeface="Times New Roman" panose="02020603050405020304" pitchFamily="18" charset="0"/>
            </a:endParaRPr>
          </a:p>
          <a:p>
            <a:pPr>
              <a:lnSpc>
                <a:spcPct val="115000"/>
              </a:lnSpc>
            </a:pPr>
            <a:r>
              <a:rPr lang="en-US" sz="5400" dirty="0">
                <a:effectLst/>
                <a:latin typeface="Times New Roman" panose="02020603050405020304" pitchFamily="18" charset="0"/>
                <a:ea typeface="Times New Roman" panose="02020603050405020304" pitchFamily="18" charset="0"/>
              </a:rPr>
              <a:t>The importance of geography was fundamental from prehistoric times/ This is having </a:t>
            </a:r>
            <a:r>
              <a:rPr lang="en-US" sz="5400" dirty="0">
                <a:latin typeface="Times New Roman" panose="02020603050405020304" pitchFamily="18" charset="0"/>
                <a:ea typeface="Times New Roman" panose="02020603050405020304" pitchFamily="18" charset="0"/>
              </a:rPr>
              <a:t>been underlined by Homer first, and then by Plato, </a:t>
            </a:r>
            <a:r>
              <a:rPr lang="en-US" sz="5400" dirty="0">
                <a:effectLst/>
                <a:latin typeface="Times New Roman" panose="02020603050405020304" pitchFamily="18" charset="0"/>
                <a:ea typeface="Times New Roman" panose="02020603050405020304" pitchFamily="18" charset="0"/>
              </a:rPr>
              <a:t>Anaximander, Democritus, Eudoxus, and important other philosophers</a:t>
            </a:r>
            <a:r>
              <a:rPr lang="en-US" sz="5400" dirty="0">
                <a:latin typeface="Times New Roman" panose="02020603050405020304" pitchFamily="18" charset="0"/>
                <a:ea typeface="Times New Roman" panose="02020603050405020304" pitchFamily="18" charset="0"/>
              </a:rPr>
              <a:t>.</a:t>
            </a:r>
          </a:p>
          <a:p>
            <a:pPr>
              <a:lnSpc>
                <a:spcPct val="115000"/>
              </a:lnSpc>
            </a:pPr>
            <a:r>
              <a:rPr lang="en-US" sz="5400" dirty="0">
                <a:latin typeface="Times New Roman" panose="02020603050405020304" pitchFamily="18" charset="0"/>
                <a:ea typeface="Times New Roman" panose="02020603050405020304" pitchFamily="18" charset="0"/>
              </a:rPr>
              <a:t>Greek philosophers (Hipparchus, Ptolemy) develop topographical and geographical methods to create exact maps that depict on a plane the spherical surface of the Earth. Trigonometry has been invented by Hipparchus.</a:t>
            </a:r>
          </a:p>
          <a:p>
            <a:pPr>
              <a:lnSpc>
                <a:spcPct val="115000"/>
              </a:lnSpc>
            </a:pPr>
            <a:r>
              <a:rPr lang="en-US" sz="5400" dirty="0">
                <a:latin typeface="Times New Roman" panose="02020603050405020304" pitchFamily="18" charset="0"/>
                <a:ea typeface="Times New Roman" panose="02020603050405020304" pitchFamily="18" charset="0"/>
              </a:rPr>
              <a:t>Survey engineering methods have an extremely long history and prehistory as there are two examples of  cutting tunnels from both sides of a mountain. The oldest in Boeotia (35 centuries old) and the second one in Samos (27 centuries old).</a:t>
            </a:r>
          </a:p>
          <a:p>
            <a:pPr>
              <a:lnSpc>
                <a:spcPct val="115000"/>
              </a:lnSpc>
            </a:pPr>
            <a:r>
              <a:rPr lang="en-US" sz="5400" dirty="0">
                <a:latin typeface="Times New Roman" panose="02020603050405020304" pitchFamily="18" charset="0"/>
                <a:ea typeface="Times New Roman" panose="02020603050405020304" pitchFamily="18" charset="0"/>
              </a:rPr>
              <a:t>Geographers project the sphere on a plane by projecting it on conical or cylindrical surfaces using trigonometry. </a:t>
            </a:r>
            <a:endParaRPr lang="en-US" sz="2000" dirty="0">
              <a:effectLst/>
              <a:latin typeface="Times New Roman" panose="02020603050405020304" pitchFamily="18" charset="0"/>
              <a:ea typeface="Times New Roman" panose="02020603050405020304" pitchFamily="18" charset="0"/>
            </a:endParaRPr>
          </a:p>
          <a:p>
            <a:pPr>
              <a:lnSpc>
                <a:spcPct val="115000"/>
              </a:lnSpc>
            </a:pPr>
            <a:endParaRPr lang="en-US" sz="1800" dirty="0">
              <a:effectLst/>
              <a:latin typeface="Times New Roman" panose="02020603050405020304" pitchFamily="18" charset="0"/>
              <a:ea typeface="Times New Roman" panose="02020603050405020304" pitchFamily="18" charset="0"/>
            </a:endParaRPr>
          </a:p>
        </p:txBody>
      </p:sp>
      <p:sp>
        <p:nvSpPr>
          <p:cNvPr id="42" name="TextBox 41">
            <a:extLst>
              <a:ext uri="{FF2B5EF4-FFF2-40B4-BE49-F238E27FC236}">
                <a16:creationId xmlns:a16="http://schemas.microsoft.com/office/drawing/2014/main" id="{0B2E542A-B3ED-CAAB-3E6B-1C607A3C99AE}"/>
              </a:ext>
            </a:extLst>
          </p:cNvPr>
          <p:cNvSpPr txBox="1"/>
          <p:nvPr/>
        </p:nvSpPr>
        <p:spPr>
          <a:xfrm>
            <a:off x="17723908" y="16872624"/>
            <a:ext cx="17875980" cy="21884517"/>
          </a:xfrm>
          <a:prstGeom prst="rect">
            <a:avLst/>
          </a:prstGeom>
          <a:noFill/>
        </p:spPr>
        <p:txBody>
          <a:bodyPr wrap="square">
            <a:spAutoFit/>
          </a:bodyPr>
          <a:lstStyle/>
          <a:p>
            <a:pPr>
              <a:lnSpc>
                <a:spcPct val="115000"/>
              </a:lnSpc>
            </a:pPr>
            <a:r>
              <a:rPr lang="el-GR" sz="4000" dirty="0">
                <a:latin typeface="Times New Roman" panose="02020603050405020304" pitchFamily="18" charset="0"/>
                <a:ea typeface="Times New Roman" panose="02020603050405020304" pitchFamily="18" charset="0"/>
              </a:rPr>
              <a:t>Προτείνεται ότι οι αστρονομικοί αυτόματοι μηχανισμοί, όπως ο Μηχανισμός των Αντικυθήρων, είναι εξαιρετικά χρήσιμοι σε διάφορες εφαρμογές, συμπεριλαμβανομένων των ταξιδιών και της χαρτογραφίας. 
Η γεωγραφία και τα ταξίδια έχουν ωφεληθεί σε μεγάλο βαθμό από μηχανές όπως αυτός ο μηχανισμός. 
Υπάρχουν πολλά ελληνικά βιβλία γεωγραφίας με το γεωγραφικό πλάτος και μήκος πολλών πόλεων σε όλο τον κόσμο. Αυτά τα βιβλία περιλαμβάνουν γεωγραφικές συντεταγμένες τόπων από τις Καναρίους Νήσους έως την Κίνα. Ας παρουσιάσουμε μερικά παραδείγματα από το βιβλίο Γεωγραφία του Πτολεμαίου. Στην Ιβηρία, τη Βρετανία και την υπόλοιπη Ευρώπη γενικά, τα σφάλματα γεωγραφικών μηκών και γεωγραφικών αποστάσεων είναι συστηματικά προς συγκεκριμένη κατεύθυνση. 
Η γεωγραφία του Πτολεμαίου και άλλα ελληνικά βιβλία γεωγραφίας δίνουν την έκταση των δέκα μεγαλύτερων νησιών χερσονήσων του κόσμου: Σρι Λάνκα, Βρετανία, Μαλαισία, Ιρλανδία, Σικελία, Σαρδηνία, Κορσική, Κρήτη, Κύπρος. Σε αυτό το βιβλίο δεν είναι σωστό, καθώς σχεδόν όλα τα νησιά της Νοτιοανατολικής Ασίας δεν αναφέρονται σε αυτή τη σύγκριση. </a:t>
            </a:r>
          </a:p>
          <a:p>
            <a:pPr>
              <a:lnSpc>
                <a:spcPct val="115000"/>
              </a:lnSpc>
            </a:pPr>
            <a:endParaRPr lang="en-US" sz="4000" dirty="0">
              <a:latin typeface="Times New Roman" panose="02020603050405020304" pitchFamily="18" charset="0"/>
              <a:ea typeface="Times New Roman" panose="02020603050405020304" pitchFamily="18" charset="0"/>
            </a:endParaRPr>
          </a:p>
          <a:p>
            <a:pPr>
              <a:lnSpc>
                <a:spcPct val="115000"/>
              </a:lnSpc>
            </a:pPr>
            <a:r>
              <a:rPr lang="en-US" sz="4000" dirty="0">
                <a:effectLst/>
                <a:latin typeface="Times New Roman" panose="02020603050405020304" pitchFamily="18" charset="0"/>
                <a:ea typeface="Times New Roman" panose="02020603050405020304" pitchFamily="18" charset="0"/>
              </a:rPr>
              <a:t>It has been suggested that astronomical automatic mechanisms like the Antikythera Mechanism are extremely useful to various applications including travelling and cartography. </a:t>
            </a:r>
          </a:p>
          <a:p>
            <a:pPr>
              <a:lnSpc>
                <a:spcPct val="115000"/>
              </a:lnSpc>
            </a:pPr>
            <a:r>
              <a:rPr lang="en-US" sz="4000" dirty="0">
                <a:effectLst/>
                <a:latin typeface="Times New Roman" panose="02020603050405020304" pitchFamily="18" charset="0"/>
                <a:ea typeface="Times New Roman" panose="02020603050405020304" pitchFamily="18" charset="0"/>
              </a:rPr>
              <a:t>Geography</a:t>
            </a:r>
            <a:r>
              <a:rPr lang="en-US" sz="4000" dirty="0">
                <a:latin typeface="Times New Roman" panose="02020603050405020304" pitchFamily="18" charset="0"/>
                <a:ea typeface="Times New Roman" panose="02020603050405020304" pitchFamily="18" charset="0"/>
              </a:rPr>
              <a:t> and</a:t>
            </a:r>
            <a:r>
              <a:rPr lang="en-US" sz="4000" dirty="0">
                <a:effectLst/>
                <a:latin typeface="Times New Roman" panose="02020603050405020304" pitchFamily="18" charset="0"/>
                <a:ea typeface="Times New Roman" panose="02020603050405020304" pitchFamily="18" charset="0"/>
              </a:rPr>
              <a:t> travelling have benefited greatly by machines like this mechanism. </a:t>
            </a:r>
          </a:p>
          <a:p>
            <a:pPr>
              <a:lnSpc>
                <a:spcPct val="115000"/>
              </a:lnSpc>
            </a:pPr>
            <a:r>
              <a:rPr lang="en-US" sz="4000" dirty="0">
                <a:effectLst/>
                <a:latin typeface="Times New Roman" panose="02020603050405020304" pitchFamily="18" charset="0"/>
                <a:ea typeface="Times New Roman" panose="02020603050405020304" pitchFamily="18" charset="0"/>
              </a:rPr>
              <a:t>There are many Greek books of geography with the latitude and longitude of many cities around the world. These books include geographical coordinates of places from Canary Islands to China. Let us present a few examples from Ptolemy’s Geography book. In Iberia, Britain and the rest of Europe in general, the errors of longitudes and latitudes are systematic towards certain direction. </a:t>
            </a:r>
          </a:p>
          <a:p>
            <a:pPr>
              <a:lnSpc>
                <a:spcPct val="115000"/>
              </a:lnSpc>
            </a:pPr>
            <a:r>
              <a:rPr lang="en-US" sz="4000" dirty="0">
                <a:effectLst/>
                <a:latin typeface="Times New Roman" panose="02020603050405020304" pitchFamily="18" charset="0"/>
                <a:ea typeface="Times New Roman" panose="02020603050405020304" pitchFamily="18" charset="0"/>
              </a:rPr>
              <a:t>Ptolemy’s geography and other Greek geography books give the extend of the ten largest islands of peninsulas of the world: Shri Lanka, Britain, Malay, Ireland, Sicily, Sardinia, Corsica, Crete, Cyprus. In this the book is not correct, as almost all South-East Asian islands are not mentioned in this comparison</a:t>
            </a:r>
            <a:r>
              <a:rPr lang="en-US" sz="4400" dirty="0">
                <a:effectLst/>
                <a:latin typeface="Times New Roman" panose="02020603050405020304" pitchFamily="18" charset="0"/>
                <a:ea typeface="Times New Roman" panose="02020603050405020304" pitchFamily="18" charset="0"/>
              </a:rPr>
              <a:t>. </a:t>
            </a:r>
          </a:p>
          <a:p>
            <a:pPr>
              <a:lnSpc>
                <a:spcPct val="115000"/>
              </a:lnSpc>
            </a:pPr>
            <a:endParaRPr lang="en-US" sz="900" dirty="0">
              <a:effectLst/>
              <a:latin typeface="Times New Roman" panose="02020603050405020304" pitchFamily="18" charset="0"/>
              <a:ea typeface="Times New Roman" panose="02020603050405020304" pitchFamily="18" charset="0"/>
            </a:endParaRPr>
          </a:p>
          <a:p>
            <a:pPr>
              <a:lnSpc>
                <a:spcPct val="115000"/>
              </a:lnSpc>
            </a:pPr>
            <a:endParaRPr lang="en-US" sz="2000" dirty="0">
              <a:effectLst/>
              <a:latin typeface="Times New Roman" panose="02020603050405020304" pitchFamily="18" charset="0"/>
              <a:ea typeface="Times New Roman" panose="02020603050405020304" pitchFamily="18" charset="0"/>
            </a:endParaRPr>
          </a:p>
        </p:txBody>
      </p:sp>
      <p:grpSp>
        <p:nvGrpSpPr>
          <p:cNvPr id="9" name="Ομάδα 8">
            <a:extLst>
              <a:ext uri="{FF2B5EF4-FFF2-40B4-BE49-F238E27FC236}">
                <a16:creationId xmlns:a16="http://schemas.microsoft.com/office/drawing/2014/main" id="{6A417163-74D1-60F7-6BB9-52C0ABBC560A}"/>
              </a:ext>
            </a:extLst>
          </p:cNvPr>
          <p:cNvGrpSpPr/>
          <p:nvPr/>
        </p:nvGrpSpPr>
        <p:grpSpPr>
          <a:xfrm>
            <a:off x="1872458" y="1602993"/>
            <a:ext cx="4830786" cy="5334632"/>
            <a:chOff x="1993246" y="829659"/>
            <a:chExt cx="4830786" cy="5334632"/>
          </a:xfrm>
        </p:grpSpPr>
        <p:sp>
          <p:nvSpPr>
            <p:cNvPr id="10" name="Rectangle 95">
              <a:extLst>
                <a:ext uri="{FF2B5EF4-FFF2-40B4-BE49-F238E27FC236}">
                  <a16:creationId xmlns:a16="http://schemas.microsoft.com/office/drawing/2014/main" id="{BC7BB8B5-076D-6345-F88A-C1C774BBCACC}"/>
                </a:ext>
              </a:extLst>
            </p:cNvPr>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a:lstStyle>
            <a:p>
              <a:pPr algn="ctr" defTabSz="6097588"/>
              <a:r>
                <a:rPr lang="en-US" sz="2400" dirty="0">
                  <a:solidFill>
                    <a:srgbClr val="003399"/>
                  </a:solidFill>
                </a:rPr>
                <a:t>National and Kapodistrian University of Athens</a:t>
              </a: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6"/>
                </a:rPr>
                <a:t>xmoussas@phys.uoa.gr</a:t>
              </a:r>
              <a:r>
                <a:rPr lang="en-GB" sz="1400" b="1" dirty="0">
                  <a:solidFill>
                    <a:srgbClr val="003399"/>
                  </a:solidFill>
                </a:rPr>
                <a:t>, </a:t>
              </a:r>
              <a:r>
                <a:rPr lang="en-GB" sz="1400" b="1" dirty="0">
                  <a:solidFill>
                    <a:srgbClr val="003399"/>
                  </a:solidFill>
                  <a:hlinkClick r:id="rId7"/>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2025 X. Moussas</a:t>
              </a:r>
              <a:endParaRPr lang="el-GR" sz="1400" dirty="0">
                <a:solidFill>
                  <a:srgbClr val="003399"/>
                </a:solidFill>
              </a:endParaRPr>
            </a:p>
            <a:p>
              <a:pPr algn="ctr" defTabSz="6097588"/>
              <a:endParaRPr lang="el-GR" sz="2400" dirty="0">
                <a:solidFill>
                  <a:srgbClr val="003399"/>
                </a:solidFill>
              </a:endParaRPr>
            </a:p>
          </p:txBody>
        </p:sp>
        <p:pic>
          <p:nvPicPr>
            <p:cNvPr id="11" name="Picture 2">
              <a:extLst>
                <a:ext uri="{FF2B5EF4-FFF2-40B4-BE49-F238E27FC236}">
                  <a16:creationId xmlns:a16="http://schemas.microsoft.com/office/drawing/2014/main" id="{26809368-492F-3CE5-E445-EB64027680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Εικόνα 4">
            <a:extLst>
              <a:ext uri="{FF2B5EF4-FFF2-40B4-BE49-F238E27FC236}">
                <a16:creationId xmlns:a16="http://schemas.microsoft.com/office/drawing/2014/main" id="{08A09D39-4902-66D1-CD89-32D9BCE25137}"/>
              </a:ext>
            </a:extLst>
          </p:cNvPr>
          <p:cNvPicPr>
            <a:picLocks noChangeAspect="1"/>
          </p:cNvPicPr>
          <p:nvPr/>
        </p:nvPicPr>
        <p:blipFill>
          <a:blip r:embed="rId9"/>
          <a:stretch>
            <a:fillRect/>
          </a:stretch>
        </p:blipFill>
        <p:spPr>
          <a:xfrm>
            <a:off x="18030700" y="38339855"/>
            <a:ext cx="17262397" cy="11383024"/>
          </a:xfrm>
          <a:prstGeom prst="rect">
            <a:avLst/>
          </a:prstGeom>
        </p:spPr>
      </p:pic>
    </p:spTree>
    <p:extLst>
      <p:ext uri="{BB962C8B-B14F-4D97-AF65-F5344CB8AC3E}">
        <p14:creationId xmlns:p14="http://schemas.microsoft.com/office/powerpoint/2010/main" val="95579000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FFFFFF"/>
      </a:dk1>
      <a:lt1>
        <a:sysClr val="window" lastClr="20202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TotalTime>
  <Words>797</Words>
  <Application>Microsoft Office PowerPoint</Application>
  <PresentationFormat>Προσαρμογή</PresentationFormat>
  <Paragraphs>24</Paragraphs>
  <Slides>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vt:i4>
      </vt:variant>
    </vt:vector>
  </HeadingPairs>
  <TitlesOfParts>
    <vt:vector size="6" baseType="lpstr">
      <vt:lpstr>Arial</vt:lpstr>
      <vt:lpstr>Calibri</vt:lpstr>
      <vt:lpstr>Corbel</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99</cp:revision>
  <dcterms:created xsi:type="dcterms:W3CDTF">2014-06-01T18:00:45Z</dcterms:created>
  <dcterms:modified xsi:type="dcterms:W3CDTF">2025-01-08T19:22:54Z</dcterms:modified>
</cp:coreProperties>
</file>