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Lst>
  <p:sldSz cx="36004500" cy="50406300"/>
  <p:notesSz cx="6858000" cy="9144000"/>
  <p:defaultTex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76">
          <p15:clr>
            <a:srgbClr val="A4A3A4"/>
          </p15:clr>
        </p15:guide>
        <p15:guide id="2" pos="11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0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12" autoAdjust="0"/>
    <p:restoredTop sz="94640" autoAdjust="0"/>
  </p:normalViewPr>
  <p:slideViewPr>
    <p:cSldViewPr>
      <p:cViewPr>
        <p:scale>
          <a:sx n="10" d="100"/>
          <a:sy n="10" d="100"/>
        </p:scale>
        <p:origin x="1540" y="8"/>
      </p:cViewPr>
      <p:guideLst>
        <p:guide orient="horz" pos="15876"/>
        <p:guide pos="113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700340" y="15658636"/>
            <a:ext cx="30603825" cy="10804682"/>
          </a:xfrm>
        </p:spPr>
        <p:txBody>
          <a:bodyPr/>
          <a:lstStyle/>
          <a:p>
            <a:r>
              <a:rPr lang="el-GR"/>
              <a:t>Kλικ για επεξεργασία του τίτλου</a:t>
            </a:r>
            <a:endParaRPr lang="en-GB"/>
          </a:p>
        </p:txBody>
      </p:sp>
      <p:sp>
        <p:nvSpPr>
          <p:cNvPr id="3" name="2 - Υπότιτλος"/>
          <p:cNvSpPr>
            <a:spLocks noGrp="1"/>
          </p:cNvSpPr>
          <p:nvPr>
            <p:ph type="subTitle" idx="1"/>
          </p:nvPr>
        </p:nvSpPr>
        <p:spPr>
          <a:xfrm>
            <a:off x="5400677" y="28563570"/>
            <a:ext cx="25203151" cy="12881610"/>
          </a:xfrm>
        </p:spPr>
        <p:txBody>
          <a:bodyPr/>
          <a:lstStyle>
            <a:lvl1pPr marL="0" indent="0" algn="ctr">
              <a:buNone/>
              <a:defRPr>
                <a:solidFill>
                  <a:schemeClr val="tx1">
                    <a:tint val="75000"/>
                  </a:schemeClr>
                </a:solidFill>
              </a:defRPr>
            </a:lvl1pPr>
            <a:lvl2pPr marL="2305294" indent="0" algn="ctr">
              <a:buNone/>
              <a:defRPr>
                <a:solidFill>
                  <a:schemeClr val="tx1">
                    <a:tint val="75000"/>
                  </a:schemeClr>
                </a:solidFill>
              </a:defRPr>
            </a:lvl2pPr>
            <a:lvl3pPr marL="4610588" indent="0" algn="ctr">
              <a:buNone/>
              <a:defRPr>
                <a:solidFill>
                  <a:schemeClr val="tx1">
                    <a:tint val="75000"/>
                  </a:schemeClr>
                </a:solidFill>
              </a:defRPr>
            </a:lvl3pPr>
            <a:lvl4pPr marL="6915882" indent="0" algn="ctr">
              <a:buNone/>
              <a:defRPr>
                <a:solidFill>
                  <a:schemeClr val="tx1">
                    <a:tint val="75000"/>
                  </a:schemeClr>
                </a:solidFill>
              </a:defRPr>
            </a:lvl4pPr>
            <a:lvl5pPr marL="9221175" indent="0" algn="ctr">
              <a:buNone/>
              <a:defRPr>
                <a:solidFill>
                  <a:schemeClr val="tx1">
                    <a:tint val="75000"/>
                  </a:schemeClr>
                </a:solidFill>
              </a:defRPr>
            </a:lvl5pPr>
            <a:lvl6pPr marL="11526469" indent="0" algn="ctr">
              <a:buNone/>
              <a:defRPr>
                <a:solidFill>
                  <a:schemeClr val="tx1">
                    <a:tint val="75000"/>
                  </a:schemeClr>
                </a:solidFill>
              </a:defRPr>
            </a:lvl6pPr>
            <a:lvl7pPr marL="13831763" indent="0" algn="ctr">
              <a:buNone/>
              <a:defRPr>
                <a:solidFill>
                  <a:schemeClr val="tx1">
                    <a:tint val="75000"/>
                  </a:schemeClr>
                </a:solidFill>
              </a:defRPr>
            </a:lvl7pPr>
            <a:lvl8pPr marL="16137057" indent="0" algn="ctr">
              <a:buNone/>
              <a:defRPr>
                <a:solidFill>
                  <a:schemeClr val="tx1">
                    <a:tint val="75000"/>
                  </a:schemeClr>
                </a:solidFill>
              </a:defRPr>
            </a:lvl8pPr>
            <a:lvl9pPr marL="18442351"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9577443" y="2695343"/>
            <a:ext cx="6075762" cy="57337166"/>
          </a:xfrm>
        </p:spPr>
        <p:txBody>
          <a:bodyPr vert="eaVert"/>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a:xfrm>
            <a:off x="1350172" y="2695343"/>
            <a:ext cx="17627205" cy="57337166"/>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2844109" y="32390718"/>
            <a:ext cx="30603825" cy="10011251"/>
          </a:xfrm>
        </p:spPr>
        <p:txBody>
          <a:bodyPr anchor="t"/>
          <a:lstStyle>
            <a:lvl1pPr algn="l">
              <a:defRPr sz="20200" b="1" cap="all"/>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2844109" y="21364349"/>
            <a:ext cx="30603825" cy="11026373"/>
          </a:xfrm>
        </p:spPr>
        <p:txBody>
          <a:bodyPr anchor="b"/>
          <a:lstStyle>
            <a:lvl1pPr marL="0" indent="0">
              <a:buNone/>
              <a:defRPr sz="10100">
                <a:solidFill>
                  <a:schemeClr val="tx1">
                    <a:tint val="75000"/>
                  </a:schemeClr>
                </a:solidFill>
              </a:defRPr>
            </a:lvl1pPr>
            <a:lvl2pPr marL="2305294" indent="0">
              <a:buNone/>
              <a:defRPr sz="9100">
                <a:solidFill>
                  <a:schemeClr val="tx1">
                    <a:tint val="75000"/>
                  </a:schemeClr>
                </a:solidFill>
              </a:defRPr>
            </a:lvl2pPr>
            <a:lvl3pPr marL="4610588" indent="0">
              <a:buNone/>
              <a:defRPr sz="8100">
                <a:solidFill>
                  <a:schemeClr val="tx1">
                    <a:tint val="75000"/>
                  </a:schemeClr>
                </a:solidFill>
              </a:defRPr>
            </a:lvl3pPr>
            <a:lvl4pPr marL="6915882" indent="0">
              <a:buNone/>
              <a:defRPr sz="7100">
                <a:solidFill>
                  <a:schemeClr val="tx1">
                    <a:tint val="75000"/>
                  </a:schemeClr>
                </a:solidFill>
              </a:defRPr>
            </a:lvl4pPr>
            <a:lvl5pPr marL="9221175" indent="0">
              <a:buNone/>
              <a:defRPr sz="7100">
                <a:solidFill>
                  <a:schemeClr val="tx1">
                    <a:tint val="75000"/>
                  </a:schemeClr>
                </a:solidFill>
              </a:defRPr>
            </a:lvl5pPr>
            <a:lvl6pPr marL="11526469" indent="0">
              <a:buNone/>
              <a:defRPr sz="7100">
                <a:solidFill>
                  <a:schemeClr val="tx1">
                    <a:tint val="75000"/>
                  </a:schemeClr>
                </a:solidFill>
              </a:defRPr>
            </a:lvl6pPr>
            <a:lvl7pPr marL="13831763" indent="0">
              <a:buNone/>
              <a:defRPr sz="7100">
                <a:solidFill>
                  <a:schemeClr val="tx1">
                    <a:tint val="75000"/>
                  </a:schemeClr>
                </a:solidFill>
              </a:defRPr>
            </a:lvl7pPr>
            <a:lvl8pPr marL="16137057" indent="0">
              <a:buNone/>
              <a:defRPr sz="7100">
                <a:solidFill>
                  <a:schemeClr val="tx1">
                    <a:tint val="75000"/>
                  </a:schemeClr>
                </a:solidFill>
              </a:defRPr>
            </a:lvl8pPr>
            <a:lvl9pPr marL="18442351" indent="0">
              <a:buNone/>
              <a:defRPr sz="71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1350171"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half" idx="2"/>
          </p:nvPr>
        </p:nvSpPr>
        <p:spPr>
          <a:xfrm>
            <a:off x="13801727"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5" y="2018589"/>
            <a:ext cx="32404051" cy="8401050"/>
          </a:xfrm>
        </p:spPr>
        <p:txBody>
          <a:bodyPr/>
          <a:lstStyle>
            <a:lvl1pPr>
              <a:defRPr/>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7" y="11283080"/>
            <a:ext cx="15908240"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1800227" y="15985331"/>
            <a:ext cx="15908240"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κειμένου"/>
          <p:cNvSpPr>
            <a:spLocks noGrp="1"/>
          </p:cNvSpPr>
          <p:nvPr>
            <p:ph type="body" sz="quarter" idx="3"/>
          </p:nvPr>
        </p:nvSpPr>
        <p:spPr>
          <a:xfrm>
            <a:off x="18289790" y="11283080"/>
            <a:ext cx="15914487"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18289790" y="15985331"/>
            <a:ext cx="15914487"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6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8" name="7 - Θέση υποσέλιδου"/>
          <p:cNvSpPr>
            <a:spLocks noGrp="1"/>
          </p:cNvSpPr>
          <p:nvPr>
            <p:ph type="ftr" sz="quarter" idx="11"/>
          </p:nvPr>
        </p:nvSpPr>
        <p:spPr/>
        <p:txBody>
          <a:bodyPr/>
          <a:lstStyle/>
          <a:p>
            <a:endParaRPr lang="en-GB"/>
          </a:p>
        </p:txBody>
      </p:sp>
      <p:sp>
        <p:nvSpPr>
          <p:cNvPr id="9" name="8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4" name="3 - Θέση υποσέλιδου"/>
          <p:cNvSpPr>
            <a:spLocks noGrp="1"/>
          </p:cNvSpPr>
          <p:nvPr>
            <p:ph type="ftr" sz="quarter" idx="11"/>
          </p:nvPr>
        </p:nvSpPr>
        <p:spPr/>
        <p:txBody>
          <a:bodyPr/>
          <a:lstStyle/>
          <a:p>
            <a:endParaRPr lang="en-GB"/>
          </a:p>
        </p:txBody>
      </p:sp>
      <p:sp>
        <p:nvSpPr>
          <p:cNvPr id="5" name="4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3" name="2 - Θέση υποσέλιδου"/>
          <p:cNvSpPr>
            <a:spLocks noGrp="1"/>
          </p:cNvSpPr>
          <p:nvPr>
            <p:ph type="ftr" sz="quarter" idx="11"/>
          </p:nvPr>
        </p:nvSpPr>
        <p:spPr/>
        <p:txBody>
          <a:bodyPr/>
          <a:lstStyle/>
          <a:p>
            <a:endParaRPr lang="en-GB"/>
          </a:p>
        </p:txBody>
      </p:sp>
      <p:sp>
        <p:nvSpPr>
          <p:cNvPr id="4" name="3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8" y="2006921"/>
            <a:ext cx="11845234" cy="8541068"/>
          </a:xfrm>
        </p:spPr>
        <p:txBody>
          <a:bodyPr anchor="b"/>
          <a:lstStyle>
            <a:lvl1pPr algn="l">
              <a:defRPr sz="10100" b="1"/>
            </a:lvl1pPr>
          </a:lstStyle>
          <a:p>
            <a:r>
              <a:rPr lang="el-GR"/>
              <a:t>Kλικ για επεξεργασία του τίτλου</a:t>
            </a:r>
            <a:endParaRPr lang="en-GB"/>
          </a:p>
        </p:txBody>
      </p:sp>
      <p:sp>
        <p:nvSpPr>
          <p:cNvPr id="3" name="2 - Θέση περιεχομένου"/>
          <p:cNvSpPr>
            <a:spLocks noGrp="1"/>
          </p:cNvSpPr>
          <p:nvPr>
            <p:ph idx="1"/>
          </p:nvPr>
        </p:nvSpPr>
        <p:spPr>
          <a:xfrm>
            <a:off x="14076762" y="2006923"/>
            <a:ext cx="20127518" cy="43020382"/>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κειμένου"/>
          <p:cNvSpPr>
            <a:spLocks noGrp="1"/>
          </p:cNvSpPr>
          <p:nvPr>
            <p:ph type="body" sz="half" idx="2"/>
          </p:nvPr>
        </p:nvSpPr>
        <p:spPr>
          <a:xfrm>
            <a:off x="1800228" y="10547991"/>
            <a:ext cx="11845234" cy="34479315"/>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057137" y="35284414"/>
            <a:ext cx="21602700" cy="4165526"/>
          </a:xfrm>
        </p:spPr>
        <p:txBody>
          <a:bodyPr anchor="b"/>
          <a:lstStyle>
            <a:lvl1pPr algn="l">
              <a:defRPr sz="10100" b="1"/>
            </a:lvl1pPr>
          </a:lstStyle>
          <a:p>
            <a:r>
              <a:rPr lang="el-GR"/>
              <a:t>Kλικ για επεξεργασία του τίτλου</a:t>
            </a:r>
            <a:endParaRPr lang="en-GB"/>
          </a:p>
        </p:txBody>
      </p:sp>
      <p:sp>
        <p:nvSpPr>
          <p:cNvPr id="3" name="2 - Θέση εικόνας"/>
          <p:cNvSpPr>
            <a:spLocks noGrp="1"/>
          </p:cNvSpPr>
          <p:nvPr>
            <p:ph type="pic" idx="1"/>
          </p:nvPr>
        </p:nvSpPr>
        <p:spPr>
          <a:xfrm>
            <a:off x="7057137" y="4503894"/>
            <a:ext cx="21602700" cy="30243780"/>
          </a:xfrm>
        </p:spPr>
        <p:txBody>
          <a:bodyPr/>
          <a:lstStyle>
            <a:lvl1pPr marL="0" indent="0">
              <a:buNone/>
              <a:defRPr sz="16100"/>
            </a:lvl1pPr>
            <a:lvl2pPr marL="2305294" indent="0">
              <a:buNone/>
              <a:defRPr sz="14100"/>
            </a:lvl2pPr>
            <a:lvl3pPr marL="4610588" indent="0">
              <a:buNone/>
              <a:defRPr sz="12100"/>
            </a:lvl3pPr>
            <a:lvl4pPr marL="6915882" indent="0">
              <a:buNone/>
              <a:defRPr sz="10100"/>
            </a:lvl4pPr>
            <a:lvl5pPr marL="9221175" indent="0">
              <a:buNone/>
              <a:defRPr sz="10100"/>
            </a:lvl5pPr>
            <a:lvl6pPr marL="11526469" indent="0">
              <a:buNone/>
              <a:defRPr sz="10100"/>
            </a:lvl6pPr>
            <a:lvl7pPr marL="13831763" indent="0">
              <a:buNone/>
              <a:defRPr sz="10100"/>
            </a:lvl7pPr>
            <a:lvl8pPr marL="16137057" indent="0">
              <a:buNone/>
              <a:defRPr sz="10100"/>
            </a:lvl8pPr>
            <a:lvl9pPr marL="18442351" indent="0">
              <a:buNone/>
              <a:defRPr sz="10100"/>
            </a:lvl9pPr>
          </a:lstStyle>
          <a:p>
            <a:endParaRPr lang="en-GB"/>
          </a:p>
        </p:txBody>
      </p:sp>
      <p:sp>
        <p:nvSpPr>
          <p:cNvPr id="4" name="3 - Θέση κειμένου"/>
          <p:cNvSpPr>
            <a:spLocks noGrp="1"/>
          </p:cNvSpPr>
          <p:nvPr>
            <p:ph type="body" sz="half" idx="2"/>
          </p:nvPr>
        </p:nvSpPr>
        <p:spPr>
          <a:xfrm>
            <a:off x="7057137" y="39449940"/>
            <a:ext cx="21602700" cy="5915734"/>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1800225" y="2018589"/>
            <a:ext cx="32404051" cy="8401050"/>
          </a:xfrm>
          <a:prstGeom prst="rect">
            <a:avLst/>
          </a:prstGeom>
        </p:spPr>
        <p:txBody>
          <a:bodyPr vert="horz" lIns="461059" tIns="230529" rIns="461059" bIns="230529" rtlCol="0" anchor="ctr">
            <a:normAutofit/>
          </a:body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5" y="11761479"/>
            <a:ext cx="32404051" cy="33265826"/>
          </a:xfrm>
          <a:prstGeom prst="rect">
            <a:avLst/>
          </a:prstGeom>
        </p:spPr>
        <p:txBody>
          <a:bodyPr vert="horz" lIns="461059" tIns="230529" rIns="461059" bIns="230529"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2"/>
          </p:nvPr>
        </p:nvSpPr>
        <p:spPr>
          <a:xfrm>
            <a:off x="1800225" y="46719181"/>
            <a:ext cx="8401051" cy="2683667"/>
          </a:xfrm>
          <a:prstGeom prst="rect">
            <a:avLst/>
          </a:prstGeom>
        </p:spPr>
        <p:txBody>
          <a:bodyPr vert="horz" lIns="461059" tIns="230529" rIns="461059" bIns="230529" rtlCol="0" anchor="ctr"/>
          <a:lstStyle>
            <a:lvl1pPr algn="l">
              <a:defRPr sz="6100">
                <a:solidFill>
                  <a:schemeClr val="tx1">
                    <a:tint val="75000"/>
                  </a:schemeClr>
                </a:solidFill>
              </a:defRPr>
            </a:lvl1p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3"/>
          </p:nvPr>
        </p:nvSpPr>
        <p:spPr>
          <a:xfrm>
            <a:off x="12301540" y="46719181"/>
            <a:ext cx="11401425" cy="2683667"/>
          </a:xfrm>
          <a:prstGeom prst="rect">
            <a:avLst/>
          </a:prstGeom>
        </p:spPr>
        <p:txBody>
          <a:bodyPr vert="horz" lIns="461059" tIns="230529" rIns="461059" bIns="230529" rtlCol="0" anchor="ctr"/>
          <a:lstStyle>
            <a:lvl1pPr algn="ctr">
              <a:defRPr sz="6100">
                <a:solidFill>
                  <a:schemeClr val="tx1">
                    <a:tint val="75000"/>
                  </a:schemeClr>
                </a:solidFill>
              </a:defRPr>
            </a:lvl1pPr>
          </a:lstStyle>
          <a:p>
            <a:endParaRPr lang="en-GB"/>
          </a:p>
        </p:txBody>
      </p:sp>
      <p:sp>
        <p:nvSpPr>
          <p:cNvPr id="6" name="5 - Θέση αριθμού διαφάνειας"/>
          <p:cNvSpPr>
            <a:spLocks noGrp="1"/>
          </p:cNvSpPr>
          <p:nvPr>
            <p:ph type="sldNum" sz="quarter" idx="4"/>
          </p:nvPr>
        </p:nvSpPr>
        <p:spPr>
          <a:xfrm>
            <a:off x="25803225" y="46719181"/>
            <a:ext cx="8401051" cy="2683667"/>
          </a:xfrm>
          <a:prstGeom prst="rect">
            <a:avLst/>
          </a:prstGeom>
        </p:spPr>
        <p:txBody>
          <a:bodyPr vert="horz" lIns="461059" tIns="230529" rIns="461059" bIns="230529" rtlCol="0" anchor="ctr"/>
          <a:lstStyle>
            <a:lvl1pPr algn="r">
              <a:defRPr sz="6100">
                <a:solidFill>
                  <a:schemeClr val="tx1">
                    <a:tint val="75000"/>
                  </a:schemeClr>
                </a:solidFill>
              </a:defRPr>
            </a:lvl1pPr>
          </a:lstStyle>
          <a:p>
            <a:fld id="{187992A0-716E-43E8-BD68-F533C6A7A6A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610588" rtl="0" eaLnBrk="1" latinLnBrk="0" hangingPunct="1">
        <a:spcBef>
          <a:spcPct val="0"/>
        </a:spcBef>
        <a:buNone/>
        <a:defRPr sz="22200" kern="1200">
          <a:solidFill>
            <a:schemeClr val="tx1"/>
          </a:solidFill>
          <a:latin typeface="+mj-lt"/>
          <a:ea typeface="+mj-ea"/>
          <a:cs typeface="+mj-cs"/>
        </a:defRPr>
      </a:lvl1pPr>
    </p:titleStyle>
    <p:bodyStyle>
      <a:lvl1pPr marL="1728970" indent="-1728970" algn="l" defTabSz="4610588" rtl="0" eaLnBrk="1" latinLnBrk="0" hangingPunct="1">
        <a:spcBef>
          <a:spcPct val="20000"/>
        </a:spcBef>
        <a:buFont typeface="Arial" pitchFamily="34" charset="0"/>
        <a:buChar char="•"/>
        <a:defRPr sz="16100" kern="1200">
          <a:solidFill>
            <a:schemeClr val="tx1"/>
          </a:solidFill>
          <a:latin typeface="+mn-lt"/>
          <a:ea typeface="+mn-ea"/>
          <a:cs typeface="+mn-cs"/>
        </a:defRPr>
      </a:lvl1pPr>
      <a:lvl2pPr marL="3746102" indent="-1440809" algn="l" defTabSz="4610588" rtl="0" eaLnBrk="1" latinLnBrk="0" hangingPunct="1">
        <a:spcBef>
          <a:spcPct val="20000"/>
        </a:spcBef>
        <a:buFont typeface="Arial" pitchFamily="34" charset="0"/>
        <a:buChar char="–"/>
        <a:defRPr sz="14100" kern="1200">
          <a:solidFill>
            <a:schemeClr val="tx1"/>
          </a:solidFill>
          <a:latin typeface="+mn-lt"/>
          <a:ea typeface="+mn-ea"/>
          <a:cs typeface="+mn-cs"/>
        </a:defRPr>
      </a:lvl2pPr>
      <a:lvl3pPr marL="5763235" indent="-1152647" algn="l" defTabSz="4610588" rtl="0" eaLnBrk="1" latinLnBrk="0" hangingPunct="1">
        <a:spcBef>
          <a:spcPct val="20000"/>
        </a:spcBef>
        <a:buFont typeface="Arial" pitchFamily="34" charset="0"/>
        <a:buChar char="•"/>
        <a:defRPr sz="12100" kern="1200">
          <a:solidFill>
            <a:schemeClr val="tx1"/>
          </a:solidFill>
          <a:latin typeface="+mn-lt"/>
          <a:ea typeface="+mn-ea"/>
          <a:cs typeface="+mn-cs"/>
        </a:defRPr>
      </a:lvl3pPr>
      <a:lvl4pPr marL="806852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4pPr>
      <a:lvl5pPr marL="10373822"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5pPr>
      <a:lvl6pPr marL="12679116"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84410"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89704"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9499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xmoussas@phys.uoa.gr"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xmoussas@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36"/>
          <p:cNvSpPr>
            <a:spLocks noChangeArrowheads="1"/>
          </p:cNvSpPr>
          <p:nvPr/>
        </p:nvSpPr>
        <p:spPr bwMode="auto">
          <a:xfrm>
            <a:off x="5761422" y="2074470"/>
            <a:ext cx="26679525" cy="2632648"/>
          </a:xfrm>
          <a:prstGeom prst="rect">
            <a:avLst/>
          </a:prstGeom>
          <a:noFill/>
          <a:ln w="9525">
            <a:noFill/>
            <a:miter lim="800000"/>
            <a:headEnd/>
            <a:tailEnd/>
          </a:ln>
          <a:effectLst/>
        </p:spPr>
        <p:txBody>
          <a:bodyPr lIns="147293" tIns="73647" rIns="147293" bIns="73647" anchor="ctr"/>
          <a:lstStyle/>
          <a:p>
            <a:pPr algn="ctr" defTabSz="1463422" rtl="1" eaLnBrk="0" hangingPunct="0">
              <a:defRPr/>
            </a:pPr>
            <a:r>
              <a:rPr lang="el-GR" sz="8000" b="1" i="1" dirty="0">
                <a:solidFill>
                  <a:srgbClr val="003399"/>
                </a:solidFill>
                <a:effectLst>
                  <a:outerShdw blurRad="38100" dist="38100" dir="2700000" algn="tl">
                    <a:srgbClr val="FFFFFF"/>
                  </a:outerShdw>
                </a:effectLst>
                <a:latin typeface="Times New Roman" pitchFamily="18" charset="0"/>
              </a:rPr>
              <a:t>Έκθεση του Μηχανισμού των Αντικυθήρων
Ελληνική Γεωγραφία και Χαρτογραφία</a:t>
            </a:r>
            <a:endParaRPr lang="en-US" sz="8000" b="1" i="1" dirty="0">
              <a:solidFill>
                <a:srgbClr val="003399"/>
              </a:solidFill>
              <a:effectLst>
                <a:outerShdw blurRad="38100" dist="38100" dir="2700000" algn="tl">
                  <a:srgbClr val="FFFFFF"/>
                </a:outerShdw>
              </a:effectLst>
              <a:latin typeface="Times New Roman" pitchFamily="18" charset="0"/>
            </a:endParaRPr>
          </a:p>
          <a:p>
            <a:pPr algn="ctr" defTabSz="1463422" rtl="1" eaLnBrk="0" hangingPunct="0">
              <a:defRPr/>
            </a:pPr>
            <a:r>
              <a:rPr lang="en-GB" sz="8000" b="1" i="1" dirty="0">
                <a:solidFill>
                  <a:srgbClr val="003399"/>
                </a:solidFill>
                <a:effectLst>
                  <a:outerShdw blurRad="38100" dist="38100" dir="2700000" algn="tl">
                    <a:srgbClr val="FFFFFF"/>
                  </a:outerShdw>
                </a:effectLst>
                <a:latin typeface="Times New Roman" pitchFamily="18" charset="0"/>
              </a:rPr>
              <a:t>The Antikythera Mechanism Exhibition</a:t>
            </a:r>
          </a:p>
          <a:p>
            <a:pPr algn="ctr" defTabSz="1463422" rtl="1" eaLnBrk="0" hangingPunct="0">
              <a:defRPr/>
            </a:pPr>
            <a:r>
              <a:rPr lang="en-GB" sz="7200" b="1" i="1" dirty="0">
                <a:solidFill>
                  <a:srgbClr val="003399"/>
                </a:solidFill>
                <a:effectLst>
                  <a:outerShdw blurRad="38100" dist="38100" dir="2700000" algn="tl">
                    <a:srgbClr val="FFFFFF"/>
                  </a:outerShdw>
                </a:effectLst>
                <a:latin typeface="Times New Roman" pitchFamily="18" charset="0"/>
              </a:rPr>
              <a:t>Greek</a:t>
            </a:r>
            <a:r>
              <a:rPr lang="en-GB" sz="8000" b="1" i="1" dirty="0">
                <a:solidFill>
                  <a:srgbClr val="003399"/>
                </a:solidFill>
                <a:effectLst>
                  <a:outerShdw blurRad="38100" dist="38100" dir="2700000" algn="tl">
                    <a:srgbClr val="FFFFFF"/>
                  </a:outerShdw>
                </a:effectLst>
                <a:latin typeface="Times New Roman" pitchFamily="18" charset="0"/>
              </a:rPr>
              <a:t> </a:t>
            </a:r>
            <a:r>
              <a:rPr lang="en-GB" sz="7200" b="1" i="1" dirty="0">
                <a:solidFill>
                  <a:srgbClr val="003399"/>
                </a:solidFill>
                <a:effectLst>
                  <a:outerShdw blurRad="38100" dist="38100" dir="2700000" algn="tl">
                    <a:srgbClr val="FFFFFF"/>
                  </a:outerShdw>
                </a:effectLst>
                <a:latin typeface="Times New Roman" pitchFamily="18" charset="0"/>
              </a:rPr>
              <a:t>Geography and Cartography</a:t>
            </a:r>
            <a:endParaRPr lang="en-US" sz="6000" b="1" i="1" dirty="0">
              <a:solidFill>
                <a:srgbClr val="003399"/>
              </a:solidFill>
              <a:effectLst>
                <a:outerShdw blurRad="38100" dist="38100" dir="2700000" algn="tl">
                  <a:srgbClr val="FFFFFF"/>
                </a:outerShdw>
              </a:effectLst>
              <a:latin typeface="Times New Roman" pitchFamily="18" charset="0"/>
            </a:endParaRPr>
          </a:p>
        </p:txBody>
      </p:sp>
      <p:sp>
        <p:nvSpPr>
          <p:cNvPr id="55" name="4 - TextBox"/>
          <p:cNvSpPr txBox="1"/>
          <p:nvPr/>
        </p:nvSpPr>
        <p:spPr>
          <a:xfrm>
            <a:off x="1395658" y="7646240"/>
            <a:ext cx="11133983" cy="42856604"/>
          </a:xfrm>
          <a:prstGeom prst="rect">
            <a:avLst/>
          </a:prstGeom>
          <a:noFill/>
        </p:spPr>
        <p:txBody>
          <a:bodyPr wrap="square" rtlCol="0">
            <a:spAutoFit/>
          </a:bodyPr>
          <a:lstStyle/>
          <a:p>
            <a:pPr>
              <a:lnSpc>
                <a:spcPct val="115000"/>
              </a:lnSpc>
            </a:pPr>
            <a:r>
              <a:rPr lang="el-GR" sz="3200" dirty="0">
                <a:latin typeface="Times New Roman" panose="02020603050405020304" pitchFamily="18" charset="0"/>
                <a:ea typeface="Times New Roman" panose="02020603050405020304" pitchFamily="18" charset="0"/>
              </a:rPr>
              <a:t>Οι Έλληνες φιλόσοφοι κατανοούν ότι η Γη είναι σφαιρική από την εποχή του Θαλή, πριν από 27 αιώνες</a:t>
            </a:r>
            <a:r>
              <a:rPr lang="en-US" sz="3200" dirty="0">
                <a:latin typeface="Times New Roman" panose="02020603050405020304" pitchFamily="18" charset="0"/>
                <a:ea typeface="Times New Roman" panose="02020603050405020304" pitchFamily="18" charset="0"/>
              </a:rPr>
              <a:t>. </a:t>
            </a:r>
            <a:r>
              <a:rPr lang="el-GR" sz="3200" dirty="0">
                <a:latin typeface="Times New Roman" panose="02020603050405020304" pitchFamily="18" charset="0"/>
                <a:ea typeface="Times New Roman" panose="02020603050405020304" pitchFamily="18" charset="0"/>
              </a:rPr>
              <a:t> Η αντίληψη ότι η Γη είναι πλανήτης και σφαιρική πιθανώς δημιουργήθηκε από το κυκλικό σχήμα της σκιάς του πλανήτη μας στη Σελήνη κατά τη διάρκεια σεληνιακών εκλείψεων, όπως </a:t>
            </a:r>
            <a:r>
              <a:rPr lang="el-GR" sz="3200" dirty="0" err="1">
                <a:latin typeface="Times New Roman" panose="02020603050405020304" pitchFamily="18" charset="0"/>
                <a:ea typeface="Times New Roman" panose="02020603050405020304" pitchFamily="18" charset="0"/>
              </a:rPr>
              <a:t>πρατήρησε</a:t>
            </a:r>
            <a:r>
              <a:rPr lang="el-GR" sz="3200" dirty="0">
                <a:latin typeface="Times New Roman" panose="02020603050405020304" pitchFamily="18" charset="0"/>
                <a:ea typeface="Times New Roman" panose="02020603050405020304" pitchFamily="18" charset="0"/>
              </a:rPr>
              <a:t> ο Θαλής και άλλοι. 
Οι άνθρωποι κατανοούσαν τη σχέση μεταξύ γεωγραφικού πλάτους και σκιάς ενός </a:t>
            </a:r>
            <a:r>
              <a:rPr lang="el-GR" sz="3200" dirty="0" err="1">
                <a:latin typeface="Times New Roman" panose="02020603050405020304" pitchFamily="18" charset="0"/>
                <a:ea typeface="Times New Roman" panose="02020603050405020304" pitchFamily="18" charset="0"/>
              </a:rPr>
              <a:t>κατακότυφου</a:t>
            </a:r>
            <a:r>
              <a:rPr lang="el-GR" sz="3200" dirty="0">
                <a:latin typeface="Times New Roman" panose="02020603050405020304" pitchFamily="18" charset="0"/>
                <a:ea typeface="Times New Roman" panose="02020603050405020304" pitchFamily="18" charset="0"/>
              </a:rPr>
              <a:t> ραβδιού και από την κλίση των ηλιακών </a:t>
            </a:r>
            <a:r>
              <a:rPr lang="el-GR" sz="3200" dirty="0" err="1">
                <a:latin typeface="Times New Roman" panose="02020603050405020304" pitchFamily="18" charset="0"/>
                <a:ea typeface="Times New Roman" panose="02020603050405020304" pitchFamily="18" charset="0"/>
              </a:rPr>
              <a:t>ακτίνων</a:t>
            </a:r>
            <a:r>
              <a:rPr lang="el-GR" sz="3200" dirty="0">
                <a:latin typeface="Times New Roman" panose="02020603050405020304" pitchFamily="18" charset="0"/>
                <a:ea typeface="Times New Roman" panose="02020603050405020304" pitchFamily="18" charset="0"/>
              </a:rPr>
              <a:t> το μεσημέρι. Αυτή η σκιά της ράβδου μπορεί να μετρηθεί με απλά μέσα, με ένα μεταβλητό τρίγωνο από ξύλο, ένα μοιρογνωμόνιο κ.ά. που μπορεί να συνδυασθεί με το γεωγραφικό πλάτος. Με τη βοήθεια ενός πίνακα μετριέται εύκολα το γεωγραφικό πλάτος με βάση την κλίση σε μια δεδομένη ημερομηνία του έτους. Το γεωγραφικό πλάτος μπορεί να μετρηθεί και από τη διάρκεια της μεγαλύτερης ημέρας του έτους. Για παράδειγμα, πολλά αρχαία ελληνικά βιβλία δίνουν το γεωγραφικό πλάτος της </a:t>
            </a:r>
            <a:r>
              <a:rPr lang="el-GR" sz="3200" dirty="0" err="1">
                <a:latin typeface="Times New Roman" panose="02020603050405020304" pitchFamily="18" charset="0"/>
                <a:ea typeface="Times New Roman" panose="02020603050405020304" pitchFamily="18" charset="0"/>
              </a:rPr>
              <a:t>Θούλης</a:t>
            </a:r>
            <a:r>
              <a:rPr lang="el-GR" sz="3200" dirty="0">
                <a:latin typeface="Times New Roman" panose="02020603050405020304" pitchFamily="18" charset="0"/>
                <a:ea typeface="Times New Roman" panose="02020603050405020304" pitchFamily="18" charset="0"/>
              </a:rPr>
              <a:t> (Ισλανδίας ή </a:t>
            </a:r>
            <a:r>
              <a:rPr lang="el-GR" sz="3200" dirty="0" err="1">
                <a:latin typeface="Times New Roman" panose="02020603050405020304" pitchFamily="18" charset="0"/>
                <a:ea typeface="Times New Roman" panose="02020603050405020304" pitchFamily="18" charset="0"/>
              </a:rPr>
              <a:t>Γλοιλανδίας</a:t>
            </a:r>
            <a:r>
              <a:rPr lang="el-GR" sz="3200" dirty="0">
                <a:latin typeface="Times New Roman" panose="02020603050405020304" pitchFamily="18" charset="0"/>
                <a:ea typeface="Times New Roman" panose="02020603050405020304" pitchFamily="18" charset="0"/>
              </a:rPr>
              <a:t>) δηλώνοντας ότι αυτό το νησί έχει μεγαλύτερη ημέρα 20 ισημερινές ώρες. Ο υπολογισμός του γεωγραφικού μήκους είναι πολύ πιο δύσκολος. Απαιτεί ακριβή προσδιορισμό του χρόνου και καλή γνώση της αστρονομίας. 
Ο υπολογισμός του γεωγραφικού πλάτους χρειάζεται ένα πολύ ακριβές ρολόι.  Οι Έλληνες ταξίδευαν με μεγάλα πλοία τα </a:t>
            </a:r>
            <a:r>
              <a:rPr lang="el-GR" sz="3200" dirty="0" err="1">
                <a:latin typeface="Times New Roman" panose="02020603050405020304" pitchFamily="18" charset="0"/>
                <a:ea typeface="Times New Roman" panose="02020603050405020304" pitchFamily="18" charset="0"/>
              </a:rPr>
              <a:t>οπία</a:t>
            </a:r>
            <a:r>
              <a:rPr lang="el-GR" sz="3200" dirty="0">
                <a:latin typeface="Times New Roman" panose="02020603050405020304" pitchFamily="18" charset="0"/>
                <a:ea typeface="Times New Roman" panose="02020603050405020304" pitchFamily="18" charset="0"/>
              </a:rPr>
              <a:t> είχαν μεγάλες ακριβείς κλεψύδρες οι οποίες τηρούσαν την ώρα του λιμανιού της αναχώρησης, της Αλεξάνδρειας ή της Ρόδου (που έχουν την ίδια ώρα). Με την διαφορά τοπικής ώρας στην Ινδία και της Ρόδου εύρισκαν το γεωγραφικό μήκος. Ο Πτολεμαίος συχνά αναφέρει η τάδε πόλη έχει διαφορά τόσες ώρες από την </a:t>
            </a:r>
            <a:r>
              <a:rPr lang="el-GR" sz="3200" dirty="0" err="1">
                <a:latin typeface="Times New Roman" panose="02020603050405020304" pitchFamily="18" charset="0"/>
                <a:ea typeface="Times New Roman" panose="02020603050405020304" pitchFamily="18" charset="0"/>
              </a:rPr>
              <a:t>Αλεξνάνδρεια</a:t>
            </a:r>
            <a:r>
              <a:rPr lang="el-GR" sz="3200" dirty="0">
                <a:latin typeface="Times New Roman" panose="02020603050405020304" pitchFamily="18" charset="0"/>
                <a:ea typeface="Times New Roman" panose="02020603050405020304" pitchFamily="18" charset="0"/>
              </a:rPr>
              <a:t>.  Ακόμα κι αν ο Μηχανισμός των Αντικυθήρων ήταν ένα ρολόι, όπως προτείνω, δεν ήταν τόσο ακριβές, ωστόσο επέτρεπε μια μέτρηση του </a:t>
            </a:r>
            <a:r>
              <a:rPr lang="el-GR" sz="3200" dirty="0" err="1">
                <a:latin typeface="Times New Roman" panose="02020603050405020304" pitchFamily="18" charset="0"/>
                <a:ea typeface="Times New Roman" panose="02020603050405020304" pitchFamily="18" charset="0"/>
              </a:rPr>
              <a:t>Γεωργαφικού</a:t>
            </a:r>
            <a:r>
              <a:rPr lang="el-GR" sz="3200" dirty="0">
                <a:latin typeface="Times New Roman" panose="02020603050405020304" pitchFamily="18" charset="0"/>
                <a:ea typeface="Times New Roman" panose="02020603050405020304" pitchFamily="18" charset="0"/>
              </a:rPr>
              <a:t> μήκους. Ο ακριβής προσδιορισμός του γεωγραφικού μήκους έχει λυθεί πολλά χρόνια μετά τον Νεύτωνα με πολύ ακριβή ρολόγια. Χρησιμοποιούν ακριβή μέτρηση μιας σεληνιακής έκλειψης σε δύο πόλεις για να υπολογίσουν τη διαφορά γεωγραφικού μήκους των δύο πόλεων. Προτείνω στους αρχαίους να χρησιμοποιούν μηχανές όπως ο μηχανισμός των Αντικυθήρων για να προβλέψουν τη θέση της Σελήνης και να την ελέγξουν με παρατηρήσεις για να υπολογίσουν και το γεωγραφικό μήκος χωρίς να χρειάζεται να παρατηρήσουν έκλειψη. Σε αυτό θα μπορούσαν να χρησιμοποιήσουν πίνακες και ίσως </a:t>
            </a:r>
            <a:r>
              <a:rPr lang="el-GR" sz="3200" dirty="0" err="1">
                <a:latin typeface="Times New Roman" panose="02020603050405020304" pitchFamily="18" charset="0"/>
                <a:ea typeface="Times New Roman" panose="02020603050405020304" pitchFamily="18" charset="0"/>
              </a:rPr>
              <a:t>γι</a:t>
            </a:r>
            <a:r>
              <a:rPr lang="el-GR" sz="3200" dirty="0">
                <a:latin typeface="Times New Roman" panose="02020603050405020304" pitchFamily="18" charset="0"/>
                <a:ea typeface="Times New Roman" panose="02020603050405020304" pitchFamily="18" charset="0"/>
              </a:rPr>
              <a:t> 'αυτό ο μηχανισμός ονομάζεται δισκίο. </a:t>
            </a:r>
            <a:endParaRPr lang="en-US" sz="3200" dirty="0">
              <a:latin typeface="Times New Roman" panose="02020603050405020304" pitchFamily="18" charset="0"/>
              <a:ea typeface="Times New Roman" panose="02020603050405020304" pitchFamily="18" charset="0"/>
            </a:endParaRPr>
          </a:p>
          <a:p>
            <a:pPr>
              <a:lnSpc>
                <a:spcPct val="115000"/>
              </a:lnSpc>
            </a:pPr>
            <a:endParaRPr lang="en-US" sz="6000" dirty="0">
              <a:latin typeface="Times New Roman" panose="02020603050405020304" pitchFamily="18" charset="0"/>
            </a:endParaRPr>
          </a:p>
          <a:p>
            <a:pPr>
              <a:lnSpc>
                <a:spcPct val="115000"/>
              </a:lnSpc>
            </a:pPr>
            <a:r>
              <a:rPr lang="en-US" sz="3600" dirty="0">
                <a:effectLst/>
                <a:latin typeface="Times New Roman" panose="02020603050405020304" pitchFamily="18" charset="0"/>
                <a:ea typeface="Times New Roman" panose="02020603050405020304" pitchFamily="18" charset="0"/>
              </a:rPr>
              <a:t>Greek philosophers understand the Earth is spherical from the time of Thales, 27 centuries ago, probably from the circular shape of the shadow of our planet on the Moon during lunar eclipses. </a:t>
            </a:r>
          </a:p>
          <a:p>
            <a:pPr>
              <a:lnSpc>
                <a:spcPct val="115000"/>
              </a:lnSpc>
            </a:pPr>
            <a:r>
              <a:rPr lang="en-US" sz="3600" dirty="0">
                <a:effectLst/>
                <a:latin typeface="Times New Roman" panose="02020603050405020304" pitchFamily="18" charset="0"/>
                <a:ea typeface="Times New Roman" panose="02020603050405020304" pitchFamily="18" charset="0"/>
              </a:rPr>
              <a:t>Humans understood the relation between latitude and shadow of a vertical stick, by the inclination of the sunrays at noon. This shadow of the vertical stick can be measured by simple means, with a variable triangle made of wood, that can be marked with the latitude with the help of a table that determines the latitude based on the inclination at a given date of the year. Latitude can be measured by the length of the longest day of the year. For example, many ancient Greek books give the latitude of Thule (Iceland) stating that this island has longest day 20 </a:t>
            </a:r>
            <a:r>
              <a:rPr lang="en-US" sz="3600" dirty="0" err="1">
                <a:effectLst/>
                <a:latin typeface="Times New Roman" panose="02020603050405020304" pitchFamily="18" charset="0"/>
                <a:ea typeface="Times New Roman" panose="02020603050405020304" pitchFamily="18" charset="0"/>
              </a:rPr>
              <a:t>equinoxial</a:t>
            </a:r>
            <a:r>
              <a:rPr lang="en-US" sz="3600" dirty="0">
                <a:effectLst/>
                <a:latin typeface="Times New Roman" panose="02020603050405020304" pitchFamily="18" charset="0"/>
                <a:ea typeface="Times New Roman" panose="02020603050405020304" pitchFamily="18" charset="0"/>
              </a:rPr>
              <a:t> hours. The calculation of the longitude is much more difficult. It requires accurate determination of time and good knowledge of astronomy. </a:t>
            </a:r>
            <a:endParaRPr lang="el-GR" sz="3600" dirty="0">
              <a:effectLst/>
              <a:latin typeface="Times New Roman" panose="02020603050405020304" pitchFamily="18" charset="0"/>
              <a:ea typeface="Times New Roman" panose="02020603050405020304" pitchFamily="18" charset="0"/>
            </a:endParaRPr>
          </a:p>
          <a:p>
            <a:pPr>
              <a:lnSpc>
                <a:spcPct val="115000"/>
              </a:lnSpc>
            </a:pPr>
            <a:r>
              <a:rPr lang="en-US" sz="3600" dirty="0">
                <a:effectLst/>
                <a:latin typeface="Times New Roman" panose="02020603050405020304" pitchFamily="18" charset="0"/>
                <a:ea typeface="Times New Roman" panose="02020603050405020304" pitchFamily="18" charset="0"/>
              </a:rPr>
              <a:t>The calculation of the latitude needs a very accurate clock. Even if the Antikythera Mechanism was a clock as I suggest, it was </a:t>
            </a:r>
            <a:r>
              <a:rPr lang="en-US" sz="3600" dirty="0" err="1">
                <a:effectLst/>
                <a:latin typeface="Times New Roman" panose="02020603050405020304" pitchFamily="18" charset="0"/>
                <a:ea typeface="Times New Roman" panose="02020603050405020304" pitchFamily="18" charset="0"/>
              </a:rPr>
              <a:t>nt</a:t>
            </a:r>
            <a:r>
              <a:rPr lang="en-US" sz="3600" dirty="0">
                <a:effectLst/>
                <a:latin typeface="Times New Roman" panose="02020603050405020304" pitchFamily="18" charset="0"/>
                <a:ea typeface="Times New Roman" panose="02020603050405020304" pitchFamily="18" charset="0"/>
              </a:rPr>
              <a:t> that accurate. The accurate determination of the longitude has been solved many years after Newton with very accurate clocks. They use accurate measurement of a lunar eclipse at two cities to calculate the longitude difference of the two cities. I suggest </a:t>
            </a:r>
            <a:r>
              <a:rPr lang="en-US" sz="3600" dirty="0" err="1">
                <a:effectLst/>
                <a:latin typeface="Times New Roman" panose="02020603050405020304" pitchFamily="18" charset="0"/>
                <a:ea typeface="Times New Roman" panose="02020603050405020304" pitchFamily="18" charset="0"/>
              </a:rPr>
              <a:t>tht</a:t>
            </a:r>
            <a:r>
              <a:rPr lang="en-US" sz="3600" dirty="0">
                <a:effectLst/>
                <a:latin typeface="Times New Roman" panose="02020603050405020304" pitchFamily="18" charset="0"/>
                <a:ea typeface="Times New Roman" panose="02020603050405020304" pitchFamily="18" charset="0"/>
              </a:rPr>
              <a:t> the ancients use Machines like the Antikythera mechanism to predict the position of the Moon and check it with observations to calculate the longitude too without having to observe an eclipse. In this they could use tables and perhaps for this the mechanism is called a tablet. </a:t>
            </a:r>
            <a:endParaRPr lang="el-GR" sz="3600" dirty="0">
              <a:effectLst/>
              <a:latin typeface="Times New Roman" panose="02020603050405020304" pitchFamily="18" charset="0"/>
              <a:ea typeface="Times New Roman" panose="02020603050405020304" pitchFamily="18" charset="0"/>
            </a:endParaRPr>
          </a:p>
          <a:p>
            <a:pPr marL="82550">
              <a:spcAft>
                <a:spcPts val="1200"/>
              </a:spcAft>
            </a:pPr>
            <a:endParaRPr lang="en-GB" sz="1000" dirty="0"/>
          </a:p>
          <a:p>
            <a:pPr>
              <a:lnSpc>
                <a:spcPct val="115000"/>
              </a:lnSpc>
            </a:pPr>
            <a:endParaRPr lang="en-GB" sz="1600" dirty="0"/>
          </a:p>
        </p:txBody>
      </p:sp>
      <p:sp>
        <p:nvSpPr>
          <p:cNvPr id="9" name="TextBox 8">
            <a:extLst>
              <a:ext uri="{FF2B5EF4-FFF2-40B4-BE49-F238E27FC236}">
                <a16:creationId xmlns:a16="http://schemas.microsoft.com/office/drawing/2014/main" id="{D331E704-B4B5-C586-2168-7CF3BDF04234}"/>
              </a:ext>
            </a:extLst>
          </p:cNvPr>
          <p:cNvSpPr txBox="1"/>
          <p:nvPr/>
        </p:nvSpPr>
        <p:spPr>
          <a:xfrm>
            <a:off x="13062781" y="29523630"/>
            <a:ext cx="21546060" cy="21065447"/>
          </a:xfrm>
          <a:prstGeom prst="rect">
            <a:avLst/>
          </a:prstGeom>
          <a:noFill/>
        </p:spPr>
        <p:txBody>
          <a:bodyPr wrap="square">
            <a:spAutoFit/>
          </a:bodyPr>
          <a:lstStyle/>
          <a:p>
            <a:pPr>
              <a:lnSpc>
                <a:spcPct val="115000"/>
              </a:lnSpc>
            </a:pPr>
            <a:r>
              <a:rPr lang="el-GR" sz="3600" dirty="0">
                <a:latin typeface="Times New Roman" panose="02020603050405020304" pitchFamily="18" charset="0"/>
                <a:ea typeface="Times New Roman" panose="02020603050405020304" pitchFamily="18" charset="0"/>
              </a:rPr>
              <a:t>Το βιβλίο της Γεωγραφίας του Πτολεμαίου, πριν από 22 αιώνες, περιγράφει λεπτομερώς πώς να πάει ένας ταξιδιώτης σε διάφορα μέρη της Γης από την Ελλάδα. Πολλά ελληνικά βιβλία γεωγραφίας έχουν πλέον χαθεί, μαζί με σημειώσεις και χάρτες από διάφορους επιστήμονες, συμπεριλαμβανομένου του μαθηματικού </a:t>
            </a:r>
            <a:r>
              <a:rPr lang="el-GR" sz="3600" dirty="0" err="1">
                <a:latin typeface="Times New Roman" panose="02020603050405020304" pitchFamily="18" charset="0"/>
                <a:ea typeface="Times New Roman" panose="02020603050405020304" pitchFamily="18" charset="0"/>
              </a:rPr>
              <a:t>Εύδοξου</a:t>
            </a:r>
            <a:r>
              <a:rPr lang="el-GR" sz="3600" dirty="0">
                <a:latin typeface="Times New Roman" panose="02020603050405020304" pitchFamily="18" charset="0"/>
                <a:ea typeface="Times New Roman" panose="02020603050405020304" pitchFamily="18" charset="0"/>
              </a:rPr>
              <a:t> και Μέναιχμου. Ο Πτολεμαίος δίνει το χρόνο σε μέρες που χρειάζεται για να πάει από το ένα μέρος στο άλλο. Για παράδειγμα, από την Ιάβα στην </a:t>
            </a:r>
            <a:r>
              <a:rPr lang="el-GR" sz="3600" dirty="0" err="1">
                <a:latin typeface="Times New Roman" panose="02020603050405020304" pitchFamily="18" charset="0"/>
                <a:ea typeface="Times New Roman" panose="02020603050405020304" pitchFamily="18" charset="0"/>
              </a:rPr>
              <a:t>Tamala</a:t>
            </a:r>
            <a:r>
              <a:rPr lang="el-GR" sz="3600" dirty="0">
                <a:latin typeface="Times New Roman" panose="02020603050405020304" pitchFamily="18" charset="0"/>
                <a:ea typeface="Times New Roman" panose="02020603050405020304" pitchFamily="18" charset="0"/>
              </a:rPr>
              <a:t> και την </a:t>
            </a:r>
            <a:r>
              <a:rPr lang="el-GR" sz="3600" dirty="0" err="1">
                <a:latin typeface="Times New Roman" panose="02020603050405020304" pitchFamily="18" charset="0"/>
                <a:ea typeface="Times New Roman" panose="02020603050405020304" pitchFamily="18" charset="0"/>
              </a:rPr>
              <a:t>Κατιγγάρα</a:t>
            </a:r>
            <a:r>
              <a:rPr lang="el-GR" sz="3600" dirty="0">
                <a:latin typeface="Times New Roman" panose="02020603050405020304" pitchFamily="18" charset="0"/>
                <a:ea typeface="Times New Roman" panose="02020603050405020304" pitchFamily="18" charset="0"/>
              </a:rPr>
              <a:t> (</a:t>
            </a:r>
            <a:r>
              <a:rPr lang="el-GR" sz="3600" dirty="0" err="1">
                <a:latin typeface="Times New Roman" panose="02020603050405020304" pitchFamily="18" charset="0"/>
                <a:ea typeface="Times New Roman" panose="02020603050405020304" pitchFamily="18" charset="0"/>
              </a:rPr>
              <a:t>Guangzhou</a:t>
            </a:r>
            <a:r>
              <a:rPr lang="el-GR" sz="3600" dirty="0">
                <a:latin typeface="Times New Roman" panose="02020603050405020304" pitchFamily="18" charset="0"/>
                <a:ea typeface="Times New Roman" panose="02020603050405020304" pitchFamily="18" charset="0"/>
              </a:rPr>
              <a:t>). Οι γεωγράφοι ήταν πολύ προσεκτικοί, καθώς οι χάρτες ήταν πολύ χρήσιμοι για το εμπόριο. Φαίνεται ότι ο γεωγράφος Μαρίνος έκανε τέσσερις φορές αυτό το ταξίδι, είκοσι ημέρες σε κάθε σκέλος του ταξιδιού. Ο 8ος πίνακας της Ασίας στη γεωγραφία του Πτολεμαίου περιέχει μερικές από τις πόλεις της Κίνας. Ο Πτολεμαίος αναφέρει τον </a:t>
            </a:r>
            <a:r>
              <a:rPr lang="el-GR" sz="3600" dirty="0" err="1">
                <a:latin typeface="Times New Roman" panose="02020603050405020304" pitchFamily="18" charset="0"/>
                <a:ea typeface="Times New Roman" panose="02020603050405020304" pitchFamily="18" charset="0"/>
              </a:rPr>
              <a:t>Ισσίδωνα</a:t>
            </a:r>
            <a:r>
              <a:rPr lang="el-GR" sz="3600" dirty="0">
                <a:latin typeface="Times New Roman" panose="02020603050405020304" pitchFamily="18" charset="0"/>
                <a:ea typeface="Times New Roman" panose="02020603050405020304" pitchFamily="18" charset="0"/>
              </a:rPr>
              <a:t> τον Κινέζο, το </a:t>
            </a:r>
            <a:r>
              <a:rPr lang="el-GR" sz="3600" dirty="0" err="1">
                <a:latin typeface="Times New Roman" panose="02020603050405020304" pitchFamily="18" charset="0"/>
                <a:ea typeface="Times New Roman" panose="02020603050405020304" pitchFamily="18" charset="0"/>
              </a:rPr>
              <a:t>Wuwei</a:t>
            </a:r>
            <a:r>
              <a:rPr lang="el-GR" sz="3600" dirty="0">
                <a:latin typeface="Times New Roman" panose="02020603050405020304" pitchFamily="18" charset="0"/>
                <a:ea typeface="Times New Roman" panose="02020603050405020304" pitchFamily="18" charset="0"/>
              </a:rPr>
              <a:t>, το </a:t>
            </a:r>
            <a:r>
              <a:rPr lang="el-GR" sz="3600" dirty="0" err="1">
                <a:latin typeface="Times New Roman" panose="02020603050405020304" pitchFamily="18" charset="0"/>
                <a:ea typeface="Times New Roman" panose="02020603050405020304" pitchFamily="18" charset="0"/>
              </a:rPr>
              <a:t>Gansu</a:t>
            </a:r>
            <a:r>
              <a:rPr lang="el-GR" sz="3600" dirty="0">
                <a:latin typeface="Times New Roman" panose="02020603050405020304" pitchFamily="18" charset="0"/>
                <a:ea typeface="Times New Roman" panose="02020603050405020304" pitchFamily="18" charset="0"/>
              </a:rPr>
              <a:t>, (επίσης την </a:t>
            </a:r>
            <a:r>
              <a:rPr lang="el-GR" sz="3600" dirty="0" err="1">
                <a:latin typeface="Times New Roman" panose="02020603050405020304" pitchFamily="18" charset="0"/>
                <a:ea typeface="Times New Roman" panose="02020603050405020304" pitchFamily="18" charset="0"/>
              </a:rPr>
              <a:t>Ἰσσηδὼνα</a:t>
            </a:r>
            <a:r>
              <a:rPr lang="el-GR" sz="3600" dirty="0">
                <a:latin typeface="Times New Roman" panose="02020603050405020304" pitchFamily="18" charset="0"/>
                <a:ea typeface="Times New Roman" panose="02020603050405020304" pitchFamily="18" charset="0"/>
              </a:rPr>
              <a:t> </a:t>
            </a:r>
            <a:r>
              <a:rPr lang="el-GR" sz="3600" dirty="0" err="1">
                <a:latin typeface="Times New Roman" panose="02020603050405020304" pitchFamily="18" charset="0"/>
                <a:ea typeface="Times New Roman" panose="02020603050405020304" pitchFamily="18" charset="0"/>
              </a:rPr>
              <a:t>Σηρικὴ</a:t>
            </a:r>
            <a:r>
              <a:rPr lang="el-GR" sz="3600" dirty="0">
                <a:latin typeface="Times New Roman" panose="02020603050405020304" pitchFamily="18" charset="0"/>
                <a:ea typeface="Times New Roman" panose="02020603050405020304" pitchFamily="18" charset="0"/>
              </a:rPr>
              <a:t>) όπου η μεγαλύτερη ημέρα εκεί έχει διάρκεια 15 ώρες και γεωγραφικό μήκος γύρω στις 120 μοίρες </a:t>
            </a:r>
            <a:r>
              <a:rPr lang="el-GR" sz="3600" dirty="0" err="1">
                <a:latin typeface="Times New Roman" panose="02020603050405020304" pitchFamily="18" charset="0"/>
                <a:ea typeface="Times New Roman" panose="02020603050405020304" pitchFamily="18" charset="0"/>
              </a:rPr>
              <a:t>Lanzhou</a:t>
            </a:r>
            <a:r>
              <a:rPr lang="el-GR" sz="3600" dirty="0">
                <a:latin typeface="Times New Roman" panose="02020603050405020304" pitchFamily="18" charset="0"/>
                <a:ea typeface="Times New Roman" panose="02020603050405020304" pitchFamily="18" charset="0"/>
              </a:rPr>
              <a:t> (</a:t>
            </a:r>
            <a:r>
              <a:rPr lang="el-GR" sz="3600" dirty="0" err="1">
                <a:latin typeface="Times New Roman" panose="02020603050405020304" pitchFamily="18" charset="0"/>
                <a:ea typeface="Times New Roman" panose="02020603050405020304" pitchFamily="18" charset="0"/>
              </a:rPr>
              <a:t>Ἀσπακάρα</a:t>
            </a:r>
            <a:r>
              <a:rPr lang="el-GR" sz="3600" dirty="0">
                <a:latin typeface="Times New Roman" panose="02020603050405020304" pitchFamily="18" charset="0"/>
                <a:ea typeface="Times New Roman" panose="02020603050405020304" pitchFamily="18" charset="0"/>
              </a:rPr>
              <a:t> ἢ </a:t>
            </a:r>
            <a:r>
              <a:rPr lang="el-GR" sz="3600" dirty="0" err="1">
                <a:latin typeface="Times New Roman" panose="02020603050405020304" pitchFamily="18" charset="0"/>
                <a:ea typeface="Times New Roman" panose="02020603050405020304" pitchFamily="18" charset="0"/>
              </a:rPr>
              <a:t>Ἀσπακαία</a:t>
            </a:r>
            <a:r>
              <a:rPr lang="el-GR" sz="3600" dirty="0">
                <a:latin typeface="Times New Roman" panose="02020603050405020304" pitchFamily="18" charset="0"/>
                <a:ea typeface="Times New Roman" panose="02020603050405020304" pitchFamily="18" charset="0"/>
              </a:rPr>
              <a:t>) και την πόλη </a:t>
            </a:r>
            <a:r>
              <a:rPr lang="el-GR" sz="3600" dirty="0" err="1">
                <a:latin typeface="Times New Roman" panose="02020603050405020304" pitchFamily="18" charset="0"/>
                <a:ea typeface="Times New Roman" panose="02020603050405020304" pitchFamily="18" charset="0"/>
              </a:rPr>
              <a:t>Δρωσαχὴ</a:t>
            </a:r>
            <a:r>
              <a:rPr lang="el-GR" sz="3600" dirty="0">
                <a:latin typeface="Times New Roman" panose="02020603050405020304" pitchFamily="18" charset="0"/>
                <a:ea typeface="Times New Roman" panose="02020603050405020304" pitchFamily="18" charset="0"/>
              </a:rPr>
              <a:t> (</a:t>
            </a:r>
            <a:r>
              <a:rPr lang="el-GR" sz="3600" dirty="0" err="1">
                <a:latin typeface="Times New Roman" panose="02020603050405020304" pitchFamily="18" charset="0"/>
                <a:ea typeface="Times New Roman" panose="02020603050405020304" pitchFamily="18" charset="0"/>
              </a:rPr>
              <a:t>Huangshan</a:t>
            </a:r>
            <a:r>
              <a:rPr lang="el-GR" sz="3600" dirty="0">
                <a:latin typeface="Times New Roman" panose="02020603050405020304" pitchFamily="18" charset="0"/>
                <a:ea typeface="Times New Roman" panose="02020603050405020304" pitchFamily="18" charset="0"/>
              </a:rPr>
              <a:t>) με μεγαλύτερη ημέρα 15 ώρες και 6 λεπτά, το βουνό </a:t>
            </a:r>
            <a:r>
              <a:rPr lang="el-GR" sz="3600" dirty="0" err="1">
                <a:latin typeface="Times New Roman" panose="02020603050405020304" pitchFamily="18" charset="0"/>
                <a:ea typeface="Times New Roman" panose="02020603050405020304" pitchFamily="18" charset="0"/>
              </a:rPr>
              <a:t>Ὀττοροκόῤῥα</a:t>
            </a:r>
            <a:r>
              <a:rPr lang="el-GR" sz="3600" dirty="0">
                <a:latin typeface="Times New Roman" panose="02020603050405020304" pitchFamily="18" charset="0"/>
                <a:ea typeface="Times New Roman" panose="02020603050405020304" pitchFamily="18" charset="0"/>
              </a:rPr>
              <a:t> (</a:t>
            </a:r>
            <a:r>
              <a:rPr lang="el-GR" sz="3600" dirty="0" err="1">
                <a:latin typeface="Times New Roman" panose="02020603050405020304" pitchFamily="18" charset="0"/>
                <a:ea typeface="Times New Roman" panose="02020603050405020304" pitchFamily="18" charset="0"/>
              </a:rPr>
              <a:t>Huangshan</a:t>
            </a:r>
            <a:r>
              <a:rPr lang="el-GR" sz="3600" dirty="0">
                <a:latin typeface="Times New Roman" panose="02020603050405020304" pitchFamily="18" charset="0"/>
                <a:ea typeface="Times New Roman" panose="02020603050405020304" pitchFamily="18" charset="0"/>
              </a:rPr>
              <a:t>) με μεγαλύτερη ημέρα 14 ώρες και 3 λεπτά και τη μητρόπολη </a:t>
            </a:r>
            <a:r>
              <a:rPr lang="el-GR" sz="3600" dirty="0" err="1">
                <a:latin typeface="Times New Roman" panose="02020603050405020304" pitchFamily="18" charset="0"/>
                <a:ea typeface="Times New Roman" panose="02020603050405020304" pitchFamily="18" charset="0"/>
              </a:rPr>
              <a:t>Σήρα</a:t>
            </a:r>
            <a:r>
              <a:rPr lang="el-GR" sz="3600" dirty="0">
                <a:latin typeface="Times New Roman" panose="02020603050405020304" pitchFamily="18" charset="0"/>
                <a:ea typeface="Times New Roman" panose="02020603050405020304" pitchFamily="18" charset="0"/>
              </a:rPr>
              <a:t> (</a:t>
            </a:r>
            <a:r>
              <a:rPr lang="el-GR" sz="3600" dirty="0" err="1">
                <a:latin typeface="Times New Roman" panose="02020603050405020304" pitchFamily="18" charset="0"/>
                <a:ea typeface="Times New Roman" panose="02020603050405020304" pitchFamily="18" charset="0"/>
              </a:rPr>
              <a:t>Luoyang</a:t>
            </a:r>
            <a:r>
              <a:rPr lang="el-GR" sz="3600" dirty="0">
                <a:latin typeface="Times New Roman" panose="02020603050405020304" pitchFamily="18" charset="0"/>
                <a:ea typeface="Times New Roman" panose="02020603050405020304" pitchFamily="18" charset="0"/>
              </a:rPr>
              <a:t>,  </a:t>
            </a:r>
            <a:r>
              <a:rPr lang="el-GR" sz="3600" dirty="0" err="1">
                <a:latin typeface="Times New Roman" panose="02020603050405020304" pitchFamily="18" charset="0"/>
                <a:ea typeface="Times New Roman" panose="02020603050405020304" pitchFamily="18" charset="0"/>
              </a:rPr>
              <a:t>Xian</a:t>
            </a:r>
            <a:r>
              <a:rPr lang="el-GR" sz="3600" dirty="0">
                <a:latin typeface="Times New Roman" panose="02020603050405020304" pitchFamily="18" charset="0"/>
                <a:ea typeface="Times New Roman" panose="02020603050405020304" pitchFamily="18" charset="0"/>
              </a:rPr>
              <a:t>). 
Αυτή η γεωγραφία και άλλα βιβλία δίνουν τις γεωγραφικές συντεταγμένες 55 αναφορών στη Νοτιοανατολική Ασία, λεπτομέρειες για τις αποστάσεις, τις διαστάσεις των ευθειών και των νησιών. Από αυτό είναι προφανές ότι οι σχέσεις του ελληνικού πολιτισμού με την Κίνα και Ινδοκίνα και Ινδονησία, έχουν ιστορία τουλάχιστον 3000 ετών και πιθανώς μεγαλύτερη, αν πιστέψουμε στην ελληνική μυθολογία και τα ταξίδια του Διονύσου στην Ασία.</a:t>
            </a:r>
            <a:endParaRPr lang="en-US" sz="3600" dirty="0">
              <a:latin typeface="Times New Roman" panose="02020603050405020304" pitchFamily="18" charset="0"/>
              <a:ea typeface="Times New Roman" panose="02020603050405020304" pitchFamily="18" charset="0"/>
            </a:endParaRPr>
          </a:p>
          <a:p>
            <a:pPr>
              <a:lnSpc>
                <a:spcPct val="115000"/>
              </a:lnSpc>
            </a:pPr>
            <a:endParaRPr lang="en-US" sz="3600" dirty="0">
              <a:effectLst/>
              <a:latin typeface="Times New Roman" panose="02020603050405020304" pitchFamily="18" charset="0"/>
              <a:ea typeface="Times New Roman" panose="02020603050405020304" pitchFamily="18" charset="0"/>
            </a:endParaRPr>
          </a:p>
          <a:p>
            <a:pPr>
              <a:lnSpc>
                <a:spcPct val="115000"/>
              </a:lnSpc>
            </a:pPr>
            <a:r>
              <a:rPr lang="en-US" sz="3600" dirty="0">
                <a:effectLst/>
                <a:latin typeface="Times New Roman" panose="02020603050405020304" pitchFamily="18" charset="0"/>
                <a:ea typeface="Times New Roman" panose="02020603050405020304" pitchFamily="18" charset="0"/>
              </a:rPr>
              <a:t>The book of Geography by Ptolemy, 22 centuries ago, describes in detail how to go to various places. </a:t>
            </a:r>
            <a:r>
              <a:rPr lang="en-US" sz="3600" dirty="0" err="1">
                <a:effectLst/>
                <a:latin typeface="Times New Roman" panose="02020603050405020304" pitchFamily="18" charset="0"/>
                <a:ea typeface="Times New Roman" panose="02020603050405020304" pitchFamily="18" charset="0"/>
              </a:rPr>
              <a:t>ManyGreek</a:t>
            </a:r>
            <a:r>
              <a:rPr lang="en-US" sz="3600" dirty="0">
                <a:effectLst/>
                <a:latin typeface="Times New Roman" panose="02020603050405020304" pitchFamily="18" charset="0"/>
                <a:ea typeface="Times New Roman" panose="02020603050405020304" pitchFamily="18" charset="0"/>
              </a:rPr>
              <a:t> geography books are now lost, together with notes and </a:t>
            </a:r>
            <a:r>
              <a:rPr lang="en-US" sz="3600" dirty="0">
                <a:latin typeface="Times New Roman" panose="02020603050405020304" pitchFamily="18" charset="0"/>
                <a:ea typeface="Times New Roman" panose="02020603050405020304" pitchFamily="18" charset="0"/>
              </a:rPr>
              <a:t>map</a:t>
            </a:r>
            <a:r>
              <a:rPr lang="en-US" sz="3600" dirty="0">
                <a:effectLst/>
                <a:latin typeface="Times New Roman" panose="02020603050405020304" pitchFamily="18" charset="0"/>
                <a:ea typeface="Times New Roman" panose="02020603050405020304" pitchFamily="18" charset="0"/>
              </a:rPr>
              <a:t>s by various scientists including the </a:t>
            </a:r>
            <a:r>
              <a:rPr lang="en-US" sz="3600" dirty="0" err="1">
                <a:effectLst/>
                <a:latin typeface="Times New Roman" panose="02020603050405020304" pitchFamily="18" charset="0"/>
                <a:ea typeface="Times New Roman" panose="02020603050405020304" pitchFamily="18" charset="0"/>
              </a:rPr>
              <a:t>geat</a:t>
            </a:r>
            <a:r>
              <a:rPr lang="en-US" sz="3600" dirty="0">
                <a:effectLst/>
                <a:latin typeface="Times New Roman" panose="02020603050405020304" pitchFamily="18" charset="0"/>
                <a:ea typeface="Times New Roman" panose="02020603050405020304" pitchFamily="18" charset="0"/>
              </a:rPr>
              <a:t> mathematician Eudoxus. Ptolemy gives the time in days it takes to go from one place to another. For example from Java to Tamala and </a:t>
            </a:r>
            <a:r>
              <a:rPr lang="en-US" sz="3600" dirty="0" err="1">
                <a:effectLst/>
                <a:latin typeface="Times New Roman" panose="02020603050405020304" pitchFamily="18" charset="0"/>
                <a:ea typeface="Times New Roman" panose="02020603050405020304" pitchFamily="18" charset="0"/>
              </a:rPr>
              <a:t>Kattigara</a:t>
            </a:r>
            <a:r>
              <a:rPr lang="en-US" sz="3600" dirty="0">
                <a:effectLst/>
                <a:latin typeface="Times New Roman" panose="02020603050405020304" pitchFamily="18" charset="0"/>
                <a:ea typeface="Times New Roman" panose="02020603050405020304" pitchFamily="18" charset="0"/>
              </a:rPr>
              <a:t> (Guangzhou). Geographers were very careful, as maps were very useful for commerce. It seems that geographer Marinus made four times this journey, twenty days every leg of the trip. The 8</a:t>
            </a:r>
            <a:r>
              <a:rPr lang="en-US" sz="3600" baseline="30000" dirty="0">
                <a:effectLst/>
                <a:latin typeface="Times New Roman" panose="02020603050405020304" pitchFamily="18" charset="0"/>
                <a:ea typeface="Times New Roman" panose="02020603050405020304" pitchFamily="18" charset="0"/>
              </a:rPr>
              <a:t>th</a:t>
            </a:r>
            <a:r>
              <a:rPr lang="en-US" sz="3600" dirty="0">
                <a:effectLst/>
                <a:latin typeface="Times New Roman" panose="02020603050405020304" pitchFamily="18" charset="0"/>
                <a:ea typeface="Times New Roman" panose="02020603050405020304" pitchFamily="18" charset="0"/>
              </a:rPr>
              <a:t> table of Asia in Ptolemy’ geography contains some of the cities of China. Ptolemy mentions </a:t>
            </a:r>
            <a:r>
              <a:rPr lang="en-US" sz="3600" dirty="0" err="1">
                <a:effectLst/>
                <a:latin typeface="Times New Roman" panose="02020603050405020304" pitchFamily="18" charset="0"/>
                <a:ea typeface="Times New Roman" panose="02020603050405020304" pitchFamily="18" charset="0"/>
              </a:rPr>
              <a:t>Issidon</a:t>
            </a:r>
            <a:r>
              <a:rPr lang="en-US" sz="3600" dirty="0">
                <a:effectLst/>
                <a:latin typeface="Times New Roman" panose="02020603050405020304" pitchFamily="18" charset="0"/>
                <a:ea typeface="Times New Roman" panose="02020603050405020304" pitchFamily="18" charset="0"/>
              </a:rPr>
              <a:t> the Chinese, </a:t>
            </a:r>
            <a:r>
              <a:rPr lang="en-US" sz="3600" dirty="0" err="1">
                <a:effectLst/>
                <a:latin typeface="Times New Roman" panose="02020603050405020304" pitchFamily="18" charset="0"/>
                <a:ea typeface="Times New Roman" panose="02020603050405020304" pitchFamily="18" charset="0"/>
              </a:rPr>
              <a:t>Wuwei</a:t>
            </a:r>
            <a:r>
              <a:rPr lang="en-US" sz="3600" dirty="0">
                <a:effectLst/>
                <a:latin typeface="Times New Roman" panose="02020603050405020304" pitchFamily="18" charset="0"/>
                <a:ea typeface="Times New Roman" panose="02020603050405020304" pitchFamily="18" charset="0"/>
              </a:rPr>
              <a:t>, Gansu, (also </a:t>
            </a:r>
            <a:r>
              <a:rPr lang="en-US" sz="3600" dirty="0" err="1">
                <a:effectLst/>
                <a:latin typeface="Times New Roman" panose="02020603050405020304" pitchFamily="18" charset="0"/>
                <a:ea typeface="Times New Roman" panose="02020603050405020304" pitchFamily="18" charset="0"/>
              </a:rPr>
              <a:t>Issidon</a:t>
            </a:r>
            <a:r>
              <a:rPr lang="en-US" sz="3600" dirty="0">
                <a:effectLst/>
                <a:latin typeface="Times New Roman" panose="02020603050405020304" pitchFamily="18" charset="0"/>
                <a:ea typeface="Times New Roman" panose="02020603050405020304" pitchFamily="18" charset="0"/>
              </a:rPr>
              <a:t> Sirica, </a:t>
            </a:r>
            <a:r>
              <a:rPr lang="el-GR" sz="3600" dirty="0" err="1">
                <a:effectLst/>
                <a:latin typeface="Times New Roman" panose="02020603050405020304" pitchFamily="18" charset="0"/>
                <a:ea typeface="Times New Roman" panose="02020603050405020304" pitchFamily="18" charset="0"/>
              </a:rPr>
              <a:t>Ἰσσηδὼν</a:t>
            </a:r>
            <a:r>
              <a:rPr lang="el-GR" sz="3600" dirty="0">
                <a:effectLst/>
                <a:latin typeface="Times New Roman" panose="02020603050405020304" pitchFamily="18" charset="0"/>
                <a:ea typeface="Times New Roman" panose="02020603050405020304" pitchFamily="18" charset="0"/>
              </a:rPr>
              <a:t> </a:t>
            </a:r>
            <a:r>
              <a:rPr lang="el-GR" sz="3600" dirty="0" err="1">
                <a:effectLst/>
                <a:latin typeface="Times New Roman" panose="02020603050405020304" pitchFamily="18" charset="0"/>
                <a:ea typeface="Times New Roman" panose="02020603050405020304" pitchFamily="18" charset="0"/>
              </a:rPr>
              <a:t>Σηρικὴ</a:t>
            </a:r>
            <a:r>
              <a:rPr lang="en-US" sz="3600" dirty="0">
                <a:effectLst/>
                <a:latin typeface="Times New Roman" panose="02020603050405020304" pitchFamily="18" charset="0"/>
                <a:ea typeface="Times New Roman" panose="02020603050405020304" pitchFamily="18" charset="0"/>
              </a:rPr>
              <a:t>) where the longest day there has a duration of 15 hours and longitude around 120 degrees Lanzhou (</a:t>
            </a:r>
            <a:r>
              <a:rPr lang="en-US" sz="3600" dirty="0" err="1">
                <a:effectLst/>
                <a:latin typeface="Times New Roman" panose="02020603050405020304" pitchFamily="18" charset="0"/>
                <a:ea typeface="Times New Roman" panose="02020603050405020304" pitchFamily="18" charset="0"/>
              </a:rPr>
              <a:t>Aspakara</a:t>
            </a:r>
            <a:r>
              <a:rPr lang="en-US" sz="3600" dirty="0">
                <a:effectLst/>
                <a:latin typeface="Times New Roman" panose="02020603050405020304" pitchFamily="18" charset="0"/>
                <a:ea typeface="Times New Roman" panose="02020603050405020304" pitchFamily="18" charset="0"/>
              </a:rPr>
              <a:t> or </a:t>
            </a:r>
            <a:r>
              <a:rPr lang="en-US" sz="3600" dirty="0" err="1">
                <a:effectLst/>
                <a:latin typeface="Times New Roman" panose="02020603050405020304" pitchFamily="18" charset="0"/>
                <a:ea typeface="Times New Roman" panose="02020603050405020304" pitchFamily="18" charset="0"/>
              </a:rPr>
              <a:t>Aspakaia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Ἀσ</a:t>
            </a:r>
            <a:r>
              <a:rPr lang="en-US" sz="3600" dirty="0">
                <a:effectLst/>
                <a:latin typeface="Times New Roman" panose="02020603050405020304" pitchFamily="18" charset="0"/>
                <a:ea typeface="Times New Roman" panose="02020603050405020304" pitchFamily="18" charset="0"/>
              </a:rPr>
              <a:t>πακάρα ἢ Ἀσπακαία) and the city of Huangshan (Drosachi, </a:t>
            </a:r>
            <a:r>
              <a:rPr lang="el-GR" sz="3600" dirty="0" err="1">
                <a:effectLst/>
                <a:latin typeface="Times New Roman" panose="02020603050405020304" pitchFamily="18" charset="0"/>
                <a:ea typeface="Times New Roman" panose="02020603050405020304" pitchFamily="18" charset="0"/>
              </a:rPr>
              <a:t>Δρωσαχὴ</a:t>
            </a:r>
            <a:r>
              <a:rPr lang="en-US" sz="3600" dirty="0">
                <a:effectLst/>
                <a:latin typeface="Times New Roman" panose="02020603050405020304" pitchFamily="18" charset="0"/>
                <a:ea typeface="Times New Roman" panose="02020603050405020304" pitchFamily="18" charset="0"/>
              </a:rPr>
              <a:t>) with longest day 15 hours and 6 minutes,  </a:t>
            </a:r>
            <a:r>
              <a:rPr lang="en-US" sz="3600" dirty="0">
                <a:solidFill>
                  <a:srgbClr val="3A3A3A"/>
                </a:solidFill>
                <a:effectLst/>
                <a:latin typeface="Times New Roman" panose="02020603050405020304" pitchFamily="18" charset="0"/>
                <a:ea typeface="Times New Roman" panose="02020603050405020304" pitchFamily="18" charset="0"/>
              </a:rPr>
              <a:t>Huangshan mountain, (</a:t>
            </a:r>
            <a:r>
              <a:rPr lang="el-GR" sz="3600" dirty="0" err="1">
                <a:effectLst/>
                <a:latin typeface="Times New Roman" panose="02020603050405020304" pitchFamily="18" charset="0"/>
                <a:ea typeface="Times New Roman" panose="02020603050405020304" pitchFamily="18" charset="0"/>
              </a:rPr>
              <a:t>Ὀττοροκόῤῥα</a:t>
            </a:r>
            <a:r>
              <a:rPr lang="en-US" sz="3600" dirty="0">
                <a:effectLst/>
                <a:latin typeface="Times New Roman" panose="02020603050405020304" pitchFamily="18" charset="0"/>
                <a:ea typeface="Times New Roman" panose="02020603050405020304" pitchFamily="18" charset="0"/>
              </a:rPr>
              <a:t>) with longest day 14 hours and 3 minutes  and the metropolis </a:t>
            </a:r>
            <a:r>
              <a:rPr lang="en-US" sz="3600" dirty="0">
                <a:solidFill>
                  <a:srgbClr val="3A3A3A"/>
                </a:solidFill>
                <a:effectLst/>
                <a:latin typeface="Times New Roman" panose="02020603050405020304" pitchFamily="18" charset="0"/>
                <a:ea typeface="Times New Roman" panose="02020603050405020304" pitchFamily="18" charset="0"/>
              </a:rPr>
              <a:t>Luoyang, Xian</a:t>
            </a:r>
            <a:r>
              <a:rPr lang="en-US" sz="3600" dirty="0">
                <a:effectLst/>
                <a:latin typeface="Times New Roman" panose="02020603050405020304" pitchFamily="18" charset="0"/>
                <a:ea typeface="Times New Roman" panose="02020603050405020304" pitchFamily="18" charset="0"/>
              </a:rPr>
              <a:t>  (Sira, </a:t>
            </a:r>
            <a:r>
              <a:rPr lang="el-GR" sz="3600" dirty="0" err="1">
                <a:effectLst/>
                <a:latin typeface="Times New Roman" panose="02020603050405020304" pitchFamily="18" charset="0"/>
                <a:ea typeface="Times New Roman" panose="02020603050405020304" pitchFamily="18" charset="0"/>
              </a:rPr>
              <a:t>Σήρα</a:t>
            </a:r>
            <a:r>
              <a:rPr lang="en-US" sz="3600" dirty="0">
                <a:effectLst/>
                <a:latin typeface="Times New Roman" panose="02020603050405020304" pitchFamily="18" charset="0"/>
                <a:ea typeface="Times New Roman" panose="02020603050405020304" pitchFamily="18" charset="0"/>
              </a:rPr>
              <a:t>). </a:t>
            </a:r>
          </a:p>
          <a:p>
            <a:pPr>
              <a:lnSpc>
                <a:spcPct val="115000"/>
              </a:lnSpc>
            </a:pPr>
            <a:r>
              <a:rPr lang="en-US" sz="3600" dirty="0">
                <a:effectLst/>
                <a:latin typeface="Times New Roman" panose="02020603050405020304" pitchFamily="18" charset="0"/>
                <a:ea typeface="Times New Roman" panose="02020603050405020304" pitchFamily="18" charset="0"/>
              </a:rPr>
              <a:t>This geography and other books give the geographic coordinates of 55 cites in South-Eastern Asia, details of the distances dimensions of straights and islands too. From this it is evident that </a:t>
            </a:r>
            <a:r>
              <a:rPr lang="en-US" sz="3600" dirty="0" err="1">
                <a:effectLst/>
                <a:latin typeface="Times New Roman" panose="02020603050405020304" pitchFamily="18" charset="0"/>
                <a:ea typeface="Times New Roman" panose="02020603050405020304" pitchFamily="18" charset="0"/>
              </a:rPr>
              <a:t>Sinhellenic</a:t>
            </a:r>
            <a:r>
              <a:rPr lang="en-US" sz="3600" dirty="0">
                <a:effectLst/>
                <a:latin typeface="Times New Roman" panose="02020603050405020304" pitchFamily="18" charset="0"/>
                <a:ea typeface="Times New Roman" panose="02020603050405020304" pitchFamily="18" charset="0"/>
              </a:rPr>
              <a:t> civilization relations have a history of at least 3000 years and probably longer, if we believe to Greek Mythology and the travels of Dionysus to Asia.</a:t>
            </a:r>
            <a:endParaRPr lang="el-GR" sz="3600" dirty="0">
              <a:effectLst/>
              <a:latin typeface="Times New Roman" panose="02020603050405020304" pitchFamily="18" charset="0"/>
              <a:ea typeface="Times New Roman" panose="02020603050405020304" pitchFamily="18" charset="0"/>
            </a:endParaRPr>
          </a:p>
          <a:p>
            <a:pPr>
              <a:lnSpc>
                <a:spcPct val="115000"/>
              </a:lnSpc>
            </a:pPr>
            <a:endParaRPr lang="el-GR" sz="3600" dirty="0">
              <a:effectLst/>
              <a:latin typeface="Times New Roman" panose="02020603050405020304" pitchFamily="18" charset="0"/>
              <a:ea typeface="Times New Roman" panose="02020603050405020304" pitchFamily="18" charset="0"/>
            </a:endParaRPr>
          </a:p>
        </p:txBody>
      </p:sp>
      <p:grpSp>
        <p:nvGrpSpPr>
          <p:cNvPr id="13" name="Ομάδα 12">
            <a:extLst>
              <a:ext uri="{FF2B5EF4-FFF2-40B4-BE49-F238E27FC236}">
                <a16:creationId xmlns:a16="http://schemas.microsoft.com/office/drawing/2014/main" id="{1446AF89-167C-F6CB-8D9A-8D1C62379A9B}"/>
              </a:ext>
            </a:extLst>
          </p:cNvPr>
          <p:cNvGrpSpPr/>
          <p:nvPr/>
        </p:nvGrpSpPr>
        <p:grpSpPr>
          <a:xfrm>
            <a:off x="13228733" y="6400871"/>
            <a:ext cx="21618115" cy="22097231"/>
            <a:chOff x="12782458" y="8791431"/>
            <a:chExt cx="21618115" cy="22097231"/>
          </a:xfrm>
        </p:grpSpPr>
        <p:sp>
          <p:nvSpPr>
            <p:cNvPr id="4" name="TextBox 3" descr="A map based on Ptolemy (18 centuries ago), by Maximus Manuel Planoudes (1260 - 1310),  remake in Latin Jacobus Angelus with additions in 1406 published by Nicolaus Germanus  and Leinhart Holle in 1482.">
              <a:extLst>
                <a:ext uri="{FF2B5EF4-FFF2-40B4-BE49-F238E27FC236}">
                  <a16:creationId xmlns:a16="http://schemas.microsoft.com/office/drawing/2014/main" id="{509A3F78-8450-41BD-CB5C-5A09E6A88482}"/>
                </a:ext>
              </a:extLst>
            </p:cNvPr>
            <p:cNvSpPr txBox="1"/>
            <p:nvPr/>
          </p:nvSpPr>
          <p:spPr>
            <a:xfrm>
              <a:off x="12854513" y="24702353"/>
              <a:ext cx="21546060" cy="6186309"/>
            </a:xfrm>
            <a:prstGeom prst="rect">
              <a:avLst/>
            </a:prstGeom>
            <a:noFill/>
          </p:spPr>
          <p:txBody>
            <a:bodyPr wrap="square">
              <a:spAutoFit/>
            </a:bodyPr>
            <a:lstStyle/>
            <a:p>
              <a:pPr algn="ctr"/>
              <a:r>
                <a:rPr lang="en-US" sz="5400" dirty="0"/>
                <a:t> </a:t>
              </a:r>
              <a:r>
                <a:rPr lang="el-GR" sz="5400" dirty="0"/>
                <a:t>χάρτης βασισμένος στον Πτολεμαίο (18 αιώνες πριν), από τον Μάξιμο Μανουήλ Πλανούδη (1260 - 1310), χάρτης που σχεδιάστηκε (στα λατινικά_ από τον </a:t>
              </a:r>
              <a:r>
                <a:rPr lang="el-GR" sz="5400" dirty="0" err="1"/>
                <a:t>Jacobus</a:t>
              </a:r>
              <a:r>
                <a:rPr lang="el-GR" sz="5400" dirty="0"/>
                <a:t> </a:t>
              </a:r>
              <a:r>
                <a:rPr lang="el-GR" sz="5400" dirty="0" err="1"/>
                <a:t>Angelus</a:t>
              </a:r>
              <a:r>
                <a:rPr lang="el-GR" sz="5400" dirty="0"/>
                <a:t> με προσθήκες το 1406 που δημοσιεύθηκε από τους </a:t>
              </a:r>
              <a:r>
                <a:rPr lang="el-GR" sz="5400" dirty="0" err="1"/>
                <a:t>Nicolaus</a:t>
              </a:r>
              <a:r>
                <a:rPr lang="el-GR" sz="5400" dirty="0"/>
                <a:t> </a:t>
              </a:r>
              <a:r>
                <a:rPr lang="el-GR" sz="5400" dirty="0" err="1"/>
                <a:t>Germanus</a:t>
              </a:r>
              <a:r>
                <a:rPr lang="el-GR" sz="5400" dirty="0"/>
                <a:t> και </a:t>
              </a:r>
              <a:r>
                <a:rPr lang="el-GR" sz="5400" dirty="0" err="1"/>
                <a:t>Leinhart</a:t>
              </a:r>
              <a:r>
                <a:rPr lang="el-GR" sz="5400" dirty="0"/>
                <a:t> </a:t>
              </a:r>
              <a:r>
                <a:rPr lang="el-GR" sz="5400" dirty="0" err="1"/>
                <a:t>Holle</a:t>
              </a:r>
              <a:r>
                <a:rPr lang="el-GR" sz="5400" dirty="0"/>
                <a:t> το 1482.</a:t>
              </a:r>
            </a:p>
            <a:p>
              <a:pPr algn="ctr"/>
              <a:endParaRPr lang="en-US" sz="1600" dirty="0"/>
            </a:p>
            <a:p>
              <a:pPr algn="ctr"/>
              <a:r>
                <a:rPr lang="en-US" sz="5400" dirty="0"/>
                <a:t>map based on Ptolemy (18 centuries ago), by Maximus Manuel </a:t>
              </a:r>
              <a:r>
                <a:rPr lang="en-US" sz="5400" dirty="0" err="1"/>
                <a:t>Planoudes</a:t>
              </a:r>
              <a:r>
                <a:rPr lang="en-US" sz="5400" dirty="0"/>
                <a:t> (1260 - 1310),  remake in Latin Jacobus Angelus with additions in 1406 published by Nicolaus </a:t>
              </a:r>
              <a:r>
                <a:rPr lang="en-US" sz="5400" dirty="0" err="1"/>
                <a:t>Germanus</a:t>
              </a:r>
              <a:r>
                <a:rPr lang="en-US" sz="5400" dirty="0"/>
                <a:t>  and </a:t>
              </a:r>
              <a:r>
                <a:rPr lang="en-US" sz="5400" dirty="0" err="1"/>
                <a:t>Leinhart</a:t>
              </a:r>
              <a:r>
                <a:rPr lang="en-US" sz="5400" dirty="0"/>
                <a:t> Holle in 1482.</a:t>
              </a:r>
              <a:endParaRPr lang="el-GR" sz="5400" dirty="0"/>
            </a:p>
          </p:txBody>
        </p:sp>
        <p:pic>
          <p:nvPicPr>
            <p:cNvPr id="11" name="Εικόνα 10" descr="Εικόνα που περιέχει χάρτης&#10;&#10;Περιγραφή που δημιουργήθηκε αυτόματα">
              <a:extLst>
                <a:ext uri="{FF2B5EF4-FFF2-40B4-BE49-F238E27FC236}">
                  <a16:creationId xmlns:a16="http://schemas.microsoft.com/office/drawing/2014/main" id="{82AE7000-2DD7-E360-E47D-C72846533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82458" y="8791431"/>
              <a:ext cx="21618115" cy="15566221"/>
            </a:xfrm>
            <a:prstGeom prst="rect">
              <a:avLst/>
            </a:prstGeom>
          </p:spPr>
        </p:pic>
      </p:grpSp>
      <p:grpSp>
        <p:nvGrpSpPr>
          <p:cNvPr id="3" name="Ομάδα 2">
            <a:extLst>
              <a:ext uri="{FF2B5EF4-FFF2-40B4-BE49-F238E27FC236}">
                <a16:creationId xmlns:a16="http://schemas.microsoft.com/office/drawing/2014/main" id="{50AA92BE-06A6-284A-AAC9-0AFA6A3CD733}"/>
              </a:ext>
            </a:extLst>
          </p:cNvPr>
          <p:cNvGrpSpPr/>
          <p:nvPr/>
        </p:nvGrpSpPr>
        <p:grpSpPr>
          <a:xfrm>
            <a:off x="2664546" y="1584526"/>
            <a:ext cx="4830786" cy="5334632"/>
            <a:chOff x="1993246" y="829659"/>
            <a:chExt cx="4830786" cy="5334632"/>
          </a:xfrm>
        </p:grpSpPr>
        <p:sp>
          <p:nvSpPr>
            <p:cNvPr id="5" name="Rectangle 95">
              <a:extLst>
                <a:ext uri="{FF2B5EF4-FFF2-40B4-BE49-F238E27FC236}">
                  <a16:creationId xmlns:a16="http://schemas.microsoft.com/office/drawing/2014/main" id="{41281354-7CBE-4594-3CBF-9E2DC715B4FA}"/>
                </a:ext>
              </a:extLst>
            </p:cNvPr>
            <p:cNvSpPr>
              <a:spLocks noChangeArrowheads="1"/>
            </p:cNvSpPr>
            <p:nvPr/>
          </p:nvSpPr>
          <p:spPr bwMode="auto">
            <a:xfrm>
              <a:off x="1993246" y="3055491"/>
              <a:ext cx="4830786" cy="3108800"/>
            </a:xfrm>
            <a:prstGeom prst="rect">
              <a:avLst/>
            </a:prstGeom>
            <a:noFill/>
            <a:ln w="9525">
              <a:noFill/>
              <a:miter lim="800000"/>
              <a:headEnd/>
              <a:tailEnd/>
            </a:ln>
          </p:spPr>
          <p:txBody>
            <a:bodyPr wrap="square" lIns="609853" tIns="304927" rIns="609853" bIns="304927" anchor="ctr">
              <a:spAutoFit/>
            </a:bodyPr>
            <a:ls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a:lstStyle>
            <a:p>
              <a:pPr algn="ctr" defTabSz="6097588"/>
              <a:r>
                <a:rPr lang="en-US" sz="2400" dirty="0">
                  <a:solidFill>
                    <a:srgbClr val="003399"/>
                  </a:solidFill>
                </a:rPr>
                <a:t>National and Kapodistrian University of Athens</a:t>
              </a:r>
            </a:p>
            <a:p>
              <a:pPr algn="ctr" defTabSz="6097588"/>
              <a:r>
                <a:rPr lang="el-GR" sz="2400" dirty="0">
                  <a:solidFill>
                    <a:srgbClr val="003399"/>
                  </a:solidFill>
                </a:rPr>
                <a:t>Εθνικό και Καποδιστριακό Πανεπιστήμιο Αθηνών</a:t>
              </a:r>
              <a:endParaRPr lang="en-GB" sz="2400" dirty="0">
                <a:solidFill>
                  <a:srgbClr val="003399"/>
                </a:solidFill>
              </a:endParaRPr>
            </a:p>
            <a:p>
              <a:pPr algn="ctr" defTabSz="6097588"/>
              <a:r>
                <a:rPr lang="en-GB" sz="1400" b="1" dirty="0">
                  <a:solidFill>
                    <a:srgbClr val="003399"/>
                  </a:solidFill>
                </a:rPr>
                <a:t>Xenophon  </a:t>
              </a:r>
              <a:r>
                <a:rPr lang="en-GB" sz="1400" b="1" dirty="0" err="1">
                  <a:solidFill>
                    <a:srgbClr val="003399"/>
                  </a:solidFill>
                </a:rPr>
                <a:t>Moussas</a:t>
              </a:r>
              <a:r>
                <a:rPr lang="en-GB" sz="1400" b="1" dirty="0">
                  <a:solidFill>
                    <a:srgbClr val="003399"/>
                  </a:solidFill>
                </a:rPr>
                <a:t>    </a:t>
              </a:r>
              <a:r>
                <a:rPr lang="en-GB" sz="1400" b="1" dirty="0">
                  <a:solidFill>
                    <a:srgbClr val="003399"/>
                  </a:solidFill>
                  <a:hlinkClick r:id="rId3"/>
                </a:rPr>
                <a:t>xmoussas@phys.uoa.gr</a:t>
              </a:r>
              <a:r>
                <a:rPr lang="en-GB" sz="1400" b="1" dirty="0">
                  <a:solidFill>
                    <a:srgbClr val="003399"/>
                  </a:solidFill>
                </a:rPr>
                <a:t>, </a:t>
              </a:r>
              <a:r>
                <a:rPr lang="en-GB" sz="1400" b="1" dirty="0">
                  <a:solidFill>
                    <a:srgbClr val="003399"/>
                  </a:solidFill>
                  <a:hlinkClick r:id="rId4"/>
                </a:rPr>
                <a:t>x</a:t>
              </a:r>
              <a:r>
                <a:rPr lang="en-GB" sz="1400" b="1" dirty="0">
                  <a:solidFill>
                    <a:srgbClr val="003399"/>
                  </a:solidFill>
                </a:rPr>
                <a:t> </a:t>
              </a:r>
            </a:p>
            <a:p>
              <a:pPr algn="ctr" defTabSz="6097588"/>
              <a:r>
                <a:rPr lang="en-GB" sz="1400" b="1" dirty="0" err="1">
                  <a:solidFill>
                    <a:srgbClr val="003399"/>
                  </a:solidFill>
                </a:rPr>
                <a:t>tel</a:t>
              </a:r>
              <a:r>
                <a:rPr lang="en-GB" sz="1400" b="1" dirty="0">
                  <a:solidFill>
                    <a:srgbClr val="003399"/>
                  </a:solidFill>
                </a:rPr>
                <a:t> +306978792891</a:t>
              </a:r>
              <a:endParaRPr lang="el-GR" sz="1400" b="1" dirty="0">
                <a:solidFill>
                  <a:srgbClr val="003399"/>
                </a:solidFill>
              </a:endParaRPr>
            </a:p>
            <a:p>
              <a:pPr algn="ctr" defTabSz="6097588"/>
              <a:r>
                <a:rPr lang="en-US" sz="1400" b="1" dirty="0">
                  <a:solidFill>
                    <a:srgbClr val="003399"/>
                  </a:solidFill>
                </a:rPr>
                <a:t>Copyright © 2025 X. Moussas</a:t>
              </a:r>
              <a:endParaRPr lang="el-GR" sz="1400" dirty="0">
                <a:solidFill>
                  <a:srgbClr val="003399"/>
                </a:solidFill>
              </a:endParaRPr>
            </a:p>
            <a:p>
              <a:pPr algn="ctr" defTabSz="6097588"/>
              <a:endParaRPr lang="el-GR" sz="2400" dirty="0">
                <a:solidFill>
                  <a:srgbClr val="003399"/>
                </a:solidFill>
              </a:endParaRPr>
            </a:p>
          </p:txBody>
        </p:sp>
        <p:pic>
          <p:nvPicPr>
            <p:cNvPr id="6" name="Picture 2">
              <a:extLst>
                <a:ext uri="{FF2B5EF4-FFF2-40B4-BE49-F238E27FC236}">
                  <a16:creationId xmlns:a16="http://schemas.microsoft.com/office/drawing/2014/main" id="{9FEB3BBC-0DED-5381-EADE-02C0D00932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206" y="829659"/>
              <a:ext cx="1502865" cy="234889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Εικόνα 9">
            <a:extLst>
              <a:ext uri="{FF2B5EF4-FFF2-40B4-BE49-F238E27FC236}">
                <a16:creationId xmlns:a16="http://schemas.microsoft.com/office/drawing/2014/main" id="{9EBABECF-2313-93C6-87B0-1498C1938370}"/>
              </a:ext>
            </a:extLst>
          </p:cNvPr>
          <p:cNvPicPr>
            <a:picLocks noChangeAspect="1"/>
          </p:cNvPicPr>
          <p:nvPr/>
        </p:nvPicPr>
        <p:blipFill>
          <a:blip r:embed="rId6"/>
          <a:stretch>
            <a:fillRect/>
          </a:stretch>
        </p:blipFill>
        <p:spPr>
          <a:xfrm>
            <a:off x="29575902" y="441167"/>
            <a:ext cx="5730090" cy="5615003"/>
          </a:xfrm>
          <a:prstGeom prst="ellipse">
            <a:avLst/>
          </a:prstGeom>
          <a:ln>
            <a:noFill/>
          </a:ln>
          <a:effectLst>
            <a:softEdge rad="112500"/>
          </a:effectLst>
        </p:spPr>
      </p:pic>
    </p:spTree>
    <p:extLst>
      <p:ext uri="{BB962C8B-B14F-4D97-AF65-F5344CB8AC3E}">
        <p14:creationId xmlns:p14="http://schemas.microsoft.com/office/powerpoint/2010/main" val="278236588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FFFFFF"/>
      </a:dk1>
      <a:lt1>
        <a:sysClr val="window" lastClr="20202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2112</TotalTime>
  <Words>1376</Words>
  <Application>Microsoft Office PowerPoint</Application>
  <PresentationFormat>Προσαρμογή</PresentationFormat>
  <Paragraphs>20</Paragraphs>
  <Slides>1</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vt:i4>
      </vt:variant>
    </vt:vector>
  </HeadingPairs>
  <TitlesOfParts>
    <vt:vector size="5" baseType="lpstr">
      <vt:lpstr>Arial</vt:lpstr>
      <vt:lpstr>Calibri</vt:lpstr>
      <vt:lpstr>Times New Roman</vt:lpstr>
      <vt:lpstr>Θέμα του Office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erg_ASTROFISIKIS</dc:creator>
  <cp:lastModifiedBy>Xenophon Moussas</cp:lastModifiedBy>
  <cp:revision>97</cp:revision>
  <dcterms:created xsi:type="dcterms:W3CDTF">2014-06-01T18:00:45Z</dcterms:created>
  <dcterms:modified xsi:type="dcterms:W3CDTF">2025-01-08T20:14:20Z</dcterms:modified>
</cp:coreProperties>
</file>