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77"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A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12" autoAdjust="0"/>
    <p:restoredTop sz="88015" autoAdjust="0"/>
  </p:normalViewPr>
  <p:slideViewPr>
    <p:cSldViewPr>
      <p:cViewPr>
        <p:scale>
          <a:sx n="33" d="100"/>
          <a:sy n="33" d="100"/>
        </p:scale>
        <p:origin x="-1980" y="-2764"/>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7946A-FBD7-4B05-80D4-A998183B7845}" type="datetimeFigureOut">
              <a:rPr lang="en-US" smtClean="0"/>
              <a:t>08-Jan-25</a:t>
            </a:fld>
            <a:endParaRPr lang="en-US"/>
          </a:p>
        </p:txBody>
      </p:sp>
      <p:sp>
        <p:nvSpPr>
          <p:cNvPr id="4" name="Θέση εικόνας διαφάνειας 3"/>
          <p:cNvSpPr>
            <a:spLocks noGrp="1" noRot="1" noChangeAspect="1"/>
          </p:cNvSpPr>
          <p:nvPr>
            <p:ph type="sldImg" idx="2"/>
          </p:nvPr>
        </p:nvSpPr>
        <p:spPr>
          <a:xfrm>
            <a:off x="2327275" y="1143000"/>
            <a:ext cx="2203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C65B2-A3F9-4B44-90CD-998AD16606A2}" type="slidenum">
              <a:rPr lang="en-US" smtClean="0"/>
              <a:t>‹#›</a:t>
            </a:fld>
            <a:endParaRPr lang="en-US"/>
          </a:p>
        </p:txBody>
      </p:sp>
    </p:spTree>
    <p:extLst>
      <p:ext uri="{BB962C8B-B14F-4D97-AF65-F5344CB8AC3E}">
        <p14:creationId xmlns:p14="http://schemas.microsoft.com/office/powerpoint/2010/main" val="61910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5063A56-A551-4F95-92A4-D1E5B22DC8A4}" type="slidenum">
              <a:rPr lang="el-GR" smtClean="0"/>
              <a:t>1</a:t>
            </a:fld>
            <a:endParaRPr lang="el-GR"/>
          </a:p>
        </p:txBody>
      </p:sp>
    </p:spTree>
    <p:extLst>
      <p:ext uri="{BB962C8B-B14F-4D97-AF65-F5344CB8AC3E}">
        <p14:creationId xmlns:p14="http://schemas.microsoft.com/office/powerpoint/2010/main" val="172291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08/01/2025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08/01/2025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xmoussas@gmail.com" TargetMode="External"/><Relationship Id="rId11" Type="http://schemas.openxmlformats.org/officeDocument/2006/relationships/image" Target="../media/image7.png"/><Relationship Id="rId5" Type="http://schemas.openxmlformats.org/officeDocument/2006/relationships/hyperlink" Target="mailto:xmoussas@phys.uoa.gr" TargetMode="External"/><Relationship Id="rId1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 descr="D:\TEX\Photos\Museum_National_Archaeological\EAM_Arsinoe.JPG"/>
          <p:cNvPicPr>
            <a:picLocks noChangeAspect="1" noChangeArrowheads="1"/>
          </p:cNvPicPr>
          <p:nvPr/>
        </p:nvPicPr>
        <p:blipFill>
          <a:blip r:embed="rId3" cstate="print"/>
          <a:srcRect/>
          <a:stretch>
            <a:fillRect/>
          </a:stretch>
        </p:blipFill>
        <p:spPr bwMode="auto">
          <a:xfrm>
            <a:off x="472891" y="20090582"/>
            <a:ext cx="6368119" cy="19272138"/>
          </a:xfrm>
          <a:prstGeom prst="rect">
            <a:avLst/>
          </a:prstGeom>
          <a:noFill/>
        </p:spPr>
      </p:pic>
      <p:sp>
        <p:nvSpPr>
          <p:cNvPr id="52" name="Rectangle 36"/>
          <p:cNvSpPr>
            <a:spLocks noChangeArrowheads="1"/>
          </p:cNvSpPr>
          <p:nvPr/>
        </p:nvSpPr>
        <p:spPr bwMode="auto">
          <a:xfrm>
            <a:off x="4818037" y="1620149"/>
            <a:ext cx="26262657" cy="4940805"/>
          </a:xfrm>
          <a:prstGeom prst="rect">
            <a:avLst/>
          </a:prstGeom>
          <a:noFill/>
          <a:ln w="9525">
            <a:noFill/>
            <a:miter lim="800000"/>
            <a:headEnd/>
            <a:tailEnd/>
          </a:ln>
          <a:effectLst/>
        </p:spPr>
        <p:txBody>
          <a:bodyPr lIns="144992" tIns="72496" rIns="144992" bIns="72496" anchor="ctr"/>
          <a:lstStyle/>
          <a:p>
            <a:pPr algn="ctr" defTabSz="1440593" rtl="1" eaLnBrk="0" hangingPunct="0">
              <a:defRPr/>
            </a:pPr>
            <a:r>
              <a:rPr lang="el-GR" sz="7875" b="1" i="1" dirty="0">
                <a:solidFill>
                  <a:srgbClr val="003399"/>
                </a:solidFill>
                <a:effectLst>
                  <a:outerShdw blurRad="38100" dist="38100" dir="2700000" algn="tl">
                    <a:srgbClr val="FFFFFF"/>
                  </a:outerShdw>
                </a:effectLst>
                <a:latin typeface="Times New Roman" pitchFamily="18" charset="0"/>
              </a:rPr>
              <a:t>Έκθεση Μηχανισμού Αντικυθήρων</a:t>
            </a:r>
          </a:p>
          <a:p>
            <a:pPr algn="ctr" defTabSz="1440593" rtl="1" eaLnBrk="0" hangingPunct="0">
              <a:defRPr/>
            </a:pPr>
            <a:r>
              <a:rPr lang="el-GR" sz="7875" b="1" i="1" dirty="0">
                <a:solidFill>
                  <a:srgbClr val="003399"/>
                </a:solidFill>
                <a:effectLst>
                  <a:outerShdw blurRad="38100" dist="38100" dir="2700000" algn="tl">
                    <a:srgbClr val="FFFFFF"/>
                  </a:outerShdw>
                </a:effectLst>
                <a:latin typeface="Times New Roman" pitchFamily="18" charset="0"/>
              </a:rPr>
              <a:t>Ελληνιστική Επιστήμη</a:t>
            </a:r>
            <a:endParaRPr lang="en-GB" sz="7875" b="1" i="1" dirty="0">
              <a:solidFill>
                <a:srgbClr val="003399"/>
              </a:solidFill>
              <a:effectLst>
                <a:outerShdw blurRad="38100" dist="38100" dir="2700000" algn="tl">
                  <a:srgbClr val="FFFFFF"/>
                </a:outerShdw>
              </a:effectLst>
              <a:latin typeface="Times New Roman" pitchFamily="18" charset="0"/>
            </a:endParaRPr>
          </a:p>
          <a:p>
            <a:pPr algn="ctr" defTabSz="1440593" rtl="1" eaLnBrk="0" hangingPunct="0">
              <a:defRPr/>
            </a:pPr>
            <a:r>
              <a:rPr lang="en-GB" sz="7088" b="1" i="1" dirty="0">
                <a:solidFill>
                  <a:srgbClr val="003399"/>
                </a:solidFill>
                <a:effectLst>
                  <a:outerShdw blurRad="38100" dist="38100" dir="2700000" algn="tl">
                    <a:srgbClr val="FFFFFF"/>
                  </a:outerShdw>
                </a:effectLst>
                <a:latin typeface="Times New Roman" pitchFamily="18" charset="0"/>
              </a:rPr>
              <a:t>The Antikythera Mechanism Exhibition</a:t>
            </a:r>
          </a:p>
          <a:p>
            <a:pPr algn="ctr" defTabSz="1440593" rtl="1" eaLnBrk="0" hangingPunct="0">
              <a:defRPr/>
            </a:pPr>
            <a:r>
              <a:rPr lang="en-GB" sz="7088" b="1" i="1" dirty="0">
                <a:solidFill>
                  <a:srgbClr val="003399"/>
                </a:solidFill>
                <a:effectLst>
                  <a:outerShdw blurRad="38100" dist="38100" dir="2700000" algn="tl">
                    <a:srgbClr val="FFFFFF"/>
                  </a:outerShdw>
                </a:effectLst>
                <a:latin typeface="Times New Roman" pitchFamily="18" charset="0"/>
              </a:rPr>
              <a:t>Hellenistic Science</a:t>
            </a:r>
            <a:endParaRPr lang="en-US" sz="4725" b="1" i="1" dirty="0">
              <a:solidFill>
                <a:srgbClr val="003399"/>
              </a:solidFill>
              <a:effectLst>
                <a:outerShdw blurRad="38100" dist="38100" dir="2700000" algn="tl">
                  <a:srgbClr val="FFFFFF"/>
                </a:outerShdw>
              </a:effectLst>
              <a:latin typeface="Times New Roman" pitchFamily="18" charset="0"/>
            </a:endParaRPr>
          </a:p>
          <a:p>
            <a:pPr algn="ctr" defTabSz="1440593" rtl="1" eaLnBrk="0" hangingPunct="0">
              <a:defRPr/>
            </a:pPr>
            <a:endParaRPr lang="en-US" sz="5906" b="1" i="1" dirty="0">
              <a:solidFill>
                <a:srgbClr val="003399"/>
              </a:solidFill>
              <a:effectLst>
                <a:outerShdw blurRad="38100" dist="38100" dir="2700000" algn="tl">
                  <a:srgbClr val="FFFFFF"/>
                </a:outerShdw>
              </a:effectLst>
              <a:latin typeface="Times New Roman" pitchFamily="18" charset="0"/>
            </a:endParaRPr>
          </a:p>
        </p:txBody>
      </p:sp>
      <p:sp>
        <p:nvSpPr>
          <p:cNvPr id="55" name="4 - TextBox"/>
          <p:cNvSpPr txBox="1"/>
          <p:nvPr/>
        </p:nvSpPr>
        <p:spPr>
          <a:xfrm>
            <a:off x="7011921" y="19976597"/>
            <a:ext cx="11591283" cy="20448675"/>
          </a:xfrm>
          <a:prstGeom prst="rect">
            <a:avLst/>
          </a:prstGeom>
          <a:noFill/>
        </p:spPr>
        <p:txBody>
          <a:bodyPr wrap="square" rtlCol="0">
            <a:spAutoFit/>
          </a:bodyPr>
          <a:lstStyle/>
          <a:p>
            <a:r>
              <a:rPr lang="en-GB" sz="2756" b="1" dirty="0"/>
              <a:t>Hellenistic Science</a:t>
            </a:r>
            <a:endParaRPr lang="el-GR" sz="2756" dirty="0"/>
          </a:p>
          <a:p>
            <a:r>
              <a:rPr lang="en-US" sz="2756" dirty="0"/>
              <a:t>Almost all Sciences were born in Greece, mainly in Ionia, and they then flourished all over Greece. Science and especially astronomy and mathematics progressed rapidly after the era of Alexander the Great, as a result of the knowledge and data that the Greeks had gathered from the vast empire of Alexander, from Egypt to Persia, Samarkand, India and China. </a:t>
            </a:r>
            <a:endParaRPr lang="el-GR" sz="2756" dirty="0"/>
          </a:p>
          <a:p>
            <a:r>
              <a:rPr lang="en-US" sz="2756" dirty="0"/>
              <a:t>In Alexandria, the </a:t>
            </a:r>
            <a:r>
              <a:rPr lang="en-US" sz="2756" i="1" dirty="0"/>
              <a:t>Museum</a:t>
            </a:r>
            <a:r>
              <a:rPr lang="en-US" sz="2756" dirty="0"/>
              <a:t> (Temple of Muses, the eight goddesses of Arts and Science), a research institution and the </a:t>
            </a:r>
            <a:r>
              <a:rPr lang="en-US" sz="2756" i="1" dirty="0"/>
              <a:t>Royal</a:t>
            </a:r>
            <a:r>
              <a:rPr lang="en-US" sz="2756" dirty="0"/>
              <a:t> </a:t>
            </a:r>
            <a:r>
              <a:rPr lang="en-US" sz="2756" i="1" dirty="0"/>
              <a:t>Library </a:t>
            </a:r>
            <a:r>
              <a:rPr lang="en-US" sz="2756" dirty="0"/>
              <a:t>became the center of philosophy. In Egypt sciences developed dramatically. For centuries almost all important scientists worked in the Museum and the Library of Alexandria.  </a:t>
            </a:r>
            <a:r>
              <a:rPr lang="en-US" sz="2756" i="1" dirty="0"/>
              <a:t>Magna Graecia </a:t>
            </a:r>
            <a:r>
              <a:rPr lang="en-US" sz="2756" dirty="0"/>
              <a:t>(Southern Italy and Sicily) contribute greatly in science and philosophy. </a:t>
            </a:r>
            <a:endParaRPr lang="el-GR" sz="2756" dirty="0"/>
          </a:p>
          <a:p>
            <a:r>
              <a:rPr lang="en-US" sz="2756" dirty="0" err="1"/>
              <a:t>Autolycus</a:t>
            </a:r>
            <a:r>
              <a:rPr lang="en-US" sz="2756" dirty="0"/>
              <a:t> of </a:t>
            </a:r>
            <a:r>
              <a:rPr lang="en-US" sz="2756" dirty="0" err="1"/>
              <a:t>Pitane</a:t>
            </a:r>
            <a:r>
              <a:rPr lang="en-US" sz="2756" dirty="0"/>
              <a:t>  (c. 360 BC to 290 BC) mathematician and astronomer wrote two astronomical books on the motion of the celestial sphere with more than a hundred theorems in astronomy. </a:t>
            </a:r>
            <a:r>
              <a:rPr lang="en-US" sz="2756" dirty="0" err="1"/>
              <a:t>Euclides</a:t>
            </a:r>
            <a:r>
              <a:rPr lang="en-US" sz="2756" dirty="0"/>
              <a:t> (</a:t>
            </a:r>
            <a:r>
              <a:rPr lang="en-GB" sz="2756" dirty="0"/>
              <a:t>c. </a:t>
            </a:r>
            <a:r>
              <a:rPr lang="en-US" sz="2756" dirty="0"/>
              <a:t>325</a:t>
            </a:r>
            <a:r>
              <a:rPr lang="en-GB" sz="2756" dirty="0"/>
              <a:t> BC to </a:t>
            </a:r>
            <a:r>
              <a:rPr lang="en-US" sz="2756" dirty="0"/>
              <a:t>265 </a:t>
            </a:r>
            <a:r>
              <a:rPr lang="en-GB" sz="2756" dirty="0"/>
              <a:t>BC</a:t>
            </a:r>
            <a:r>
              <a:rPr lang="en-US" sz="2756" dirty="0"/>
              <a:t>) establishes theoretical Geometry an</a:t>
            </a:r>
            <a:r>
              <a:rPr lang="en-GB" sz="2756" dirty="0"/>
              <a:t>d</a:t>
            </a:r>
            <a:r>
              <a:rPr lang="en-US" sz="2756" dirty="0"/>
              <a:t> Science, with theorems and exact proofs. Aristarchus of Samos (</a:t>
            </a:r>
            <a:r>
              <a:rPr lang="en-GB" sz="2756" dirty="0"/>
              <a:t>c. 310 BC to 230 BC</a:t>
            </a:r>
            <a:r>
              <a:rPr lang="en-US" sz="2756" dirty="0"/>
              <a:t>) established the heliocentric system, based on Pythagorean theories. </a:t>
            </a:r>
            <a:r>
              <a:rPr lang="en-GB" sz="2756" dirty="0"/>
              <a:t>Aristarchus introduced the notion of gravity following Leucippus and Democritus and Archimedes stated that the Moon is kept in its trajectory around the Earth by the gravity of the Earth.  </a:t>
            </a:r>
            <a:r>
              <a:rPr lang="en-US" sz="2756" dirty="0"/>
              <a:t>Eratosthenes of Cyrene (</a:t>
            </a:r>
            <a:r>
              <a:rPr lang="pl-PL" sz="2756" dirty="0"/>
              <a:t>c. 276 BC </a:t>
            </a:r>
            <a:r>
              <a:rPr lang="en-GB" sz="2756" dirty="0"/>
              <a:t>to</a:t>
            </a:r>
            <a:r>
              <a:rPr lang="pl-PL" sz="2756" dirty="0"/>
              <a:t> 194 BC</a:t>
            </a:r>
            <a:r>
              <a:rPr lang="en-US" sz="2756" dirty="0"/>
              <a:t>), at the Library of Alexandria measures the circumference of the Earth and the distance to the Sun with good accuracy. He improved previous maps of the Earth using spherical coordinates. </a:t>
            </a:r>
            <a:endParaRPr lang="el-GR" sz="2756" dirty="0"/>
          </a:p>
          <a:p>
            <a:r>
              <a:rPr lang="en-GB" sz="2756" dirty="0"/>
              <a:t>Epicycles had been invented by Apollonius of </a:t>
            </a:r>
            <a:r>
              <a:rPr lang="en-GB" sz="2756" dirty="0" err="1"/>
              <a:t>Perga</a:t>
            </a:r>
            <a:r>
              <a:rPr lang="en-GB" sz="2756" dirty="0"/>
              <a:t> (</a:t>
            </a:r>
            <a:r>
              <a:rPr lang="pl-PL" sz="2756" dirty="0"/>
              <a:t>c. 262 BC </a:t>
            </a:r>
            <a:r>
              <a:rPr lang="en-GB" sz="2756" dirty="0"/>
              <a:t>to </a:t>
            </a:r>
            <a:r>
              <a:rPr lang="pl-PL" sz="2756" dirty="0"/>
              <a:t>190 BC</a:t>
            </a:r>
            <a:r>
              <a:rPr lang="en-GB" sz="2756" dirty="0"/>
              <a:t>) possibly based on the ideas of </a:t>
            </a:r>
            <a:r>
              <a:rPr lang="en-GB" sz="2756" dirty="0" err="1"/>
              <a:t>Heraclides</a:t>
            </a:r>
            <a:r>
              <a:rPr lang="en-GB" sz="2756" dirty="0"/>
              <a:t> of Pontus (</a:t>
            </a:r>
            <a:r>
              <a:rPr lang="pl-PL" sz="2756" dirty="0"/>
              <a:t>c. 390 BC </a:t>
            </a:r>
            <a:r>
              <a:rPr lang="en-GB" sz="2756" dirty="0"/>
              <a:t>to </a:t>
            </a:r>
            <a:r>
              <a:rPr lang="pl-PL" sz="2756" dirty="0"/>
              <a:t>310 BC</a:t>
            </a:r>
            <a:r>
              <a:rPr lang="en-GB" sz="2756" dirty="0"/>
              <a:t>). Apollonius created the conic sections (ellipse, hyperbola, parabola) that Kepler used</a:t>
            </a:r>
            <a:r>
              <a:rPr lang="en-US" sz="2756" dirty="0"/>
              <a:t>. Epicyclical motion (like Fourier series) </a:t>
            </a:r>
            <a:r>
              <a:rPr lang="en-GB" sz="2756" dirty="0"/>
              <a:t>used in the Antikythera Mechanism </a:t>
            </a:r>
            <a:r>
              <a:rPr lang="en-US" sz="2756" dirty="0"/>
              <a:t>for the Moon </a:t>
            </a:r>
            <a:r>
              <a:rPr lang="en-GB" sz="2756" dirty="0"/>
              <a:t>that follows well </a:t>
            </a:r>
            <a:r>
              <a:rPr lang="en-GB" sz="2756" dirty="0" err="1"/>
              <a:t>Kelper’s</a:t>
            </a:r>
            <a:r>
              <a:rPr lang="en-GB" sz="2756" dirty="0"/>
              <a:t> 2</a:t>
            </a:r>
            <a:r>
              <a:rPr lang="en-GB" sz="2756" baseline="30000" dirty="0"/>
              <a:t>nd</a:t>
            </a:r>
            <a:r>
              <a:rPr lang="en-GB" sz="2756" dirty="0"/>
              <a:t> law</a:t>
            </a:r>
            <a:r>
              <a:rPr lang="en-US" sz="2756" dirty="0"/>
              <a:t>. </a:t>
            </a:r>
            <a:r>
              <a:rPr lang="en-US" sz="2756" dirty="0" err="1"/>
              <a:t>Eudoxus</a:t>
            </a:r>
            <a:r>
              <a:rPr lang="en-US" sz="2756" dirty="0"/>
              <a:t> of </a:t>
            </a:r>
            <a:r>
              <a:rPr lang="en-US" sz="2756" dirty="0" err="1"/>
              <a:t>Cnidos</a:t>
            </a:r>
            <a:r>
              <a:rPr lang="en-US" sz="2756" dirty="0"/>
              <a:t> (c. 408</a:t>
            </a:r>
            <a:r>
              <a:rPr lang="en-GB" sz="2756" dirty="0"/>
              <a:t> BC to </a:t>
            </a:r>
            <a:r>
              <a:rPr lang="en-US" sz="2756" dirty="0"/>
              <a:t>355</a:t>
            </a:r>
            <a:r>
              <a:rPr lang="en-GB" sz="2756" dirty="0"/>
              <a:t> BC</a:t>
            </a:r>
            <a:r>
              <a:rPr lang="en-US" sz="2756" dirty="0"/>
              <a:t>) constructed mathematical models of the solar system with concentric spheres that reproduced realistically the motions of planets, the Sun, the Moon and the stars. This method is the forefather of spherical harmonics. </a:t>
            </a:r>
            <a:endParaRPr lang="el-GR" sz="2756" dirty="0"/>
          </a:p>
          <a:p>
            <a:r>
              <a:rPr lang="en-US" sz="2756" dirty="0"/>
              <a:t>Hipparchus of Rhodes (c. </a:t>
            </a:r>
            <a:r>
              <a:rPr lang="en-GB" sz="2756" dirty="0"/>
              <a:t>190 BC  to 127 BC</a:t>
            </a:r>
            <a:r>
              <a:rPr lang="en-US" sz="2756" dirty="0"/>
              <a:t>), performed excellent measurements of astronomical bodies. He constructed several instruments. He made the first plane astrolabe, projecting the celestial sphere on a plane. </a:t>
            </a:r>
            <a:endParaRPr lang="el-GR" sz="2756" dirty="0"/>
          </a:p>
          <a:p>
            <a:r>
              <a:rPr lang="en-US" sz="2756" dirty="0" err="1"/>
              <a:t>Ctesibius</a:t>
            </a:r>
            <a:r>
              <a:rPr lang="en-US" sz="2756" dirty="0"/>
              <a:t> (c. </a:t>
            </a:r>
            <a:r>
              <a:rPr lang="en-GB" sz="2756" dirty="0"/>
              <a:t>285 BC to 222 BC</a:t>
            </a:r>
            <a:r>
              <a:rPr lang="en-US" sz="2756" dirty="0"/>
              <a:t>) and Heron of Alexandria (</a:t>
            </a:r>
            <a:r>
              <a:rPr lang="it-IT" sz="2756" dirty="0"/>
              <a:t>c. 10 AD to 70 AD)</a:t>
            </a:r>
            <a:r>
              <a:rPr lang="en-US" sz="2756" dirty="0"/>
              <a:t> constructed many machines, pumps, automata, </a:t>
            </a:r>
            <a:r>
              <a:rPr lang="en-US" sz="2756" i="1" dirty="0" err="1"/>
              <a:t>hydravli</a:t>
            </a:r>
            <a:r>
              <a:rPr lang="en-US" sz="2756" dirty="0"/>
              <a:t> (Organ) that worked with compressed air and other automations. The terminology used by these authors coincides with the terminology of the manual of the </a:t>
            </a:r>
            <a:r>
              <a:rPr lang="en-US" sz="2756" dirty="0" err="1"/>
              <a:t>Antikythera</a:t>
            </a:r>
            <a:r>
              <a:rPr lang="en-US" sz="2756" dirty="0"/>
              <a:t> Mechanism. </a:t>
            </a:r>
            <a:endParaRPr lang="el-GR" sz="2756" dirty="0"/>
          </a:p>
          <a:p>
            <a:r>
              <a:rPr lang="en-US" sz="2756" dirty="0"/>
              <a:t>Claudius Ptolemy, astronomer, geographer and mathematician, wrote many astronomical books that lasted for millennia and were translated into Arabic, Latin, Russian and many languages. He constructed maps of the world that were only replaced after the time of Columbus and the discovery of Americas. </a:t>
            </a:r>
            <a:endParaRPr lang="el-GR" sz="2756" dirty="0"/>
          </a:p>
          <a:p>
            <a:r>
              <a:rPr lang="en-US" sz="2756" dirty="0"/>
              <a:t>The </a:t>
            </a:r>
            <a:r>
              <a:rPr lang="en-US" sz="2756" dirty="0" err="1"/>
              <a:t>Pappus</a:t>
            </a:r>
            <a:r>
              <a:rPr lang="en-US" sz="2756" dirty="0"/>
              <a:t> (</a:t>
            </a:r>
            <a:r>
              <a:rPr lang="it-IT" sz="2756" dirty="0"/>
              <a:t>290 AD to 350 AD) </a:t>
            </a:r>
            <a:r>
              <a:rPr lang="en-US" sz="2756" dirty="0"/>
              <a:t>wrote extensive mathematical works that cover all known mathematics. In these books there are theorems concerning the construction and use of gears. </a:t>
            </a:r>
            <a:r>
              <a:rPr lang="en-US" sz="2756" dirty="0" err="1"/>
              <a:t>Ioannis</a:t>
            </a:r>
            <a:r>
              <a:rPr lang="en-US" sz="2756" dirty="0"/>
              <a:t> </a:t>
            </a:r>
            <a:r>
              <a:rPr lang="en-US" sz="2756" dirty="0" err="1"/>
              <a:t>Philopolnus</a:t>
            </a:r>
            <a:r>
              <a:rPr lang="en-US" sz="2756" dirty="0"/>
              <a:t> (</a:t>
            </a:r>
            <a:r>
              <a:rPr lang="en-GB" sz="2756" dirty="0"/>
              <a:t> 490 AD to 570 AD)</a:t>
            </a:r>
            <a:r>
              <a:rPr lang="en-US" sz="2756" dirty="0"/>
              <a:t>, at the Library of Alexandria, introduced physical concepts such as inertia and moment.  </a:t>
            </a:r>
            <a:endParaRPr lang="el-GR" sz="2756" dirty="0"/>
          </a:p>
          <a:p>
            <a:pPr marL="81262" indent="368805">
              <a:spcAft>
                <a:spcPts val="1181"/>
              </a:spcAft>
              <a:buFont typeface="Arial" pitchFamily="34" charset="0"/>
              <a:buChar char="•"/>
            </a:pPr>
            <a:endParaRPr lang="en-GB" sz="2756" dirty="0"/>
          </a:p>
        </p:txBody>
      </p:sp>
      <p:pic>
        <p:nvPicPr>
          <p:cNvPr id="60" name="Picture 2" descr="D:\TEX\Photos\Museum_National_Archaeological\P6161472.JPG"/>
          <p:cNvPicPr>
            <a:picLocks noChangeAspect="1" noChangeArrowheads="1"/>
          </p:cNvPicPr>
          <p:nvPr/>
        </p:nvPicPr>
        <p:blipFill>
          <a:blip r:embed="rId4" cstate="print"/>
          <a:srcRect/>
          <a:stretch>
            <a:fillRect/>
          </a:stretch>
        </p:blipFill>
        <p:spPr bwMode="auto">
          <a:xfrm>
            <a:off x="29837623" y="24567952"/>
            <a:ext cx="5258436" cy="4360328"/>
          </a:xfrm>
          <a:prstGeom prst="ellipse">
            <a:avLst/>
          </a:prstGeom>
          <a:ln>
            <a:noFill/>
          </a:ln>
          <a:effectLst>
            <a:softEdge rad="112500"/>
          </a:effectLst>
        </p:spPr>
      </p:pic>
      <p:grpSp>
        <p:nvGrpSpPr>
          <p:cNvPr id="67" name="50 - Ομάδα"/>
          <p:cNvGrpSpPr/>
          <p:nvPr/>
        </p:nvGrpSpPr>
        <p:grpSpPr>
          <a:xfrm>
            <a:off x="29163490" y="1273349"/>
            <a:ext cx="6496434" cy="22496706"/>
            <a:chOff x="20070904" y="26827336"/>
            <a:chExt cx="4271600" cy="15675911"/>
          </a:xfrm>
        </p:grpSpPr>
        <p:grpSp>
          <p:nvGrpSpPr>
            <p:cNvPr id="68" name="21 - Ομάδα"/>
            <p:cNvGrpSpPr/>
            <p:nvPr/>
          </p:nvGrpSpPr>
          <p:grpSpPr>
            <a:xfrm>
              <a:off x="20070904" y="26827336"/>
              <a:ext cx="4271600" cy="12817424"/>
              <a:chOff x="12795731" y="7921130"/>
              <a:chExt cx="4034254" cy="11774983"/>
            </a:xfrm>
          </p:grpSpPr>
          <p:sp>
            <p:nvSpPr>
              <p:cNvPr id="70" name="22 - Έλλειψη"/>
              <p:cNvSpPr/>
              <p:nvPr/>
            </p:nvSpPr>
            <p:spPr bwMode="auto">
              <a:xfrm>
                <a:off x="13043142" y="15930548"/>
                <a:ext cx="3558960" cy="3500462"/>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C000">
                    <a:alpha val="79000"/>
                  </a:srgbClr>
                </a:solidFill>
                <a:prstDash val="solid"/>
                <a:round/>
                <a:headEnd type="none" w="med" len="med"/>
                <a:tailEnd type="none" w="med" len="med"/>
              </a:ln>
              <a:effectLst/>
            </p:spPr>
            <p:txBody>
              <a:bodyPr/>
              <a:lstStyle/>
              <a:p>
                <a:pPr defTabSz="3442706">
                  <a:defRPr/>
                </a:pPr>
                <a:endParaRPr lang="en-US" sz="8958"/>
              </a:p>
            </p:txBody>
          </p:sp>
          <p:sp>
            <p:nvSpPr>
              <p:cNvPr id="71" name="23 - Έλλειψη"/>
              <p:cNvSpPr/>
              <p:nvPr/>
            </p:nvSpPr>
            <p:spPr bwMode="auto">
              <a:xfrm>
                <a:off x="12795731" y="17499008"/>
                <a:ext cx="494823" cy="490542"/>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72" name="24 - Έλλειψη"/>
              <p:cNvSpPr/>
              <p:nvPr/>
            </p:nvSpPr>
            <p:spPr bwMode="auto">
              <a:xfrm>
                <a:off x="16316351" y="17511708"/>
                <a:ext cx="513634" cy="490542"/>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73" name="25 - Έλλειψη"/>
              <p:cNvSpPr/>
              <p:nvPr/>
            </p:nvSpPr>
            <p:spPr bwMode="auto">
              <a:xfrm>
                <a:off x="14530401" y="15716234"/>
                <a:ext cx="595318" cy="490542"/>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74" name="26 - Έλλειψη"/>
              <p:cNvSpPr/>
              <p:nvPr/>
            </p:nvSpPr>
            <p:spPr bwMode="auto">
              <a:xfrm>
                <a:off x="14458963" y="19145258"/>
                <a:ext cx="595318" cy="490542"/>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75" name="27 - Έλλειψη"/>
              <p:cNvSpPr/>
              <p:nvPr/>
            </p:nvSpPr>
            <p:spPr bwMode="auto">
              <a:xfrm>
                <a:off x="13393663" y="11953578"/>
                <a:ext cx="2928958" cy="2714644"/>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76" name="28 - Έλλειψη"/>
              <p:cNvSpPr/>
              <p:nvPr/>
            </p:nvSpPr>
            <p:spPr bwMode="auto">
              <a:xfrm>
                <a:off x="13328795" y="15716249"/>
                <a:ext cx="2928958" cy="3929074"/>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66675" cap="flat" cmpd="dbl" algn="ctr">
                <a:solidFill>
                  <a:srgbClr val="FFFF00">
                    <a:alpha val="79000"/>
                  </a:srgbClr>
                </a:solidFill>
                <a:prstDash val="sysDot"/>
                <a:round/>
                <a:headEnd type="none" w="med" len="med"/>
                <a:tailEnd type="none" w="med" len="med"/>
              </a:ln>
              <a:effectLst/>
            </p:spPr>
            <p:txBody>
              <a:bodyPr/>
              <a:lstStyle/>
              <a:p>
                <a:pPr defTabSz="3442706">
                  <a:defRPr/>
                </a:pPr>
                <a:endParaRPr lang="en-US" sz="8958" dirty="0"/>
              </a:p>
            </p:txBody>
          </p:sp>
          <p:sp>
            <p:nvSpPr>
              <p:cNvPr id="77" name="30 - Έλλειψη"/>
              <p:cNvSpPr>
                <a:spLocks noChangeArrowheads="1"/>
              </p:cNvSpPr>
              <p:nvPr/>
            </p:nvSpPr>
            <p:spPr bwMode="auto">
              <a:xfrm>
                <a:off x="14744700" y="15644813"/>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78" name="32 - Έλλειψη"/>
              <p:cNvSpPr>
                <a:spLocks noChangeArrowheads="1"/>
              </p:cNvSpPr>
              <p:nvPr/>
            </p:nvSpPr>
            <p:spPr bwMode="auto">
              <a:xfrm>
                <a:off x="13425488" y="16683038"/>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79" name="34 - Έλλειψη"/>
              <p:cNvSpPr>
                <a:spLocks noChangeArrowheads="1"/>
              </p:cNvSpPr>
              <p:nvPr/>
            </p:nvSpPr>
            <p:spPr bwMode="auto">
              <a:xfrm>
                <a:off x="16202025" y="17670463"/>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80" name="35 - Έλλειψη"/>
              <p:cNvSpPr>
                <a:spLocks noChangeArrowheads="1"/>
              </p:cNvSpPr>
              <p:nvPr/>
            </p:nvSpPr>
            <p:spPr bwMode="auto">
              <a:xfrm>
                <a:off x="13244513" y="17670463"/>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81" name="36 - Έλλειψη"/>
              <p:cNvSpPr>
                <a:spLocks noChangeArrowheads="1"/>
              </p:cNvSpPr>
              <p:nvPr/>
            </p:nvSpPr>
            <p:spPr bwMode="auto">
              <a:xfrm>
                <a:off x="14693900" y="19553238"/>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82" name="34 - Έλλειψη"/>
              <p:cNvSpPr/>
              <p:nvPr/>
            </p:nvSpPr>
            <p:spPr bwMode="auto">
              <a:xfrm>
                <a:off x="13101641" y="16287738"/>
                <a:ext cx="595318" cy="490542"/>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83" name="38 - Έλλειψη"/>
              <p:cNvSpPr>
                <a:spLocks noChangeArrowheads="1"/>
              </p:cNvSpPr>
              <p:nvPr/>
            </p:nvSpPr>
            <p:spPr bwMode="auto">
              <a:xfrm>
                <a:off x="14706600" y="17586325"/>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84" name="36 - Έλλειψη"/>
              <p:cNvSpPr/>
              <p:nvPr/>
            </p:nvSpPr>
            <p:spPr bwMode="auto">
              <a:xfrm>
                <a:off x="13537679" y="7921130"/>
                <a:ext cx="2928958" cy="2714644"/>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85" name="42 - Έλλειψη"/>
              <p:cNvSpPr>
                <a:spLocks noChangeArrowheads="1"/>
              </p:cNvSpPr>
              <p:nvPr/>
            </p:nvSpPr>
            <p:spPr bwMode="auto">
              <a:xfrm>
                <a:off x="14906972" y="9215438"/>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86" name="38 - Έλλειψη"/>
              <p:cNvSpPr/>
              <p:nvPr/>
            </p:nvSpPr>
            <p:spPr bwMode="auto">
              <a:xfrm>
                <a:off x="13393663" y="11544134"/>
                <a:ext cx="2928958" cy="2714644"/>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ysDot"/>
                <a:round/>
                <a:headEnd type="none" w="med" len="med"/>
                <a:tailEnd type="none" w="med" len="med"/>
              </a:ln>
              <a:effectLst/>
            </p:spPr>
            <p:txBody>
              <a:bodyPr/>
              <a:lstStyle/>
              <a:p>
                <a:pPr defTabSz="3442706">
                  <a:defRPr/>
                </a:pPr>
                <a:endParaRPr lang="en-US" sz="8958"/>
              </a:p>
            </p:txBody>
          </p:sp>
          <p:sp>
            <p:nvSpPr>
              <p:cNvPr id="87" name="40 - Έλλειψη"/>
              <p:cNvSpPr/>
              <p:nvPr/>
            </p:nvSpPr>
            <p:spPr bwMode="auto">
              <a:xfrm>
                <a:off x="15749301" y="12218719"/>
                <a:ext cx="482298" cy="490542"/>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sp>
            <p:nvSpPr>
              <p:cNvPr id="88" name="31 - Έλλειψη"/>
              <p:cNvSpPr>
                <a:spLocks noChangeArrowheads="1"/>
              </p:cNvSpPr>
              <p:nvPr/>
            </p:nvSpPr>
            <p:spPr bwMode="auto">
              <a:xfrm>
                <a:off x="16130631" y="12243560"/>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89" name="33 - Έλλειψη"/>
              <p:cNvSpPr>
                <a:spLocks noChangeArrowheads="1"/>
              </p:cNvSpPr>
              <p:nvPr/>
            </p:nvSpPr>
            <p:spPr bwMode="auto">
              <a:xfrm>
                <a:off x="14833823" y="12988284"/>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90" name="33 - Έλλειψη"/>
              <p:cNvSpPr>
                <a:spLocks noChangeArrowheads="1"/>
              </p:cNvSpPr>
              <p:nvPr/>
            </p:nvSpPr>
            <p:spPr bwMode="auto">
              <a:xfrm>
                <a:off x="14833823" y="13177714"/>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91" name="41 - Έλλειψη"/>
              <p:cNvSpPr>
                <a:spLocks noChangeArrowheads="1"/>
              </p:cNvSpPr>
              <p:nvPr/>
            </p:nvSpPr>
            <p:spPr bwMode="auto">
              <a:xfrm>
                <a:off x="16136757" y="8137154"/>
                <a:ext cx="142875" cy="142875"/>
              </a:xfrm>
              <a:prstGeom prst="ellipse">
                <a:avLst/>
              </a:prstGeom>
              <a:solidFill>
                <a:srgbClr val="FF0000"/>
              </a:solidFill>
              <a:ln w="9525" algn="ctr">
                <a:solidFill>
                  <a:srgbClr val="FF0000"/>
                </a:solidFill>
                <a:round/>
                <a:headEnd/>
                <a:tailEnd/>
              </a:ln>
            </p:spPr>
            <p:txBody>
              <a:bodyPr/>
              <a:lstStyle/>
              <a:p>
                <a:pPr defTabSz="3442706"/>
                <a:endParaRPr lang="en-US" sz="8958"/>
              </a:p>
            </p:txBody>
          </p:sp>
          <p:sp>
            <p:nvSpPr>
              <p:cNvPr id="92" name="47 - Έλλειψη"/>
              <p:cNvSpPr/>
              <p:nvPr/>
            </p:nvSpPr>
            <p:spPr bwMode="auto">
              <a:xfrm>
                <a:off x="15772093" y="8045337"/>
                <a:ext cx="410724" cy="439413"/>
              </a:xfrm>
              <a:prstGeom prst="ellipse">
                <a:avLst/>
              </a:prstGeom>
              <a:gradFill flip="none" rotWithShape="1">
                <a:gsLst>
                  <a:gs pos="50000">
                    <a:schemeClr val="accent1">
                      <a:shade val="67500"/>
                      <a:satMod val="115000"/>
                      <a:alpha val="39000"/>
                    </a:schemeClr>
                  </a:gs>
                  <a:gs pos="100000">
                    <a:schemeClr val="accent1">
                      <a:shade val="67500"/>
                      <a:satMod val="115000"/>
                      <a:alpha val="15000"/>
                    </a:schemeClr>
                  </a:gs>
                  <a:gs pos="100000">
                    <a:schemeClr val="accent1">
                      <a:shade val="100000"/>
                      <a:satMod val="115000"/>
                    </a:schemeClr>
                  </a:gs>
                </a:gsLst>
                <a:lin ang="0" scaled="1"/>
                <a:tileRect/>
              </a:gradFill>
              <a:ln w="44450" cap="flat" cmpd="dbl" algn="ctr">
                <a:solidFill>
                  <a:srgbClr val="FFD85D">
                    <a:alpha val="78824"/>
                  </a:srgbClr>
                </a:solidFill>
                <a:prstDash val="solid"/>
                <a:round/>
                <a:headEnd type="none" w="med" len="med"/>
                <a:tailEnd type="none" w="med" len="med"/>
              </a:ln>
              <a:effectLst/>
            </p:spPr>
            <p:txBody>
              <a:bodyPr/>
              <a:lstStyle/>
              <a:p>
                <a:pPr defTabSz="3442706">
                  <a:defRPr/>
                </a:pPr>
                <a:endParaRPr lang="en-US" sz="8958"/>
              </a:p>
            </p:txBody>
          </p:sp>
        </p:grpSp>
        <p:sp>
          <p:nvSpPr>
            <p:cNvPr id="69" name="49 - Ορθογώνιο"/>
            <p:cNvSpPr/>
            <p:nvPr/>
          </p:nvSpPr>
          <p:spPr>
            <a:xfrm>
              <a:off x="20697370" y="40327356"/>
              <a:ext cx="3403844" cy="2175891"/>
            </a:xfrm>
            <a:prstGeom prst="rect">
              <a:avLst/>
            </a:prstGeom>
          </p:spPr>
          <p:txBody>
            <a:bodyPr wrap="square">
              <a:spAutoFit/>
            </a:bodyPr>
            <a:lstStyle/>
            <a:p>
              <a:pPr algn="ctr"/>
              <a:r>
                <a:rPr lang="en-US" sz="1969" dirty="0"/>
                <a:t>Planetary motion using epicycles; the addition of two circular motions with two different periods.</a:t>
              </a:r>
            </a:p>
            <a:p>
              <a:pPr algn="ctr"/>
              <a:r>
                <a:rPr lang="en-US" sz="1969" dirty="0"/>
                <a:t>The lower one, with ratio of periods 1 to 2, gives an almost elliptical motion.</a:t>
              </a:r>
              <a:endParaRPr lang="el-GR" sz="1969" dirty="0"/>
            </a:p>
            <a:p>
              <a:pPr algn="ctr"/>
              <a:r>
                <a:rPr lang="el-GR" sz="1969" dirty="0"/>
                <a:t>Πλανητικές τροχιές αναπαράγονται με απλά μαθηματικά, με χρήση </a:t>
              </a:r>
              <a:r>
                <a:rPr lang="el-GR" sz="1969" dirty="0" err="1"/>
                <a:t>επικύκλων</a:t>
              </a:r>
              <a:r>
                <a:rPr lang="el-GR" sz="1969" dirty="0"/>
                <a:t>: την πρόσθεση δύο κυκλικών κινήσεων με δύο διαφορετικές περιόδους.</a:t>
              </a:r>
            </a:p>
            <a:p>
              <a:pPr algn="ctr"/>
              <a:r>
                <a:rPr lang="el-GR" sz="1969" dirty="0"/>
                <a:t>Η κάτω, με αναλογία περιόδων 1 προς 2, δίνει σχεδόν ελλειπτική κίνηση.</a:t>
              </a:r>
              <a:endParaRPr lang="en-US" sz="1969" dirty="0"/>
            </a:p>
          </p:txBody>
        </p:sp>
      </p:grpSp>
      <p:sp>
        <p:nvSpPr>
          <p:cNvPr id="38" name="4 - TextBox"/>
          <p:cNvSpPr txBox="1"/>
          <p:nvPr/>
        </p:nvSpPr>
        <p:spPr>
          <a:xfrm>
            <a:off x="19183420" y="6607981"/>
            <a:ext cx="9836054" cy="22744688"/>
          </a:xfrm>
          <a:prstGeom prst="rect">
            <a:avLst/>
          </a:prstGeom>
          <a:noFill/>
        </p:spPr>
        <p:txBody>
          <a:bodyPr wrap="square" rtlCol="0">
            <a:spAutoFit/>
          </a:bodyPr>
          <a:lstStyle/>
          <a:p>
            <a:r>
              <a:rPr lang="el-GR" sz="2300" b="1" dirty="0"/>
              <a:t>Ελληνιστική Επιστήμη</a:t>
            </a:r>
          </a:p>
          <a:p>
            <a:r>
              <a:rPr lang="el-GR" sz="2300" b="1" dirty="0"/>
              <a:t>Σχεδόν όλες οι Επιστήμες γεννήθηκαν στην Ελλάδα, κυρίως στην Ιωνία, και στη συνέχεια άκμασαν σε όλη την Ελλάδα. Οι επιστήμες και ιδιαίτερα η αστρονομία, η </a:t>
            </a:r>
            <a:r>
              <a:rPr lang="el-GR" sz="2300" b="1" dirty="0" err="1"/>
              <a:t>χαρτγραφία</a:t>
            </a:r>
            <a:r>
              <a:rPr lang="el-GR" sz="2300" b="1" dirty="0"/>
              <a:t>, η </a:t>
            </a:r>
            <a:r>
              <a:rPr lang="el-GR" sz="2300" b="1" dirty="0" err="1"/>
              <a:t>γεωργαφία</a:t>
            </a:r>
            <a:r>
              <a:rPr lang="el-GR" sz="2300" b="1" dirty="0"/>
              <a:t> και τα μαθηματικά προόδευσαν ραγδαία μετά την εποχή του Μεγάλου Αλεξάνδρου, ως αποτέλεσμα των γνώσεων και των δεδομένων που είχαν συγκεντρώσει οι Έλληνες από την τεράστια αυτοκρατορία του Αλεξάνδρου, από την Αίγυπτο μέχρι την Περσία, τη Σαμαρκάνδη, την Ινδία και την Κίνα.</a:t>
            </a:r>
          </a:p>
          <a:p>
            <a:r>
              <a:rPr lang="el-GR" sz="2300" b="1" dirty="0"/>
              <a:t>Στην Αλεξάνδρεια, το Μουσείο (Ναός των Μουσών, οι οκτώ θεές των Τεχνών και της Επιστήμης), είναι πρότυπο ερευνητικό ίδρυμα και η Βασιλική Βιβλιοθήκη γίνονται το κέντρο της φιλοσοφίας. Στην Αίγυπτο οι επιστήμες αναπτύχθηκαν αλματωδώς. Για αιώνες σχεδόν όλοι οι σημαντικοί επιστήμονες εργάστηκαν στο Μουσείο και στη Βιβλιοθήκη της Αλεξάνδρειας. Η Μεγάλη Ελλάδα, (Magna </a:t>
            </a:r>
            <a:r>
              <a:rPr lang="el-GR" sz="2300" b="1" dirty="0" err="1"/>
              <a:t>Graecia</a:t>
            </a:r>
            <a:r>
              <a:rPr lang="el-GR" sz="2300" b="1" dirty="0"/>
              <a:t>, Νότια Ιταλία και Σικελία) συνεισφέρει σημαντικά στην επιστήμη και τη φιλοσοφία.</a:t>
            </a:r>
          </a:p>
          <a:p>
            <a:r>
              <a:rPr lang="el-GR" sz="2300" b="1" dirty="0"/>
              <a:t>Ο Αυτόλυκος ο </a:t>
            </a:r>
            <a:r>
              <a:rPr lang="el-GR" sz="2300" b="1" dirty="0" err="1"/>
              <a:t>Πιταναίος</a:t>
            </a:r>
            <a:r>
              <a:rPr lang="el-GR" sz="2300" b="1" dirty="0"/>
              <a:t> (περίπου 360 </a:t>
            </a:r>
            <a:r>
              <a:rPr lang="el-GR" sz="2300" b="1" dirty="0" err="1"/>
              <a:t>π.Χ.</a:t>
            </a:r>
            <a:r>
              <a:rPr lang="el-GR" sz="2300" b="1" dirty="0"/>
              <a:t> έως 290 </a:t>
            </a:r>
            <a:r>
              <a:rPr lang="el-GR" sz="2300" b="1" dirty="0" err="1"/>
              <a:t>π.Χ.</a:t>
            </a:r>
            <a:r>
              <a:rPr lang="el-GR" sz="2300" b="1" dirty="0"/>
              <a:t>) μαθηματικός και αστρονόμος έγραψε δύο αστρονομικά βιβλία για την κίνηση της ουράνιας σφαίρας. Περιέχει περισσότερα από εκατό μαθηματικοποιημένα αυστηρά θεωρήματα της αστρονομίας. Ο Ευκλείδης (περίπου 325 </a:t>
            </a:r>
            <a:r>
              <a:rPr lang="el-GR" sz="2300" b="1" dirty="0" err="1"/>
              <a:t>π.Χ.</a:t>
            </a:r>
            <a:r>
              <a:rPr lang="el-GR" sz="2300" b="1" dirty="0"/>
              <a:t> έως 265 π.Χ.) καθιερώνει τη θεωρητική Γεωμετρία και Φυσική (Οπτική), με θεωρήματα και ακριβείς αποδείξεις. </a:t>
            </a:r>
          </a:p>
          <a:p>
            <a:r>
              <a:rPr lang="el-GR" sz="2300" b="1" dirty="0"/>
              <a:t>Ο Αρίσταρχος ο Σάμιος (περίπου 310 π.Χ. έως 230 </a:t>
            </a:r>
            <a:r>
              <a:rPr lang="el-GR" sz="2300" b="1" dirty="0" err="1"/>
              <a:t>π.Χ.</a:t>
            </a:r>
            <a:r>
              <a:rPr lang="el-GR" sz="2300" b="1" dirty="0"/>
              <a:t>) καθιέρωσε το ηλιοκεντρικό σύστημα, με βάση τις Πυθαγόρειες θεωρίες. Ο Αρίσταρχος εισήγαγε την έννοια της βαρύτητας ακολουθώντας τον Λεύκιππο και τον Δημόκριτο και ο Αρχιμήδης δήλωσε ότι η Σελήνη διατηρείται στην τροχιά της γύρω από τη Γη από τη βαρύτητα της Γης και ο Ήλιος είναι το κέντρο του Σύμπαντος, διότι έχει μεγαλύτερη μάζα και συνεπώς πρέπει να είναι ακίνητος. Ο Ερατοσθένης ο Κυρηναίος (περίπου 276 π.Χ. έως 194 π.Χ.), στη Βιβλιοθήκη της Αλεξάνδρειας μετρά την περιφέρεια της Γης και την απόσταση μέχρι τον  Ήλιο με καλή ακρίβεια. Βελτίωσε προηγούμενους χάρτες της Γης χρησιμοποιώντας σφαιρικές συντεταγμένες.</a:t>
            </a:r>
          </a:p>
          <a:p>
            <a:r>
              <a:rPr lang="el-GR" sz="2300" b="1" dirty="0"/>
              <a:t>Οι επίκυκλοι είχαν εφευρεθεί από τον Απολλώνιο τον </a:t>
            </a:r>
            <a:r>
              <a:rPr lang="el-GR" sz="2300" b="1" dirty="0" err="1"/>
              <a:t>Περγαίο</a:t>
            </a:r>
            <a:r>
              <a:rPr lang="el-GR" sz="2300" b="1" dirty="0"/>
              <a:t> (περίπου 262 π.Χ. έως 190 </a:t>
            </a:r>
            <a:r>
              <a:rPr lang="el-GR" sz="2300" b="1" dirty="0" err="1"/>
              <a:t>π.Χ.</a:t>
            </a:r>
            <a:r>
              <a:rPr lang="el-GR" sz="2300" b="1" dirty="0"/>
              <a:t>) πιθανώς βασισμένοι στις ιδέες του Ηρακλείδη του Πόντου (περίπου 390 </a:t>
            </a:r>
            <a:r>
              <a:rPr lang="el-GR" sz="2300" b="1" dirty="0" err="1"/>
              <a:t>π.Χ.</a:t>
            </a:r>
            <a:r>
              <a:rPr lang="el-GR" sz="2300" b="1" dirty="0"/>
              <a:t> έως 310 </a:t>
            </a:r>
            <a:r>
              <a:rPr lang="el-GR" sz="2300" b="1" dirty="0" err="1"/>
              <a:t>π.Χ.</a:t>
            </a:r>
            <a:r>
              <a:rPr lang="el-GR" sz="2300" b="1" dirty="0"/>
              <a:t>). Ο Απολλώνιος δημιούργησε τις κωνικές τομές (έλλειψη, υπερβολή, παραβολή), που χρησιμοποίησε ο Κέπλερ. Η </a:t>
            </a:r>
            <a:r>
              <a:rPr lang="el-GR" sz="2300" b="1" dirty="0" err="1"/>
              <a:t>επικυκλική</a:t>
            </a:r>
            <a:r>
              <a:rPr lang="el-GR" sz="2300" b="1" dirty="0"/>
              <a:t> κίνηση (όπως οι σειρές </a:t>
            </a:r>
            <a:r>
              <a:rPr lang="el-GR" sz="2300" b="1" dirty="0" err="1"/>
              <a:t>Fourier</a:t>
            </a:r>
            <a:r>
              <a:rPr lang="el-GR" sz="2300" b="1" dirty="0"/>
              <a:t>) χρησιμοποιείται στον Μηχανισμό των Αντικυθήρων για τη Σελήνη, της οποίας η θέση προσδιορίζεται με άριστη προσέγγιση ακολουθώντας πρακτικά αρκετά καλά τον 2ο νόμο του </a:t>
            </a:r>
            <a:r>
              <a:rPr lang="el-GR" sz="2300" b="1" dirty="0" err="1"/>
              <a:t>Kelper</a:t>
            </a:r>
            <a:r>
              <a:rPr lang="el-GR" sz="2300" b="1" dirty="0"/>
              <a:t>. </a:t>
            </a:r>
          </a:p>
          <a:p>
            <a:r>
              <a:rPr lang="el-GR" sz="2300" b="1" dirty="0"/>
              <a:t>Ο Εύδοξος ο </a:t>
            </a:r>
            <a:r>
              <a:rPr lang="el-GR" sz="2300" b="1" dirty="0" err="1"/>
              <a:t>Κνίδιος</a:t>
            </a:r>
            <a:r>
              <a:rPr lang="el-GR" sz="2300" b="1" dirty="0"/>
              <a:t> (περίπου 408 π.Χ. έως 355 </a:t>
            </a:r>
            <a:r>
              <a:rPr lang="el-GR" sz="2300" b="1" dirty="0" err="1"/>
              <a:t>π.Χ.</a:t>
            </a:r>
            <a:r>
              <a:rPr lang="el-GR" sz="2300" b="1" dirty="0"/>
              <a:t>) κατασκεύασε μαθηματικά μοντέλα του ηλιακού συστήματος με ομόκεντρες σφαίρες που αναπαρήγαγαν ρεαλιστικά τις κινήσεις των πλανητών, του Ήλιου, της Σελήνης και των άστρων. Αυτή η μέθοδος είναι ο προπάτορας των σφαιρικών αρμονικών που χρησιμοποιεί η πυρηνική φυσική σήμερα.</a:t>
            </a:r>
          </a:p>
          <a:p>
            <a:r>
              <a:rPr lang="el-GR" sz="2300" b="1" dirty="0"/>
              <a:t>Ο  Ίππαρχος ο Ρόδιος (περίπου 190 π.Χ. έως 127 π.Χ.) πραγματοποίησε εξαιρετικά ακριβείς μετρήσεις αστρονομικών σωμάτων. Κατασκεύασε πολλά όργανα. Έκανε τον πρώτο επίπεδο αστρολάβο, προβάλλοντας την ουράνια σφαίρα σε ένα αεροπλάνο. Δημιούργησε την τριγωνομετρία.</a:t>
            </a:r>
          </a:p>
          <a:p>
            <a:r>
              <a:rPr lang="el-GR" sz="2300" b="1" dirty="0"/>
              <a:t>Ο εφευρετικότατος μηχανικός Κτησίβιος (περ. 285 </a:t>
            </a:r>
            <a:r>
              <a:rPr lang="el-GR" sz="2300" b="1" dirty="0" err="1"/>
              <a:t>π.Χ.</a:t>
            </a:r>
            <a:r>
              <a:rPr lang="el-GR" sz="2300" b="1" dirty="0"/>
              <a:t> έως το 222 π.Χ.) και ο μέγας μαθηματικός, φυσικός και μηχανικός  Ήρων από την Αλεξάνδρεια (περίπου 70 π.Χ. έως το 70 μ.Χ.) κατασκεύασαν πολλές μηχανές, αντλίες, αυτόματα, την </a:t>
            </a:r>
            <a:r>
              <a:rPr lang="el-GR" sz="2300" b="1" dirty="0" err="1"/>
              <a:t>ύδραυλη</a:t>
            </a:r>
            <a:r>
              <a:rPr lang="el-GR" sz="2300" b="1" dirty="0"/>
              <a:t> (το Όργανο) που λειτουργούσαν με πεπιεσμένο αέρα, με αλυσίδες, σπάγκους και άλλους μηχανισμούς. Η ορολογία που χρησιμοποιούν οι συγγραφείς αυτοί συμπίπτει με την ορολογία του εγχειριδίου του Μηχανισμού των Αντικυθήρων.</a:t>
            </a:r>
          </a:p>
          <a:p>
            <a:r>
              <a:rPr lang="el-GR" sz="2300" b="1" dirty="0"/>
              <a:t>Ο Κλαύδιος Πτολεμαίος, αστρονόμος, γεωγράφος και μαθηματικός, έγραψε πολλά αστρονομικά βιβλία, τα οποία επηρέασαν την αστρονομία για περισσότερο από χίλια χρόνια, μεταφράστηκαν στα αραβικά, τα λατινικά και πολλές άλλες γλώσσες. Κατασκεύασε χάρτες του κόσμου που διορθώθηκαν μόνο μετά την εποχή του Κολόμβου και την ανακάλυψη της Αμερικής.</a:t>
            </a:r>
          </a:p>
          <a:p>
            <a:r>
              <a:rPr lang="el-GR" sz="2300" b="1" dirty="0"/>
              <a:t>Ο Πάππος (290 </a:t>
            </a:r>
            <a:r>
              <a:rPr lang="el-GR" sz="2300" b="1" dirty="0" err="1"/>
              <a:t>μ.Χ</a:t>
            </a:r>
            <a:r>
              <a:rPr lang="el-GR" sz="2300" b="1" dirty="0"/>
              <a:t>. έως το 350 μ.Χ.) έγραψε εκτενή μαθηματικά έργα που καλύπτουν όλα τα γνωστά </a:t>
            </a:r>
            <a:r>
              <a:rPr lang="el-GR" sz="2300" b="1" dirty="0" err="1"/>
              <a:t>τα΄τε</a:t>
            </a:r>
            <a:r>
              <a:rPr lang="el-GR" sz="2300" b="1" dirty="0"/>
              <a:t> μαθηματικά. Σε αυτά τα βιβλία υπάρχουν θεωρήματα σχετικά με την κατασκευή και τη χρήση των γραναζιών. </a:t>
            </a:r>
          </a:p>
          <a:p>
            <a:r>
              <a:rPr lang="el-GR" sz="2300" b="1" dirty="0"/>
              <a:t>Ο Ιωάννης Φιλόπονος (490 μ.Χ. έως το 570 </a:t>
            </a:r>
            <a:r>
              <a:rPr lang="el-GR" sz="2300" b="1" dirty="0" err="1"/>
              <a:t>μ.Χ</a:t>
            </a:r>
            <a:r>
              <a:rPr lang="el-GR" sz="2300" b="1" dirty="0"/>
              <a:t>.), στη Βιβλιοθήκη της Αλεξάνδρειας, εισήγαγε φυσικές έννοιες όπως η αδράνεια και η ροπή.</a:t>
            </a:r>
            <a:endParaRPr lang="en-GB" sz="2300" dirty="0"/>
          </a:p>
        </p:txBody>
      </p:sp>
      <p:grpSp>
        <p:nvGrpSpPr>
          <p:cNvPr id="2" name="Ομάδα 1">
            <a:extLst>
              <a:ext uri="{FF2B5EF4-FFF2-40B4-BE49-F238E27FC236}">
                <a16:creationId xmlns:a16="http://schemas.microsoft.com/office/drawing/2014/main" id="{4FE6BA65-EB5D-FAAE-9ED1-428C8D4AD185}"/>
              </a:ext>
            </a:extLst>
          </p:cNvPr>
          <p:cNvGrpSpPr/>
          <p:nvPr/>
        </p:nvGrpSpPr>
        <p:grpSpPr>
          <a:xfrm>
            <a:off x="2563833" y="1273349"/>
            <a:ext cx="4830786" cy="5334632"/>
            <a:chOff x="1993246" y="829659"/>
            <a:chExt cx="4830786" cy="5334632"/>
          </a:xfrm>
        </p:grpSpPr>
        <p:sp>
          <p:nvSpPr>
            <p:cNvPr id="3" name="Rectangle 95">
              <a:extLst>
                <a:ext uri="{FF2B5EF4-FFF2-40B4-BE49-F238E27FC236}">
                  <a16:creationId xmlns:a16="http://schemas.microsoft.com/office/drawing/2014/main" id="{E621CCF8-CB5B-379D-904F-31317DCF7FCC}"/>
                </a:ext>
              </a:extLst>
            </p:cNvPr>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a:lstStyle>
            <a:p>
              <a:pPr algn="ctr" defTabSz="6097588"/>
              <a:r>
                <a:rPr lang="en-US" sz="2400" dirty="0">
                  <a:solidFill>
                    <a:srgbClr val="003399"/>
                  </a:solidFill>
                </a:rPr>
                <a:t>National and Kapodistrian University of Athens</a:t>
              </a: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5"/>
                </a:rPr>
                <a:t>xmoussas@phys.uoa.gr</a:t>
              </a:r>
              <a:r>
                <a:rPr lang="en-GB" sz="1400" b="1" dirty="0">
                  <a:solidFill>
                    <a:srgbClr val="003399"/>
                  </a:solidFill>
                </a:rPr>
                <a:t>, </a:t>
              </a:r>
              <a:r>
                <a:rPr lang="en-GB" sz="1400" b="1" dirty="0">
                  <a:solidFill>
                    <a:srgbClr val="003399"/>
                  </a:solidFill>
                  <a:hlinkClick r:id="rId6"/>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2025 X. Moussas</a:t>
              </a:r>
              <a:endParaRPr lang="el-GR" sz="1400" dirty="0">
                <a:solidFill>
                  <a:srgbClr val="003399"/>
                </a:solidFill>
              </a:endParaRPr>
            </a:p>
            <a:p>
              <a:pPr algn="ctr" defTabSz="6097588"/>
              <a:endParaRPr lang="el-GR" sz="2400" dirty="0">
                <a:solidFill>
                  <a:srgbClr val="003399"/>
                </a:solidFill>
              </a:endParaRPr>
            </a:p>
          </p:txBody>
        </p:sp>
        <p:pic>
          <p:nvPicPr>
            <p:cNvPr id="4" name="Picture 2">
              <a:extLst>
                <a:ext uri="{FF2B5EF4-FFF2-40B4-BE49-F238E27FC236}">
                  <a16:creationId xmlns:a16="http://schemas.microsoft.com/office/drawing/2014/main" id="{448CF1E7-786A-75F6-9C6E-E493BEF66F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Εικόνα 7">
            <a:extLst>
              <a:ext uri="{FF2B5EF4-FFF2-40B4-BE49-F238E27FC236}">
                <a16:creationId xmlns:a16="http://schemas.microsoft.com/office/drawing/2014/main" id="{696855E3-748B-9F1D-AC9C-5906D4C9A786}"/>
              </a:ext>
            </a:extLst>
          </p:cNvPr>
          <p:cNvPicPr>
            <a:picLocks noChangeAspect="1"/>
          </p:cNvPicPr>
          <p:nvPr/>
        </p:nvPicPr>
        <p:blipFill>
          <a:blip r:embed="rId8"/>
          <a:stretch>
            <a:fillRect/>
          </a:stretch>
        </p:blipFill>
        <p:spPr>
          <a:xfrm>
            <a:off x="590230" y="40123387"/>
            <a:ext cx="17335047" cy="9910890"/>
          </a:xfrm>
          <a:prstGeom prst="rect">
            <a:avLst/>
          </a:prstGeom>
        </p:spPr>
      </p:pic>
      <p:pic>
        <p:nvPicPr>
          <p:cNvPr id="10" name="Εικόνα 9">
            <a:extLst>
              <a:ext uri="{FF2B5EF4-FFF2-40B4-BE49-F238E27FC236}">
                <a16:creationId xmlns:a16="http://schemas.microsoft.com/office/drawing/2014/main" id="{27A0B00E-E9CF-9495-96CB-5170970F5D44}"/>
              </a:ext>
            </a:extLst>
          </p:cNvPr>
          <p:cNvPicPr>
            <a:picLocks noChangeAspect="1"/>
          </p:cNvPicPr>
          <p:nvPr/>
        </p:nvPicPr>
        <p:blipFill>
          <a:blip r:embed="rId9"/>
          <a:stretch>
            <a:fillRect/>
          </a:stretch>
        </p:blipFill>
        <p:spPr>
          <a:xfrm>
            <a:off x="18220392" y="40334848"/>
            <a:ext cx="17072568" cy="9736282"/>
          </a:xfrm>
          <a:prstGeom prst="rect">
            <a:avLst/>
          </a:prstGeom>
        </p:spPr>
      </p:pic>
      <p:pic>
        <p:nvPicPr>
          <p:cNvPr id="12" name="Εικόνα 11">
            <a:extLst>
              <a:ext uri="{FF2B5EF4-FFF2-40B4-BE49-F238E27FC236}">
                <a16:creationId xmlns:a16="http://schemas.microsoft.com/office/drawing/2014/main" id="{B4408C7F-F481-51D0-E455-511BD96EF6C3}"/>
              </a:ext>
            </a:extLst>
          </p:cNvPr>
          <p:cNvPicPr>
            <a:picLocks noChangeAspect="1"/>
          </p:cNvPicPr>
          <p:nvPr/>
        </p:nvPicPr>
        <p:blipFill>
          <a:blip r:embed="rId10"/>
          <a:stretch>
            <a:fillRect/>
          </a:stretch>
        </p:blipFill>
        <p:spPr>
          <a:xfrm>
            <a:off x="1206205" y="6637633"/>
            <a:ext cx="16436005" cy="9072322"/>
          </a:xfrm>
          <a:prstGeom prst="rect">
            <a:avLst/>
          </a:prstGeom>
        </p:spPr>
      </p:pic>
      <p:pic>
        <p:nvPicPr>
          <p:cNvPr id="14" name="Εικόνα 13">
            <a:extLst>
              <a:ext uri="{FF2B5EF4-FFF2-40B4-BE49-F238E27FC236}">
                <a16:creationId xmlns:a16="http://schemas.microsoft.com/office/drawing/2014/main" id="{91DA1283-F3A7-6B63-E355-9CF7E047C882}"/>
              </a:ext>
            </a:extLst>
          </p:cNvPr>
          <p:cNvPicPr>
            <a:picLocks noChangeAspect="1"/>
          </p:cNvPicPr>
          <p:nvPr/>
        </p:nvPicPr>
        <p:blipFill>
          <a:blip r:embed="rId11"/>
          <a:stretch>
            <a:fillRect/>
          </a:stretch>
        </p:blipFill>
        <p:spPr>
          <a:xfrm>
            <a:off x="19289282" y="30259419"/>
            <a:ext cx="16001125" cy="9129307"/>
          </a:xfrm>
          <a:prstGeom prst="rect">
            <a:avLst/>
          </a:prstGeom>
        </p:spPr>
      </p:pic>
      <p:sp>
        <p:nvSpPr>
          <p:cNvPr id="5" name="Rectangle 2">
            <a:extLst>
              <a:ext uri="{FF2B5EF4-FFF2-40B4-BE49-F238E27FC236}">
                <a16:creationId xmlns:a16="http://schemas.microsoft.com/office/drawing/2014/main" id="{432D7C56-B5F8-F734-9A1D-CD4739AA6907}"/>
              </a:ext>
            </a:extLst>
          </p:cNvPr>
          <p:cNvSpPr>
            <a:spLocks noChangeArrowheads="1"/>
          </p:cNvSpPr>
          <p:nvPr/>
        </p:nvSpPr>
        <p:spPr bwMode="auto">
          <a:xfrm>
            <a:off x="-16845373" y="12680166"/>
            <a:ext cx="36004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Εικόνα 30">
            <a:extLst>
              <a:ext uri="{FF2B5EF4-FFF2-40B4-BE49-F238E27FC236}">
                <a16:creationId xmlns:a16="http://schemas.microsoft.com/office/drawing/2014/main" id="{7F6FA668-9B69-C86D-57C5-04809CC8390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100000"/>
                    </a14:imgEffect>
                    <a14:imgEffect>
                      <a14:brightnessContrast bright="9000" contrast="100000"/>
                    </a14:imgEffect>
                  </a14:imgLayer>
                </a14:imgProps>
              </a:ext>
              <a:ext uri="{28A0092B-C50C-407E-A947-70E740481C1C}">
                <a14:useLocalDpi xmlns:a14="http://schemas.microsoft.com/office/drawing/2010/main" val="0"/>
              </a:ext>
            </a:extLst>
          </a:blip>
          <a:srcRect/>
          <a:stretch>
            <a:fillRect/>
          </a:stretch>
        </p:blipFill>
        <p:spPr bwMode="auto">
          <a:xfrm>
            <a:off x="724975" y="16201840"/>
            <a:ext cx="7655700" cy="3271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CD802A5-641F-7B02-EEE3-4E4CF45559FE}"/>
              </a:ext>
            </a:extLst>
          </p:cNvPr>
          <p:cNvSpPr>
            <a:spLocks noChangeArrowheads="1"/>
          </p:cNvSpPr>
          <p:nvPr/>
        </p:nvSpPr>
        <p:spPr bwMode="auto">
          <a:xfrm>
            <a:off x="8704947" y="16133964"/>
            <a:ext cx="360867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71450" algn="l"/>
                <a:tab pos="3371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71450" algn="l"/>
                <a:tab pos="3371850" algn="l"/>
              </a:tabLst>
            </a:pPr>
            <a:r>
              <a:rPr lang="el-GR" altLang="en-US" sz="2000" dirty="0" err="1">
                <a:ea typeface="SimSun" panose="02010600030101010101" pitchFamily="2" charset="-122"/>
                <a:cs typeface="Arial" panose="020B0604020202020204" pitchFamily="34" charset="0"/>
              </a:rPr>
              <a:t>Επικυκλικό</a:t>
            </a:r>
            <a:r>
              <a:rPr lang="el-GR" altLang="en-US" sz="2000" dirty="0">
                <a:ea typeface="SimSun" panose="02010600030101010101" pitchFamily="2" charset="-122"/>
                <a:cs typeface="Arial" panose="020B0604020202020204" pitchFamily="34" charset="0"/>
              </a:rPr>
              <a:t> μοντέλο κίνησης δύο πλανητών.</a:t>
            </a:r>
            <a:endParaRPr kumimoji="0" lang="en-US" altLang="en-US" sz="3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171450" algn="l"/>
                <a:tab pos="3371850" algn="l"/>
              </a:tabLst>
            </a:pPr>
            <a:r>
              <a:rPr kumimoji="0" lang="en-US" altLang="en-US" sz="2000" b="0" i="0" u="none" strike="noStrike" cap="none" normalizeH="0" baseline="0" dirty="0">
                <a:ln>
                  <a:noFill/>
                </a:ln>
                <a:solidFill>
                  <a:srgbClr val="1F3864"/>
                </a:solidFill>
                <a:effectLst/>
                <a:latin typeface="Arial" panose="020B0604020202020204" pitchFamily="34" charset="0"/>
                <a:ea typeface="SimSun" panose="02010600030101010101" pitchFamily="2" charset="-122"/>
                <a:cs typeface="Arial" panose="020B0604020202020204" pitchFamily="34" charset="0"/>
              </a:rPr>
              <a:t>The epicyclical model of two planets described in </a:t>
            </a:r>
            <a:r>
              <a:rPr kumimoji="0" lang="en-US" altLang="en-US" sz="2000" b="0" i="0" u="none" strike="noStrike" cap="none" normalizeH="0" baseline="0" dirty="0" err="1">
                <a:ln>
                  <a:noFill/>
                </a:ln>
                <a:solidFill>
                  <a:srgbClr val="1F3864"/>
                </a:solidFill>
                <a:effectLst/>
                <a:latin typeface="Arial" panose="020B0604020202020204" pitchFamily="34" charset="0"/>
                <a:ea typeface="SimSun" panose="02010600030101010101" pitchFamily="2" charset="-122"/>
                <a:cs typeface="Arial" panose="020B0604020202020204" pitchFamily="34" charset="0"/>
              </a:rPr>
              <a:t>Sakrobosco's</a:t>
            </a:r>
            <a:r>
              <a:rPr kumimoji="0" lang="en-US" altLang="en-US" sz="2000" b="0" i="0" u="none" strike="noStrike" cap="none" normalizeH="0" baseline="0" dirty="0">
                <a:ln>
                  <a:noFill/>
                </a:ln>
                <a:solidFill>
                  <a:srgbClr val="1F3864"/>
                </a:solidFill>
                <a:effectLst/>
                <a:latin typeface="Arial" panose="020B0604020202020204" pitchFamily="34" charset="0"/>
                <a:ea typeface="SimSun" panose="02010600030101010101" pitchFamily="2" charset="-122"/>
                <a:cs typeface="Arial" panose="020B0604020202020204" pitchFamily="34" charset="0"/>
              </a:rPr>
              <a:t> book</a:t>
            </a:r>
            <a:r>
              <a:rPr kumimoji="0" lang="el-GR" altLang="en-US" sz="2000" b="0" i="0" u="none" strike="noStrike" cap="none" normalizeH="0" baseline="0" dirty="0">
                <a:ln>
                  <a:noFill/>
                </a:ln>
                <a:solidFill>
                  <a:srgbClr val="1F3864"/>
                </a:solidFill>
                <a:effectLst/>
                <a:latin typeface="SimSun" panose="02010600030101010101" pitchFamily="2" charset="-122"/>
                <a:ea typeface="SimSun" panose="02010600030101010101" pitchFamily="2" charset="-122"/>
                <a:cs typeface="Arial" panose="020B0604020202020204" pitchFamily="34" charset="0"/>
              </a:rPr>
              <a:t>。</a:t>
            </a:r>
            <a:r>
              <a:rPr kumimoji="0" lang="el-GR" altLang="en-US" sz="2000" b="0" i="0" u="none" strike="noStrike" cap="none" normalizeH="0" baseline="0" dirty="0">
                <a:ln>
                  <a:noFill/>
                </a:ln>
                <a:solidFill>
                  <a:srgbClr val="1F3864"/>
                </a:solidFill>
                <a:effectLst/>
                <a:latin typeface="Arial" panose="020B0604020202020204" pitchFamily="34" charset="0"/>
                <a:ea typeface="SimSun" panose="02010600030101010101" pitchFamily="2" charset="-122"/>
                <a:cs typeface="Arial" panose="020B0604020202020204" pitchFamily="34" charset="0"/>
              </a:rPr>
              <a:t> </a:t>
            </a:r>
            <a:r>
              <a:rPr kumimoji="0" lang="en-US" altLang="en-US" sz="2000" b="0" i="0"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Sphaera</a:t>
            </a:r>
            <a:r>
              <a:rPr kumimoji="0" lang="en-US" altLang="en-US" sz="2000" b="0" i="0"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0"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Joannis</a:t>
            </a:r>
            <a:r>
              <a:rPr kumimoji="0" lang="en-US" altLang="en-US" sz="2000" b="0" i="0"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de </a:t>
            </a:r>
            <a:r>
              <a:rPr kumimoji="0" lang="en-US" altLang="en-US" sz="2000" b="0" i="0"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Sacrobosco</a:t>
            </a:r>
            <a:r>
              <a:rPr kumimoji="0" lang="en-US" altLang="en-US" sz="2000" b="0" i="0"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000" b="0" i="1"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000" b="0" i="1"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typis</a:t>
            </a:r>
            <a:r>
              <a:rPr kumimoji="0" lang="en-US" altLang="en-US" sz="2000" b="0" i="1"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1"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auctior</a:t>
            </a:r>
            <a:r>
              <a:rPr kumimoji="0" lang="en-US" altLang="en-US" sz="2000" b="0" i="1"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quam </a:t>
            </a:r>
            <a:r>
              <a:rPr kumimoji="0" lang="en-US" altLang="en-US" sz="2000" b="0" i="1"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antehac</a:t>
            </a:r>
            <a:r>
              <a:rPr kumimoji="0" lang="en-US" altLang="en-US" sz="2000" b="0" i="1"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1"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praemissa</a:t>
            </a:r>
            <a:r>
              <a:rPr kumimoji="0" lang="en-US" altLang="en-US" sz="2000" b="0" i="1"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Philippi </a:t>
            </a:r>
            <a:r>
              <a:rPr kumimoji="0" lang="en-US" altLang="en-US" sz="2000" b="0" i="1"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Melanchtonis</a:t>
            </a:r>
            <a:r>
              <a:rPr kumimoji="0" lang="en-US" altLang="en-US" sz="2000" b="0" i="1"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000" b="0" i="1" u="none" strike="noStrike" cap="none" normalizeH="0" baseline="0" dirty="0" err="1">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praefatione</a:t>
            </a:r>
            <a:r>
              <a:rPr kumimoji="0" lang="en-US" altLang="en-US" sz="2000" b="0" i="1"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rPr>
              <a:t>, c.1550 </a:t>
            </a:r>
            <a:endParaRPr kumimoji="0" lang="en-US" altLang="en-US" sz="4400" b="0" i="0" u="none" strike="noStrike" cap="none" normalizeH="0" baseline="0" dirty="0">
              <a:ln>
                <a:noFill/>
              </a:ln>
              <a:solidFill>
                <a:schemeClr val="tx1"/>
              </a:solidFill>
              <a:effectLst/>
              <a:latin typeface="Arial" panose="020B0604020202020204" pitchFamily="34" charset="0"/>
            </a:endParaRPr>
          </a:p>
        </p:txBody>
      </p:sp>
      <p:pic>
        <p:nvPicPr>
          <p:cNvPr id="9" name="Εικόνα 8">
            <a:extLst>
              <a:ext uri="{FF2B5EF4-FFF2-40B4-BE49-F238E27FC236}">
                <a16:creationId xmlns:a16="http://schemas.microsoft.com/office/drawing/2014/main" id="{AA2BB0BE-066C-2B73-82C0-7E41BBBE1C46}"/>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46000"/>
                    </a14:imgEffect>
                    <a14:imgEffect>
                      <a14:brightnessContrast contrast="100000"/>
                    </a14:imgEffect>
                  </a14:imgLayer>
                </a14:imgProps>
              </a:ext>
            </a:extLst>
          </a:blip>
          <a:stretch>
            <a:fillRect/>
          </a:stretch>
        </p:blipFill>
        <p:spPr>
          <a:xfrm>
            <a:off x="13316036" y="16162210"/>
            <a:ext cx="4748109" cy="3947893"/>
          </a:xfrm>
          <a:prstGeom prst="rect">
            <a:avLst/>
          </a:prstGeom>
          <a:effectLst>
            <a:softEdge rad="101600"/>
          </a:effectLst>
        </p:spPr>
      </p:pic>
    </p:spTree>
    <p:extLst>
      <p:ext uri="{BB962C8B-B14F-4D97-AF65-F5344CB8AC3E}">
        <p14:creationId xmlns:p14="http://schemas.microsoft.com/office/powerpoint/2010/main" val="9587836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Office">
      <a:dk1>
        <a:sysClr val="windowText" lastClr="FFFFFF"/>
      </a:dk1>
      <a:lt1>
        <a:sysClr val="window" lastClr="20202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FFFFFF"/>
      </a:dk1>
      <a:lt1>
        <a:sysClr val="window" lastClr="202020"/>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1019</TotalTime>
  <Words>1553</Words>
  <Application>Microsoft Office PowerPoint</Application>
  <PresentationFormat>Προσαρμογή</PresentationFormat>
  <Paragraphs>37</Paragraphs>
  <Slides>1</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vt:i4>
      </vt:variant>
    </vt:vector>
  </HeadingPairs>
  <TitlesOfParts>
    <vt:vector size="7" baseType="lpstr">
      <vt:lpstr>SimSun</vt:lpstr>
      <vt:lpstr>Aptos</vt: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97</cp:revision>
  <dcterms:created xsi:type="dcterms:W3CDTF">2014-06-01T18:00:45Z</dcterms:created>
  <dcterms:modified xsi:type="dcterms:W3CDTF">2025-01-08T19:54:29Z</dcterms:modified>
</cp:coreProperties>
</file>