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21" userDrawn="1">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485" autoAdjust="0"/>
    <p:restoredTop sz="94640" autoAdjust="0"/>
  </p:normalViewPr>
  <p:slideViewPr>
    <p:cSldViewPr>
      <p:cViewPr varScale="1">
        <p:scale>
          <a:sx n="10" d="100"/>
          <a:sy n="10" d="100"/>
        </p:scale>
        <p:origin x="1540" y="18"/>
      </p:cViewPr>
      <p:guideLst>
        <p:guide orient="horz" pos="15921"/>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06/01/2025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06/01/2025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mailto:xmoussas@gmail.com" TargetMode="External"/><Relationship Id="rId5" Type="http://schemas.openxmlformats.org/officeDocument/2006/relationships/image" Target="../media/image4.jpeg"/><Relationship Id="rId10" Type="http://schemas.openxmlformats.org/officeDocument/2006/relationships/hyperlink" Target="mailto:xmoussas@phys.uoa.gr" TargetMode="External"/><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6"/>
          <p:cNvSpPr>
            <a:spLocks noChangeArrowheads="1"/>
          </p:cNvSpPr>
          <p:nvPr/>
        </p:nvSpPr>
        <p:spPr bwMode="auto">
          <a:xfrm>
            <a:off x="4640278" y="2024450"/>
            <a:ext cx="26262657" cy="2591513"/>
          </a:xfrm>
          <a:prstGeom prst="rect">
            <a:avLst/>
          </a:prstGeom>
          <a:noFill/>
          <a:ln w="9525">
            <a:noFill/>
            <a:miter lim="800000"/>
            <a:headEnd/>
            <a:tailEnd/>
          </a:ln>
          <a:effectLst/>
        </p:spPr>
        <p:txBody>
          <a:bodyPr lIns="144992" tIns="72496" rIns="144992" bIns="72496" anchor="ctr"/>
          <a:lstStyle/>
          <a:p>
            <a:pPr algn="ctr" defTabSz="1440593" rtl="1" eaLnBrk="0" hangingPunct="0">
              <a:defRPr/>
            </a:pPr>
            <a:r>
              <a:rPr lang="el-GR" sz="7875" b="1" i="1" dirty="0">
                <a:solidFill>
                  <a:srgbClr val="003399"/>
                </a:solidFill>
                <a:effectLst>
                  <a:outerShdw blurRad="38100" dist="38100" dir="2700000" algn="tl">
                    <a:srgbClr val="FFFFFF"/>
                  </a:outerShdw>
                </a:effectLst>
                <a:latin typeface="Times New Roman" pitchFamily="18" charset="0"/>
              </a:rPr>
              <a:t>Τ</a:t>
            </a:r>
            <a:r>
              <a:rPr lang="en-GB" sz="7875" b="1" i="1" dirty="0">
                <a:solidFill>
                  <a:srgbClr val="003399"/>
                </a:solidFill>
                <a:effectLst>
                  <a:outerShdw blurRad="38100" dist="38100" dir="2700000" algn="tl">
                    <a:srgbClr val="FFFFFF"/>
                  </a:outerShdw>
                </a:effectLst>
                <a:latin typeface="Times New Roman" pitchFamily="18" charset="0"/>
              </a:rPr>
              <a:t>he </a:t>
            </a:r>
            <a:r>
              <a:rPr lang="en-GB" sz="7875" b="1" i="1" dirty="0" err="1">
                <a:solidFill>
                  <a:srgbClr val="003399"/>
                </a:solidFill>
                <a:effectLst>
                  <a:outerShdw blurRad="38100" dist="38100" dir="2700000" algn="tl">
                    <a:srgbClr val="FFFFFF"/>
                  </a:outerShdw>
                </a:effectLst>
                <a:latin typeface="Times New Roman" pitchFamily="18" charset="0"/>
              </a:rPr>
              <a:t>Antikythera</a:t>
            </a:r>
            <a:r>
              <a:rPr lang="en-GB" sz="7875" b="1" i="1" dirty="0">
                <a:solidFill>
                  <a:srgbClr val="003399"/>
                </a:solidFill>
                <a:effectLst>
                  <a:outerShdw blurRad="38100" dist="38100" dir="2700000" algn="tl">
                    <a:srgbClr val="FFFFFF"/>
                  </a:outerShdw>
                </a:effectLst>
                <a:latin typeface="Times New Roman" pitchFamily="18" charset="0"/>
              </a:rPr>
              <a:t> Mechanism Exhibition</a:t>
            </a:r>
          </a:p>
          <a:p>
            <a:pPr algn="ctr" defTabSz="1440593" rtl="1" eaLnBrk="0" hangingPunct="0">
              <a:defRPr/>
            </a:pPr>
            <a:r>
              <a:rPr lang="en-GB" sz="5906" b="1" i="1" dirty="0">
                <a:solidFill>
                  <a:srgbClr val="003399"/>
                </a:solidFill>
                <a:effectLst>
                  <a:outerShdw blurRad="38100" dist="38100" dir="2700000" algn="tl">
                    <a:srgbClr val="FFFFFF"/>
                  </a:outerShdw>
                </a:effectLst>
                <a:latin typeface="Times New Roman" pitchFamily="18" charset="0"/>
              </a:rPr>
              <a:t>Alexander the Great, Science and Philosophy</a:t>
            </a:r>
          </a:p>
          <a:p>
            <a:pPr algn="ctr" defTabSz="1440593" rtl="1" eaLnBrk="0" hangingPunct="0">
              <a:defRPr/>
            </a:pPr>
            <a:r>
              <a:rPr lang="el-GR" sz="7088" b="1" i="1" dirty="0">
                <a:solidFill>
                  <a:srgbClr val="003399"/>
                </a:solidFill>
                <a:effectLst>
                  <a:outerShdw blurRad="38100" dist="38100" dir="2700000" algn="tl">
                    <a:srgbClr val="FFFFFF"/>
                  </a:outerShdw>
                </a:effectLst>
                <a:latin typeface="Times New Roman" pitchFamily="18" charset="0"/>
              </a:rPr>
              <a:t>Έκθεση Μηχανισμού Αντικυθήρων</a:t>
            </a:r>
          </a:p>
          <a:p>
            <a:pPr algn="ctr" defTabSz="1440593" rtl="1" eaLnBrk="0" hangingPunct="0">
              <a:defRPr/>
            </a:pPr>
            <a:r>
              <a:rPr lang="el-GR" sz="4725" b="1" i="1" dirty="0">
                <a:solidFill>
                  <a:srgbClr val="003399"/>
                </a:solidFill>
                <a:effectLst>
                  <a:outerShdw blurRad="38100" dist="38100" dir="2700000" algn="tl">
                    <a:srgbClr val="FFFFFF"/>
                  </a:outerShdw>
                </a:effectLst>
                <a:latin typeface="Times New Roman" pitchFamily="18" charset="0"/>
              </a:rPr>
              <a:t>Ο Μέγας Αλέξανδρος, οι Επιστήμες και η Φιλοσοφία</a:t>
            </a:r>
            <a:endParaRPr lang="en-GB" sz="4725" b="1" i="1" dirty="0">
              <a:solidFill>
                <a:srgbClr val="003399"/>
              </a:solidFill>
              <a:effectLst>
                <a:outerShdw blurRad="38100" dist="38100" dir="2700000" algn="tl">
                  <a:srgbClr val="FFFFFF"/>
                </a:outerShdw>
              </a:effectLst>
              <a:latin typeface="Times New Roman" pitchFamily="18" charset="0"/>
            </a:endParaRPr>
          </a:p>
        </p:txBody>
      </p:sp>
      <p:sp>
        <p:nvSpPr>
          <p:cNvPr id="16" name="8 - Ορθογώνιο"/>
          <p:cNvSpPr/>
          <p:nvPr/>
        </p:nvSpPr>
        <p:spPr>
          <a:xfrm>
            <a:off x="22680521" y="24207924"/>
            <a:ext cx="12016076" cy="6453209"/>
          </a:xfrm>
          <a:prstGeom prst="rect">
            <a:avLst/>
          </a:prstGeom>
        </p:spPr>
        <p:txBody>
          <a:bodyPr wrap="square">
            <a:spAutoFit/>
          </a:bodyPr>
          <a:lstStyle/>
          <a:p>
            <a:r>
              <a:rPr lang="en-GB" sz="2756" dirty="0"/>
              <a:t>Alexander was well aware of the importance of knowledge, science and philosophy and complained to his teacher Aristotle for publishing some of the lectures the great philosopher gave to his most prominent student.</a:t>
            </a:r>
            <a:endParaRPr lang="el-GR" sz="2756" dirty="0"/>
          </a:p>
          <a:p>
            <a:r>
              <a:rPr lang="en-GB" sz="2756" dirty="0"/>
              <a:t>“Alexander wishes Aristotle well. It was wrong to publish your lectures; how can I continue to be better than the others when everybody will know what I have learned? I wanted to have the best experiences and the maximum power to be better. Be well.”, “</a:t>
            </a:r>
            <a:r>
              <a:rPr lang="el-GR" sz="2756" dirty="0"/>
              <a:t>Ἀλέξανδρος Ἀριστοτέλει </a:t>
            </a:r>
            <a:r>
              <a:rPr lang="el-GR" sz="2756" dirty="0" err="1"/>
              <a:t>εὖ</a:t>
            </a:r>
            <a:r>
              <a:rPr lang="el-GR" sz="2756" dirty="0"/>
              <a:t> πράττειν</a:t>
            </a:r>
            <a:r>
              <a:rPr lang="en-GB" sz="2756" dirty="0"/>
              <a:t>. </a:t>
            </a:r>
            <a:r>
              <a:rPr lang="el-GR" sz="2756" dirty="0" err="1"/>
              <a:t>οὐκ</a:t>
            </a:r>
            <a:r>
              <a:rPr lang="el-GR" sz="2756" dirty="0"/>
              <a:t> </a:t>
            </a:r>
            <a:r>
              <a:rPr lang="el-GR" sz="2756" dirty="0" err="1"/>
              <a:t>ὀρθῶς</a:t>
            </a:r>
            <a:r>
              <a:rPr lang="el-GR" sz="2756" dirty="0"/>
              <a:t> ἐποίησας </a:t>
            </a:r>
            <a:r>
              <a:rPr lang="el-GR" sz="2756" dirty="0" err="1"/>
              <a:t>ἐκδοὺς</a:t>
            </a:r>
            <a:r>
              <a:rPr lang="el-GR" sz="2756" dirty="0"/>
              <a:t> </a:t>
            </a:r>
            <a:r>
              <a:rPr lang="el-GR" sz="2756" dirty="0" err="1"/>
              <a:t>τοὺς</a:t>
            </a:r>
            <a:r>
              <a:rPr lang="el-GR" sz="2756" dirty="0"/>
              <a:t> </a:t>
            </a:r>
            <a:r>
              <a:rPr lang="el-GR" sz="2756" dirty="0" err="1"/>
              <a:t>ἀκροατικοὺς</a:t>
            </a:r>
            <a:r>
              <a:rPr lang="el-GR" sz="2756" dirty="0"/>
              <a:t> </a:t>
            </a:r>
            <a:r>
              <a:rPr lang="el-GR" sz="2756" dirty="0" err="1"/>
              <a:t>τῶν</a:t>
            </a:r>
            <a:r>
              <a:rPr lang="el-GR" sz="2756" dirty="0"/>
              <a:t> λόγων· τίνι </a:t>
            </a:r>
            <a:r>
              <a:rPr lang="el-GR" sz="2756" dirty="0" err="1"/>
              <a:t>γὰρ</a:t>
            </a:r>
            <a:r>
              <a:rPr lang="el-GR" sz="2756" dirty="0"/>
              <a:t> </a:t>
            </a:r>
            <a:r>
              <a:rPr lang="el-GR" sz="2756" dirty="0" err="1"/>
              <a:t>δὴ</a:t>
            </a:r>
            <a:r>
              <a:rPr lang="el-GR" sz="2756" dirty="0"/>
              <a:t> </a:t>
            </a:r>
            <a:r>
              <a:rPr lang="el-GR" sz="2756" dirty="0" err="1"/>
              <a:t>διοίσομεν</a:t>
            </a:r>
            <a:r>
              <a:rPr lang="el-GR" sz="2756" dirty="0"/>
              <a:t> </a:t>
            </a:r>
            <a:r>
              <a:rPr lang="el-GR" sz="2756" dirty="0" err="1"/>
              <a:t>ἡμεῖς</a:t>
            </a:r>
            <a:r>
              <a:rPr lang="el-GR" sz="2756" dirty="0"/>
              <a:t> </a:t>
            </a:r>
            <a:r>
              <a:rPr lang="el-GR" sz="2756" dirty="0" err="1"/>
              <a:t>τῶν</a:t>
            </a:r>
            <a:r>
              <a:rPr lang="el-GR" sz="2756" dirty="0"/>
              <a:t> </a:t>
            </a:r>
            <a:r>
              <a:rPr lang="el-GR" sz="2756" dirty="0" err="1"/>
              <a:t>ἄλλων</a:t>
            </a:r>
            <a:r>
              <a:rPr lang="en-GB" sz="2756" dirty="0"/>
              <a:t>, </a:t>
            </a:r>
            <a:r>
              <a:rPr lang="el-GR" sz="2756" dirty="0" err="1"/>
              <a:t>εἰ</a:t>
            </a:r>
            <a:r>
              <a:rPr lang="el-GR" sz="2756" dirty="0"/>
              <a:t> καθ</a:t>
            </a:r>
            <a:r>
              <a:rPr lang="en-GB" sz="2756" dirty="0"/>
              <a:t>' </a:t>
            </a:r>
            <a:r>
              <a:rPr lang="el-GR" sz="2756" dirty="0" err="1"/>
              <a:t>οὓς</a:t>
            </a:r>
            <a:r>
              <a:rPr lang="el-GR" sz="2756" dirty="0"/>
              <a:t> </a:t>
            </a:r>
            <a:r>
              <a:rPr lang="el-GR" sz="2756" dirty="0" err="1"/>
              <a:t>ἐπαιδεύθημεν</a:t>
            </a:r>
            <a:r>
              <a:rPr lang="el-GR" sz="2756" dirty="0"/>
              <a:t> λόγους</a:t>
            </a:r>
            <a:r>
              <a:rPr lang="en-GB" sz="2756" dirty="0"/>
              <a:t>, </a:t>
            </a:r>
            <a:r>
              <a:rPr lang="el-GR" sz="2756" dirty="0" err="1"/>
              <a:t>οὗτοι</a:t>
            </a:r>
            <a:r>
              <a:rPr lang="el-GR" sz="2756" dirty="0"/>
              <a:t> πάντων </a:t>
            </a:r>
            <a:r>
              <a:rPr lang="el-GR" sz="2756" dirty="0" err="1"/>
              <a:t>ἔσονται</a:t>
            </a:r>
            <a:r>
              <a:rPr lang="el-GR" sz="2756" dirty="0"/>
              <a:t> κοινοί; </a:t>
            </a:r>
            <a:r>
              <a:rPr lang="el-GR" sz="2756" dirty="0" err="1"/>
              <a:t>ἐγὼ</a:t>
            </a:r>
            <a:r>
              <a:rPr lang="el-GR" sz="2756" dirty="0"/>
              <a:t> </a:t>
            </a:r>
            <a:r>
              <a:rPr lang="el-GR" sz="2756" dirty="0" err="1"/>
              <a:t>δὲ</a:t>
            </a:r>
            <a:r>
              <a:rPr lang="el-GR" sz="2756" dirty="0"/>
              <a:t> </a:t>
            </a:r>
            <a:r>
              <a:rPr lang="el-GR" sz="2756" dirty="0" err="1"/>
              <a:t>βουλοίμην</a:t>
            </a:r>
            <a:r>
              <a:rPr lang="el-GR" sz="2756" dirty="0"/>
              <a:t> </a:t>
            </a:r>
            <a:r>
              <a:rPr lang="el-GR" sz="2756" dirty="0" err="1"/>
              <a:t>ἂν</a:t>
            </a:r>
            <a:r>
              <a:rPr lang="el-GR" sz="2756" dirty="0"/>
              <a:t> </a:t>
            </a:r>
            <a:r>
              <a:rPr lang="el-GR" sz="2756" dirty="0" err="1"/>
              <a:t>ταῖς</a:t>
            </a:r>
            <a:r>
              <a:rPr lang="el-GR" sz="2756" dirty="0"/>
              <a:t> </a:t>
            </a:r>
            <a:r>
              <a:rPr lang="el-GR" sz="2756" dirty="0" err="1"/>
              <a:t>περὶ</a:t>
            </a:r>
            <a:r>
              <a:rPr lang="el-GR" sz="2756" dirty="0"/>
              <a:t> </a:t>
            </a:r>
            <a:r>
              <a:rPr lang="el-GR" sz="2756" dirty="0" err="1"/>
              <a:t>τὰ</a:t>
            </a:r>
            <a:r>
              <a:rPr lang="el-GR" sz="2756" dirty="0"/>
              <a:t> </a:t>
            </a:r>
            <a:r>
              <a:rPr lang="el-GR" sz="2756" dirty="0" err="1"/>
              <a:t>ἄριστα</a:t>
            </a:r>
            <a:r>
              <a:rPr lang="el-GR" sz="2756" dirty="0"/>
              <a:t> </a:t>
            </a:r>
            <a:r>
              <a:rPr lang="el-GR" sz="2756" dirty="0" err="1"/>
              <a:t>ἐμπειρίαις</a:t>
            </a:r>
            <a:r>
              <a:rPr lang="el-GR" sz="2756" dirty="0"/>
              <a:t> ἢ </a:t>
            </a:r>
            <a:r>
              <a:rPr lang="el-GR" sz="2756" dirty="0" err="1"/>
              <a:t>ταῖς</a:t>
            </a:r>
            <a:r>
              <a:rPr lang="el-GR" sz="2756" dirty="0"/>
              <a:t> </a:t>
            </a:r>
            <a:r>
              <a:rPr lang="el-GR" sz="2756" dirty="0" err="1"/>
              <a:t>δυνάμεσι</a:t>
            </a:r>
            <a:r>
              <a:rPr lang="el-GR" sz="2756" dirty="0"/>
              <a:t> </a:t>
            </a:r>
            <a:r>
              <a:rPr lang="el-GR" sz="2756" dirty="0" err="1"/>
              <a:t>διαφέρειν</a:t>
            </a:r>
            <a:r>
              <a:rPr lang="en-GB" sz="2756" dirty="0"/>
              <a:t>. </a:t>
            </a:r>
            <a:r>
              <a:rPr lang="el-GR" sz="2756" dirty="0" err="1"/>
              <a:t>ἔρρωσο</a:t>
            </a:r>
            <a:r>
              <a:rPr lang="en-GB" sz="2756" dirty="0"/>
              <a:t>.”</a:t>
            </a:r>
            <a:endParaRPr lang="el-GR" sz="2756" dirty="0"/>
          </a:p>
          <a:p>
            <a:r>
              <a:rPr lang="en-GB" sz="2756" b="1" dirty="0" err="1"/>
              <a:t>Plutarchus</a:t>
            </a:r>
            <a:r>
              <a:rPr lang="en-GB" sz="2756" b="1" dirty="0"/>
              <a:t>,</a:t>
            </a:r>
            <a:r>
              <a:rPr lang="en-GB" sz="2756" dirty="0"/>
              <a:t> </a:t>
            </a:r>
            <a:r>
              <a:rPr lang="en-GB" sz="2756" i="1" dirty="0"/>
              <a:t>De </a:t>
            </a:r>
            <a:r>
              <a:rPr lang="en-GB" sz="2756" i="1" dirty="0" err="1"/>
              <a:t>Alexandri</a:t>
            </a:r>
            <a:r>
              <a:rPr lang="en-GB" sz="2756" i="1" dirty="0"/>
              <a:t> </a:t>
            </a:r>
            <a:r>
              <a:rPr lang="en-GB" sz="2756" i="1" dirty="0" err="1"/>
              <a:t>magni</a:t>
            </a:r>
            <a:r>
              <a:rPr lang="en-GB" sz="2756" i="1" dirty="0"/>
              <a:t> </a:t>
            </a:r>
            <a:r>
              <a:rPr lang="en-GB" sz="2756" i="1" dirty="0" err="1"/>
              <a:t>fortuna</a:t>
            </a:r>
            <a:r>
              <a:rPr lang="en-GB" sz="2756" i="1" dirty="0"/>
              <a:t> </a:t>
            </a:r>
            <a:r>
              <a:rPr lang="en-GB" sz="2756" i="1" dirty="0" err="1"/>
              <a:t>aut</a:t>
            </a:r>
            <a:r>
              <a:rPr lang="en-GB" sz="2756" i="1" dirty="0"/>
              <a:t> </a:t>
            </a:r>
            <a:r>
              <a:rPr lang="en-GB" sz="2756" i="1" dirty="0" err="1"/>
              <a:t>virtute</a:t>
            </a:r>
            <a:r>
              <a:rPr lang="en-GB" sz="2756" i="1" dirty="0"/>
              <a:t>: </a:t>
            </a:r>
            <a:r>
              <a:rPr lang="en-GB" sz="2756" dirty="0"/>
              <a:t>“Alexander,</a:t>
            </a:r>
            <a:r>
              <a:rPr lang="en-GB" sz="2756" b="1" dirty="0"/>
              <a:t> </a:t>
            </a:r>
            <a:r>
              <a:rPr lang="en-GB" sz="2756" dirty="0"/>
              <a:t>during his campaigns, had the Iliad and Odyssey as supplies for travelling... real supplies for travelling he had; philosophical reasoning...”, “</a:t>
            </a:r>
            <a:r>
              <a:rPr lang="el-GR" sz="2756" dirty="0"/>
              <a:t>Ἀλέξανδρος </a:t>
            </a:r>
            <a:r>
              <a:rPr lang="el-GR" sz="2756" dirty="0" err="1"/>
              <a:t>ἔφη</a:t>
            </a:r>
            <a:r>
              <a:rPr lang="el-GR" sz="2756" dirty="0"/>
              <a:t> </a:t>
            </a:r>
            <a:r>
              <a:rPr lang="el-GR" sz="2756" dirty="0" err="1"/>
              <a:t>ποτὲ</a:t>
            </a:r>
            <a:r>
              <a:rPr lang="el-GR" sz="2756" dirty="0"/>
              <a:t> </a:t>
            </a:r>
            <a:r>
              <a:rPr lang="el-GR" sz="2756" dirty="0" err="1"/>
              <a:t>τὴν</a:t>
            </a:r>
            <a:r>
              <a:rPr lang="el-GR" sz="2756" dirty="0"/>
              <a:t> </a:t>
            </a:r>
            <a:r>
              <a:rPr lang="el-GR" sz="2756" dirty="0" err="1"/>
              <a:t>Ἰλιάδα</a:t>
            </a:r>
            <a:r>
              <a:rPr lang="el-GR" sz="2756" dirty="0"/>
              <a:t> </a:t>
            </a:r>
            <a:r>
              <a:rPr lang="el-GR" sz="2756" dirty="0" err="1"/>
              <a:t>καὶ</a:t>
            </a:r>
            <a:r>
              <a:rPr lang="el-GR" sz="2756" dirty="0"/>
              <a:t> </a:t>
            </a:r>
            <a:r>
              <a:rPr lang="el-GR" sz="2756" dirty="0" err="1"/>
              <a:t>τὴν</a:t>
            </a:r>
            <a:r>
              <a:rPr lang="el-GR" sz="2756" dirty="0"/>
              <a:t> </a:t>
            </a:r>
            <a:r>
              <a:rPr lang="el-GR" sz="2756" dirty="0" err="1"/>
              <a:t>Ὀδύσσειαν</a:t>
            </a:r>
            <a:r>
              <a:rPr lang="el-GR" sz="2756" dirty="0"/>
              <a:t> </a:t>
            </a:r>
            <a:r>
              <a:rPr lang="el-GR" sz="2756" dirty="0" err="1"/>
              <a:t>ἀκολουθεῖν</a:t>
            </a:r>
            <a:r>
              <a:rPr lang="el-GR" sz="2756" dirty="0"/>
              <a:t> </a:t>
            </a:r>
            <a:r>
              <a:rPr lang="el-GR" sz="2756" dirty="0" err="1"/>
              <a:t>αὐτῷ</a:t>
            </a:r>
            <a:r>
              <a:rPr lang="el-GR" sz="2756" dirty="0"/>
              <a:t> </a:t>
            </a:r>
            <a:r>
              <a:rPr lang="el-GR" sz="2756" dirty="0" err="1"/>
              <a:t>τῆς</a:t>
            </a:r>
            <a:r>
              <a:rPr lang="el-GR" sz="2756" dirty="0"/>
              <a:t> </a:t>
            </a:r>
            <a:r>
              <a:rPr lang="el-GR" sz="2756" dirty="0" err="1"/>
              <a:t>στρατείας</a:t>
            </a:r>
            <a:r>
              <a:rPr lang="el-GR" sz="2756" dirty="0"/>
              <a:t> </a:t>
            </a:r>
            <a:r>
              <a:rPr lang="el-GR" sz="2756" dirty="0" err="1"/>
              <a:t>ἐφόδιον</a:t>
            </a:r>
            <a:r>
              <a:rPr lang="en-GB" sz="2756" dirty="0"/>
              <a:t> ... </a:t>
            </a:r>
            <a:r>
              <a:rPr lang="el-GR" sz="2756" dirty="0" err="1"/>
              <a:t>ἐφόδιον</a:t>
            </a:r>
            <a:r>
              <a:rPr lang="el-GR" sz="2756" dirty="0"/>
              <a:t> δ</a:t>
            </a:r>
            <a:r>
              <a:rPr lang="en-GB" sz="2756" dirty="0"/>
              <a:t>' </a:t>
            </a:r>
            <a:r>
              <a:rPr lang="el-GR" sz="2756" dirty="0" err="1"/>
              <a:t>ἀληθῶς</a:t>
            </a:r>
            <a:r>
              <a:rPr lang="el-GR" sz="2756" dirty="0"/>
              <a:t> </a:t>
            </a:r>
            <a:r>
              <a:rPr lang="el-GR" sz="2756" dirty="0" err="1"/>
              <a:t>γεγονέναι</a:t>
            </a:r>
            <a:r>
              <a:rPr lang="el-GR" sz="2756" dirty="0"/>
              <a:t> </a:t>
            </a:r>
            <a:r>
              <a:rPr lang="el-GR" sz="2756" dirty="0" err="1"/>
              <a:t>τὸν</a:t>
            </a:r>
            <a:r>
              <a:rPr lang="el-GR" sz="2756" dirty="0"/>
              <a:t> </a:t>
            </a:r>
            <a:r>
              <a:rPr lang="el-GR" sz="2756" dirty="0" err="1"/>
              <a:t>ἐκ</a:t>
            </a:r>
            <a:r>
              <a:rPr lang="el-GR" sz="2756" dirty="0"/>
              <a:t> φιλοσοφίας </a:t>
            </a:r>
            <a:r>
              <a:rPr lang="el-GR" sz="2756" dirty="0" err="1"/>
              <a:t>λόγον</a:t>
            </a:r>
            <a:r>
              <a:rPr lang="en-GB" sz="2756" dirty="0"/>
              <a:t>...”</a:t>
            </a:r>
            <a:endParaRPr lang="el-GR" sz="2756" dirty="0"/>
          </a:p>
        </p:txBody>
      </p:sp>
      <p:sp>
        <p:nvSpPr>
          <p:cNvPr id="17" name="4 - TextBox"/>
          <p:cNvSpPr txBox="1"/>
          <p:nvPr/>
        </p:nvSpPr>
        <p:spPr>
          <a:xfrm>
            <a:off x="1557423" y="6161912"/>
            <a:ext cx="9763401" cy="17178260"/>
          </a:xfrm>
          <a:prstGeom prst="rect">
            <a:avLst/>
          </a:prstGeom>
          <a:noFill/>
        </p:spPr>
        <p:txBody>
          <a:bodyPr wrap="square" rtlCol="0">
            <a:spAutoFit/>
          </a:bodyPr>
          <a:lstStyle/>
          <a:p>
            <a:r>
              <a:rPr lang="en-US" sz="3544" dirty="0"/>
              <a:t>Alexander the Great and his Greek Empire provided a unique setting for science to develop. The same level of progress happened later with Christianity.</a:t>
            </a:r>
            <a:endParaRPr lang="el-GR" sz="3544" dirty="0"/>
          </a:p>
          <a:p>
            <a:r>
              <a:rPr lang="en-US" sz="3544" dirty="0"/>
              <a:t>Alexander was a pupil and disciple of Aristotle for many years. Alexander was very well educated; he is really the spiritual child of the great philosopher. In Alexander’s great empire scientists collected data and knowledge from all countries and this gradually became available to all the philosophers of the time. They establish Libraries and Research Institutes, </a:t>
            </a:r>
            <a:r>
              <a:rPr lang="en-US" sz="3544" dirty="0" err="1"/>
              <a:t>Uniersities</a:t>
            </a:r>
            <a:r>
              <a:rPr lang="en-US" sz="3544" dirty="0"/>
              <a:t>.</a:t>
            </a:r>
            <a:endParaRPr lang="el-GR" sz="3544" dirty="0"/>
          </a:p>
          <a:p>
            <a:r>
              <a:rPr lang="en-US" sz="3544" dirty="0"/>
              <a:t>Astronomy in particular progressed a lot as astronomers had observational data from Mesopotamia, Persia and Egypt. Astronomy was also necessary for the progress of Geography and Cartography. </a:t>
            </a:r>
            <a:endParaRPr lang="el-GR" sz="3544" dirty="0"/>
          </a:p>
          <a:p>
            <a:r>
              <a:rPr lang="en-US" sz="3544" dirty="0"/>
              <a:t>The Greek language became the common language of all nations in the extensive empire Alexander had established for almost 10 centuries in some regions. </a:t>
            </a:r>
            <a:r>
              <a:rPr lang="en-GB" sz="3544" dirty="0"/>
              <a:t>This common language helped enormously in the development of Science even when the Greeks were under Roman rule. </a:t>
            </a:r>
            <a:endParaRPr lang="el-GR" sz="3544" dirty="0"/>
          </a:p>
          <a:p>
            <a:r>
              <a:rPr lang="it-IT" sz="3544" b="1" dirty="0"/>
              <a:t>Pseudocallisthenes</a:t>
            </a:r>
            <a:r>
              <a:rPr lang="it-IT" sz="3544" dirty="0"/>
              <a:t>, </a:t>
            </a:r>
            <a:r>
              <a:rPr lang="it-IT" sz="3544" i="1" dirty="0"/>
              <a:t>Historia Alexandri Magni</a:t>
            </a:r>
            <a:r>
              <a:rPr lang="it-IT" sz="3544" dirty="0"/>
              <a:t> (Recensio β, 1.13.21):</a:t>
            </a:r>
            <a:endParaRPr lang="el-GR" sz="3544" dirty="0"/>
          </a:p>
          <a:p>
            <a:r>
              <a:rPr lang="en-GB" sz="3544" dirty="0"/>
              <a:t>“When Alexander had completed his education, including astronomy, he started teaching his fellow students parts of the lessons”, “</a:t>
            </a:r>
            <a:r>
              <a:rPr lang="el-GR" sz="3544" dirty="0"/>
              <a:t>Ἀλέξανδρος </a:t>
            </a:r>
            <a:r>
              <a:rPr lang="el-GR" sz="3544" dirty="0" err="1"/>
              <a:t>δὲ</a:t>
            </a:r>
            <a:r>
              <a:rPr lang="el-GR" sz="3544" dirty="0"/>
              <a:t> </a:t>
            </a:r>
            <a:r>
              <a:rPr lang="el-GR" sz="3544" dirty="0" err="1"/>
              <a:t>πᾶσαν</a:t>
            </a:r>
            <a:r>
              <a:rPr lang="el-GR" sz="3544" dirty="0"/>
              <a:t> </a:t>
            </a:r>
            <a:r>
              <a:rPr lang="el-GR" sz="3544" dirty="0" err="1"/>
              <a:t>παιδείαν</a:t>
            </a:r>
            <a:r>
              <a:rPr lang="el-GR" sz="3544" dirty="0"/>
              <a:t> </a:t>
            </a:r>
            <a:r>
              <a:rPr lang="el-GR" sz="3544" dirty="0" err="1"/>
              <a:t>καὶ</a:t>
            </a:r>
            <a:r>
              <a:rPr lang="el-GR" sz="3544" dirty="0"/>
              <a:t> </a:t>
            </a:r>
            <a:r>
              <a:rPr lang="el-GR" sz="3544" dirty="0" err="1"/>
              <a:t>ἀστρονομίαν</a:t>
            </a:r>
            <a:r>
              <a:rPr lang="el-GR" sz="3544" dirty="0"/>
              <a:t> </a:t>
            </a:r>
            <a:r>
              <a:rPr lang="el-GR" sz="3544" dirty="0" err="1"/>
              <a:t>μελετήσας</a:t>
            </a:r>
            <a:r>
              <a:rPr lang="el-GR" sz="3544" dirty="0"/>
              <a:t> </a:t>
            </a:r>
            <a:r>
              <a:rPr lang="el-GR" sz="3544" dirty="0" err="1"/>
              <a:t>καὶ</a:t>
            </a:r>
            <a:r>
              <a:rPr lang="el-GR" sz="3544" dirty="0"/>
              <a:t> </a:t>
            </a:r>
            <a:r>
              <a:rPr lang="el-GR" sz="3544" dirty="0" err="1"/>
              <a:t>ἀπολυόμενος</a:t>
            </a:r>
            <a:r>
              <a:rPr lang="el-GR" sz="3544" dirty="0"/>
              <a:t>  </a:t>
            </a:r>
            <a:r>
              <a:rPr lang="el-GR" sz="3544" dirty="0" err="1"/>
              <a:t>ἐκ</a:t>
            </a:r>
            <a:r>
              <a:rPr lang="el-GR" sz="3544" dirty="0"/>
              <a:t> </a:t>
            </a:r>
            <a:r>
              <a:rPr lang="el-GR" sz="3544" dirty="0" err="1"/>
              <a:t>τῶν</a:t>
            </a:r>
            <a:r>
              <a:rPr lang="el-GR" sz="3544" dirty="0"/>
              <a:t> μαθημάτων </a:t>
            </a:r>
            <a:r>
              <a:rPr lang="el-GR" sz="3544" dirty="0" err="1"/>
              <a:t>τοὺς</a:t>
            </a:r>
            <a:r>
              <a:rPr lang="el-GR" sz="3544" dirty="0"/>
              <a:t> </a:t>
            </a:r>
            <a:r>
              <a:rPr lang="el-GR" sz="3544" dirty="0" err="1"/>
              <a:t>συμμαθητὰς</a:t>
            </a:r>
            <a:r>
              <a:rPr lang="el-GR" sz="3544" dirty="0"/>
              <a:t> </a:t>
            </a:r>
            <a:r>
              <a:rPr lang="el-GR" sz="3544" dirty="0" err="1"/>
              <a:t>αὐτοῦ</a:t>
            </a:r>
            <a:r>
              <a:rPr lang="el-GR" sz="3544" dirty="0"/>
              <a:t> </a:t>
            </a:r>
            <a:r>
              <a:rPr lang="el-GR" sz="3544" dirty="0" err="1"/>
              <a:t>ἐδίδασκε</a:t>
            </a:r>
            <a:r>
              <a:rPr lang="el-GR" sz="3544" dirty="0"/>
              <a:t> </a:t>
            </a:r>
            <a:r>
              <a:rPr lang="el-GR" sz="3544" dirty="0" err="1"/>
              <a:t>κατὰ</a:t>
            </a:r>
            <a:r>
              <a:rPr lang="el-GR" sz="3544" dirty="0"/>
              <a:t> μέρος</a:t>
            </a:r>
            <a:r>
              <a:rPr lang="en-US" sz="3544" dirty="0"/>
              <a:t>.</a:t>
            </a:r>
            <a:r>
              <a:rPr lang="en-GB" sz="3544" dirty="0"/>
              <a:t>” </a:t>
            </a:r>
            <a:endParaRPr lang="el-GR" sz="3544" dirty="0"/>
          </a:p>
          <a:p>
            <a:endParaRPr lang="el-GR" sz="4725" dirty="0"/>
          </a:p>
        </p:txBody>
      </p:sp>
      <p:sp>
        <p:nvSpPr>
          <p:cNvPr id="11" name="4 - TextBox"/>
          <p:cNvSpPr txBox="1"/>
          <p:nvPr/>
        </p:nvSpPr>
        <p:spPr>
          <a:xfrm>
            <a:off x="19986972" y="6713743"/>
            <a:ext cx="14751888" cy="17592637"/>
          </a:xfrm>
          <a:prstGeom prst="rect">
            <a:avLst/>
          </a:prstGeom>
          <a:noFill/>
        </p:spPr>
        <p:txBody>
          <a:bodyPr wrap="square" rtlCol="0">
            <a:spAutoFit/>
          </a:bodyPr>
          <a:lstStyle/>
          <a:p>
            <a:r>
              <a:rPr lang="el-GR" sz="3249" b="1" dirty="0"/>
              <a:t>Ο Μέγας Αλέξανδρος και ο ελληνικός κόσμος που δημιουργήθηκε από αυτόν παρείχαν ένα μοναδικό περιβάλλον για την ανάπτυξη των επιστημών. Η ελληνική αυτοκρατορία του Αλέξανδρου, με την ελληνική γλώσσα κοινή για όλους, συνέβαλε αργότερα στη δημιουργία της </a:t>
            </a:r>
            <a:r>
              <a:rPr lang="el-GR" sz="3249" b="1" dirty="0" err="1"/>
              <a:t>Ρωμαικής</a:t>
            </a:r>
            <a:r>
              <a:rPr lang="el-GR" sz="3249" b="1" dirty="0"/>
              <a:t> Αυτοκρατορίας, στη διάδοση του Χριστιανισμού και του Ισλάμ.</a:t>
            </a:r>
            <a:endParaRPr lang="el-GR" sz="3249" dirty="0"/>
          </a:p>
          <a:p>
            <a:r>
              <a:rPr lang="el-GR" sz="3249" b="1" dirty="0"/>
              <a:t>Ο Αλέξανδρος ήταν μαθητής του Αριστοτέλη. Ο Αλέξανδρος ήταν πολύ καλά μορφωμένος. Είναι πραγματικά πνευματικό παιδί του μεγάλου φιλοσόφου, ασφαλώς με τις διαφοροποιήσεις του. Όταν ήταν μαθητής, όπως κάθε καλός μαθητής, δίδασκε και τους μικρότερους μετά τη διδασκαλία του Δασκάλου. Χαρακτηριστικά διαβάζουμε (Pseudocallisthenes, </a:t>
            </a:r>
            <a:r>
              <a:rPr lang="el-GR" sz="3249" b="1" i="1" dirty="0"/>
              <a:t>Historia Alexandri Magni</a:t>
            </a:r>
            <a:r>
              <a:rPr lang="el-GR" sz="3249" b="1" dirty="0"/>
              <a:t>, </a:t>
            </a:r>
            <a:r>
              <a:rPr lang="el-GR" sz="3249" b="1" dirty="0" err="1"/>
              <a:t>Recensio</a:t>
            </a:r>
            <a:r>
              <a:rPr lang="el-GR" sz="3249" b="1" dirty="0"/>
              <a:t>: «Όταν ο Αλέξανδρος ολοκλήρωσε την εκπαίδευσή του, συμπεριλαμβανομένης της αστρονομίας, άρχισε να διδάσκει στους συμμαθητές του μέρη των μαθημάτων», «Ἀλέξανδρος </a:t>
            </a:r>
            <a:r>
              <a:rPr lang="el-GR" sz="3249" b="1" dirty="0" err="1"/>
              <a:t>δὲ</a:t>
            </a:r>
            <a:r>
              <a:rPr lang="el-GR" sz="3249" b="1" dirty="0"/>
              <a:t> </a:t>
            </a:r>
            <a:r>
              <a:rPr lang="el-GR" sz="3249" b="1" dirty="0" err="1"/>
              <a:t>πᾶσαν</a:t>
            </a:r>
            <a:r>
              <a:rPr lang="el-GR" sz="3249" b="1" dirty="0"/>
              <a:t> </a:t>
            </a:r>
            <a:r>
              <a:rPr lang="el-GR" sz="3249" b="1" dirty="0" err="1"/>
              <a:t>παιδείαν</a:t>
            </a:r>
            <a:r>
              <a:rPr lang="el-GR" sz="3249" b="1" dirty="0"/>
              <a:t> </a:t>
            </a:r>
            <a:r>
              <a:rPr lang="el-GR" sz="3249" b="1" dirty="0" err="1"/>
              <a:t>καὶ</a:t>
            </a:r>
            <a:r>
              <a:rPr lang="el-GR" sz="3249" b="1" dirty="0"/>
              <a:t> </a:t>
            </a:r>
            <a:r>
              <a:rPr lang="el-GR" sz="3249" b="1" dirty="0" err="1"/>
              <a:t>ἀστρονομίαν</a:t>
            </a:r>
            <a:r>
              <a:rPr lang="el-GR" sz="3249" b="1" dirty="0"/>
              <a:t> </a:t>
            </a:r>
            <a:r>
              <a:rPr lang="el-GR" sz="3249" b="1" dirty="0" err="1"/>
              <a:t>μελετήσας</a:t>
            </a:r>
            <a:r>
              <a:rPr lang="el-GR" sz="3249" b="1" dirty="0"/>
              <a:t> </a:t>
            </a:r>
            <a:r>
              <a:rPr lang="el-GR" sz="3249" b="1" dirty="0" err="1"/>
              <a:t>καὶ</a:t>
            </a:r>
            <a:r>
              <a:rPr lang="el-GR" sz="3249" b="1" dirty="0"/>
              <a:t> </a:t>
            </a:r>
            <a:r>
              <a:rPr lang="el-GR" sz="3249" b="1" dirty="0" err="1"/>
              <a:t>ἀπολυόμενος</a:t>
            </a:r>
            <a:r>
              <a:rPr lang="el-GR" sz="3249" b="1" dirty="0"/>
              <a:t> </a:t>
            </a:r>
            <a:r>
              <a:rPr lang="el-GR" sz="3249" b="1" dirty="0" err="1"/>
              <a:t>ἐκ</a:t>
            </a:r>
            <a:r>
              <a:rPr lang="el-GR" sz="3249" b="1" dirty="0"/>
              <a:t> </a:t>
            </a:r>
            <a:r>
              <a:rPr lang="el-GR" sz="3249" b="1" dirty="0" err="1"/>
              <a:t>τῶν</a:t>
            </a:r>
            <a:r>
              <a:rPr lang="el-GR" sz="3249" b="1" dirty="0"/>
              <a:t> μαθημάτων </a:t>
            </a:r>
            <a:r>
              <a:rPr lang="el-GR" sz="3249" b="1" dirty="0" err="1"/>
              <a:t>τοὺς</a:t>
            </a:r>
            <a:r>
              <a:rPr lang="el-GR" sz="3249" b="1" dirty="0"/>
              <a:t> </a:t>
            </a:r>
            <a:r>
              <a:rPr lang="el-GR" sz="3249" b="1" dirty="0" err="1"/>
              <a:t>συμμαθητὰς</a:t>
            </a:r>
            <a:r>
              <a:rPr lang="el-GR" sz="3249" b="1" dirty="0"/>
              <a:t> </a:t>
            </a:r>
            <a:r>
              <a:rPr lang="el-GR" sz="3249" b="1" dirty="0" err="1"/>
              <a:t>αὐτοῦ</a:t>
            </a:r>
            <a:r>
              <a:rPr lang="el-GR" sz="3249" b="1" dirty="0"/>
              <a:t> </a:t>
            </a:r>
            <a:r>
              <a:rPr lang="el-GR" sz="3249" b="1" dirty="0" err="1"/>
              <a:t>ἐδίδασκε</a:t>
            </a:r>
            <a:r>
              <a:rPr lang="el-GR" sz="3249" b="1" dirty="0"/>
              <a:t> </a:t>
            </a:r>
            <a:r>
              <a:rPr lang="el-GR" sz="3249" b="1" dirty="0" err="1"/>
              <a:t>κατὰ</a:t>
            </a:r>
            <a:r>
              <a:rPr lang="el-GR" sz="3249" b="1" dirty="0"/>
              <a:t> μέρος».</a:t>
            </a:r>
            <a:endParaRPr lang="el-GR" sz="3249" dirty="0"/>
          </a:p>
          <a:p>
            <a:r>
              <a:rPr lang="el-GR" sz="3249" b="1" dirty="0"/>
              <a:t>Ο Αλέξανδρος είχε μαζί του σε όλες τις εκστρατείες τα έργα του Ομήρου, την </a:t>
            </a:r>
            <a:r>
              <a:rPr lang="el-GR" sz="3249" b="1" dirty="0" err="1"/>
              <a:t>Ιλιάδα</a:t>
            </a:r>
            <a:r>
              <a:rPr lang="el-GR" sz="3249" b="1" dirty="0"/>
              <a:t> και την Οδύσσεια. Κάθε βράδυ διάβαζε και κατόπιν έβαζε τα βιβλία κάτω από το προσκέφαλό του. Οι ήρωες του Ομήρου, ο Αχιλλέας είναι οι </a:t>
            </a:r>
            <a:r>
              <a:rPr lang="el-GR" sz="3249" b="1" dirty="0" err="1"/>
              <a:t>ήρωές</a:t>
            </a:r>
            <a:r>
              <a:rPr lang="el-GR" sz="3249" b="1" dirty="0"/>
              <a:t> του, τα πρότυπα ανδρείας. Το ενδιαφέρον του για τις επιστήμες φαίνεται και σε επιστολές που απευθύνει στη μητέρα του από την Ινδία, όπου αναφέρεται σε θέματα φυτολογίας. </a:t>
            </a:r>
            <a:endParaRPr lang="el-GR" sz="3249" dirty="0"/>
          </a:p>
          <a:p>
            <a:r>
              <a:rPr lang="el-GR" sz="3249" b="1" dirty="0"/>
              <a:t>Στη μεγάλη αυτοκρατορία του Μεγάλου Αλεξάνδρου οι επιστήμονες συνέλεγαν δεδομένα και γνώσεις από όλες τις χώρες και αυτά έγιναν σταδιακά διαθέσιμα σε όλους τους φιλοσόφους της εποχής για αιώνες. Ιδρύονται βιβλιοθήκες και ερευνητικά ινστιτούτα, πανεπιστήμια σε όλο τον Ελληνικό Κόσμο.</a:t>
            </a:r>
            <a:endParaRPr lang="el-GR" sz="3249" dirty="0"/>
          </a:p>
          <a:p>
            <a:r>
              <a:rPr lang="el-GR" sz="3249" b="1" dirty="0"/>
              <a:t>Ειδικά η αστρονομία αναπτύσσεται πολύ, καθώς οι αστρονόμοι είχαν </a:t>
            </a:r>
            <a:r>
              <a:rPr lang="el-GR" sz="3249" b="1" dirty="0" err="1"/>
              <a:t>παρατηρησιακά</a:t>
            </a:r>
            <a:r>
              <a:rPr lang="el-GR" sz="3249" b="1" dirty="0"/>
              <a:t> δεδομένα από τη Μεσοποταμία, την Περσία και την Αίγυπτο, που είχαν καλή παράδοση μακροχρόνιων μετρήσεων, οι οποίες βοήθησαν τους Έλληνες να αναπτύξουν θεωρητικά μαθηματικά μοντέλα. Η αστρονομία ήταν επίσης απαραίτητη για την πρόοδο της Γεωγραφίας και της Χαρτογραφίας, επιστήμες που έχουν αλματώδη πρόοδο.</a:t>
            </a:r>
            <a:endParaRPr lang="el-GR" sz="3249" dirty="0"/>
          </a:p>
          <a:p>
            <a:r>
              <a:rPr lang="el-GR" sz="3249" b="1" dirty="0"/>
              <a:t>Η ελληνική γλώσσα έγινε η κοινή γλώσσα όλων των εθνών στην εκτεταμένη αυτοκρατορία που είχε δημιουργήσει ο Αλέξανδρος για σχεδόν 10 αιώνες σε ορισμένες περιοχές. Αυτή η κοινή γλώσσα βοήθησε πάρα πολύ στην ανάπτυξη της Επιστήμης ακόμη και όταν οι Έλληνες βρίσκονταν υπό Ρωμαϊκή κυριαρχία. Ομοίως συνέβαλε στη διάδοση και επικράτηση του Χριστιανισμού.</a:t>
            </a:r>
            <a:endParaRPr lang="el-GR" sz="3249" dirty="0"/>
          </a:p>
        </p:txBody>
      </p:sp>
      <p:sp>
        <p:nvSpPr>
          <p:cNvPr id="12" name="8 - Ορθογώνιο"/>
          <p:cNvSpPr/>
          <p:nvPr/>
        </p:nvSpPr>
        <p:spPr>
          <a:xfrm>
            <a:off x="22542879" y="31049320"/>
            <a:ext cx="12016076" cy="5907867"/>
          </a:xfrm>
          <a:prstGeom prst="rect">
            <a:avLst/>
          </a:prstGeom>
        </p:spPr>
        <p:txBody>
          <a:bodyPr wrap="square">
            <a:spAutoFit/>
          </a:bodyPr>
          <a:lstStyle/>
          <a:p>
            <a:r>
              <a:rPr lang="el-GR" sz="2363" dirty="0"/>
              <a:t>Ο Αλέξανδρος,  ως μαθητής του Αριστοτέλη, γνώριζε καλά τη σημασία της γνώσης, της επιστήμης και της φιλοσοφίας, και κάποτε παραπονέθηκε στον δάσκαλό του Αριστοτέλη, επειδή δημοσίευσε μερικές από τις διαλέξεις που έδωσε ο μεγάλος φιλόσοφος στον πιο επιφανή μαθητή του.</a:t>
            </a:r>
          </a:p>
          <a:p>
            <a:r>
              <a:rPr lang="el-GR" sz="2363" dirty="0"/>
              <a:t>«Ο Αλέξανδρος εύχεται στον Αριστοτέλη. Ήταν λάθος να δημοσιεύσετε τις διαλέξεις σας. Πώς μπορώ να συνεχίσω να είμαι καλύτερος από τους άλλους όταν όλοι θα ξέρουν τι έχω μάθει; Ήθελα να έχω τις καλύτερες εμπειρίες και τη μέγιστη δύναμη για να είμαι καλύτερος. Να είσαι καλά.», «Ἀλέξανδρος Ἀριστοτέλει </a:t>
            </a:r>
            <a:r>
              <a:rPr lang="el-GR" sz="2363" dirty="0" err="1"/>
              <a:t>εὖ</a:t>
            </a:r>
            <a:r>
              <a:rPr lang="el-GR" sz="2363" dirty="0"/>
              <a:t> πράττειν. </a:t>
            </a:r>
            <a:r>
              <a:rPr lang="el-GR" sz="2363" dirty="0" err="1"/>
              <a:t>οὐκ</a:t>
            </a:r>
            <a:r>
              <a:rPr lang="el-GR" sz="2363" dirty="0"/>
              <a:t> </a:t>
            </a:r>
            <a:r>
              <a:rPr lang="el-GR" sz="2363" dirty="0" err="1"/>
              <a:t>ὀρθῶς</a:t>
            </a:r>
            <a:r>
              <a:rPr lang="el-GR" sz="2363" dirty="0"/>
              <a:t> ἐποίησας </a:t>
            </a:r>
            <a:r>
              <a:rPr lang="el-GR" sz="2363" dirty="0" err="1"/>
              <a:t>ἐκδοὺς</a:t>
            </a:r>
            <a:r>
              <a:rPr lang="el-GR" sz="2363" dirty="0"/>
              <a:t> </a:t>
            </a:r>
            <a:r>
              <a:rPr lang="el-GR" sz="2363" dirty="0" err="1"/>
              <a:t>τοὺς</a:t>
            </a:r>
            <a:r>
              <a:rPr lang="el-GR" sz="2363" dirty="0"/>
              <a:t> </a:t>
            </a:r>
            <a:r>
              <a:rPr lang="el-GR" sz="2363" dirty="0" err="1"/>
              <a:t>ἀκροατικοὺς</a:t>
            </a:r>
            <a:r>
              <a:rPr lang="el-GR" sz="2363" dirty="0"/>
              <a:t> </a:t>
            </a:r>
            <a:r>
              <a:rPr lang="el-GR" sz="2363" dirty="0" err="1"/>
              <a:t>τῶν</a:t>
            </a:r>
            <a:r>
              <a:rPr lang="el-GR" sz="2363" dirty="0"/>
              <a:t> λόγων· τίνι </a:t>
            </a:r>
            <a:r>
              <a:rPr lang="el-GR" sz="2363" dirty="0" err="1"/>
              <a:t>γὰρ</a:t>
            </a:r>
            <a:r>
              <a:rPr lang="el-GR" sz="2363" dirty="0"/>
              <a:t> </a:t>
            </a:r>
            <a:r>
              <a:rPr lang="el-GR" sz="2363" dirty="0" err="1"/>
              <a:t>δὴ</a:t>
            </a:r>
            <a:r>
              <a:rPr lang="el-GR" sz="2363" dirty="0"/>
              <a:t> </a:t>
            </a:r>
            <a:r>
              <a:rPr lang="el-GR" sz="2363" dirty="0" err="1"/>
              <a:t>διοίσομεν</a:t>
            </a:r>
            <a:r>
              <a:rPr lang="el-GR" sz="2363" dirty="0"/>
              <a:t> </a:t>
            </a:r>
            <a:r>
              <a:rPr lang="el-GR" sz="2363" dirty="0" err="1"/>
              <a:t>ἡμεῖς</a:t>
            </a:r>
            <a:r>
              <a:rPr lang="el-GR" sz="2363" dirty="0"/>
              <a:t> </a:t>
            </a:r>
            <a:r>
              <a:rPr lang="el-GR" sz="2363" dirty="0" err="1"/>
              <a:t>τῶν</a:t>
            </a:r>
            <a:r>
              <a:rPr lang="el-GR" sz="2363" dirty="0"/>
              <a:t> </a:t>
            </a:r>
            <a:r>
              <a:rPr lang="el-GR" sz="2363" dirty="0" err="1"/>
              <a:t>ἄλλων</a:t>
            </a:r>
            <a:r>
              <a:rPr lang="el-GR" sz="2363" dirty="0"/>
              <a:t>, </a:t>
            </a:r>
            <a:r>
              <a:rPr lang="el-GR" sz="2363" dirty="0" err="1"/>
              <a:t>εἰ</a:t>
            </a:r>
            <a:r>
              <a:rPr lang="el-GR" sz="2363" dirty="0"/>
              <a:t> καθ ̓ </a:t>
            </a:r>
            <a:r>
              <a:rPr lang="el-GR" sz="2363" dirty="0" err="1"/>
              <a:t>οὓς</a:t>
            </a:r>
            <a:r>
              <a:rPr lang="el-GR" sz="2363" dirty="0"/>
              <a:t> </a:t>
            </a:r>
            <a:r>
              <a:rPr lang="el-GR" sz="2363" dirty="0" err="1"/>
              <a:t>ἐπαιδεύθημεν</a:t>
            </a:r>
            <a:r>
              <a:rPr lang="el-GR" sz="2363" dirty="0"/>
              <a:t> λόγους, </a:t>
            </a:r>
            <a:r>
              <a:rPr lang="el-GR" sz="2363" dirty="0" err="1"/>
              <a:t>οὗτοι</a:t>
            </a:r>
            <a:r>
              <a:rPr lang="el-GR" sz="2363" dirty="0"/>
              <a:t> πάντων </a:t>
            </a:r>
            <a:r>
              <a:rPr lang="el-GR" sz="2363" dirty="0" err="1"/>
              <a:t>ἔσονται</a:t>
            </a:r>
            <a:r>
              <a:rPr lang="el-GR" sz="2363" dirty="0"/>
              <a:t> κοινοί; </a:t>
            </a:r>
            <a:r>
              <a:rPr lang="el-GR" sz="886" dirty="0">
                <a:latin typeface="Menlo"/>
              </a:rPr>
              <a:t> </a:t>
            </a:r>
            <a:r>
              <a:rPr lang="el-GR" sz="2363" dirty="0" err="1"/>
              <a:t>ἐγὼ</a:t>
            </a:r>
            <a:r>
              <a:rPr lang="el-GR" sz="2363" dirty="0"/>
              <a:t> </a:t>
            </a:r>
            <a:r>
              <a:rPr lang="el-GR" sz="2363" dirty="0" err="1"/>
              <a:t>δὲ</a:t>
            </a:r>
            <a:r>
              <a:rPr lang="el-GR" sz="2363" dirty="0"/>
              <a:t> </a:t>
            </a:r>
            <a:r>
              <a:rPr lang="el-GR" sz="2363" dirty="0" err="1"/>
              <a:t>βουλοίμην</a:t>
            </a:r>
            <a:r>
              <a:rPr lang="el-GR" sz="2363" dirty="0"/>
              <a:t> </a:t>
            </a:r>
            <a:r>
              <a:rPr lang="el-GR" sz="2363" dirty="0" err="1"/>
              <a:t>ἂν</a:t>
            </a:r>
            <a:r>
              <a:rPr lang="el-GR" sz="2363" dirty="0"/>
              <a:t> </a:t>
            </a:r>
            <a:r>
              <a:rPr lang="el-GR" sz="2363" dirty="0" err="1"/>
              <a:t>ταῖς</a:t>
            </a:r>
            <a:r>
              <a:rPr lang="el-GR" sz="2363" dirty="0"/>
              <a:t> </a:t>
            </a:r>
            <a:r>
              <a:rPr lang="el-GR" sz="2363" dirty="0" err="1"/>
              <a:t>περὶ</a:t>
            </a:r>
            <a:r>
              <a:rPr lang="el-GR" sz="2363" dirty="0"/>
              <a:t> </a:t>
            </a:r>
            <a:r>
              <a:rPr lang="el-GR" sz="2363" dirty="0" err="1"/>
              <a:t>τὰ</a:t>
            </a:r>
            <a:r>
              <a:rPr lang="el-GR" sz="2363" dirty="0"/>
              <a:t> </a:t>
            </a:r>
            <a:r>
              <a:rPr lang="el-GR" sz="2363" dirty="0" err="1"/>
              <a:t>ἄριστα</a:t>
            </a:r>
            <a:r>
              <a:rPr lang="el-GR" sz="2363" dirty="0"/>
              <a:t> </a:t>
            </a:r>
            <a:r>
              <a:rPr lang="el-GR" sz="2363" dirty="0" err="1"/>
              <a:t>ἐμπειρίαις</a:t>
            </a:r>
            <a:r>
              <a:rPr lang="el-GR" sz="2363" dirty="0"/>
              <a:t> ἢ </a:t>
            </a:r>
            <a:r>
              <a:rPr lang="el-GR" sz="2363" dirty="0" err="1"/>
              <a:t>ταῖς</a:t>
            </a:r>
            <a:r>
              <a:rPr lang="el-GR" sz="2363" dirty="0"/>
              <a:t> </a:t>
            </a:r>
            <a:r>
              <a:rPr lang="el-GR" sz="2363" dirty="0" err="1"/>
              <a:t>δυνάμεσι</a:t>
            </a:r>
            <a:r>
              <a:rPr lang="el-GR" sz="2363" dirty="0"/>
              <a:t> </a:t>
            </a:r>
            <a:r>
              <a:rPr lang="el-GR" sz="2363" dirty="0" err="1"/>
              <a:t>διαφέρειν</a:t>
            </a:r>
            <a:r>
              <a:rPr lang="el-GR" sz="2363" dirty="0"/>
              <a:t>. </a:t>
            </a:r>
            <a:r>
              <a:rPr lang="el-GR" sz="2363" dirty="0" err="1"/>
              <a:t>ἔρρωσο</a:t>
            </a:r>
            <a:r>
              <a:rPr lang="el-GR" sz="2363" dirty="0"/>
              <a:t>.»</a:t>
            </a:r>
          </a:p>
          <a:p>
            <a:r>
              <a:rPr lang="el-GR" sz="2363" dirty="0"/>
              <a:t>Πλούταρχος, De </a:t>
            </a:r>
            <a:r>
              <a:rPr lang="el-GR" sz="2363" dirty="0" err="1"/>
              <a:t>Alexandri</a:t>
            </a:r>
            <a:r>
              <a:rPr lang="el-GR" sz="2363" dirty="0"/>
              <a:t> </a:t>
            </a:r>
            <a:r>
              <a:rPr lang="el-GR" sz="2363" dirty="0" err="1"/>
              <a:t>magni</a:t>
            </a:r>
            <a:r>
              <a:rPr lang="el-GR" sz="2363" dirty="0"/>
              <a:t> </a:t>
            </a:r>
            <a:r>
              <a:rPr lang="el-GR" sz="2363" dirty="0" err="1"/>
              <a:t>fortuna</a:t>
            </a:r>
            <a:r>
              <a:rPr lang="el-GR" sz="2363" dirty="0"/>
              <a:t> </a:t>
            </a:r>
            <a:r>
              <a:rPr lang="el-GR" sz="2363" dirty="0" err="1"/>
              <a:t>aut</a:t>
            </a:r>
            <a:r>
              <a:rPr lang="el-GR" sz="2363" dirty="0"/>
              <a:t> </a:t>
            </a:r>
            <a:r>
              <a:rPr lang="el-GR" sz="2363" dirty="0" err="1"/>
              <a:t>virtute</a:t>
            </a:r>
            <a:r>
              <a:rPr lang="el-GR" sz="2363" dirty="0"/>
              <a:t>: «Ο Αλέξανδρος, είπε ότι κατά τη διάρκεια των εκστρατειών του, είχε την </a:t>
            </a:r>
            <a:r>
              <a:rPr lang="el-GR" sz="2363" dirty="0" err="1"/>
              <a:t>Ιλιάδα</a:t>
            </a:r>
            <a:r>
              <a:rPr lang="el-GR" sz="2363" dirty="0"/>
              <a:t> και την Οδύσσεια ως εφόδια... στην πραγματικότητα το εφόδιο ήταν ο λόγος της φιλοσοφίας...», «</a:t>
            </a:r>
            <a:r>
              <a:rPr lang="el-GR" sz="2363" dirty="0" err="1"/>
              <a:t>Ἀλέξανδρος</a:t>
            </a:r>
            <a:r>
              <a:rPr lang="el-GR" sz="2363" dirty="0"/>
              <a:t> </a:t>
            </a:r>
            <a:r>
              <a:rPr lang="el-GR" sz="2363" dirty="0" err="1"/>
              <a:t>ἔφη</a:t>
            </a:r>
            <a:r>
              <a:rPr lang="el-GR" sz="2363" dirty="0"/>
              <a:t> </a:t>
            </a:r>
            <a:r>
              <a:rPr lang="el-GR" sz="2363" dirty="0" err="1"/>
              <a:t>ποτὲ</a:t>
            </a:r>
            <a:r>
              <a:rPr lang="el-GR" sz="2363" dirty="0"/>
              <a:t> </a:t>
            </a:r>
            <a:r>
              <a:rPr lang="el-GR" sz="2363" dirty="0" err="1"/>
              <a:t>τὴν</a:t>
            </a:r>
            <a:r>
              <a:rPr lang="el-GR" sz="2363" dirty="0"/>
              <a:t> </a:t>
            </a:r>
            <a:r>
              <a:rPr lang="el-GR" sz="2363" dirty="0" err="1"/>
              <a:t>Ἰλιάδα</a:t>
            </a:r>
            <a:r>
              <a:rPr lang="el-GR" sz="2363" dirty="0"/>
              <a:t> </a:t>
            </a:r>
            <a:r>
              <a:rPr lang="el-GR" sz="2363" dirty="0" err="1"/>
              <a:t>καὶ</a:t>
            </a:r>
            <a:r>
              <a:rPr lang="el-GR" sz="2363" dirty="0"/>
              <a:t> </a:t>
            </a:r>
            <a:r>
              <a:rPr lang="el-GR" sz="2363" dirty="0" err="1"/>
              <a:t>τὴν</a:t>
            </a:r>
            <a:r>
              <a:rPr lang="el-GR" sz="2363" dirty="0"/>
              <a:t> </a:t>
            </a:r>
            <a:r>
              <a:rPr lang="el-GR" sz="2363" dirty="0" err="1"/>
              <a:t>Ὀδύσσειαν</a:t>
            </a:r>
            <a:r>
              <a:rPr lang="el-GR" sz="2363" dirty="0"/>
              <a:t> </a:t>
            </a:r>
            <a:r>
              <a:rPr lang="el-GR" sz="2363" dirty="0" err="1"/>
              <a:t>ἀκολουθεῖν</a:t>
            </a:r>
            <a:r>
              <a:rPr lang="el-GR" sz="2363" dirty="0"/>
              <a:t> </a:t>
            </a:r>
            <a:r>
              <a:rPr lang="el-GR" sz="2363" dirty="0" err="1"/>
              <a:t>αὐτῷ</a:t>
            </a:r>
            <a:r>
              <a:rPr lang="el-GR" sz="2363" dirty="0"/>
              <a:t> </a:t>
            </a:r>
            <a:r>
              <a:rPr lang="el-GR" sz="2363" dirty="0" err="1"/>
              <a:t>τῆς</a:t>
            </a:r>
            <a:r>
              <a:rPr lang="el-GR" sz="2363" dirty="0"/>
              <a:t> </a:t>
            </a:r>
            <a:r>
              <a:rPr lang="el-GR" sz="2363" dirty="0" err="1"/>
              <a:t>στρατείας</a:t>
            </a:r>
            <a:r>
              <a:rPr lang="el-GR" sz="2363" dirty="0"/>
              <a:t> </a:t>
            </a:r>
            <a:r>
              <a:rPr lang="el-GR" sz="2363" dirty="0" err="1"/>
              <a:t>ἐφόδιον</a:t>
            </a:r>
            <a:r>
              <a:rPr lang="el-GR" sz="2363" dirty="0"/>
              <a:t> ... </a:t>
            </a:r>
            <a:r>
              <a:rPr lang="el-GR" sz="2363" dirty="0" err="1"/>
              <a:t>ἐφόδιον</a:t>
            </a:r>
            <a:r>
              <a:rPr lang="el-GR" sz="2363" dirty="0"/>
              <a:t> δ' </a:t>
            </a:r>
            <a:r>
              <a:rPr lang="el-GR" sz="2363" dirty="0" err="1"/>
              <a:t>ἀληθῶς</a:t>
            </a:r>
            <a:r>
              <a:rPr lang="el-GR" sz="2363" dirty="0"/>
              <a:t> </a:t>
            </a:r>
            <a:r>
              <a:rPr lang="el-GR" sz="2363" dirty="0" err="1"/>
              <a:t>γεγονέναι</a:t>
            </a:r>
            <a:r>
              <a:rPr lang="el-GR" sz="2363" dirty="0"/>
              <a:t> </a:t>
            </a:r>
            <a:r>
              <a:rPr lang="el-GR" sz="2363" dirty="0" err="1"/>
              <a:t>τὸν</a:t>
            </a:r>
            <a:r>
              <a:rPr lang="el-GR" sz="2363" dirty="0"/>
              <a:t> </a:t>
            </a:r>
            <a:r>
              <a:rPr lang="el-GR" sz="2363" dirty="0" err="1"/>
              <a:t>ἐκ</a:t>
            </a:r>
            <a:r>
              <a:rPr lang="el-GR" sz="2363" dirty="0"/>
              <a:t> φιλοσοφίας </a:t>
            </a:r>
            <a:r>
              <a:rPr lang="el-GR" sz="2363" dirty="0" err="1"/>
              <a:t>λόγον</a:t>
            </a:r>
            <a:r>
              <a:rPr lang="el-GR" sz="2363" dirty="0"/>
              <a:t>...»</a:t>
            </a:r>
          </a:p>
        </p:txBody>
      </p:sp>
      <p:pic>
        <p:nvPicPr>
          <p:cNvPr id="1028" name="Picture 4" descr="D:\TEX\00_ANTIKYTHERA_MECHANISM\Images_2007\Alexander_the_Great_mosaic Alexander fighting king Darius III of Persia Naples National Archaeological 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59655" y="37607654"/>
            <a:ext cx="11582525" cy="6949515"/>
          </a:xfrm>
          <a:prstGeom prst="rect">
            <a:avLst/>
          </a:prstGeom>
          <a:noFill/>
          <a:extLst>
            <a:ext uri="{909E8E84-426E-40DD-AFC4-6F175D3DCCD1}">
              <a14:hiddenFill xmlns:a14="http://schemas.microsoft.com/office/drawing/2010/main">
                <a:solidFill>
                  <a:srgbClr val="FFFFFF"/>
                </a:solidFill>
              </a14:hiddenFill>
            </a:ext>
          </a:extLst>
        </p:spPr>
      </p:pic>
      <p:sp>
        <p:nvSpPr>
          <p:cNvPr id="19" name="Ορθογώνιο 18"/>
          <p:cNvSpPr/>
          <p:nvPr/>
        </p:nvSpPr>
        <p:spPr>
          <a:xfrm>
            <a:off x="22759656" y="44908591"/>
            <a:ext cx="11979205" cy="1181574"/>
          </a:xfrm>
          <a:prstGeom prst="rect">
            <a:avLst/>
          </a:prstGeom>
        </p:spPr>
        <p:txBody>
          <a:bodyPr wrap="square">
            <a:spAutoFit/>
          </a:bodyPr>
          <a:lstStyle/>
          <a:p>
            <a:r>
              <a:rPr lang="fr-FR" sz="3544" dirty="0"/>
              <a:t>Alexander </a:t>
            </a:r>
            <a:r>
              <a:rPr lang="fr-FR" sz="3544" dirty="0" err="1"/>
              <a:t>fighting</a:t>
            </a:r>
            <a:r>
              <a:rPr lang="fr-FR" sz="3544" dirty="0"/>
              <a:t> </a:t>
            </a:r>
            <a:r>
              <a:rPr lang="fr-FR" sz="3544" dirty="0" err="1"/>
              <a:t>king</a:t>
            </a:r>
            <a:r>
              <a:rPr lang="fr-FR" sz="3544" dirty="0"/>
              <a:t>  Darius III of </a:t>
            </a:r>
            <a:r>
              <a:rPr lang="fr-FR" sz="3544" dirty="0" err="1"/>
              <a:t>Persia</a:t>
            </a:r>
            <a:r>
              <a:rPr lang="fr-FR" sz="3544" dirty="0"/>
              <a:t>, Naples National </a:t>
            </a:r>
            <a:r>
              <a:rPr lang="fr-FR" sz="3544" dirty="0" err="1"/>
              <a:t>Archaeological</a:t>
            </a:r>
            <a:r>
              <a:rPr lang="fr-FR" sz="3544" dirty="0"/>
              <a:t> Museum</a:t>
            </a:r>
            <a:endParaRPr lang="el-GR" sz="3544" dirty="0"/>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6049" y="28435328"/>
            <a:ext cx="5925972" cy="2793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Ορθογώνιο 20"/>
          <p:cNvSpPr/>
          <p:nvPr/>
        </p:nvSpPr>
        <p:spPr>
          <a:xfrm>
            <a:off x="22893170" y="46350792"/>
            <a:ext cx="11979205" cy="1181574"/>
          </a:xfrm>
          <a:prstGeom prst="rect">
            <a:avLst/>
          </a:prstGeom>
        </p:spPr>
        <p:txBody>
          <a:bodyPr wrap="square">
            <a:spAutoFit/>
          </a:bodyPr>
          <a:lstStyle/>
          <a:p>
            <a:r>
              <a:rPr lang="el-GR" sz="3544" dirty="0"/>
              <a:t>Ο Αλέξανδρος μάχεται τον βασιλιά Δαρείο Γ' της Περσίας, Εθνικό Αρχαιολογικό Μουσείο Νάπολης</a:t>
            </a:r>
          </a:p>
        </p:txBody>
      </p:sp>
      <p:sp>
        <p:nvSpPr>
          <p:cNvPr id="4" name="Ορθογώνιο 3"/>
          <p:cNvSpPr/>
          <p:nvPr/>
        </p:nvSpPr>
        <p:spPr>
          <a:xfrm>
            <a:off x="1133126" y="46759797"/>
            <a:ext cx="20838565" cy="1969289"/>
          </a:xfrm>
          <a:prstGeom prst="rect">
            <a:avLst/>
          </a:prstGeom>
        </p:spPr>
        <p:txBody>
          <a:bodyPr wrap="square">
            <a:spAutoFit/>
          </a:bodyPr>
          <a:lstStyle/>
          <a:p>
            <a:r>
              <a:rPr lang="el-GR" sz="3150" dirty="0"/>
              <a:t>Η Ελληνική Αυτοκρατορία του Μεγαλέξανδρου. </a:t>
            </a:r>
            <a:r>
              <a:rPr lang="en-US" sz="3150" dirty="0"/>
              <a:t>Alexander’s Greek Empire</a:t>
            </a:r>
            <a:r>
              <a:rPr lang="el-GR" sz="3150" dirty="0"/>
              <a:t>.</a:t>
            </a:r>
          </a:p>
          <a:p>
            <a:r>
              <a:rPr lang="el-GR" sz="3150" dirty="0"/>
              <a:t>Εικόνα βασισμένη στον χάρτη </a:t>
            </a:r>
            <a:r>
              <a:rPr lang="en-US" sz="3150" dirty="0" err="1"/>
              <a:t>DEMIS</a:t>
            </a:r>
            <a:r>
              <a:rPr lang="en-US" sz="3150" dirty="0"/>
              <a:t> </a:t>
            </a:r>
            <a:r>
              <a:rPr lang="en-US" sz="3150" dirty="0" err="1"/>
              <a:t>Mapserver</a:t>
            </a:r>
            <a:r>
              <a:rPr lang="el-GR" sz="3150" dirty="0"/>
              <a:t> κατασκευής </a:t>
            </a:r>
            <a:r>
              <a:rPr lang="en-US" sz="3150" dirty="0" err="1"/>
              <a:t>Koba-chan</a:t>
            </a:r>
            <a:r>
              <a:rPr lang="el-GR" sz="3150" dirty="0"/>
              <a:t>, σχεδίαση </a:t>
            </a:r>
            <a:r>
              <a:rPr lang="el-GR" sz="3150" dirty="0" err="1"/>
              <a:t>ΞΔΜ</a:t>
            </a:r>
            <a:r>
              <a:rPr lang="el-GR" sz="3150" dirty="0"/>
              <a:t>. </a:t>
            </a:r>
            <a:r>
              <a:rPr lang="en-US" sz="3150" dirty="0"/>
              <a:t>Map created from </a:t>
            </a:r>
            <a:r>
              <a:rPr lang="en-US" sz="3150" dirty="0" err="1"/>
              <a:t>DEMIS</a:t>
            </a:r>
            <a:r>
              <a:rPr lang="en-US" sz="3150" dirty="0"/>
              <a:t> </a:t>
            </a:r>
            <a:r>
              <a:rPr lang="en-US" sz="3150" dirty="0" err="1"/>
              <a:t>Mapserver</a:t>
            </a:r>
            <a:r>
              <a:rPr lang="en-US" sz="3150" dirty="0"/>
              <a:t>, which are public domain. </a:t>
            </a:r>
            <a:r>
              <a:rPr lang="en-US" sz="3150" dirty="0" err="1"/>
              <a:t>Koba-chan</a:t>
            </a:r>
            <a:r>
              <a:rPr lang="el-GR" sz="3150" dirty="0"/>
              <a:t>, </a:t>
            </a:r>
            <a:r>
              <a:rPr lang="en-US" sz="3150" dirty="0"/>
              <a:t>XM </a:t>
            </a:r>
            <a:r>
              <a:rPr lang="en-US" sz="2756" dirty="0"/>
              <a:t>https://upload.wikimedia.org/wikipedia/commons/9/99/Topographic90deg_N0E0.png</a:t>
            </a:r>
          </a:p>
          <a:p>
            <a:endParaRPr lang="el-GR" sz="2756"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05623" y="28214997"/>
            <a:ext cx="3118847" cy="31595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Ορθογώνιο 22"/>
          <p:cNvSpPr/>
          <p:nvPr/>
        </p:nvSpPr>
        <p:spPr>
          <a:xfrm>
            <a:off x="11974051" y="31446846"/>
            <a:ext cx="5756565" cy="2817598"/>
          </a:xfrm>
          <a:prstGeom prst="rect">
            <a:avLst/>
          </a:prstGeom>
        </p:spPr>
        <p:txBody>
          <a:bodyPr wrap="square">
            <a:spAutoFit/>
          </a:bodyPr>
          <a:lstStyle/>
          <a:p>
            <a:r>
              <a:rPr lang="en-US" sz="1969" dirty="0"/>
              <a:t>Greek coins from the kingdoms established by Alexander's generals, Greco-Bactrian Kingdom (Afghanistan). King </a:t>
            </a:r>
            <a:r>
              <a:rPr lang="en-US" sz="1969" dirty="0" err="1"/>
              <a:t>Eucratides</a:t>
            </a:r>
            <a:r>
              <a:rPr lang="en-US" sz="1969" dirty="0"/>
              <a:t> I 171–145 BC. </a:t>
            </a:r>
            <a:r>
              <a:rPr lang="el-GR" sz="1969" dirty="0"/>
              <a:t>ΒΑΣΙΛΕΩΣ ΜΕΓΑΛΟΥ </a:t>
            </a:r>
            <a:r>
              <a:rPr lang="el-GR" sz="1969" dirty="0" err="1"/>
              <a:t>ΕΥΚΡΑΤΙΔΟΥ</a:t>
            </a:r>
            <a:r>
              <a:rPr lang="el-GR" sz="1969" dirty="0"/>
              <a:t> – "(</a:t>
            </a:r>
            <a:r>
              <a:rPr lang="en-US" sz="1969" dirty="0"/>
              <a:t>of) King Great </a:t>
            </a:r>
            <a:r>
              <a:rPr lang="en-US" sz="1969" dirty="0" err="1"/>
              <a:t>Eucratides</a:t>
            </a:r>
            <a:r>
              <a:rPr lang="en-US" sz="1969" dirty="0"/>
              <a:t>".</a:t>
            </a:r>
          </a:p>
          <a:p>
            <a:r>
              <a:rPr lang="en-US" sz="1969" dirty="0"/>
              <a:t>Discovered in Bukhara, now Uzbekistan, acquired by Napoleon III. Cabinet des </a:t>
            </a:r>
            <a:r>
              <a:rPr lang="en-US" sz="1969" dirty="0" err="1"/>
              <a:t>Médailles</a:t>
            </a:r>
            <a:r>
              <a:rPr lang="en-US" sz="1969" dirty="0"/>
              <a:t>, Paris.</a:t>
            </a:r>
          </a:p>
          <a:p>
            <a:endParaRPr lang="en-US" sz="1969" dirty="0"/>
          </a:p>
          <a:p>
            <a:r>
              <a:rPr lang="el-GR" sz="1969" dirty="0"/>
              <a:t>Νομίσματα από τα βασίλεια που ίδρυσε ο Αλέξανδρος στην Ασία</a:t>
            </a:r>
          </a:p>
        </p:txBody>
      </p:sp>
      <p:sp>
        <p:nvSpPr>
          <p:cNvPr id="24" name="Ορθογώνιο 23"/>
          <p:cNvSpPr/>
          <p:nvPr/>
        </p:nvSpPr>
        <p:spPr>
          <a:xfrm>
            <a:off x="18364415" y="33001611"/>
            <a:ext cx="3085145" cy="1302760"/>
          </a:xfrm>
          <a:prstGeom prst="rect">
            <a:avLst/>
          </a:prstGeom>
        </p:spPr>
        <p:txBody>
          <a:bodyPr wrap="square">
            <a:spAutoFit/>
          </a:bodyPr>
          <a:lstStyle/>
          <a:p>
            <a:r>
              <a:rPr lang="en-US" sz="1969" dirty="0"/>
              <a:t>H </a:t>
            </a:r>
            <a:r>
              <a:rPr lang="el-GR" sz="1969" dirty="0"/>
              <a:t>Ολυμπιάδα, μητέρα του Μεγαλέξανδρου. Αρχαιολογικό Μουσείο Θεσσαλονίκης, Μακεδονία</a:t>
            </a:r>
          </a:p>
        </p:txBody>
      </p:sp>
      <p:sp>
        <p:nvSpPr>
          <p:cNvPr id="7" name="Ορθογώνιο 6"/>
          <p:cNvSpPr/>
          <p:nvPr/>
        </p:nvSpPr>
        <p:spPr>
          <a:xfrm>
            <a:off x="12015038" y="16310509"/>
            <a:ext cx="7441676" cy="2635818"/>
          </a:xfrm>
          <a:prstGeom prst="rect">
            <a:avLst/>
          </a:prstGeom>
        </p:spPr>
        <p:txBody>
          <a:bodyPr wrap="square">
            <a:spAutoFit/>
          </a:bodyPr>
          <a:lstStyle/>
          <a:p>
            <a:pPr algn="ctr"/>
            <a:r>
              <a:rPr lang="el-GR" sz="2756" dirty="0"/>
              <a:t>Ο Μέγας Αλέξανδρος (</a:t>
            </a:r>
            <a:r>
              <a:rPr lang="en-US" sz="2756" dirty="0"/>
              <a:t>356 </a:t>
            </a:r>
            <a:r>
              <a:rPr lang="el-GR" sz="2756" dirty="0" err="1"/>
              <a:t>π.Χ.</a:t>
            </a:r>
            <a:r>
              <a:rPr lang="el-GR" sz="2756" dirty="0"/>
              <a:t> -</a:t>
            </a:r>
            <a:r>
              <a:rPr lang="en-US" sz="2756" dirty="0"/>
              <a:t> 323 </a:t>
            </a:r>
            <a:r>
              <a:rPr lang="el-GR" sz="2756" dirty="0"/>
              <a:t>π.Χ.)</a:t>
            </a:r>
            <a:endParaRPr lang="en-US" sz="2756" dirty="0"/>
          </a:p>
          <a:p>
            <a:pPr algn="ctr"/>
            <a:r>
              <a:rPr lang="el-GR" sz="2756" dirty="0"/>
              <a:t>Κεφαλή από την Αλεξάνδρεια 3ος Αι. π.Χ., </a:t>
            </a:r>
            <a:r>
              <a:rPr lang="en-AU" sz="2756" dirty="0"/>
              <a:t>Ny Carlsberg </a:t>
            </a:r>
            <a:r>
              <a:rPr lang="en-AU" sz="2756" dirty="0" err="1"/>
              <a:t>Glyptotek</a:t>
            </a:r>
            <a:r>
              <a:rPr lang="en-AU" sz="2756" dirty="0"/>
              <a:t>, Copenhagen </a:t>
            </a:r>
          </a:p>
          <a:p>
            <a:pPr algn="ctr"/>
            <a:r>
              <a:rPr lang="el-GR" sz="2756" dirty="0"/>
              <a:t>φωτογραφία κ. </a:t>
            </a:r>
            <a:r>
              <a:rPr lang="en-AU" sz="2756" dirty="0"/>
              <a:t>Richard </a:t>
            </a:r>
            <a:r>
              <a:rPr lang="en-AU" sz="2756" dirty="0" err="1"/>
              <a:t>Mortel</a:t>
            </a:r>
            <a:r>
              <a:rPr lang="en-AU" sz="2756" dirty="0"/>
              <a:t> from Riyadh, Saudi Arabia.</a:t>
            </a:r>
          </a:p>
          <a:p>
            <a:endParaRPr lang="el-GR" sz="2756" dirty="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0538" y="1060685"/>
            <a:ext cx="2241372" cy="355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descr="C:\Users\Xenophon MOUSSAS\Pictures\ANTIK-MECH-IMAGES\AYTOKRATORIA_ALEXANDROY2022-google-ma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3190" y="36915766"/>
            <a:ext cx="20060113" cy="93055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4882" y="34701455"/>
            <a:ext cx="20188419" cy="1190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Ορθογώνιο 19"/>
          <p:cNvSpPr/>
          <p:nvPr/>
        </p:nvSpPr>
        <p:spPr>
          <a:xfrm>
            <a:off x="18349961" y="31555941"/>
            <a:ext cx="3368676" cy="1302760"/>
          </a:xfrm>
          <a:prstGeom prst="rect">
            <a:avLst/>
          </a:prstGeom>
        </p:spPr>
        <p:txBody>
          <a:bodyPr wrap="square">
            <a:spAutoFit/>
          </a:bodyPr>
          <a:lstStyle/>
          <a:p>
            <a:r>
              <a:rPr lang="fr-FR" sz="1969" dirty="0"/>
              <a:t>Alexander </a:t>
            </a:r>
            <a:r>
              <a:rPr lang="fr-FR" sz="1969" dirty="0" err="1"/>
              <a:t>mother</a:t>
            </a:r>
            <a:r>
              <a:rPr lang="fr-FR" sz="1969" dirty="0"/>
              <a:t> Olympias, </a:t>
            </a:r>
            <a:r>
              <a:rPr lang="fr-FR" sz="1969" dirty="0" err="1"/>
              <a:t>Archaeological</a:t>
            </a:r>
            <a:r>
              <a:rPr lang="fr-FR" sz="1969" dirty="0"/>
              <a:t> Museum of Thessaloniki, </a:t>
            </a:r>
            <a:r>
              <a:rPr lang="fr-FR" sz="1969" dirty="0" err="1"/>
              <a:t>Macedonia</a:t>
            </a:r>
            <a:r>
              <a:rPr lang="fr-FR" sz="1969" dirty="0"/>
              <a:t>, </a:t>
            </a:r>
            <a:r>
              <a:rPr lang="fr-FR" sz="1969" dirty="0" err="1"/>
              <a:t>Greece</a:t>
            </a:r>
            <a:endParaRPr lang="el-GR" sz="1969" dirty="0"/>
          </a:p>
        </p:txBody>
      </p:sp>
      <p:sp>
        <p:nvSpPr>
          <p:cNvPr id="3" name="Ορθογώνιο 2">
            <a:extLst>
              <a:ext uri="{FF2B5EF4-FFF2-40B4-BE49-F238E27FC236}">
                <a16:creationId xmlns:a16="http://schemas.microsoft.com/office/drawing/2014/main" id="{03ECDB3D-DBCA-A96F-B617-5C1A7333B668}"/>
              </a:ext>
            </a:extLst>
          </p:cNvPr>
          <p:cNvSpPr/>
          <p:nvPr/>
        </p:nvSpPr>
        <p:spPr>
          <a:xfrm>
            <a:off x="29822202" y="4847386"/>
            <a:ext cx="4318041" cy="1605728"/>
          </a:xfrm>
          <a:prstGeom prst="rect">
            <a:avLst/>
          </a:prstGeom>
        </p:spPr>
        <p:txBody>
          <a:bodyPr wrap="square">
            <a:spAutoFit/>
          </a:bodyPr>
          <a:lstStyle/>
          <a:p>
            <a:r>
              <a:rPr lang="el-GR" sz="1772" dirty="0"/>
              <a:t>Ο Μέγας Αλέξανδρος (</a:t>
            </a:r>
            <a:r>
              <a:rPr lang="en-US" sz="1772" dirty="0"/>
              <a:t>356 </a:t>
            </a:r>
            <a:r>
              <a:rPr lang="el-GR" sz="1772" dirty="0" err="1"/>
              <a:t>π.Χ.</a:t>
            </a:r>
            <a:r>
              <a:rPr lang="el-GR" sz="1772" dirty="0"/>
              <a:t> -</a:t>
            </a:r>
            <a:r>
              <a:rPr lang="en-US" sz="1772" dirty="0"/>
              <a:t> 323 </a:t>
            </a:r>
            <a:r>
              <a:rPr lang="el-GR" sz="1772" dirty="0"/>
              <a:t>π.Χ.)</a:t>
            </a:r>
          </a:p>
          <a:p>
            <a:r>
              <a:rPr lang="el-GR" sz="1772" dirty="0"/>
              <a:t>Έργο του γλύπτη </a:t>
            </a:r>
            <a:r>
              <a:rPr lang="el-GR" sz="1772" dirty="0" err="1"/>
              <a:t>Λεοχάρη</a:t>
            </a:r>
            <a:r>
              <a:rPr lang="el-GR" sz="1772" dirty="0"/>
              <a:t> γύρω στα 330 </a:t>
            </a:r>
            <a:r>
              <a:rPr lang="el-GR" sz="1772" dirty="0" err="1"/>
              <a:t>π.Χ.</a:t>
            </a:r>
            <a:r>
              <a:rPr lang="el-GR" sz="1772" dirty="0"/>
              <a:t> Μουσείο της Ακρόπολης, φωτογράφος Μαρσύας. </a:t>
            </a:r>
            <a:r>
              <a:rPr lang="en-US" sz="1772" dirty="0"/>
              <a:t>Wikipedia</a:t>
            </a:r>
            <a:endParaRPr lang="el-GR" sz="1772" dirty="0"/>
          </a:p>
          <a:p>
            <a:r>
              <a:rPr lang="la-Latn" sz="1378" dirty="0"/>
              <a:t>https://upload.wikimedia.org/wikipedia/commons/3/35/ACMA_1331_Alexander_2.JPG</a:t>
            </a:r>
            <a:endParaRPr lang="el-GR" sz="1378" dirty="0"/>
          </a:p>
        </p:txBody>
      </p:sp>
      <p:pic>
        <p:nvPicPr>
          <p:cNvPr id="5" name="Εικόνα 4">
            <a:extLst>
              <a:ext uri="{FF2B5EF4-FFF2-40B4-BE49-F238E27FC236}">
                <a16:creationId xmlns:a16="http://schemas.microsoft.com/office/drawing/2014/main" id="{2FDD90C7-9B77-070E-7E0B-82C221330AD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80610" y="6713742"/>
            <a:ext cx="7441677" cy="9371620"/>
          </a:xfrm>
          <a:prstGeom prst="rect">
            <a:avLst/>
          </a:prstGeom>
          <a:noFill/>
          <a:ln>
            <a:noFill/>
          </a:ln>
        </p:spPr>
      </p:pic>
      <p:pic>
        <p:nvPicPr>
          <p:cNvPr id="6" name="Εικόνα 5">
            <a:extLst>
              <a:ext uri="{FF2B5EF4-FFF2-40B4-BE49-F238E27FC236}">
                <a16:creationId xmlns:a16="http://schemas.microsoft.com/office/drawing/2014/main" id="{A79DC98E-3560-72BD-8E26-1FD678CE55C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015038" y="18463703"/>
            <a:ext cx="7441676" cy="73583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8272DC9-5C40-8B9C-9E0E-4EBE39BA1049}"/>
              </a:ext>
            </a:extLst>
          </p:cNvPr>
          <p:cNvSpPr txBox="1"/>
          <p:nvPr/>
        </p:nvSpPr>
        <p:spPr>
          <a:xfrm>
            <a:off x="1646790" y="23011483"/>
            <a:ext cx="9308853" cy="11113860"/>
          </a:xfrm>
          <a:prstGeom prst="rect">
            <a:avLst/>
          </a:prstGeom>
          <a:noFill/>
        </p:spPr>
        <p:txBody>
          <a:bodyPr wrap="square">
            <a:spAutoFit/>
          </a:bodyPr>
          <a:lstStyle/>
          <a:p>
            <a:pPr>
              <a:lnSpc>
                <a:spcPct val="107000"/>
              </a:lnSpc>
              <a:spcBef>
                <a:spcPts val="591"/>
              </a:spcBef>
              <a:spcAft>
                <a:spcPts val="591"/>
              </a:spcAft>
            </a:pPr>
            <a:r>
              <a:rPr lang="el-GR" sz="2756" dirty="0">
                <a:latin typeface="Arial" panose="020B0604020202020204" pitchFamily="34" charset="0"/>
                <a:ea typeface="Times New Roman" panose="02020603050405020304" pitchFamily="18" charset="0"/>
                <a:cs typeface="Arial" panose="020B0604020202020204" pitchFamily="34" charset="0"/>
              </a:rPr>
              <a:t>Οι επιστήμες και η τεχνολογία αναπτύχθηκαν εξαιρετικά κατά την Ελληνιστική περίοδο σε τεράστιο βαθμό σε όλο τον Ελληνικό κόσμο και παραπέρα και έκτοτε παίζουν σημαντικό ρόλο στις προηγμένες κοινωνίες και πολιτισμούς κάθε εποχής μέχρι σήμερα. Η αιχμή της τεχνολογίας βασίζεται πάντοτε διαχρονικά και παγκόσμια στις επιστήμες και όχι απλώς στην πρακτική. Οι επιστήμες και η τεχνολογία αναπτύσσονται την Ελληνιστική εποχή βασισμένες στους νόμους της φυσικής με ακριβή μαθηματικά και σχετικά θεωρήματα με αποδείξεις. Με αυτήν την επιστημονική μέθοδο προοδεύουν εξαιρετικά και τα αποτελέσματά τους είναι θαυμαστά σχεδόν απίστευτα. Χαρακτηριστικό παράδειγμα είναι η σχεδίαση και κατασκευή του μηχανισμού των Αντικυθήρων. </a:t>
            </a:r>
            <a:endParaRPr lang="el-GR" sz="2756"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591"/>
              </a:spcBef>
              <a:spcAft>
                <a:spcPts val="591"/>
              </a:spcAft>
            </a:pPr>
            <a:r>
              <a:rPr lang="el-GR" sz="2756" dirty="0">
                <a:latin typeface="Arial" panose="020B0604020202020204" pitchFamily="34" charset="0"/>
                <a:ea typeface="Times New Roman" panose="02020603050405020304" pitchFamily="18" charset="0"/>
                <a:cs typeface="Arial" panose="020B0604020202020204" pitchFamily="34" charset="0"/>
              </a:rPr>
              <a:t>Με την εξάπλωση του Ελληνικού Κόσμου από τον Μέγα Αλέξανδρο σχεδόν σε όλη τη υφήλιο οι γνώσεις, οι επιστήμες έγιναν κτήμα όλων. Μέχρι τότε όλοι οι λαοί είχαν θρησκεία, είχαν ηθική, είχαν νόμους, αλλά δεν είχαν επιστήμες, επιστημονικές γνώσεις. Ο Μέγας Αλέξανδρος και ο Ελληνικός Κόσμος που ακολούθησε επέβαλε την γνώση μαζί με τον Ελληνικό πολιτισμό από τότε μέχρι σήμερα. </a:t>
            </a:r>
            <a:endParaRPr lang="el-GR" sz="2756" dirty="0">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88"/>
              </a:spcAft>
            </a:pPr>
            <a:r>
              <a:rPr lang="en-US" sz="1969" dirty="0">
                <a:latin typeface="Arial" panose="020B0604020202020204" pitchFamily="34" charset="0"/>
                <a:ea typeface="Times New Roman" panose="02020603050405020304" pitchFamily="18" charset="0"/>
                <a:cs typeface="Times New Roman" panose="02020603050405020304" pitchFamily="18" charset="0"/>
              </a:rPr>
              <a:t>Shipley, G., 2014. The Greek World after Alexander 323–30 BC. Routledge</a:t>
            </a:r>
            <a:r>
              <a:rPr lang="en-US" sz="5316" dirty="0">
                <a:latin typeface="Arial" panose="020B0604020202020204" pitchFamily="34" charset="0"/>
                <a:ea typeface="Times New Roman" panose="02020603050405020304" pitchFamily="18" charset="0"/>
                <a:cs typeface="Times New Roman" panose="02020603050405020304" pitchFamily="18" charset="0"/>
              </a:rPr>
              <a:t>.</a:t>
            </a:r>
            <a:endParaRPr lang="el-GR" sz="5316" dirty="0">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9" name="Ομάδα 8">
            <a:extLst>
              <a:ext uri="{FF2B5EF4-FFF2-40B4-BE49-F238E27FC236}">
                <a16:creationId xmlns:a16="http://schemas.microsoft.com/office/drawing/2014/main" id="{6701FC77-4932-EF68-5EDA-E535CB12BDFF}"/>
              </a:ext>
            </a:extLst>
          </p:cNvPr>
          <p:cNvGrpSpPr/>
          <p:nvPr/>
        </p:nvGrpSpPr>
        <p:grpSpPr>
          <a:xfrm>
            <a:off x="3312618" y="1060685"/>
            <a:ext cx="4830786" cy="5334632"/>
            <a:chOff x="1993246" y="829659"/>
            <a:chExt cx="4830786" cy="5334632"/>
          </a:xfrm>
        </p:grpSpPr>
        <p:sp>
          <p:nvSpPr>
            <p:cNvPr id="15" name="Rectangle 95">
              <a:extLst>
                <a:ext uri="{FF2B5EF4-FFF2-40B4-BE49-F238E27FC236}">
                  <a16:creationId xmlns:a16="http://schemas.microsoft.com/office/drawing/2014/main" id="{C9F6DD32-9AF3-5E78-2963-E363A1E4CAB5}"/>
                </a:ext>
              </a:extLst>
            </p:cNvPr>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10"/>
                </a:rPr>
                <a:t>xmoussas@phys.uoa.gr</a:t>
              </a:r>
              <a:r>
                <a:rPr lang="en-GB" sz="1400" b="1" dirty="0">
                  <a:solidFill>
                    <a:srgbClr val="003399"/>
                  </a:solidFill>
                </a:rPr>
                <a:t>, </a:t>
              </a:r>
              <a:r>
                <a:rPr lang="en-GB" sz="1400" b="1" dirty="0">
                  <a:solidFill>
                    <a:srgbClr val="003399"/>
                  </a:solidFill>
                  <a:hlinkClick r:id="rId11"/>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18" name="Picture 2">
              <a:extLst>
                <a:ext uri="{FF2B5EF4-FFF2-40B4-BE49-F238E27FC236}">
                  <a16:creationId xmlns:a16="http://schemas.microsoft.com/office/drawing/2014/main" id="{75F64B53-FB03-23F8-8CA1-2490E18BB0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8728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Θέμα του Office">
  <a:themeElements>
    <a:clrScheme name="Office">
      <a:dk1>
        <a:sysClr val="windowText" lastClr="FFFFFF"/>
      </a:dk1>
      <a:lt1>
        <a:sysClr val="window" lastClr="20202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TotalTime>
  <Words>1524</Words>
  <Application>Microsoft Office PowerPoint</Application>
  <PresentationFormat>Προσαρμογή</PresentationFormat>
  <Paragraphs>46</Paragraphs>
  <Slides>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vt:i4>
      </vt:variant>
    </vt:vector>
  </HeadingPairs>
  <TitlesOfParts>
    <vt:vector size="6" baseType="lpstr">
      <vt:lpstr>Arial</vt:lpstr>
      <vt:lpstr>Calibri</vt:lpstr>
      <vt:lpstr>Menlo</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81</cp:revision>
  <dcterms:created xsi:type="dcterms:W3CDTF">2014-06-01T18:00:45Z</dcterms:created>
  <dcterms:modified xsi:type="dcterms:W3CDTF">2025-01-05T22:04:21Z</dcterms:modified>
</cp:coreProperties>
</file>