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75" r:id="rId2"/>
  </p:sldIdLst>
  <p:sldSz cx="36004500" cy="50406300"/>
  <p:notesSz cx="6858000" cy="9144000"/>
  <p:defaultText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76">
          <p15:clr>
            <a:srgbClr val="A4A3A4"/>
          </p15:clr>
        </p15:guide>
        <p15:guide id="2" pos="113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A0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94640" autoAdjust="0"/>
  </p:normalViewPr>
  <p:slideViewPr>
    <p:cSldViewPr>
      <p:cViewPr varScale="1">
        <p:scale>
          <a:sx n="10" d="100"/>
          <a:sy n="10" d="100"/>
        </p:scale>
        <p:origin x="1376" y="10"/>
      </p:cViewPr>
      <p:guideLst>
        <p:guide orient="horz" pos="15876"/>
        <p:guide pos="113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911D1C-8D91-4581-9267-B52D2027CDBF}" type="datetimeFigureOut">
              <a:rPr lang="en-US" smtClean="0"/>
              <a:t>08-Jan-25</a:t>
            </a:fld>
            <a:endParaRPr lang="en-US"/>
          </a:p>
        </p:txBody>
      </p:sp>
      <p:sp>
        <p:nvSpPr>
          <p:cNvPr id="4" name="Θέση εικόνας διαφάνειας 3"/>
          <p:cNvSpPr>
            <a:spLocks noGrp="1" noRot="1" noChangeAspect="1"/>
          </p:cNvSpPr>
          <p:nvPr>
            <p:ph type="sldImg" idx="2"/>
          </p:nvPr>
        </p:nvSpPr>
        <p:spPr>
          <a:xfrm>
            <a:off x="2327275" y="1143000"/>
            <a:ext cx="22034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527364-44A8-45A8-9939-C61B595B1074}" type="slidenum">
              <a:rPr lang="en-US" smtClean="0"/>
              <a:t>‹#›</a:t>
            </a:fld>
            <a:endParaRPr lang="en-US"/>
          </a:p>
        </p:txBody>
      </p:sp>
    </p:spTree>
    <p:extLst>
      <p:ext uri="{BB962C8B-B14F-4D97-AF65-F5344CB8AC3E}">
        <p14:creationId xmlns:p14="http://schemas.microsoft.com/office/powerpoint/2010/main" val="64820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5063A56-A551-4F95-92A4-D1E5B22DC8A4}" type="slidenum">
              <a:rPr lang="el-GR" smtClean="0"/>
              <a:t>1</a:t>
            </a:fld>
            <a:endParaRPr lang="el-GR"/>
          </a:p>
        </p:txBody>
      </p:sp>
    </p:spTree>
    <p:extLst>
      <p:ext uri="{BB962C8B-B14F-4D97-AF65-F5344CB8AC3E}">
        <p14:creationId xmlns:p14="http://schemas.microsoft.com/office/powerpoint/2010/main" val="1962916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700340" y="15658636"/>
            <a:ext cx="30603825" cy="10804682"/>
          </a:xfrm>
        </p:spPr>
        <p:txBody>
          <a:bodyPr/>
          <a:lstStyle/>
          <a:p>
            <a:r>
              <a:rPr lang="el-GR"/>
              <a:t>Kλικ για επεξεργασία του τίτλου</a:t>
            </a:r>
            <a:endParaRPr lang="en-GB"/>
          </a:p>
        </p:txBody>
      </p:sp>
      <p:sp>
        <p:nvSpPr>
          <p:cNvPr id="3" name="2 - Υπότιτλος"/>
          <p:cNvSpPr>
            <a:spLocks noGrp="1"/>
          </p:cNvSpPr>
          <p:nvPr>
            <p:ph type="subTitle" idx="1"/>
          </p:nvPr>
        </p:nvSpPr>
        <p:spPr>
          <a:xfrm>
            <a:off x="5400677" y="28563570"/>
            <a:ext cx="25203151" cy="12881610"/>
          </a:xfrm>
        </p:spPr>
        <p:txBody>
          <a:bodyPr/>
          <a:lstStyle>
            <a:lvl1pPr marL="0" indent="0" algn="ctr">
              <a:buNone/>
              <a:defRPr>
                <a:solidFill>
                  <a:schemeClr val="tx1">
                    <a:tint val="75000"/>
                  </a:schemeClr>
                </a:solidFill>
              </a:defRPr>
            </a:lvl1pPr>
            <a:lvl2pPr marL="2305294" indent="0" algn="ctr">
              <a:buNone/>
              <a:defRPr>
                <a:solidFill>
                  <a:schemeClr val="tx1">
                    <a:tint val="75000"/>
                  </a:schemeClr>
                </a:solidFill>
              </a:defRPr>
            </a:lvl2pPr>
            <a:lvl3pPr marL="4610588" indent="0" algn="ctr">
              <a:buNone/>
              <a:defRPr>
                <a:solidFill>
                  <a:schemeClr val="tx1">
                    <a:tint val="75000"/>
                  </a:schemeClr>
                </a:solidFill>
              </a:defRPr>
            </a:lvl3pPr>
            <a:lvl4pPr marL="6915882" indent="0" algn="ctr">
              <a:buNone/>
              <a:defRPr>
                <a:solidFill>
                  <a:schemeClr val="tx1">
                    <a:tint val="75000"/>
                  </a:schemeClr>
                </a:solidFill>
              </a:defRPr>
            </a:lvl4pPr>
            <a:lvl5pPr marL="9221175" indent="0" algn="ctr">
              <a:buNone/>
              <a:defRPr>
                <a:solidFill>
                  <a:schemeClr val="tx1">
                    <a:tint val="75000"/>
                  </a:schemeClr>
                </a:solidFill>
              </a:defRPr>
            </a:lvl5pPr>
            <a:lvl6pPr marL="11526469" indent="0" algn="ctr">
              <a:buNone/>
              <a:defRPr>
                <a:solidFill>
                  <a:schemeClr val="tx1">
                    <a:tint val="75000"/>
                  </a:schemeClr>
                </a:solidFill>
              </a:defRPr>
            </a:lvl6pPr>
            <a:lvl7pPr marL="13831763" indent="0" algn="ctr">
              <a:buNone/>
              <a:defRPr>
                <a:solidFill>
                  <a:schemeClr val="tx1">
                    <a:tint val="75000"/>
                  </a:schemeClr>
                </a:solidFill>
              </a:defRPr>
            </a:lvl7pPr>
            <a:lvl8pPr marL="16137057" indent="0" algn="ctr">
              <a:buNone/>
              <a:defRPr>
                <a:solidFill>
                  <a:schemeClr val="tx1">
                    <a:tint val="75000"/>
                  </a:schemeClr>
                </a:solidFill>
              </a:defRPr>
            </a:lvl8pPr>
            <a:lvl9pPr marL="18442351"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19577443" y="2695343"/>
            <a:ext cx="6075762" cy="57337166"/>
          </a:xfrm>
        </p:spPr>
        <p:txBody>
          <a:bodyPr vert="eaVert"/>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a:xfrm>
            <a:off x="1350172" y="2695343"/>
            <a:ext cx="17627205" cy="57337166"/>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2844109" y="32390718"/>
            <a:ext cx="30603825" cy="10011251"/>
          </a:xfrm>
        </p:spPr>
        <p:txBody>
          <a:bodyPr anchor="t"/>
          <a:lstStyle>
            <a:lvl1pPr algn="l">
              <a:defRPr sz="20200" b="1" cap="all"/>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2844109" y="21364349"/>
            <a:ext cx="30603825" cy="11026373"/>
          </a:xfrm>
        </p:spPr>
        <p:txBody>
          <a:bodyPr anchor="b"/>
          <a:lstStyle>
            <a:lvl1pPr marL="0" indent="0">
              <a:buNone/>
              <a:defRPr sz="10100">
                <a:solidFill>
                  <a:schemeClr val="tx1">
                    <a:tint val="75000"/>
                  </a:schemeClr>
                </a:solidFill>
              </a:defRPr>
            </a:lvl1pPr>
            <a:lvl2pPr marL="2305294" indent="0">
              <a:buNone/>
              <a:defRPr sz="9100">
                <a:solidFill>
                  <a:schemeClr val="tx1">
                    <a:tint val="75000"/>
                  </a:schemeClr>
                </a:solidFill>
              </a:defRPr>
            </a:lvl2pPr>
            <a:lvl3pPr marL="4610588" indent="0">
              <a:buNone/>
              <a:defRPr sz="8100">
                <a:solidFill>
                  <a:schemeClr val="tx1">
                    <a:tint val="75000"/>
                  </a:schemeClr>
                </a:solidFill>
              </a:defRPr>
            </a:lvl3pPr>
            <a:lvl4pPr marL="6915882" indent="0">
              <a:buNone/>
              <a:defRPr sz="7100">
                <a:solidFill>
                  <a:schemeClr val="tx1">
                    <a:tint val="75000"/>
                  </a:schemeClr>
                </a:solidFill>
              </a:defRPr>
            </a:lvl4pPr>
            <a:lvl5pPr marL="9221175" indent="0">
              <a:buNone/>
              <a:defRPr sz="7100">
                <a:solidFill>
                  <a:schemeClr val="tx1">
                    <a:tint val="75000"/>
                  </a:schemeClr>
                </a:solidFill>
              </a:defRPr>
            </a:lvl5pPr>
            <a:lvl6pPr marL="11526469" indent="0">
              <a:buNone/>
              <a:defRPr sz="7100">
                <a:solidFill>
                  <a:schemeClr val="tx1">
                    <a:tint val="75000"/>
                  </a:schemeClr>
                </a:solidFill>
              </a:defRPr>
            </a:lvl6pPr>
            <a:lvl7pPr marL="13831763" indent="0">
              <a:buNone/>
              <a:defRPr sz="7100">
                <a:solidFill>
                  <a:schemeClr val="tx1">
                    <a:tint val="75000"/>
                  </a:schemeClr>
                </a:solidFill>
              </a:defRPr>
            </a:lvl7pPr>
            <a:lvl8pPr marL="16137057" indent="0">
              <a:buNone/>
              <a:defRPr sz="7100">
                <a:solidFill>
                  <a:schemeClr val="tx1">
                    <a:tint val="75000"/>
                  </a:schemeClr>
                </a:solidFill>
              </a:defRPr>
            </a:lvl8pPr>
            <a:lvl9pPr marL="18442351" indent="0">
              <a:buNone/>
              <a:defRPr sz="71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sz="half" idx="1"/>
          </p:nvPr>
        </p:nvSpPr>
        <p:spPr>
          <a:xfrm>
            <a:off x="1350171" y="15681964"/>
            <a:ext cx="11851481" cy="44350549"/>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περιεχομένου"/>
          <p:cNvSpPr>
            <a:spLocks noGrp="1"/>
          </p:cNvSpPr>
          <p:nvPr>
            <p:ph sz="half" idx="2"/>
          </p:nvPr>
        </p:nvSpPr>
        <p:spPr>
          <a:xfrm>
            <a:off x="13801727" y="15681964"/>
            <a:ext cx="11851481" cy="44350549"/>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1800225" y="2018589"/>
            <a:ext cx="32404051" cy="8401050"/>
          </a:xfrm>
        </p:spPr>
        <p:txBody>
          <a:bodyPr/>
          <a:lstStyle>
            <a:lvl1pPr>
              <a:defRPr/>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1800227" y="11283080"/>
            <a:ext cx="15908240" cy="4702251"/>
          </a:xfrm>
        </p:spPr>
        <p:txBody>
          <a:bodyPr anchor="b"/>
          <a:lstStyle>
            <a:lvl1pPr marL="0" indent="0">
              <a:buNone/>
              <a:defRPr sz="12100" b="1"/>
            </a:lvl1pPr>
            <a:lvl2pPr marL="2305294" indent="0">
              <a:buNone/>
              <a:defRPr sz="10100" b="1"/>
            </a:lvl2pPr>
            <a:lvl3pPr marL="4610588" indent="0">
              <a:buNone/>
              <a:defRPr sz="9100" b="1"/>
            </a:lvl3pPr>
            <a:lvl4pPr marL="6915882" indent="0">
              <a:buNone/>
              <a:defRPr sz="8100" b="1"/>
            </a:lvl4pPr>
            <a:lvl5pPr marL="9221175" indent="0">
              <a:buNone/>
              <a:defRPr sz="8100" b="1"/>
            </a:lvl5pPr>
            <a:lvl6pPr marL="11526469" indent="0">
              <a:buNone/>
              <a:defRPr sz="8100" b="1"/>
            </a:lvl6pPr>
            <a:lvl7pPr marL="13831763" indent="0">
              <a:buNone/>
              <a:defRPr sz="8100" b="1"/>
            </a:lvl7pPr>
            <a:lvl8pPr marL="16137057" indent="0">
              <a:buNone/>
              <a:defRPr sz="8100" b="1"/>
            </a:lvl8pPr>
            <a:lvl9pPr marL="18442351" indent="0">
              <a:buNone/>
              <a:defRPr sz="81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1800227" y="15985331"/>
            <a:ext cx="15908240" cy="29041967"/>
          </a:xfrm>
        </p:spPr>
        <p:txBody>
          <a:bodyPr/>
          <a:lstStyle>
            <a:lvl1pPr>
              <a:defRPr sz="12100"/>
            </a:lvl1pPr>
            <a:lvl2pPr>
              <a:defRPr sz="10100"/>
            </a:lvl2pPr>
            <a:lvl3pPr>
              <a:defRPr sz="9100"/>
            </a:lvl3pPr>
            <a:lvl4pPr>
              <a:defRPr sz="8100"/>
            </a:lvl4pPr>
            <a:lvl5pPr>
              <a:defRPr sz="8100"/>
            </a:lvl5pPr>
            <a:lvl6pPr>
              <a:defRPr sz="8100"/>
            </a:lvl6pPr>
            <a:lvl7pPr>
              <a:defRPr sz="8100"/>
            </a:lvl7pPr>
            <a:lvl8pPr>
              <a:defRPr sz="8100"/>
            </a:lvl8pPr>
            <a:lvl9pPr>
              <a:defRPr sz="8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κειμένου"/>
          <p:cNvSpPr>
            <a:spLocks noGrp="1"/>
          </p:cNvSpPr>
          <p:nvPr>
            <p:ph type="body" sz="quarter" idx="3"/>
          </p:nvPr>
        </p:nvSpPr>
        <p:spPr>
          <a:xfrm>
            <a:off x="18289790" y="11283080"/>
            <a:ext cx="15914487" cy="4702251"/>
          </a:xfrm>
        </p:spPr>
        <p:txBody>
          <a:bodyPr anchor="b"/>
          <a:lstStyle>
            <a:lvl1pPr marL="0" indent="0">
              <a:buNone/>
              <a:defRPr sz="12100" b="1"/>
            </a:lvl1pPr>
            <a:lvl2pPr marL="2305294" indent="0">
              <a:buNone/>
              <a:defRPr sz="10100" b="1"/>
            </a:lvl2pPr>
            <a:lvl3pPr marL="4610588" indent="0">
              <a:buNone/>
              <a:defRPr sz="9100" b="1"/>
            </a:lvl3pPr>
            <a:lvl4pPr marL="6915882" indent="0">
              <a:buNone/>
              <a:defRPr sz="8100" b="1"/>
            </a:lvl4pPr>
            <a:lvl5pPr marL="9221175" indent="0">
              <a:buNone/>
              <a:defRPr sz="8100" b="1"/>
            </a:lvl5pPr>
            <a:lvl6pPr marL="11526469" indent="0">
              <a:buNone/>
              <a:defRPr sz="8100" b="1"/>
            </a:lvl6pPr>
            <a:lvl7pPr marL="13831763" indent="0">
              <a:buNone/>
              <a:defRPr sz="8100" b="1"/>
            </a:lvl7pPr>
            <a:lvl8pPr marL="16137057" indent="0">
              <a:buNone/>
              <a:defRPr sz="8100" b="1"/>
            </a:lvl8pPr>
            <a:lvl9pPr marL="18442351" indent="0">
              <a:buNone/>
              <a:defRPr sz="81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18289790" y="15985331"/>
            <a:ext cx="15914487" cy="29041967"/>
          </a:xfrm>
        </p:spPr>
        <p:txBody>
          <a:bodyPr/>
          <a:lstStyle>
            <a:lvl1pPr>
              <a:defRPr sz="12100"/>
            </a:lvl1pPr>
            <a:lvl2pPr>
              <a:defRPr sz="10100"/>
            </a:lvl2pPr>
            <a:lvl3pPr>
              <a:defRPr sz="9100"/>
            </a:lvl3pPr>
            <a:lvl4pPr>
              <a:defRPr sz="8100"/>
            </a:lvl4pPr>
            <a:lvl5pPr>
              <a:defRPr sz="8100"/>
            </a:lvl5pPr>
            <a:lvl6pPr>
              <a:defRPr sz="8100"/>
            </a:lvl6pPr>
            <a:lvl7pPr>
              <a:defRPr sz="8100"/>
            </a:lvl7pPr>
            <a:lvl8pPr>
              <a:defRPr sz="8100"/>
            </a:lvl8pPr>
            <a:lvl9pPr>
              <a:defRPr sz="8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7" name="6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8" name="7 - Θέση υποσέλιδου"/>
          <p:cNvSpPr>
            <a:spLocks noGrp="1"/>
          </p:cNvSpPr>
          <p:nvPr>
            <p:ph type="ftr" sz="quarter" idx="11"/>
          </p:nvPr>
        </p:nvSpPr>
        <p:spPr/>
        <p:txBody>
          <a:bodyPr/>
          <a:lstStyle/>
          <a:p>
            <a:endParaRPr lang="en-GB"/>
          </a:p>
        </p:txBody>
      </p:sp>
      <p:sp>
        <p:nvSpPr>
          <p:cNvPr id="9" name="8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4" name="3 - Θέση υποσέλιδου"/>
          <p:cNvSpPr>
            <a:spLocks noGrp="1"/>
          </p:cNvSpPr>
          <p:nvPr>
            <p:ph type="ftr" sz="quarter" idx="11"/>
          </p:nvPr>
        </p:nvSpPr>
        <p:spPr/>
        <p:txBody>
          <a:bodyPr/>
          <a:lstStyle/>
          <a:p>
            <a:endParaRPr lang="en-GB"/>
          </a:p>
        </p:txBody>
      </p:sp>
      <p:sp>
        <p:nvSpPr>
          <p:cNvPr id="5" name="4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3" name="2 - Θέση υποσέλιδου"/>
          <p:cNvSpPr>
            <a:spLocks noGrp="1"/>
          </p:cNvSpPr>
          <p:nvPr>
            <p:ph type="ftr" sz="quarter" idx="11"/>
          </p:nvPr>
        </p:nvSpPr>
        <p:spPr/>
        <p:txBody>
          <a:bodyPr/>
          <a:lstStyle/>
          <a:p>
            <a:endParaRPr lang="en-GB"/>
          </a:p>
        </p:txBody>
      </p:sp>
      <p:sp>
        <p:nvSpPr>
          <p:cNvPr id="4" name="3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800228" y="2006921"/>
            <a:ext cx="11845234" cy="8541068"/>
          </a:xfrm>
        </p:spPr>
        <p:txBody>
          <a:bodyPr anchor="b"/>
          <a:lstStyle>
            <a:lvl1pPr algn="l">
              <a:defRPr sz="10100" b="1"/>
            </a:lvl1pPr>
          </a:lstStyle>
          <a:p>
            <a:r>
              <a:rPr lang="el-GR"/>
              <a:t>Kλικ για επεξεργασία του τίτλου</a:t>
            </a:r>
            <a:endParaRPr lang="en-GB"/>
          </a:p>
        </p:txBody>
      </p:sp>
      <p:sp>
        <p:nvSpPr>
          <p:cNvPr id="3" name="2 - Θέση περιεχομένου"/>
          <p:cNvSpPr>
            <a:spLocks noGrp="1"/>
          </p:cNvSpPr>
          <p:nvPr>
            <p:ph idx="1"/>
          </p:nvPr>
        </p:nvSpPr>
        <p:spPr>
          <a:xfrm>
            <a:off x="14076762" y="2006923"/>
            <a:ext cx="20127518" cy="43020382"/>
          </a:xfrm>
        </p:spPr>
        <p:txBody>
          <a:bodyPr/>
          <a:lstStyle>
            <a:lvl1pPr>
              <a:defRPr sz="16100"/>
            </a:lvl1pPr>
            <a:lvl2pPr>
              <a:defRPr sz="14100"/>
            </a:lvl2pPr>
            <a:lvl3pPr>
              <a:defRPr sz="12100"/>
            </a:lvl3pPr>
            <a:lvl4pPr>
              <a:defRPr sz="10100"/>
            </a:lvl4pPr>
            <a:lvl5pPr>
              <a:defRPr sz="10100"/>
            </a:lvl5pPr>
            <a:lvl6pPr>
              <a:defRPr sz="10100"/>
            </a:lvl6pPr>
            <a:lvl7pPr>
              <a:defRPr sz="10100"/>
            </a:lvl7pPr>
            <a:lvl8pPr>
              <a:defRPr sz="10100"/>
            </a:lvl8pPr>
            <a:lvl9pPr>
              <a:defRPr sz="10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κειμένου"/>
          <p:cNvSpPr>
            <a:spLocks noGrp="1"/>
          </p:cNvSpPr>
          <p:nvPr>
            <p:ph type="body" sz="half" idx="2"/>
          </p:nvPr>
        </p:nvSpPr>
        <p:spPr>
          <a:xfrm>
            <a:off x="1800228" y="10547991"/>
            <a:ext cx="11845234" cy="34479315"/>
          </a:xfrm>
        </p:spPr>
        <p:txBody>
          <a:bodyPr/>
          <a:lstStyle>
            <a:lvl1pPr marL="0" indent="0">
              <a:buNone/>
              <a:defRPr sz="7100"/>
            </a:lvl1pPr>
            <a:lvl2pPr marL="2305294" indent="0">
              <a:buNone/>
              <a:defRPr sz="6100"/>
            </a:lvl2pPr>
            <a:lvl3pPr marL="4610588" indent="0">
              <a:buNone/>
              <a:defRPr sz="5000"/>
            </a:lvl3pPr>
            <a:lvl4pPr marL="6915882" indent="0">
              <a:buNone/>
              <a:defRPr sz="4500"/>
            </a:lvl4pPr>
            <a:lvl5pPr marL="9221175" indent="0">
              <a:buNone/>
              <a:defRPr sz="4500"/>
            </a:lvl5pPr>
            <a:lvl6pPr marL="11526469" indent="0">
              <a:buNone/>
              <a:defRPr sz="4500"/>
            </a:lvl6pPr>
            <a:lvl7pPr marL="13831763" indent="0">
              <a:buNone/>
              <a:defRPr sz="4500"/>
            </a:lvl7pPr>
            <a:lvl8pPr marL="16137057" indent="0">
              <a:buNone/>
              <a:defRPr sz="4500"/>
            </a:lvl8pPr>
            <a:lvl9pPr marL="18442351" indent="0">
              <a:buNone/>
              <a:defRPr sz="45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7057137" y="35284414"/>
            <a:ext cx="21602700" cy="4165526"/>
          </a:xfrm>
        </p:spPr>
        <p:txBody>
          <a:bodyPr anchor="b"/>
          <a:lstStyle>
            <a:lvl1pPr algn="l">
              <a:defRPr sz="10100" b="1"/>
            </a:lvl1pPr>
          </a:lstStyle>
          <a:p>
            <a:r>
              <a:rPr lang="el-GR"/>
              <a:t>Kλικ για επεξεργασία του τίτλου</a:t>
            </a:r>
            <a:endParaRPr lang="en-GB"/>
          </a:p>
        </p:txBody>
      </p:sp>
      <p:sp>
        <p:nvSpPr>
          <p:cNvPr id="3" name="2 - Θέση εικόνας"/>
          <p:cNvSpPr>
            <a:spLocks noGrp="1"/>
          </p:cNvSpPr>
          <p:nvPr>
            <p:ph type="pic" idx="1"/>
          </p:nvPr>
        </p:nvSpPr>
        <p:spPr>
          <a:xfrm>
            <a:off x="7057137" y="4503894"/>
            <a:ext cx="21602700" cy="30243780"/>
          </a:xfrm>
        </p:spPr>
        <p:txBody>
          <a:bodyPr/>
          <a:lstStyle>
            <a:lvl1pPr marL="0" indent="0">
              <a:buNone/>
              <a:defRPr sz="16100"/>
            </a:lvl1pPr>
            <a:lvl2pPr marL="2305294" indent="0">
              <a:buNone/>
              <a:defRPr sz="14100"/>
            </a:lvl2pPr>
            <a:lvl3pPr marL="4610588" indent="0">
              <a:buNone/>
              <a:defRPr sz="12100"/>
            </a:lvl3pPr>
            <a:lvl4pPr marL="6915882" indent="0">
              <a:buNone/>
              <a:defRPr sz="10100"/>
            </a:lvl4pPr>
            <a:lvl5pPr marL="9221175" indent="0">
              <a:buNone/>
              <a:defRPr sz="10100"/>
            </a:lvl5pPr>
            <a:lvl6pPr marL="11526469" indent="0">
              <a:buNone/>
              <a:defRPr sz="10100"/>
            </a:lvl6pPr>
            <a:lvl7pPr marL="13831763" indent="0">
              <a:buNone/>
              <a:defRPr sz="10100"/>
            </a:lvl7pPr>
            <a:lvl8pPr marL="16137057" indent="0">
              <a:buNone/>
              <a:defRPr sz="10100"/>
            </a:lvl8pPr>
            <a:lvl9pPr marL="18442351" indent="0">
              <a:buNone/>
              <a:defRPr sz="10100"/>
            </a:lvl9pPr>
          </a:lstStyle>
          <a:p>
            <a:endParaRPr lang="en-GB"/>
          </a:p>
        </p:txBody>
      </p:sp>
      <p:sp>
        <p:nvSpPr>
          <p:cNvPr id="4" name="3 - Θέση κειμένου"/>
          <p:cNvSpPr>
            <a:spLocks noGrp="1"/>
          </p:cNvSpPr>
          <p:nvPr>
            <p:ph type="body" sz="half" idx="2"/>
          </p:nvPr>
        </p:nvSpPr>
        <p:spPr>
          <a:xfrm>
            <a:off x="7057137" y="39449940"/>
            <a:ext cx="21602700" cy="5915734"/>
          </a:xfrm>
        </p:spPr>
        <p:txBody>
          <a:bodyPr/>
          <a:lstStyle>
            <a:lvl1pPr marL="0" indent="0">
              <a:buNone/>
              <a:defRPr sz="7100"/>
            </a:lvl1pPr>
            <a:lvl2pPr marL="2305294" indent="0">
              <a:buNone/>
              <a:defRPr sz="6100"/>
            </a:lvl2pPr>
            <a:lvl3pPr marL="4610588" indent="0">
              <a:buNone/>
              <a:defRPr sz="5000"/>
            </a:lvl3pPr>
            <a:lvl4pPr marL="6915882" indent="0">
              <a:buNone/>
              <a:defRPr sz="4500"/>
            </a:lvl4pPr>
            <a:lvl5pPr marL="9221175" indent="0">
              <a:buNone/>
              <a:defRPr sz="4500"/>
            </a:lvl5pPr>
            <a:lvl6pPr marL="11526469" indent="0">
              <a:buNone/>
              <a:defRPr sz="4500"/>
            </a:lvl6pPr>
            <a:lvl7pPr marL="13831763" indent="0">
              <a:buNone/>
              <a:defRPr sz="4500"/>
            </a:lvl7pPr>
            <a:lvl8pPr marL="16137057" indent="0">
              <a:buNone/>
              <a:defRPr sz="4500"/>
            </a:lvl8pPr>
            <a:lvl9pPr marL="18442351" indent="0">
              <a:buNone/>
              <a:defRPr sz="45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1800225" y="2018589"/>
            <a:ext cx="32404051" cy="8401050"/>
          </a:xfrm>
          <a:prstGeom prst="rect">
            <a:avLst/>
          </a:prstGeom>
        </p:spPr>
        <p:txBody>
          <a:bodyPr vert="horz" lIns="461059" tIns="230529" rIns="461059" bIns="230529" rtlCol="0" anchor="ctr">
            <a:normAutofit/>
          </a:body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1800225" y="11761479"/>
            <a:ext cx="32404051" cy="33265826"/>
          </a:xfrm>
          <a:prstGeom prst="rect">
            <a:avLst/>
          </a:prstGeom>
        </p:spPr>
        <p:txBody>
          <a:bodyPr vert="horz" lIns="461059" tIns="230529" rIns="461059" bIns="230529"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2"/>
          </p:nvPr>
        </p:nvSpPr>
        <p:spPr>
          <a:xfrm>
            <a:off x="1800225" y="46719181"/>
            <a:ext cx="8401051" cy="2683667"/>
          </a:xfrm>
          <a:prstGeom prst="rect">
            <a:avLst/>
          </a:prstGeom>
        </p:spPr>
        <p:txBody>
          <a:bodyPr vert="horz" lIns="461059" tIns="230529" rIns="461059" bIns="230529" rtlCol="0" anchor="ctr"/>
          <a:lstStyle>
            <a:lvl1pPr algn="l">
              <a:defRPr sz="6100">
                <a:solidFill>
                  <a:schemeClr val="tx1">
                    <a:tint val="75000"/>
                  </a:schemeClr>
                </a:solidFill>
              </a:defRPr>
            </a:lvl1p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3"/>
          </p:nvPr>
        </p:nvSpPr>
        <p:spPr>
          <a:xfrm>
            <a:off x="12301540" y="46719181"/>
            <a:ext cx="11401425" cy="2683667"/>
          </a:xfrm>
          <a:prstGeom prst="rect">
            <a:avLst/>
          </a:prstGeom>
        </p:spPr>
        <p:txBody>
          <a:bodyPr vert="horz" lIns="461059" tIns="230529" rIns="461059" bIns="230529" rtlCol="0" anchor="ctr"/>
          <a:lstStyle>
            <a:lvl1pPr algn="ctr">
              <a:defRPr sz="6100">
                <a:solidFill>
                  <a:schemeClr val="tx1">
                    <a:tint val="75000"/>
                  </a:schemeClr>
                </a:solidFill>
              </a:defRPr>
            </a:lvl1pPr>
          </a:lstStyle>
          <a:p>
            <a:endParaRPr lang="en-GB"/>
          </a:p>
        </p:txBody>
      </p:sp>
      <p:sp>
        <p:nvSpPr>
          <p:cNvPr id="6" name="5 - Θέση αριθμού διαφάνειας"/>
          <p:cNvSpPr>
            <a:spLocks noGrp="1"/>
          </p:cNvSpPr>
          <p:nvPr>
            <p:ph type="sldNum" sz="quarter" idx="4"/>
          </p:nvPr>
        </p:nvSpPr>
        <p:spPr>
          <a:xfrm>
            <a:off x="25803225" y="46719181"/>
            <a:ext cx="8401051" cy="2683667"/>
          </a:xfrm>
          <a:prstGeom prst="rect">
            <a:avLst/>
          </a:prstGeom>
        </p:spPr>
        <p:txBody>
          <a:bodyPr vert="horz" lIns="461059" tIns="230529" rIns="461059" bIns="230529" rtlCol="0" anchor="ctr"/>
          <a:lstStyle>
            <a:lvl1pPr algn="r">
              <a:defRPr sz="6100">
                <a:solidFill>
                  <a:schemeClr val="tx1">
                    <a:tint val="75000"/>
                  </a:schemeClr>
                </a:solidFill>
              </a:defRPr>
            </a:lvl1pPr>
          </a:lstStyle>
          <a:p>
            <a:fld id="{187992A0-716E-43E8-BD68-F533C6A7A6A0}"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610588" rtl="0" eaLnBrk="1" latinLnBrk="0" hangingPunct="1">
        <a:spcBef>
          <a:spcPct val="0"/>
        </a:spcBef>
        <a:buNone/>
        <a:defRPr sz="22200" kern="1200">
          <a:solidFill>
            <a:schemeClr val="tx1"/>
          </a:solidFill>
          <a:latin typeface="+mj-lt"/>
          <a:ea typeface="+mj-ea"/>
          <a:cs typeface="+mj-cs"/>
        </a:defRPr>
      </a:lvl1pPr>
    </p:titleStyle>
    <p:bodyStyle>
      <a:lvl1pPr marL="1728970" indent="-1728970" algn="l" defTabSz="4610588" rtl="0" eaLnBrk="1" latinLnBrk="0" hangingPunct="1">
        <a:spcBef>
          <a:spcPct val="20000"/>
        </a:spcBef>
        <a:buFont typeface="Arial" pitchFamily="34" charset="0"/>
        <a:buChar char="•"/>
        <a:defRPr sz="16100" kern="1200">
          <a:solidFill>
            <a:schemeClr val="tx1"/>
          </a:solidFill>
          <a:latin typeface="+mn-lt"/>
          <a:ea typeface="+mn-ea"/>
          <a:cs typeface="+mn-cs"/>
        </a:defRPr>
      </a:lvl1pPr>
      <a:lvl2pPr marL="3746102" indent="-1440809" algn="l" defTabSz="4610588" rtl="0" eaLnBrk="1" latinLnBrk="0" hangingPunct="1">
        <a:spcBef>
          <a:spcPct val="20000"/>
        </a:spcBef>
        <a:buFont typeface="Arial" pitchFamily="34" charset="0"/>
        <a:buChar char="–"/>
        <a:defRPr sz="14100" kern="1200">
          <a:solidFill>
            <a:schemeClr val="tx1"/>
          </a:solidFill>
          <a:latin typeface="+mn-lt"/>
          <a:ea typeface="+mn-ea"/>
          <a:cs typeface="+mn-cs"/>
        </a:defRPr>
      </a:lvl2pPr>
      <a:lvl3pPr marL="5763235" indent="-1152647" algn="l" defTabSz="4610588" rtl="0" eaLnBrk="1" latinLnBrk="0" hangingPunct="1">
        <a:spcBef>
          <a:spcPct val="20000"/>
        </a:spcBef>
        <a:buFont typeface="Arial" pitchFamily="34" charset="0"/>
        <a:buChar char="•"/>
        <a:defRPr sz="12100" kern="1200">
          <a:solidFill>
            <a:schemeClr val="tx1"/>
          </a:solidFill>
          <a:latin typeface="+mn-lt"/>
          <a:ea typeface="+mn-ea"/>
          <a:cs typeface="+mn-cs"/>
        </a:defRPr>
      </a:lvl3pPr>
      <a:lvl4pPr marL="8068528"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4pPr>
      <a:lvl5pPr marL="10373822"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5pPr>
      <a:lvl6pPr marL="12679116"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6pPr>
      <a:lvl7pPr marL="14984410"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7pPr>
      <a:lvl8pPr marL="17289704"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8pPr>
      <a:lvl9pPr marL="19594998"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9pPr>
    </p:bodyStyle>
    <p:other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xmoussas@gmail.com" TargetMode="External"/><Relationship Id="rId3" Type="http://schemas.openxmlformats.org/officeDocument/2006/relationships/image" Target="../media/image1.jpeg"/><Relationship Id="rId7" Type="http://schemas.openxmlformats.org/officeDocument/2006/relationships/hyperlink" Target="mailto:xmoussas@phys.uoa.gr" TargetMode="External"/><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eg"/><Relationship Id="rId11"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6"/>
          <p:cNvSpPr>
            <a:spLocks noChangeArrowheads="1"/>
          </p:cNvSpPr>
          <p:nvPr/>
        </p:nvSpPr>
        <p:spPr bwMode="auto">
          <a:xfrm>
            <a:off x="5201585" y="2197369"/>
            <a:ext cx="26262657" cy="4717999"/>
          </a:xfrm>
          <a:prstGeom prst="rect">
            <a:avLst/>
          </a:prstGeom>
          <a:noFill/>
          <a:ln w="9525">
            <a:noFill/>
            <a:miter lim="800000"/>
            <a:headEnd/>
            <a:tailEnd/>
          </a:ln>
          <a:effectLst/>
        </p:spPr>
        <p:txBody>
          <a:bodyPr lIns="144992" tIns="72496" rIns="144992" bIns="72496" anchor="ctr"/>
          <a:lstStyle/>
          <a:p>
            <a:pPr algn="ctr" defTabSz="1440593" rtl="1" eaLnBrk="0" hangingPunct="0">
              <a:defRPr/>
            </a:pPr>
            <a:r>
              <a:rPr lang="el-GR" sz="9450" b="1" dirty="0">
                <a:solidFill>
                  <a:srgbClr val="003399"/>
                </a:solidFill>
                <a:effectLst>
                  <a:outerShdw blurRad="38100" dist="38100" dir="2700000" algn="tl">
                    <a:srgbClr val="FFFFFF"/>
                  </a:outerShdw>
                </a:effectLst>
                <a:latin typeface="Times New Roman" pitchFamily="18" charset="0"/>
                <a:cs typeface="Times New Roman" panose="02020603050405020304" pitchFamily="18" charset="0"/>
              </a:rPr>
              <a:t>Έκθεση Μηχανισμού Αντικυθήρων</a:t>
            </a:r>
          </a:p>
          <a:p>
            <a:pPr algn="ctr" defTabSz="1440593" rtl="1" eaLnBrk="0" hangingPunct="0">
              <a:defRPr/>
            </a:pPr>
            <a:r>
              <a:rPr lang="el-GR" sz="9450" b="1" dirty="0">
                <a:solidFill>
                  <a:srgbClr val="003399"/>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Αριστοτέλης</a:t>
            </a:r>
            <a:endParaRPr lang="en-US" sz="9450" b="1" dirty="0">
              <a:solidFill>
                <a:srgbClr val="003399"/>
              </a:solidFill>
              <a:effectLst>
                <a:outerShdw blurRad="38100" dist="38100" dir="2700000" algn="tl">
                  <a:srgbClr val="000000">
                    <a:alpha val="43137"/>
                  </a:srgbClr>
                </a:outerShdw>
              </a:effectLst>
              <a:latin typeface="Times New Roman" pitchFamily="18" charset="0"/>
              <a:cs typeface="Times New Roman" panose="02020603050405020304" pitchFamily="18" charset="0"/>
            </a:endParaRPr>
          </a:p>
          <a:p>
            <a:pPr algn="ctr" defTabSz="1440593" rtl="1" eaLnBrk="0" hangingPunct="0">
              <a:defRPr/>
            </a:pPr>
            <a:r>
              <a:rPr lang="en-GB" sz="8663" b="1" dirty="0">
                <a:solidFill>
                  <a:srgbClr val="003399"/>
                </a:solidFill>
                <a:effectLst>
                  <a:outerShdw blurRad="38100" dist="38100" dir="2700000" algn="tl">
                    <a:srgbClr val="FFFFFF"/>
                  </a:outerShdw>
                </a:effectLst>
                <a:latin typeface="Times New Roman" pitchFamily="18" charset="0"/>
                <a:cs typeface="Times New Roman" panose="02020603050405020304" pitchFamily="18" charset="0"/>
              </a:rPr>
              <a:t>The Antikythera Mechanism Exhibition </a:t>
            </a:r>
            <a:endParaRPr lang="el-GR" sz="8663" b="1" dirty="0">
              <a:solidFill>
                <a:srgbClr val="003399"/>
              </a:solidFill>
              <a:effectLst>
                <a:outerShdw blurRad="38100" dist="38100" dir="2700000" algn="tl">
                  <a:srgbClr val="FFFFFF"/>
                </a:outerShdw>
              </a:effectLst>
              <a:latin typeface="Times New Roman" pitchFamily="18" charset="0"/>
              <a:cs typeface="Times New Roman" panose="02020603050405020304" pitchFamily="18" charset="0"/>
            </a:endParaRPr>
          </a:p>
          <a:p>
            <a:pPr algn="ctr" defTabSz="1440593" rtl="1" eaLnBrk="0" hangingPunct="0">
              <a:defRPr/>
            </a:pPr>
            <a:r>
              <a:rPr lang="en-GB" sz="9450" b="1" dirty="0">
                <a:solidFill>
                  <a:srgbClr val="003399"/>
                </a:solidFill>
                <a:effectLst>
                  <a:outerShdw blurRad="38100" dist="38100" dir="2700000" algn="tl">
                    <a:srgbClr val="FFFFFF"/>
                  </a:outerShdw>
                </a:effectLst>
                <a:latin typeface="Times New Roman" pitchFamily="18" charset="0"/>
                <a:cs typeface="Times New Roman" panose="02020603050405020304" pitchFamily="18" charset="0"/>
              </a:rPr>
              <a:t>Aristotle</a:t>
            </a:r>
          </a:p>
        </p:txBody>
      </p:sp>
      <p:sp>
        <p:nvSpPr>
          <p:cNvPr id="12" name="5 - TextBox"/>
          <p:cNvSpPr txBox="1"/>
          <p:nvPr/>
        </p:nvSpPr>
        <p:spPr>
          <a:xfrm>
            <a:off x="990360" y="23076665"/>
            <a:ext cx="17342551" cy="17541821"/>
          </a:xfrm>
          <a:prstGeom prst="rect">
            <a:avLst/>
          </a:prstGeom>
          <a:noFill/>
        </p:spPr>
        <p:txBody>
          <a:bodyPr wrap="square" rtlCol="0">
            <a:spAutoFit/>
          </a:bodyPr>
          <a:lstStyle/>
          <a:p>
            <a:r>
              <a:rPr lang="el-GR" sz="3544" dirty="0"/>
              <a:t>Αριστοτέλης και Επιστήμη</a:t>
            </a:r>
          </a:p>
          <a:p>
            <a:r>
              <a:rPr lang="el-GR" sz="3544" dirty="0"/>
              <a:t>Ο Αριστοτέλης (384-322 π.Χ.) από τη Μακεδονία ήταν ο σημαντικότερος μαθητής του Πλάτωνα στην Αθήνα και </a:t>
            </a:r>
            <a:r>
              <a:rPr lang="en-US" sz="3544" dirty="0"/>
              <a:t>κ</a:t>
            </a:r>
            <a:r>
              <a:rPr lang="el-GR" sz="3544" dirty="0" err="1"/>
              <a:t>ορυφαίος</a:t>
            </a:r>
            <a:r>
              <a:rPr lang="el-GR" sz="3544" dirty="0"/>
              <a:t> Έλληνας φιλόσοφος. Επί αιώνες είχε τη μεγαλύτερη επίδραση στη φιλοσοφία και άλλες επιστήμες παγκοσμίως. Σύμφωνα με πολλούς ειδικούς είναι ο πιο σημαντικός Έλληνας φιλόσοφος. Η φιλοσοφία του έχει εξαιρετική επιρροή στον Χριστιανισμό καθώς και στον μουσουλμανικό κόσμο για πολλούς αιώνες. Οι διδασκαλίες του επέδρασαν ευεργετικά στον σημαντικότερο μαθητή του, τον Μέγα Αλέξανδρο, ο οποίος έγινε φιλόσοφος-βασιλιάς, πολιτικός και επιστήμονας, και πρότυπο στρατηλάτη. </a:t>
            </a:r>
          </a:p>
          <a:p>
            <a:r>
              <a:rPr lang="el-GR" sz="3544" dirty="0"/>
              <a:t>Ο Αριστοτέλης ίδρυσε στην Αθήνα την Περιπατητική Σχολή ή Λύκειο, που ήταν ένα Πανεπιστήμιο το οποίο λειτουργούσε παράλληλα με την Ακαδημία, το Πανεπιστήμιο που ίδρυσε ο Πλάτων και στο οποίο είχε φοιτήσει. Στο Λύκειο φοίτησαν εκατοντάδες μαθητές, πολλοί από τους οποίους εξελίχτηκαν σε φιλοσόφους που επέδρασαν σε όλο τον Ελληνικό Κόσμο. Τα θεμέλια του Λυκείου ανακαλύφθηκαν πρόσφατα στην Αθήνα. </a:t>
            </a:r>
          </a:p>
          <a:p>
            <a:r>
              <a:rPr lang="el-GR" sz="3544" dirty="0"/>
              <a:t>Το Μουσείο και η Βιβλιοθήκη της Αλεξάνδρειας είναι μετεξέλιξη της Ακαδημίας, αλλά κυρίως του Λυκείου του Αριστοτέλη. Η Βιβλιοθήκη της Αλεξάνδρειας βασίζεται ασφαλώς όχι μόνο στις αρχές της Βιβλιοθήκης του Αριστοτέλη αλλά, στην πραγματικότητα, σε αυτά καθαυτά τα βιβλία της βιβλιοθήκης του Αριστοτέλη που απέκτησε η Βιβλιοθήκη της Αλεξάνδρειας από τη βιβλιοθήκη του Αριστοτέλη στην Αθήνα.</a:t>
            </a:r>
          </a:p>
          <a:p>
            <a:r>
              <a:rPr lang="el-GR" sz="3544" dirty="0"/>
              <a:t>Ο Δημήτριος </a:t>
            </a:r>
            <a:r>
              <a:rPr lang="el-GR" sz="3544" dirty="0" err="1"/>
              <a:t>Φαληρεύς</a:t>
            </a:r>
            <a:r>
              <a:rPr lang="el-GR" sz="3544" dirty="0"/>
              <a:t>, ιδρυτής της Βιβλιοθήκης της Αλεξανδρείας </a:t>
            </a:r>
            <a:r>
              <a:rPr lang="el-GR" sz="3544" dirty="0" err="1"/>
              <a:t>κατ</a:t>
            </a:r>
            <a:r>
              <a:rPr lang="el-GR" sz="3544" dirty="0"/>
              <a:t>΄ εντολή του Πτολεμαίου, ήταν παλιός πολιτικός διαμορφωμένος από τον Αριστοτέλη, διότι ήταν μαθητής του όπως ο Μέγας Αλέξανδρος και ο Θεόφραστος. </a:t>
            </a:r>
          </a:p>
          <a:p>
            <a:r>
              <a:rPr lang="el-GR" sz="3544" dirty="0"/>
              <a:t>Το αριστοτελικό μοντέλο για την κίνηση των άστρων, του Ήλιου, της Σελήνης και των πλανητών είναι αυτό του Εύδοξου και του Καλλίππου με 59 σφαίρες που είναι ομόκεντρες γύρω από τη γήινη σφαίρα. Ο Κόσμος αποτελείται από τα τέσσερα «στοιχεία»: τον Αέρα, τη Φωτιά, το Νερό, τη Γη, που μαζί με τις ιδιότητες, το θερμό, κρύο, ρευστό, στερεό, αποτελούν μετεξέλιξη των τεσσάρων στοιχείων του Εμπεδοκλή. Στα τέσσερα αυτά “χημικά” στοιχεία ο Αριστοτέλης προσθέτει ένα πέμπτο στοιχείο, τον αιθέρα ή πεμπτουσία, που γεμίζει όλο το Σύμπαν. Ο Αριστοτέλης καθιέρωσε συστηματικά για πρώτη φορά πολλές επιστήμες, όπως την λογική, βοτανική, βιολογία και άλλες.</a:t>
            </a:r>
          </a:p>
          <a:p>
            <a:br>
              <a:rPr lang="el-GR" sz="3544" dirty="0"/>
            </a:br>
            <a:endParaRPr lang="el-GR" sz="3544" dirty="0"/>
          </a:p>
          <a:p>
            <a:endParaRPr lang="el-GR" sz="3544" dirty="0"/>
          </a:p>
        </p:txBody>
      </p:sp>
      <p:grpSp>
        <p:nvGrpSpPr>
          <p:cNvPr id="13" name="7 - Ομάδα"/>
          <p:cNvGrpSpPr/>
          <p:nvPr/>
        </p:nvGrpSpPr>
        <p:grpSpPr>
          <a:xfrm>
            <a:off x="28757522" y="1310158"/>
            <a:ext cx="6336705" cy="10286755"/>
            <a:chOff x="15435661" y="-962762"/>
            <a:chExt cx="5743659" cy="9071516"/>
          </a:xfrm>
        </p:grpSpPr>
        <p:pic>
          <p:nvPicPr>
            <p:cNvPr id="14" name="Picture 2" descr="D:\TEX\Photos\Portraits-of-philosophersAthens_2009\Aristotle-xm-UoA4 (4).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15542557" y="-962762"/>
              <a:ext cx="5529867" cy="7389336"/>
            </a:xfrm>
            <a:prstGeom prst="rect">
              <a:avLst/>
            </a:prstGeom>
            <a:noFill/>
          </p:spPr>
        </p:pic>
        <p:sp>
          <p:nvSpPr>
            <p:cNvPr id="15" name="6 - Ορθογώνιο"/>
            <p:cNvSpPr/>
            <p:nvPr/>
          </p:nvSpPr>
          <p:spPr>
            <a:xfrm>
              <a:off x="15435661" y="6704623"/>
              <a:ext cx="5743659" cy="1404131"/>
            </a:xfrm>
            <a:prstGeom prst="rect">
              <a:avLst/>
            </a:prstGeom>
          </p:spPr>
          <p:txBody>
            <a:bodyPr wrap="square">
              <a:spAutoFit/>
            </a:bodyPr>
            <a:lstStyle/>
            <a:p>
              <a:pPr lvl="0" algn="ctr">
                <a:defRPr/>
              </a:pPr>
              <a:endParaRPr lang="en-GB" sz="295" dirty="0">
                <a:solidFill>
                  <a:schemeClr val="accent1">
                    <a:lumMod val="75000"/>
                  </a:schemeClr>
                </a:solidFill>
                <a:effectLst>
                  <a:outerShdw blurRad="38100" dist="38100" dir="2700000" algn="tl">
                    <a:srgbClr val="000000">
                      <a:alpha val="43137"/>
                    </a:srgbClr>
                  </a:outerShdw>
                </a:effectLst>
              </a:endParaRPr>
            </a:p>
            <a:p>
              <a:pPr algn="ctr"/>
              <a:r>
                <a:rPr lang="el-GR" sz="2363" dirty="0">
                  <a:solidFill>
                    <a:schemeClr val="accent1">
                      <a:lumMod val="75000"/>
                    </a:schemeClr>
                  </a:solidFill>
                </a:rPr>
                <a:t>Αριστοτέλης, έργο του γλύπτη Νίκου </a:t>
              </a:r>
              <a:r>
                <a:rPr lang="el-GR" sz="2363" dirty="0" err="1">
                  <a:solidFill>
                    <a:schemeClr val="accent1">
                      <a:lumMod val="75000"/>
                    </a:schemeClr>
                  </a:solidFill>
                </a:rPr>
                <a:t>Περαντινού</a:t>
              </a:r>
              <a:r>
                <a:rPr lang="el-GR" sz="2363" dirty="0">
                  <a:solidFill>
                    <a:schemeClr val="accent1">
                      <a:lumMod val="75000"/>
                    </a:schemeClr>
                  </a:solidFill>
                </a:rPr>
                <a:t> (1910 –1991), Εθνικό Καποδιστριακό Πανεπιστήμιο Αθηνώ</a:t>
              </a:r>
              <a:r>
                <a:rPr lang="el-GR" sz="2363" dirty="0">
                  <a:solidFill>
                    <a:srgbClr val="FF0000"/>
                  </a:solidFill>
                </a:rPr>
                <a:t>ν)</a:t>
              </a:r>
              <a:endParaRPr lang="en-GB" sz="2363" dirty="0">
                <a:solidFill>
                  <a:srgbClr val="FF0000"/>
                </a:solidFill>
              </a:endParaRPr>
            </a:p>
            <a:p>
              <a:pPr algn="ctr"/>
              <a:r>
                <a:rPr lang="en-US" sz="2363" dirty="0">
                  <a:solidFill>
                    <a:schemeClr val="accent1">
                      <a:lumMod val="75000"/>
                    </a:schemeClr>
                  </a:solidFill>
                </a:rPr>
                <a:t>Aristotle, from the University of Athens</a:t>
              </a:r>
            </a:p>
          </p:txBody>
        </p:sp>
      </p:grpSp>
      <p:sp>
        <p:nvSpPr>
          <p:cNvPr id="8" name="5 - TextBox"/>
          <p:cNvSpPr txBox="1"/>
          <p:nvPr/>
        </p:nvSpPr>
        <p:spPr>
          <a:xfrm>
            <a:off x="18577654" y="23673439"/>
            <a:ext cx="16706516" cy="16451138"/>
          </a:xfrm>
          <a:prstGeom prst="rect">
            <a:avLst/>
          </a:prstGeom>
          <a:noFill/>
        </p:spPr>
        <p:txBody>
          <a:bodyPr wrap="square" rtlCol="0">
            <a:spAutoFit/>
          </a:bodyPr>
          <a:lstStyle/>
          <a:p>
            <a:r>
              <a:rPr lang="el-GR" sz="3938" dirty="0" err="1"/>
              <a:t>Aristotle</a:t>
            </a:r>
            <a:r>
              <a:rPr lang="el-GR" sz="3938" dirty="0"/>
              <a:t> </a:t>
            </a:r>
            <a:r>
              <a:rPr lang="el-GR" sz="3938" dirty="0" err="1"/>
              <a:t>and</a:t>
            </a:r>
            <a:r>
              <a:rPr lang="el-GR" sz="3938" dirty="0"/>
              <a:t> </a:t>
            </a:r>
            <a:r>
              <a:rPr lang="el-GR" sz="3938" dirty="0" err="1"/>
              <a:t>Science</a:t>
            </a:r>
            <a:endParaRPr lang="el-GR" sz="3938" dirty="0"/>
          </a:p>
          <a:p>
            <a:r>
              <a:rPr lang="el-GR" sz="3938" dirty="0" err="1"/>
              <a:t>Aristotle</a:t>
            </a:r>
            <a:r>
              <a:rPr lang="el-GR" sz="3938" dirty="0"/>
              <a:t> (384-322 </a:t>
            </a:r>
            <a:r>
              <a:rPr lang="el-GR" sz="3938" dirty="0" err="1"/>
              <a:t>BC</a:t>
            </a:r>
            <a:r>
              <a:rPr lang="el-GR" sz="3938" dirty="0"/>
              <a:t>), </a:t>
            </a:r>
            <a:r>
              <a:rPr lang="el-GR" sz="3938" dirty="0" err="1"/>
              <a:t>from</a:t>
            </a:r>
            <a:r>
              <a:rPr lang="el-GR" sz="3938" dirty="0"/>
              <a:t> </a:t>
            </a:r>
            <a:r>
              <a:rPr lang="el-GR" sz="3938" dirty="0" err="1"/>
              <a:t>Macedonia</a:t>
            </a:r>
            <a:r>
              <a:rPr lang="el-GR" sz="3938" dirty="0"/>
              <a:t>, </a:t>
            </a:r>
            <a:r>
              <a:rPr lang="el-GR" sz="3938" dirty="0" err="1"/>
              <a:t>Greece</a:t>
            </a:r>
            <a:r>
              <a:rPr lang="el-GR" sz="3938" dirty="0"/>
              <a:t>, </a:t>
            </a:r>
            <a:r>
              <a:rPr lang="el-GR" sz="3938" dirty="0" err="1"/>
              <a:t>was</a:t>
            </a:r>
            <a:r>
              <a:rPr lang="el-GR" sz="3938" dirty="0"/>
              <a:t> </a:t>
            </a:r>
            <a:r>
              <a:rPr lang="el-GR" sz="3938" dirty="0" err="1"/>
              <a:t>the</a:t>
            </a:r>
            <a:r>
              <a:rPr lang="el-GR" sz="3938" dirty="0"/>
              <a:t> </a:t>
            </a:r>
            <a:r>
              <a:rPr lang="el-GR" sz="3938" dirty="0" err="1"/>
              <a:t>most</a:t>
            </a:r>
            <a:r>
              <a:rPr lang="el-GR" sz="3938" dirty="0"/>
              <a:t> </a:t>
            </a:r>
            <a:r>
              <a:rPr lang="el-GR" sz="3938" dirty="0" err="1"/>
              <a:t>important</a:t>
            </a:r>
            <a:r>
              <a:rPr lang="el-GR" sz="3938" dirty="0"/>
              <a:t> </a:t>
            </a:r>
            <a:r>
              <a:rPr lang="el-GR" sz="3938" dirty="0" err="1"/>
              <a:t>student</a:t>
            </a:r>
            <a:r>
              <a:rPr lang="el-GR" sz="3938" dirty="0"/>
              <a:t> </a:t>
            </a:r>
            <a:r>
              <a:rPr lang="el-GR" sz="3938" dirty="0" err="1"/>
              <a:t>of</a:t>
            </a:r>
            <a:r>
              <a:rPr lang="el-GR" sz="3938" dirty="0"/>
              <a:t> </a:t>
            </a:r>
            <a:r>
              <a:rPr lang="el-GR" sz="3938" dirty="0" err="1"/>
              <a:t>Plato</a:t>
            </a:r>
            <a:r>
              <a:rPr lang="el-GR" sz="3938" dirty="0"/>
              <a:t> </a:t>
            </a:r>
            <a:r>
              <a:rPr lang="el-GR" sz="3938" dirty="0" err="1"/>
              <a:t>in</a:t>
            </a:r>
            <a:r>
              <a:rPr lang="el-GR" sz="3938" dirty="0"/>
              <a:t> </a:t>
            </a:r>
            <a:r>
              <a:rPr lang="el-GR" sz="3938" dirty="0" err="1"/>
              <a:t>Athens</a:t>
            </a:r>
            <a:r>
              <a:rPr lang="el-GR" sz="3938" dirty="0"/>
              <a:t>, </a:t>
            </a:r>
            <a:r>
              <a:rPr lang="el-GR" sz="3938" dirty="0" err="1"/>
              <a:t>and</a:t>
            </a:r>
            <a:r>
              <a:rPr lang="el-GR" sz="3938" dirty="0"/>
              <a:t> </a:t>
            </a:r>
            <a:r>
              <a:rPr lang="el-GR" sz="3938" dirty="0" err="1"/>
              <a:t>the</a:t>
            </a:r>
            <a:r>
              <a:rPr lang="el-GR" sz="3938" dirty="0"/>
              <a:t> </a:t>
            </a:r>
            <a:r>
              <a:rPr lang="el-GR" sz="3938" dirty="0" err="1"/>
              <a:t>second</a:t>
            </a:r>
            <a:r>
              <a:rPr lang="el-GR" sz="3938" dirty="0"/>
              <a:t> </a:t>
            </a:r>
            <a:r>
              <a:rPr lang="en-US" sz="3938" dirty="0"/>
              <a:t>if not the </a:t>
            </a:r>
            <a:r>
              <a:rPr lang="el-GR" sz="3938" dirty="0" err="1"/>
              <a:t>most</a:t>
            </a:r>
            <a:r>
              <a:rPr lang="el-GR" sz="3938" dirty="0"/>
              <a:t> </a:t>
            </a:r>
            <a:r>
              <a:rPr lang="el-GR" sz="3938" dirty="0" err="1"/>
              <a:t>influential</a:t>
            </a:r>
            <a:r>
              <a:rPr lang="el-GR" sz="3938" dirty="0"/>
              <a:t> </a:t>
            </a:r>
            <a:r>
              <a:rPr lang="el-GR" sz="3938" dirty="0" err="1"/>
              <a:t>Greek</a:t>
            </a:r>
            <a:r>
              <a:rPr lang="el-GR" sz="3938" dirty="0"/>
              <a:t> </a:t>
            </a:r>
            <a:r>
              <a:rPr lang="el-GR" sz="3938" dirty="0" err="1"/>
              <a:t>philosopher</a:t>
            </a:r>
            <a:r>
              <a:rPr lang="el-GR" sz="3938" dirty="0"/>
              <a:t>. </a:t>
            </a:r>
            <a:r>
              <a:rPr lang="el-GR" sz="3938" dirty="0" err="1"/>
              <a:t>His</a:t>
            </a:r>
            <a:r>
              <a:rPr lang="el-GR" sz="3938" dirty="0"/>
              <a:t> </a:t>
            </a:r>
            <a:r>
              <a:rPr lang="el-GR" sz="3938" dirty="0" err="1"/>
              <a:t>philosophy</a:t>
            </a:r>
            <a:r>
              <a:rPr lang="el-GR" sz="3938" dirty="0"/>
              <a:t> </a:t>
            </a:r>
            <a:r>
              <a:rPr lang="el-GR" sz="3938" dirty="0" err="1"/>
              <a:t>has</a:t>
            </a:r>
            <a:r>
              <a:rPr lang="el-GR" sz="3938" dirty="0"/>
              <a:t> </a:t>
            </a:r>
            <a:r>
              <a:rPr lang="el-GR" sz="3938" dirty="0" err="1"/>
              <a:t>been</a:t>
            </a:r>
            <a:r>
              <a:rPr lang="el-GR" sz="3938" dirty="0"/>
              <a:t> </a:t>
            </a:r>
            <a:r>
              <a:rPr lang="el-GR" sz="3938" dirty="0" err="1"/>
              <a:t>extremely</a:t>
            </a:r>
            <a:r>
              <a:rPr lang="el-GR" sz="3938" dirty="0"/>
              <a:t> </a:t>
            </a:r>
            <a:r>
              <a:rPr lang="el-GR" sz="3938" dirty="0" err="1"/>
              <a:t>influential</a:t>
            </a:r>
            <a:r>
              <a:rPr lang="el-GR" sz="3938" dirty="0"/>
              <a:t> </a:t>
            </a:r>
            <a:r>
              <a:rPr lang="el-GR" sz="3938" dirty="0" err="1"/>
              <a:t>in</a:t>
            </a:r>
            <a:r>
              <a:rPr lang="el-GR" sz="3938" dirty="0"/>
              <a:t> </a:t>
            </a:r>
            <a:r>
              <a:rPr lang="el-GR" sz="3938" dirty="0" err="1"/>
              <a:t>Christianity</a:t>
            </a:r>
            <a:r>
              <a:rPr lang="el-GR" sz="3938" dirty="0"/>
              <a:t> </a:t>
            </a:r>
            <a:r>
              <a:rPr lang="el-GR" sz="3938" dirty="0" err="1"/>
              <a:t>as</a:t>
            </a:r>
            <a:r>
              <a:rPr lang="el-GR" sz="3938" dirty="0"/>
              <a:t> </a:t>
            </a:r>
            <a:r>
              <a:rPr lang="el-GR" sz="3938" dirty="0" err="1"/>
              <a:t>well</a:t>
            </a:r>
            <a:r>
              <a:rPr lang="el-GR" sz="3938" dirty="0"/>
              <a:t> </a:t>
            </a:r>
            <a:r>
              <a:rPr lang="el-GR" sz="3938" dirty="0" err="1"/>
              <a:t>as</a:t>
            </a:r>
            <a:r>
              <a:rPr lang="el-GR" sz="3938" dirty="0"/>
              <a:t> </a:t>
            </a:r>
            <a:r>
              <a:rPr lang="el-GR" sz="3938" dirty="0" err="1"/>
              <a:t>in</a:t>
            </a:r>
            <a:r>
              <a:rPr lang="el-GR" sz="3938" dirty="0"/>
              <a:t> </a:t>
            </a:r>
            <a:r>
              <a:rPr lang="el-GR" sz="3938" dirty="0" err="1"/>
              <a:t>the</a:t>
            </a:r>
            <a:r>
              <a:rPr lang="el-GR" sz="3938" dirty="0"/>
              <a:t> </a:t>
            </a:r>
            <a:r>
              <a:rPr lang="el-GR" sz="3938" dirty="0" err="1"/>
              <a:t>Muslim</a:t>
            </a:r>
            <a:r>
              <a:rPr lang="el-GR" sz="3938" dirty="0"/>
              <a:t> </a:t>
            </a:r>
            <a:r>
              <a:rPr lang="el-GR" sz="3938" dirty="0" err="1"/>
              <a:t>world</a:t>
            </a:r>
            <a:r>
              <a:rPr lang="el-GR" sz="3938" dirty="0"/>
              <a:t> </a:t>
            </a:r>
            <a:r>
              <a:rPr lang="el-GR" sz="3938" dirty="0" err="1"/>
              <a:t>for</a:t>
            </a:r>
            <a:r>
              <a:rPr lang="el-GR" sz="3938" dirty="0"/>
              <a:t> </a:t>
            </a:r>
            <a:r>
              <a:rPr lang="el-GR" sz="3938" dirty="0" err="1"/>
              <a:t>millennia</a:t>
            </a:r>
            <a:r>
              <a:rPr lang="el-GR" sz="3938" dirty="0"/>
              <a:t>. </a:t>
            </a:r>
            <a:r>
              <a:rPr lang="el-GR" sz="3938" dirty="0" err="1"/>
              <a:t>He</a:t>
            </a:r>
            <a:r>
              <a:rPr lang="el-GR" sz="3938" dirty="0"/>
              <a:t> </a:t>
            </a:r>
            <a:r>
              <a:rPr lang="el-GR" sz="3938" dirty="0" err="1"/>
              <a:t>was</a:t>
            </a:r>
            <a:r>
              <a:rPr lang="el-GR" sz="3938" dirty="0"/>
              <a:t> </a:t>
            </a:r>
            <a:r>
              <a:rPr lang="el-GR" sz="3938" dirty="0" err="1"/>
              <a:t>extremely</a:t>
            </a:r>
            <a:r>
              <a:rPr lang="el-GR" sz="3938" dirty="0"/>
              <a:t> </a:t>
            </a:r>
            <a:r>
              <a:rPr lang="el-GR" sz="3938" dirty="0" err="1"/>
              <a:t>influential</a:t>
            </a:r>
            <a:r>
              <a:rPr lang="el-GR" sz="3938" dirty="0"/>
              <a:t> </a:t>
            </a:r>
            <a:r>
              <a:rPr lang="el-GR" sz="3938" dirty="0" err="1"/>
              <a:t>and</a:t>
            </a:r>
            <a:r>
              <a:rPr lang="el-GR" sz="3938" dirty="0"/>
              <a:t> </a:t>
            </a:r>
            <a:r>
              <a:rPr lang="el-GR" sz="3938" dirty="0" err="1"/>
              <a:t>beneficial</a:t>
            </a:r>
            <a:r>
              <a:rPr lang="el-GR" sz="3938" dirty="0"/>
              <a:t> </a:t>
            </a:r>
            <a:r>
              <a:rPr lang="el-GR" sz="3938" dirty="0" err="1"/>
              <a:t>to</a:t>
            </a:r>
            <a:r>
              <a:rPr lang="el-GR" sz="3938" dirty="0"/>
              <a:t> </a:t>
            </a:r>
            <a:r>
              <a:rPr lang="el-GR" sz="3938" dirty="0" err="1"/>
              <a:t>his</a:t>
            </a:r>
            <a:r>
              <a:rPr lang="el-GR" sz="3938" dirty="0"/>
              <a:t> </a:t>
            </a:r>
            <a:r>
              <a:rPr lang="el-GR" sz="3938" dirty="0" err="1"/>
              <a:t>most</a:t>
            </a:r>
            <a:r>
              <a:rPr lang="el-GR" sz="3938" dirty="0"/>
              <a:t> </a:t>
            </a:r>
            <a:r>
              <a:rPr lang="el-GR" sz="3938" dirty="0" err="1"/>
              <a:t>important</a:t>
            </a:r>
            <a:r>
              <a:rPr lang="el-GR" sz="3938" dirty="0"/>
              <a:t> </a:t>
            </a:r>
            <a:r>
              <a:rPr lang="el-GR" sz="3938" dirty="0" err="1"/>
              <a:t>student</a:t>
            </a:r>
            <a:r>
              <a:rPr lang="el-GR" sz="3938" dirty="0"/>
              <a:t>, </a:t>
            </a:r>
            <a:r>
              <a:rPr lang="el-GR" sz="3938" dirty="0" err="1"/>
              <a:t>Alexander</a:t>
            </a:r>
            <a:r>
              <a:rPr lang="el-GR" sz="3938" dirty="0"/>
              <a:t> </a:t>
            </a:r>
            <a:r>
              <a:rPr lang="el-GR" sz="3938" dirty="0" err="1"/>
              <a:t>the</a:t>
            </a:r>
            <a:r>
              <a:rPr lang="el-GR" sz="3938" dirty="0"/>
              <a:t> </a:t>
            </a:r>
            <a:r>
              <a:rPr lang="el-GR" sz="3938" dirty="0" err="1"/>
              <a:t>Great</a:t>
            </a:r>
            <a:r>
              <a:rPr lang="el-GR" sz="3938" dirty="0"/>
              <a:t>, </a:t>
            </a:r>
            <a:r>
              <a:rPr lang="el-GR" sz="3938" dirty="0" err="1"/>
              <a:t>who</a:t>
            </a:r>
            <a:r>
              <a:rPr lang="el-GR" sz="3938" dirty="0"/>
              <a:t> </a:t>
            </a:r>
            <a:r>
              <a:rPr lang="el-GR" sz="3938" dirty="0" err="1"/>
              <a:t>become</a:t>
            </a:r>
            <a:r>
              <a:rPr lang="el-GR" sz="3938" dirty="0"/>
              <a:t> a </a:t>
            </a:r>
            <a:r>
              <a:rPr lang="el-GR" sz="3938" dirty="0" err="1"/>
              <a:t>philosopher</a:t>
            </a:r>
            <a:r>
              <a:rPr lang="el-GR" sz="3938" dirty="0"/>
              <a:t> </a:t>
            </a:r>
            <a:r>
              <a:rPr lang="el-GR" sz="3938" dirty="0" err="1"/>
              <a:t>and</a:t>
            </a:r>
            <a:r>
              <a:rPr lang="el-GR" sz="3938" dirty="0"/>
              <a:t> a </a:t>
            </a:r>
            <a:r>
              <a:rPr lang="el-GR" sz="3938" dirty="0" err="1"/>
              <a:t>scientist</a:t>
            </a:r>
            <a:r>
              <a:rPr lang="el-GR" sz="3938" dirty="0"/>
              <a:t> </a:t>
            </a:r>
            <a:r>
              <a:rPr lang="el-GR" sz="3938" dirty="0" err="1"/>
              <a:t>and</a:t>
            </a:r>
            <a:r>
              <a:rPr lang="el-GR" sz="3938" dirty="0"/>
              <a:t> </a:t>
            </a:r>
            <a:r>
              <a:rPr lang="el-GR" sz="3938" dirty="0" err="1"/>
              <a:t>an</a:t>
            </a:r>
            <a:r>
              <a:rPr lang="el-GR" sz="3938" dirty="0"/>
              <a:t> </a:t>
            </a:r>
            <a:r>
              <a:rPr lang="el-GR" sz="3938" dirty="0" err="1"/>
              <a:t>unprecedented</a:t>
            </a:r>
            <a:r>
              <a:rPr lang="el-GR" sz="3938" dirty="0"/>
              <a:t> </a:t>
            </a:r>
            <a:r>
              <a:rPr lang="el-GR" sz="3938" dirty="0" err="1"/>
              <a:t>soldier</a:t>
            </a:r>
            <a:r>
              <a:rPr lang="el-GR" sz="3938" dirty="0"/>
              <a:t> </a:t>
            </a:r>
            <a:r>
              <a:rPr lang="el-GR" sz="3938" dirty="0" err="1"/>
              <a:t>and</a:t>
            </a:r>
            <a:r>
              <a:rPr lang="el-GR" sz="3938" dirty="0"/>
              <a:t> </a:t>
            </a:r>
            <a:r>
              <a:rPr lang="el-GR" sz="3938" dirty="0" err="1"/>
              <a:t>general</a:t>
            </a:r>
            <a:r>
              <a:rPr lang="el-GR" sz="3938" dirty="0"/>
              <a:t> </a:t>
            </a:r>
            <a:r>
              <a:rPr lang="el-GR" sz="3938" dirty="0" err="1"/>
              <a:t>and</a:t>
            </a:r>
            <a:r>
              <a:rPr lang="el-GR" sz="3938" dirty="0"/>
              <a:t> </a:t>
            </a:r>
            <a:r>
              <a:rPr lang="el-GR" sz="3938" dirty="0" err="1"/>
              <a:t>unique</a:t>
            </a:r>
            <a:r>
              <a:rPr lang="el-GR" sz="3938" dirty="0"/>
              <a:t> </a:t>
            </a:r>
            <a:r>
              <a:rPr lang="el-GR" sz="3938" dirty="0" err="1"/>
              <a:t>statesman</a:t>
            </a:r>
            <a:r>
              <a:rPr lang="el-GR" sz="3938" dirty="0"/>
              <a:t>. </a:t>
            </a:r>
          </a:p>
          <a:p>
            <a:r>
              <a:rPr lang="el-GR" sz="3938" dirty="0" err="1"/>
              <a:t>Aristotle</a:t>
            </a:r>
            <a:r>
              <a:rPr lang="el-GR" sz="3938" dirty="0"/>
              <a:t> </a:t>
            </a:r>
            <a:r>
              <a:rPr lang="el-GR" sz="3938" dirty="0" err="1"/>
              <a:t>established</a:t>
            </a:r>
            <a:r>
              <a:rPr lang="el-GR" sz="3938" dirty="0"/>
              <a:t> </a:t>
            </a:r>
            <a:r>
              <a:rPr lang="el-GR" sz="3938" dirty="0" err="1"/>
              <a:t>his</a:t>
            </a:r>
            <a:r>
              <a:rPr lang="el-GR" sz="3938" dirty="0"/>
              <a:t> </a:t>
            </a:r>
            <a:r>
              <a:rPr lang="el-GR" sz="3938" dirty="0" err="1"/>
              <a:t>Peripatetic</a:t>
            </a:r>
            <a:r>
              <a:rPr lang="el-GR" sz="3938" dirty="0"/>
              <a:t> </a:t>
            </a:r>
            <a:r>
              <a:rPr lang="el-GR" sz="3938" dirty="0" err="1"/>
              <a:t>School</a:t>
            </a:r>
            <a:r>
              <a:rPr lang="el-GR" sz="3938" dirty="0"/>
              <a:t> </a:t>
            </a:r>
            <a:r>
              <a:rPr lang="el-GR" sz="3938" dirty="0" err="1"/>
              <a:t>or</a:t>
            </a:r>
            <a:r>
              <a:rPr lang="el-GR" sz="3938" dirty="0"/>
              <a:t> </a:t>
            </a:r>
            <a:r>
              <a:rPr lang="el-GR" sz="3938" dirty="0" err="1"/>
              <a:t>Lyceum</a:t>
            </a:r>
            <a:r>
              <a:rPr lang="el-GR" sz="3938" dirty="0"/>
              <a:t>, </a:t>
            </a:r>
            <a:r>
              <a:rPr lang="el-GR" sz="3938" dirty="0" err="1"/>
              <a:t>which</a:t>
            </a:r>
            <a:r>
              <a:rPr lang="el-GR" sz="3938" dirty="0"/>
              <a:t> </a:t>
            </a:r>
            <a:r>
              <a:rPr lang="el-GR" sz="3938" dirty="0" err="1"/>
              <a:t>was</a:t>
            </a:r>
            <a:r>
              <a:rPr lang="el-GR" sz="3938" dirty="0"/>
              <a:t> a </a:t>
            </a:r>
            <a:r>
              <a:rPr lang="el-GR" sz="3938" dirty="0" err="1"/>
              <a:t>University</a:t>
            </a:r>
            <a:r>
              <a:rPr lang="el-GR" sz="3938" dirty="0"/>
              <a:t> </a:t>
            </a:r>
            <a:r>
              <a:rPr lang="el-GR" sz="3938" dirty="0" err="1"/>
              <a:t>in</a:t>
            </a:r>
            <a:r>
              <a:rPr lang="el-GR" sz="3938" dirty="0"/>
              <a:t> </a:t>
            </a:r>
            <a:r>
              <a:rPr lang="el-GR" sz="3938" dirty="0" err="1"/>
              <a:t>Athens</a:t>
            </a:r>
            <a:r>
              <a:rPr lang="el-GR" sz="3938" dirty="0"/>
              <a:t> </a:t>
            </a:r>
            <a:r>
              <a:rPr lang="el-GR" sz="3938" dirty="0" err="1"/>
              <a:t>which</a:t>
            </a:r>
            <a:r>
              <a:rPr lang="el-GR" sz="3938" dirty="0"/>
              <a:t> </a:t>
            </a:r>
            <a:r>
              <a:rPr lang="el-GR" sz="3938" dirty="0" err="1"/>
              <a:t>worked</a:t>
            </a:r>
            <a:r>
              <a:rPr lang="el-GR" sz="3938" dirty="0"/>
              <a:t> </a:t>
            </a:r>
            <a:r>
              <a:rPr lang="el-GR" sz="3938" dirty="0" err="1"/>
              <a:t>in</a:t>
            </a:r>
            <a:r>
              <a:rPr lang="el-GR" sz="3938" dirty="0"/>
              <a:t> </a:t>
            </a:r>
            <a:r>
              <a:rPr lang="el-GR" sz="3938" dirty="0" err="1"/>
              <a:t>parallel</a:t>
            </a:r>
            <a:r>
              <a:rPr lang="el-GR" sz="3938" dirty="0"/>
              <a:t> </a:t>
            </a:r>
            <a:r>
              <a:rPr lang="el-GR" sz="3938" dirty="0" err="1"/>
              <a:t>with</a:t>
            </a:r>
            <a:r>
              <a:rPr lang="el-GR" sz="3938" dirty="0"/>
              <a:t> </a:t>
            </a:r>
            <a:r>
              <a:rPr lang="el-GR" sz="3938" dirty="0" err="1"/>
              <a:t>the</a:t>
            </a:r>
            <a:r>
              <a:rPr lang="el-GR" sz="3938" dirty="0"/>
              <a:t> </a:t>
            </a:r>
            <a:r>
              <a:rPr lang="el-GR" sz="3938" dirty="0" err="1"/>
              <a:t>Academy</a:t>
            </a:r>
            <a:r>
              <a:rPr lang="el-GR" sz="3938" dirty="0"/>
              <a:t>, </a:t>
            </a:r>
            <a:r>
              <a:rPr lang="el-GR" sz="3938" dirty="0" err="1"/>
              <a:t>the</a:t>
            </a:r>
            <a:r>
              <a:rPr lang="el-GR" sz="3938" dirty="0"/>
              <a:t> </a:t>
            </a:r>
            <a:r>
              <a:rPr lang="el-GR" sz="3938" dirty="0" err="1"/>
              <a:t>University</a:t>
            </a:r>
            <a:r>
              <a:rPr lang="el-GR" sz="3938" dirty="0"/>
              <a:t> </a:t>
            </a:r>
            <a:r>
              <a:rPr lang="el-GR" sz="3938" dirty="0" err="1"/>
              <a:t>established</a:t>
            </a:r>
            <a:r>
              <a:rPr lang="el-GR" sz="3938" dirty="0"/>
              <a:t> </a:t>
            </a:r>
            <a:r>
              <a:rPr lang="el-GR" sz="3938" dirty="0" err="1"/>
              <a:t>by</a:t>
            </a:r>
            <a:r>
              <a:rPr lang="el-GR" sz="3938" dirty="0"/>
              <a:t> </a:t>
            </a:r>
            <a:r>
              <a:rPr lang="el-GR" sz="3938" dirty="0" err="1"/>
              <a:t>Plato</a:t>
            </a:r>
            <a:r>
              <a:rPr lang="el-GR" sz="3938" dirty="0"/>
              <a:t>. </a:t>
            </a:r>
            <a:r>
              <a:rPr lang="el-GR" sz="3938" dirty="0" err="1"/>
              <a:t>Hundreds</a:t>
            </a:r>
            <a:r>
              <a:rPr lang="el-GR" sz="3938" dirty="0"/>
              <a:t> </a:t>
            </a:r>
            <a:r>
              <a:rPr lang="el-GR" sz="3938" dirty="0" err="1"/>
              <a:t>of</a:t>
            </a:r>
            <a:r>
              <a:rPr lang="el-GR" sz="3938" dirty="0"/>
              <a:t> </a:t>
            </a:r>
            <a:r>
              <a:rPr lang="el-GR" sz="3938" dirty="0" err="1"/>
              <a:t>students</a:t>
            </a:r>
            <a:r>
              <a:rPr lang="el-GR" sz="3938" dirty="0"/>
              <a:t> </a:t>
            </a:r>
            <a:r>
              <a:rPr lang="el-GR" sz="3938" dirty="0" err="1"/>
              <a:t>studied</a:t>
            </a:r>
            <a:r>
              <a:rPr lang="el-GR" sz="3938" dirty="0"/>
              <a:t> </a:t>
            </a:r>
            <a:r>
              <a:rPr lang="el-GR" sz="3938" dirty="0" err="1"/>
              <a:t>in</a:t>
            </a:r>
            <a:r>
              <a:rPr lang="el-GR" sz="3938" dirty="0"/>
              <a:t> </a:t>
            </a:r>
            <a:r>
              <a:rPr lang="el-GR" sz="3938" dirty="0" err="1"/>
              <a:t>the</a:t>
            </a:r>
            <a:r>
              <a:rPr lang="el-GR" sz="3938" dirty="0"/>
              <a:t> </a:t>
            </a:r>
            <a:r>
              <a:rPr lang="el-GR" sz="3938" dirty="0" err="1"/>
              <a:t>Lyceum</a:t>
            </a:r>
            <a:r>
              <a:rPr lang="el-GR" sz="3938" dirty="0"/>
              <a:t>. </a:t>
            </a:r>
            <a:r>
              <a:rPr lang="el-GR" sz="3938" dirty="0" err="1"/>
              <a:t>The</a:t>
            </a:r>
            <a:r>
              <a:rPr lang="el-GR" sz="3938" dirty="0"/>
              <a:t> </a:t>
            </a:r>
            <a:r>
              <a:rPr lang="el-GR" sz="3938" dirty="0" err="1"/>
              <a:t>foundations</a:t>
            </a:r>
            <a:r>
              <a:rPr lang="el-GR" sz="3938" dirty="0"/>
              <a:t> </a:t>
            </a:r>
            <a:r>
              <a:rPr lang="el-GR" sz="3938" dirty="0" err="1"/>
              <a:t>of</a:t>
            </a:r>
            <a:r>
              <a:rPr lang="el-GR" sz="3938" dirty="0"/>
              <a:t> </a:t>
            </a:r>
            <a:r>
              <a:rPr lang="el-GR" sz="3938" dirty="0" err="1"/>
              <a:t>the</a:t>
            </a:r>
            <a:r>
              <a:rPr lang="el-GR" sz="3938" dirty="0"/>
              <a:t> </a:t>
            </a:r>
            <a:r>
              <a:rPr lang="el-GR" sz="3938" dirty="0" err="1"/>
              <a:t>Lyceum</a:t>
            </a:r>
            <a:r>
              <a:rPr lang="el-GR" sz="3938" dirty="0"/>
              <a:t> </a:t>
            </a:r>
            <a:r>
              <a:rPr lang="el-GR" sz="3938" dirty="0" err="1"/>
              <a:t>have</a:t>
            </a:r>
            <a:r>
              <a:rPr lang="el-GR" sz="3938" dirty="0"/>
              <a:t> </a:t>
            </a:r>
            <a:r>
              <a:rPr lang="el-GR" sz="3938" dirty="0" err="1"/>
              <a:t>been</a:t>
            </a:r>
            <a:r>
              <a:rPr lang="el-GR" sz="3938" dirty="0"/>
              <a:t> </a:t>
            </a:r>
            <a:r>
              <a:rPr lang="el-GR" sz="3938" dirty="0" err="1"/>
              <a:t>discovered</a:t>
            </a:r>
            <a:r>
              <a:rPr lang="el-GR" sz="3938" dirty="0"/>
              <a:t> </a:t>
            </a:r>
            <a:r>
              <a:rPr lang="el-GR" sz="3938" dirty="0" err="1"/>
              <a:t>recently</a:t>
            </a:r>
            <a:r>
              <a:rPr lang="el-GR" sz="3938" dirty="0"/>
              <a:t> </a:t>
            </a:r>
            <a:r>
              <a:rPr lang="el-GR" sz="3938" dirty="0" err="1"/>
              <a:t>in</a:t>
            </a:r>
            <a:r>
              <a:rPr lang="el-GR" sz="3938" dirty="0"/>
              <a:t> </a:t>
            </a:r>
            <a:r>
              <a:rPr lang="el-GR" sz="3938" dirty="0" err="1"/>
              <a:t>Athens</a:t>
            </a:r>
            <a:r>
              <a:rPr lang="el-GR" sz="3938" dirty="0"/>
              <a:t>. </a:t>
            </a:r>
            <a:r>
              <a:rPr lang="el-GR" sz="3938" dirty="0" err="1"/>
              <a:t>The</a:t>
            </a:r>
            <a:r>
              <a:rPr lang="el-GR" sz="3938" dirty="0"/>
              <a:t> </a:t>
            </a:r>
            <a:r>
              <a:rPr lang="el-GR" sz="3938" dirty="0" err="1"/>
              <a:t>Museum</a:t>
            </a:r>
            <a:r>
              <a:rPr lang="el-GR" sz="3938" dirty="0"/>
              <a:t> </a:t>
            </a:r>
            <a:r>
              <a:rPr lang="el-GR" sz="3938" dirty="0" err="1"/>
              <a:t>and</a:t>
            </a:r>
            <a:r>
              <a:rPr lang="el-GR" sz="3938" dirty="0"/>
              <a:t> </a:t>
            </a:r>
            <a:r>
              <a:rPr lang="el-GR" sz="3938" dirty="0" err="1"/>
              <a:t>the</a:t>
            </a:r>
            <a:r>
              <a:rPr lang="el-GR" sz="3938" dirty="0"/>
              <a:t> </a:t>
            </a:r>
            <a:r>
              <a:rPr lang="el-GR" sz="3938" dirty="0" err="1"/>
              <a:t>Library</a:t>
            </a:r>
            <a:r>
              <a:rPr lang="el-GR" sz="3938" dirty="0"/>
              <a:t> </a:t>
            </a:r>
            <a:r>
              <a:rPr lang="el-GR" sz="3938" dirty="0" err="1"/>
              <a:t>of</a:t>
            </a:r>
            <a:r>
              <a:rPr lang="el-GR" sz="3938" dirty="0"/>
              <a:t> </a:t>
            </a:r>
            <a:r>
              <a:rPr lang="el-GR" sz="3938" dirty="0" err="1"/>
              <a:t>Alexandria</a:t>
            </a:r>
            <a:r>
              <a:rPr lang="el-GR" sz="3938" dirty="0"/>
              <a:t> </a:t>
            </a:r>
            <a:r>
              <a:rPr lang="el-GR" sz="3938" dirty="0" err="1"/>
              <a:t>are</a:t>
            </a:r>
            <a:r>
              <a:rPr lang="el-GR" sz="3938" dirty="0"/>
              <a:t> </a:t>
            </a:r>
            <a:r>
              <a:rPr lang="en-US" sz="3938" dirty="0"/>
              <a:t>continuations</a:t>
            </a:r>
            <a:r>
              <a:rPr lang="el-GR" sz="3938" dirty="0"/>
              <a:t> </a:t>
            </a:r>
            <a:r>
              <a:rPr lang="el-GR" sz="3938" dirty="0" err="1"/>
              <a:t>of</a:t>
            </a:r>
            <a:r>
              <a:rPr lang="el-GR" sz="3938" dirty="0"/>
              <a:t> </a:t>
            </a:r>
            <a:r>
              <a:rPr lang="el-GR" sz="3938" dirty="0" err="1"/>
              <a:t>the</a:t>
            </a:r>
            <a:r>
              <a:rPr lang="el-GR" sz="3938" dirty="0"/>
              <a:t> </a:t>
            </a:r>
            <a:r>
              <a:rPr lang="el-GR" sz="3938" dirty="0" err="1"/>
              <a:t>Lyceum</a:t>
            </a:r>
            <a:r>
              <a:rPr lang="el-GR" sz="3938" dirty="0"/>
              <a:t>. </a:t>
            </a:r>
            <a:r>
              <a:rPr lang="el-GR" sz="3938" dirty="0" err="1"/>
              <a:t>The</a:t>
            </a:r>
            <a:r>
              <a:rPr lang="el-GR" sz="3938" dirty="0"/>
              <a:t> </a:t>
            </a:r>
            <a:r>
              <a:rPr lang="el-GR" sz="3938" dirty="0" err="1"/>
              <a:t>Library</a:t>
            </a:r>
            <a:r>
              <a:rPr lang="el-GR" sz="3938" dirty="0"/>
              <a:t> </a:t>
            </a:r>
            <a:r>
              <a:rPr lang="el-GR" sz="3938" dirty="0" err="1"/>
              <a:t>of</a:t>
            </a:r>
            <a:r>
              <a:rPr lang="el-GR" sz="3938" dirty="0"/>
              <a:t> </a:t>
            </a:r>
            <a:r>
              <a:rPr lang="el-GR" sz="3938" dirty="0" err="1"/>
              <a:t>Alexandria</a:t>
            </a:r>
            <a:r>
              <a:rPr lang="el-GR" sz="3938" dirty="0"/>
              <a:t> </a:t>
            </a:r>
            <a:r>
              <a:rPr lang="el-GR" sz="3938" dirty="0" err="1"/>
              <a:t>is</a:t>
            </a:r>
            <a:r>
              <a:rPr lang="el-GR" sz="3938" dirty="0"/>
              <a:t> </a:t>
            </a:r>
            <a:r>
              <a:rPr lang="el-GR" sz="3938" dirty="0" err="1"/>
              <a:t>certainly</a:t>
            </a:r>
            <a:r>
              <a:rPr lang="el-GR" sz="3938" dirty="0"/>
              <a:t> </a:t>
            </a:r>
            <a:r>
              <a:rPr lang="el-GR" sz="3938" dirty="0" err="1"/>
              <a:t>based</a:t>
            </a:r>
            <a:r>
              <a:rPr lang="el-GR" sz="3938" dirty="0"/>
              <a:t> </a:t>
            </a:r>
            <a:r>
              <a:rPr lang="el-GR" sz="3938" dirty="0" err="1"/>
              <a:t>not</a:t>
            </a:r>
            <a:r>
              <a:rPr lang="el-GR" sz="3938" dirty="0"/>
              <a:t> </a:t>
            </a:r>
            <a:r>
              <a:rPr lang="el-GR" sz="3938" dirty="0" err="1"/>
              <a:t>only</a:t>
            </a:r>
            <a:r>
              <a:rPr lang="el-GR" sz="3938" dirty="0"/>
              <a:t> </a:t>
            </a:r>
            <a:r>
              <a:rPr lang="el-GR" sz="3938" dirty="0" err="1"/>
              <a:t>on</a:t>
            </a:r>
            <a:r>
              <a:rPr lang="el-GR" sz="3938" dirty="0"/>
              <a:t> </a:t>
            </a:r>
            <a:r>
              <a:rPr lang="el-GR" sz="3938" dirty="0" err="1"/>
              <a:t>the</a:t>
            </a:r>
            <a:r>
              <a:rPr lang="el-GR" sz="3938" dirty="0"/>
              <a:t> </a:t>
            </a:r>
            <a:r>
              <a:rPr lang="el-GR" sz="3938" dirty="0" err="1"/>
              <a:t>principles</a:t>
            </a:r>
            <a:r>
              <a:rPr lang="el-GR" sz="3938" dirty="0"/>
              <a:t> </a:t>
            </a:r>
            <a:r>
              <a:rPr lang="el-GR" sz="3938" dirty="0" err="1"/>
              <a:t>of</a:t>
            </a:r>
            <a:r>
              <a:rPr lang="el-GR" sz="3938" dirty="0"/>
              <a:t> </a:t>
            </a:r>
            <a:r>
              <a:rPr lang="el-GR" sz="3938" dirty="0" err="1"/>
              <a:t>the</a:t>
            </a:r>
            <a:r>
              <a:rPr lang="el-GR" sz="3938" dirty="0"/>
              <a:t> </a:t>
            </a:r>
            <a:r>
              <a:rPr lang="el-GR" sz="3938" dirty="0" err="1"/>
              <a:t>Library</a:t>
            </a:r>
            <a:r>
              <a:rPr lang="el-GR" sz="3938" dirty="0"/>
              <a:t> </a:t>
            </a:r>
            <a:r>
              <a:rPr lang="el-GR" sz="3938" dirty="0" err="1"/>
              <a:t>of</a:t>
            </a:r>
            <a:r>
              <a:rPr lang="el-GR" sz="3938" dirty="0"/>
              <a:t> </a:t>
            </a:r>
            <a:r>
              <a:rPr lang="el-GR" sz="3938" dirty="0" err="1"/>
              <a:t>Aristotle</a:t>
            </a:r>
            <a:r>
              <a:rPr lang="el-GR" sz="3938" dirty="0"/>
              <a:t> </a:t>
            </a:r>
            <a:r>
              <a:rPr lang="el-GR" sz="3938" dirty="0" err="1"/>
              <a:t>but</a:t>
            </a:r>
            <a:r>
              <a:rPr lang="el-GR" sz="3938" dirty="0"/>
              <a:t>, </a:t>
            </a:r>
            <a:r>
              <a:rPr lang="el-GR" sz="3938" dirty="0" err="1"/>
              <a:t>in</a:t>
            </a:r>
            <a:r>
              <a:rPr lang="el-GR" sz="3938" dirty="0"/>
              <a:t> </a:t>
            </a:r>
            <a:r>
              <a:rPr lang="el-GR" sz="3938" dirty="0" err="1"/>
              <a:t>fact</a:t>
            </a:r>
            <a:r>
              <a:rPr lang="el-GR" sz="3938" dirty="0"/>
              <a:t>, </a:t>
            </a:r>
            <a:r>
              <a:rPr lang="el-GR" sz="3938" dirty="0" err="1"/>
              <a:t>on</a:t>
            </a:r>
            <a:r>
              <a:rPr lang="el-GR" sz="3938" dirty="0"/>
              <a:t> </a:t>
            </a:r>
            <a:r>
              <a:rPr lang="el-GR" sz="3938" dirty="0" err="1"/>
              <a:t>the</a:t>
            </a:r>
            <a:r>
              <a:rPr lang="el-GR" sz="3938" dirty="0"/>
              <a:t> </a:t>
            </a:r>
            <a:r>
              <a:rPr lang="el-GR" sz="3938" dirty="0" err="1"/>
              <a:t>actual</a:t>
            </a:r>
            <a:r>
              <a:rPr lang="el-GR" sz="3938" dirty="0"/>
              <a:t> </a:t>
            </a:r>
            <a:r>
              <a:rPr lang="el-GR" sz="3938" dirty="0" err="1"/>
              <a:t>books</a:t>
            </a:r>
            <a:r>
              <a:rPr lang="el-GR" sz="3938" dirty="0"/>
              <a:t> </a:t>
            </a:r>
            <a:r>
              <a:rPr lang="el-GR" sz="3938" dirty="0" err="1"/>
              <a:t>of</a:t>
            </a:r>
            <a:r>
              <a:rPr lang="el-GR" sz="3938" dirty="0"/>
              <a:t> </a:t>
            </a:r>
            <a:r>
              <a:rPr lang="el-GR" sz="3938" dirty="0" err="1"/>
              <a:t>the</a:t>
            </a:r>
            <a:r>
              <a:rPr lang="el-GR" sz="3938" dirty="0"/>
              <a:t> </a:t>
            </a:r>
            <a:r>
              <a:rPr lang="el-GR" sz="3938" dirty="0" err="1"/>
              <a:t>library</a:t>
            </a:r>
            <a:r>
              <a:rPr lang="el-GR" sz="3938" dirty="0"/>
              <a:t> </a:t>
            </a:r>
            <a:r>
              <a:rPr lang="el-GR" sz="3938" dirty="0" err="1"/>
              <a:t>of</a:t>
            </a:r>
            <a:r>
              <a:rPr lang="el-GR" sz="3938" dirty="0"/>
              <a:t> </a:t>
            </a:r>
            <a:r>
              <a:rPr lang="el-GR" sz="3938" dirty="0" err="1"/>
              <a:t>Aristotle</a:t>
            </a:r>
            <a:r>
              <a:rPr lang="el-GR" sz="3938" dirty="0"/>
              <a:t> </a:t>
            </a:r>
            <a:r>
              <a:rPr lang="en-US" sz="3938" dirty="0"/>
              <a:t>which</a:t>
            </a:r>
            <a:r>
              <a:rPr lang="el-GR" sz="3938" dirty="0"/>
              <a:t> </a:t>
            </a:r>
            <a:r>
              <a:rPr lang="el-GR" sz="3938" dirty="0" err="1"/>
              <a:t>the</a:t>
            </a:r>
            <a:r>
              <a:rPr lang="el-GR" sz="3938" dirty="0"/>
              <a:t> </a:t>
            </a:r>
            <a:r>
              <a:rPr lang="el-GR" sz="3938" dirty="0" err="1"/>
              <a:t>Library</a:t>
            </a:r>
            <a:r>
              <a:rPr lang="el-GR" sz="3938" dirty="0"/>
              <a:t> </a:t>
            </a:r>
            <a:r>
              <a:rPr lang="el-GR" sz="3938" dirty="0" err="1"/>
              <a:t>of</a:t>
            </a:r>
            <a:r>
              <a:rPr lang="el-GR" sz="3938" dirty="0"/>
              <a:t> </a:t>
            </a:r>
            <a:r>
              <a:rPr lang="el-GR" sz="3938" dirty="0" err="1"/>
              <a:t>Alexandria</a:t>
            </a:r>
            <a:r>
              <a:rPr lang="el-GR" sz="3938" dirty="0"/>
              <a:t> </a:t>
            </a:r>
            <a:r>
              <a:rPr lang="el-GR" sz="3938" dirty="0" err="1"/>
              <a:t>acquired</a:t>
            </a:r>
            <a:r>
              <a:rPr lang="el-GR" sz="3938" dirty="0"/>
              <a:t> </a:t>
            </a:r>
            <a:r>
              <a:rPr lang="en-US" sz="3938" dirty="0" err="1"/>
              <a:t>directlty</a:t>
            </a:r>
            <a:r>
              <a:rPr lang="en-US" sz="3938" dirty="0"/>
              <a:t> </a:t>
            </a:r>
            <a:r>
              <a:rPr lang="el-GR" sz="3938" dirty="0" err="1"/>
              <a:t>from</a:t>
            </a:r>
            <a:r>
              <a:rPr lang="el-GR" sz="3938" dirty="0"/>
              <a:t> </a:t>
            </a:r>
            <a:r>
              <a:rPr lang="el-GR" sz="3938" dirty="0" err="1"/>
              <a:t>the</a:t>
            </a:r>
            <a:r>
              <a:rPr lang="el-GR" sz="3938" dirty="0"/>
              <a:t> </a:t>
            </a:r>
            <a:r>
              <a:rPr lang="el-GR" sz="3938" dirty="0" err="1"/>
              <a:t>library</a:t>
            </a:r>
            <a:r>
              <a:rPr lang="el-GR" sz="3938" dirty="0"/>
              <a:t> </a:t>
            </a:r>
            <a:r>
              <a:rPr lang="el-GR" sz="3938" dirty="0" err="1"/>
              <a:t>of</a:t>
            </a:r>
            <a:r>
              <a:rPr lang="el-GR" sz="3938" dirty="0"/>
              <a:t> </a:t>
            </a:r>
            <a:r>
              <a:rPr lang="el-GR" sz="3938" dirty="0" err="1"/>
              <a:t>Aristotle</a:t>
            </a:r>
            <a:r>
              <a:rPr lang="el-GR" sz="3938" dirty="0"/>
              <a:t> </a:t>
            </a:r>
            <a:r>
              <a:rPr lang="el-GR" sz="3938" dirty="0" err="1"/>
              <a:t>in</a:t>
            </a:r>
            <a:r>
              <a:rPr lang="el-GR" sz="3938" dirty="0"/>
              <a:t> </a:t>
            </a:r>
            <a:r>
              <a:rPr lang="el-GR" sz="3938" dirty="0" err="1"/>
              <a:t>Athens</a:t>
            </a:r>
            <a:r>
              <a:rPr lang="el-GR" sz="3938" dirty="0"/>
              <a:t> </a:t>
            </a:r>
            <a:r>
              <a:rPr lang="en-US" sz="3938" dirty="0"/>
              <a:t>that has been </a:t>
            </a:r>
            <a:r>
              <a:rPr lang="en-US" sz="3938" dirty="0" err="1"/>
              <a:t>transfered</a:t>
            </a:r>
            <a:r>
              <a:rPr lang="en-US" sz="3938" dirty="0"/>
              <a:t> to Alexandria</a:t>
            </a:r>
            <a:r>
              <a:rPr lang="el-GR" sz="3938" dirty="0"/>
              <a:t>.</a:t>
            </a:r>
          </a:p>
          <a:p>
            <a:r>
              <a:rPr lang="el-GR" sz="3938" dirty="0" err="1"/>
              <a:t>The</a:t>
            </a:r>
            <a:r>
              <a:rPr lang="el-GR" sz="3938" dirty="0"/>
              <a:t> </a:t>
            </a:r>
            <a:r>
              <a:rPr lang="el-GR" sz="3938" dirty="0" err="1"/>
              <a:t>Aristotelian</a:t>
            </a:r>
            <a:r>
              <a:rPr lang="el-GR" sz="3938" dirty="0"/>
              <a:t> </a:t>
            </a:r>
            <a:r>
              <a:rPr lang="el-GR" sz="3938" dirty="0" err="1"/>
              <a:t>model</a:t>
            </a:r>
            <a:r>
              <a:rPr lang="el-GR" sz="3938" dirty="0"/>
              <a:t> </a:t>
            </a:r>
            <a:r>
              <a:rPr lang="el-GR" sz="3938" dirty="0" err="1"/>
              <a:t>for</a:t>
            </a:r>
            <a:r>
              <a:rPr lang="el-GR" sz="3938" dirty="0"/>
              <a:t> </a:t>
            </a:r>
            <a:r>
              <a:rPr lang="el-GR" sz="3938" dirty="0" err="1"/>
              <a:t>the</a:t>
            </a:r>
            <a:r>
              <a:rPr lang="el-GR" sz="3938" dirty="0"/>
              <a:t> </a:t>
            </a:r>
            <a:r>
              <a:rPr lang="el-GR" sz="3938" dirty="0" err="1"/>
              <a:t>motion</a:t>
            </a:r>
            <a:r>
              <a:rPr lang="el-GR" sz="3938" dirty="0"/>
              <a:t> </a:t>
            </a:r>
            <a:r>
              <a:rPr lang="el-GR" sz="3938" dirty="0" err="1"/>
              <a:t>of</a:t>
            </a:r>
            <a:r>
              <a:rPr lang="el-GR" sz="3938" dirty="0"/>
              <a:t> </a:t>
            </a:r>
            <a:r>
              <a:rPr lang="el-GR" sz="3938" dirty="0" err="1"/>
              <a:t>the</a:t>
            </a:r>
            <a:r>
              <a:rPr lang="el-GR" sz="3938" dirty="0"/>
              <a:t> </a:t>
            </a:r>
            <a:r>
              <a:rPr lang="el-GR" sz="3938" dirty="0" err="1"/>
              <a:t>stars</a:t>
            </a:r>
            <a:r>
              <a:rPr lang="el-GR" sz="3938" dirty="0"/>
              <a:t>, </a:t>
            </a:r>
            <a:r>
              <a:rPr lang="el-GR" sz="3938" dirty="0" err="1"/>
              <a:t>the</a:t>
            </a:r>
            <a:r>
              <a:rPr lang="el-GR" sz="3938" dirty="0"/>
              <a:t> </a:t>
            </a:r>
            <a:r>
              <a:rPr lang="el-GR" sz="3938" dirty="0" err="1"/>
              <a:t>Sun</a:t>
            </a:r>
            <a:r>
              <a:rPr lang="el-GR" sz="3938" dirty="0"/>
              <a:t>, </a:t>
            </a:r>
            <a:r>
              <a:rPr lang="el-GR" sz="3938" dirty="0" err="1"/>
              <a:t>the</a:t>
            </a:r>
            <a:r>
              <a:rPr lang="el-GR" sz="3938" dirty="0"/>
              <a:t> </a:t>
            </a:r>
            <a:r>
              <a:rPr lang="el-GR" sz="3938" dirty="0" err="1"/>
              <a:t>Moon</a:t>
            </a:r>
            <a:r>
              <a:rPr lang="el-GR" sz="3938" dirty="0"/>
              <a:t> </a:t>
            </a:r>
            <a:r>
              <a:rPr lang="el-GR" sz="3938" dirty="0" err="1"/>
              <a:t>and</a:t>
            </a:r>
            <a:r>
              <a:rPr lang="el-GR" sz="3938" dirty="0"/>
              <a:t> </a:t>
            </a:r>
            <a:r>
              <a:rPr lang="el-GR" sz="3938" dirty="0" err="1"/>
              <a:t>the</a:t>
            </a:r>
            <a:r>
              <a:rPr lang="el-GR" sz="3938" dirty="0"/>
              <a:t> </a:t>
            </a:r>
            <a:r>
              <a:rPr lang="el-GR" sz="3938" dirty="0" err="1"/>
              <a:t>planets</a:t>
            </a:r>
            <a:r>
              <a:rPr lang="el-GR" sz="3938" dirty="0"/>
              <a:t> </a:t>
            </a:r>
            <a:r>
              <a:rPr lang="el-GR" sz="3938" dirty="0" err="1"/>
              <a:t>is</a:t>
            </a:r>
            <a:r>
              <a:rPr lang="el-GR" sz="3938" dirty="0"/>
              <a:t> </a:t>
            </a:r>
            <a:r>
              <a:rPr lang="el-GR" sz="3938" dirty="0" err="1"/>
              <a:t>the</a:t>
            </a:r>
            <a:r>
              <a:rPr lang="el-GR" sz="3938" dirty="0"/>
              <a:t> </a:t>
            </a:r>
            <a:r>
              <a:rPr lang="el-GR" sz="3938" dirty="0" err="1"/>
              <a:t>one</a:t>
            </a:r>
            <a:r>
              <a:rPr lang="el-GR" sz="3938" dirty="0"/>
              <a:t> </a:t>
            </a:r>
            <a:r>
              <a:rPr lang="el-GR" sz="3938" dirty="0" err="1"/>
              <a:t>of</a:t>
            </a:r>
            <a:r>
              <a:rPr lang="el-GR" sz="3938" dirty="0"/>
              <a:t> </a:t>
            </a:r>
            <a:r>
              <a:rPr lang="el-GR" sz="3938" dirty="0" err="1"/>
              <a:t>Eudoxus</a:t>
            </a:r>
            <a:r>
              <a:rPr lang="el-GR" sz="3938" dirty="0"/>
              <a:t> </a:t>
            </a:r>
            <a:r>
              <a:rPr lang="el-GR" sz="3938" dirty="0" err="1"/>
              <a:t>and</a:t>
            </a:r>
            <a:r>
              <a:rPr lang="el-GR" sz="3938" dirty="0"/>
              <a:t> </a:t>
            </a:r>
            <a:r>
              <a:rPr lang="el-GR" sz="3938" dirty="0" err="1"/>
              <a:t>Callippus</a:t>
            </a:r>
            <a:r>
              <a:rPr lang="el-GR" sz="3938" dirty="0"/>
              <a:t> </a:t>
            </a:r>
            <a:r>
              <a:rPr lang="el-GR" sz="3938" dirty="0" err="1"/>
              <a:t>with</a:t>
            </a:r>
            <a:r>
              <a:rPr lang="el-GR" sz="3938" dirty="0"/>
              <a:t> 59 </a:t>
            </a:r>
            <a:r>
              <a:rPr lang="el-GR" sz="3938" dirty="0" err="1"/>
              <a:t>spheres</a:t>
            </a:r>
            <a:r>
              <a:rPr lang="el-GR" sz="3938" dirty="0"/>
              <a:t> </a:t>
            </a:r>
            <a:r>
              <a:rPr lang="el-GR" sz="3938" dirty="0" err="1"/>
              <a:t>nesting</a:t>
            </a:r>
            <a:r>
              <a:rPr lang="el-GR" sz="3938" dirty="0"/>
              <a:t> </a:t>
            </a:r>
            <a:r>
              <a:rPr lang="el-GR" sz="3938" dirty="0" err="1"/>
              <a:t>concentrically</a:t>
            </a:r>
            <a:r>
              <a:rPr lang="el-GR" sz="3938" dirty="0"/>
              <a:t> </a:t>
            </a:r>
            <a:r>
              <a:rPr lang="el-GR" sz="3938" dirty="0" err="1"/>
              <a:t>around</a:t>
            </a:r>
            <a:r>
              <a:rPr lang="el-GR" sz="3938" dirty="0"/>
              <a:t> </a:t>
            </a:r>
            <a:r>
              <a:rPr lang="el-GR" sz="3938" dirty="0" err="1"/>
              <a:t>the</a:t>
            </a:r>
            <a:r>
              <a:rPr lang="el-GR" sz="3938" dirty="0"/>
              <a:t> </a:t>
            </a:r>
            <a:r>
              <a:rPr lang="el-GR" sz="3938" dirty="0" err="1"/>
              <a:t>Earth’s</a:t>
            </a:r>
            <a:r>
              <a:rPr lang="el-GR" sz="3938" dirty="0"/>
              <a:t> </a:t>
            </a:r>
            <a:r>
              <a:rPr lang="el-GR" sz="3938" dirty="0" err="1"/>
              <a:t>sphere</a:t>
            </a:r>
            <a:r>
              <a:rPr lang="el-GR" sz="3938" dirty="0"/>
              <a:t>. </a:t>
            </a:r>
            <a:r>
              <a:rPr lang="el-GR" sz="3938" dirty="0" err="1"/>
              <a:t>It</a:t>
            </a:r>
            <a:r>
              <a:rPr lang="el-GR" sz="3938" dirty="0"/>
              <a:t> </a:t>
            </a:r>
            <a:r>
              <a:rPr lang="el-GR" sz="3938" dirty="0" err="1"/>
              <a:t>is</a:t>
            </a:r>
            <a:r>
              <a:rPr lang="el-GR" sz="3938" dirty="0"/>
              <a:t> </a:t>
            </a:r>
            <a:r>
              <a:rPr lang="el-GR" sz="3938" dirty="0" err="1"/>
              <a:t>made</a:t>
            </a:r>
            <a:r>
              <a:rPr lang="el-GR" sz="3938" dirty="0"/>
              <a:t> </a:t>
            </a:r>
            <a:r>
              <a:rPr lang="el-GR" sz="3938" dirty="0" err="1"/>
              <a:t>out</a:t>
            </a:r>
            <a:r>
              <a:rPr lang="el-GR" sz="3938" dirty="0"/>
              <a:t> </a:t>
            </a:r>
            <a:r>
              <a:rPr lang="el-GR" sz="3938" dirty="0" err="1"/>
              <a:t>of</a:t>
            </a:r>
            <a:r>
              <a:rPr lang="el-GR" sz="3938" dirty="0"/>
              <a:t> </a:t>
            </a:r>
            <a:r>
              <a:rPr lang="el-GR" sz="3938" dirty="0" err="1"/>
              <a:t>the</a:t>
            </a:r>
            <a:r>
              <a:rPr lang="el-GR" sz="3938" dirty="0"/>
              <a:t> </a:t>
            </a:r>
            <a:r>
              <a:rPr lang="el-GR" sz="3938" dirty="0" err="1"/>
              <a:t>four</a:t>
            </a:r>
            <a:r>
              <a:rPr lang="el-GR" sz="3938" dirty="0"/>
              <a:t> “</a:t>
            </a:r>
            <a:r>
              <a:rPr lang="el-GR" sz="3938" dirty="0" err="1"/>
              <a:t>elements</a:t>
            </a:r>
            <a:r>
              <a:rPr lang="el-GR" sz="3938" dirty="0"/>
              <a:t>”,</a:t>
            </a:r>
            <a:r>
              <a:rPr lang="en-US" sz="3938" dirty="0"/>
              <a:t> air, fire, water and earth</a:t>
            </a:r>
            <a:r>
              <a:rPr lang="el-GR" sz="3938" dirty="0"/>
              <a:t>, </a:t>
            </a:r>
            <a:r>
              <a:rPr lang="en-US" sz="3938" dirty="0"/>
              <a:t>with four properties warm, </a:t>
            </a:r>
            <a:r>
              <a:rPr lang="el-GR" sz="3938" dirty="0" err="1"/>
              <a:t>cold</a:t>
            </a:r>
            <a:r>
              <a:rPr lang="el-GR" sz="3938" dirty="0"/>
              <a:t>, </a:t>
            </a:r>
            <a:r>
              <a:rPr lang="el-GR" sz="3938" dirty="0" err="1"/>
              <a:t>fluid</a:t>
            </a:r>
            <a:r>
              <a:rPr lang="el-GR" sz="3938" dirty="0"/>
              <a:t>, </a:t>
            </a:r>
            <a:r>
              <a:rPr lang="el-GR" sz="3938" dirty="0" err="1"/>
              <a:t>solid</a:t>
            </a:r>
            <a:r>
              <a:rPr lang="el-GR" sz="3938" dirty="0"/>
              <a:t>, </a:t>
            </a:r>
            <a:r>
              <a:rPr lang="el-GR" sz="3938" dirty="0" err="1"/>
              <a:t>which</a:t>
            </a:r>
            <a:r>
              <a:rPr lang="el-GR" sz="3938" dirty="0"/>
              <a:t> </a:t>
            </a:r>
            <a:r>
              <a:rPr lang="el-GR" sz="3938" dirty="0" err="1"/>
              <a:t>form</a:t>
            </a:r>
            <a:r>
              <a:rPr lang="el-GR" sz="3938" dirty="0"/>
              <a:t> </a:t>
            </a:r>
            <a:r>
              <a:rPr lang="el-GR" sz="3938" dirty="0" err="1"/>
              <a:t>the</a:t>
            </a:r>
            <a:r>
              <a:rPr lang="el-GR" sz="3938" dirty="0"/>
              <a:t> </a:t>
            </a:r>
            <a:r>
              <a:rPr lang="el-GR" sz="3938" dirty="0" err="1"/>
              <a:t>four</a:t>
            </a:r>
            <a:r>
              <a:rPr lang="el-GR" sz="3938" dirty="0"/>
              <a:t> </a:t>
            </a:r>
            <a:r>
              <a:rPr lang="el-GR" sz="3938" dirty="0" err="1"/>
              <a:t>elements</a:t>
            </a:r>
            <a:r>
              <a:rPr lang="el-GR" sz="3938" dirty="0"/>
              <a:t> </a:t>
            </a:r>
            <a:r>
              <a:rPr lang="el-GR" sz="3938" dirty="0" err="1"/>
              <a:t>of</a:t>
            </a:r>
            <a:r>
              <a:rPr lang="el-GR" sz="3938" dirty="0"/>
              <a:t> </a:t>
            </a:r>
            <a:r>
              <a:rPr lang="el-GR" sz="3938" dirty="0" err="1"/>
              <a:t>Empedocles</a:t>
            </a:r>
            <a:r>
              <a:rPr lang="el-GR" sz="3938" dirty="0"/>
              <a:t>, </a:t>
            </a:r>
            <a:r>
              <a:rPr lang="el-GR" sz="3938" dirty="0" err="1"/>
              <a:t>to</a:t>
            </a:r>
            <a:r>
              <a:rPr lang="el-GR" sz="3938" dirty="0"/>
              <a:t> </a:t>
            </a:r>
            <a:r>
              <a:rPr lang="el-GR" sz="3938" dirty="0" err="1"/>
              <a:t>which</a:t>
            </a:r>
            <a:r>
              <a:rPr lang="el-GR" sz="3938" dirty="0"/>
              <a:t> </a:t>
            </a:r>
            <a:r>
              <a:rPr lang="el-GR" sz="3938" dirty="0" err="1"/>
              <a:t>Aristotle</a:t>
            </a:r>
            <a:r>
              <a:rPr lang="el-GR" sz="3938" dirty="0"/>
              <a:t> </a:t>
            </a:r>
            <a:r>
              <a:rPr lang="el-GR" sz="3938" dirty="0" err="1"/>
              <a:t>adds</a:t>
            </a:r>
            <a:r>
              <a:rPr lang="el-GR" sz="3938" dirty="0"/>
              <a:t> a </a:t>
            </a:r>
            <a:r>
              <a:rPr lang="el-GR" sz="3938" dirty="0" err="1"/>
              <a:t>fifth</a:t>
            </a:r>
            <a:r>
              <a:rPr lang="el-GR" sz="3938" dirty="0"/>
              <a:t> </a:t>
            </a:r>
            <a:r>
              <a:rPr lang="el-GR" sz="3938" dirty="0" err="1"/>
              <a:t>element</a:t>
            </a:r>
            <a:r>
              <a:rPr lang="el-GR" sz="3938" dirty="0"/>
              <a:t>, </a:t>
            </a:r>
            <a:r>
              <a:rPr lang="el-GR" sz="3938" dirty="0" err="1"/>
              <a:t>ether</a:t>
            </a:r>
            <a:r>
              <a:rPr lang="en-US" sz="3938" dirty="0"/>
              <a:t> (</a:t>
            </a:r>
            <a:r>
              <a:rPr lang="en-US" sz="3938" dirty="0" err="1"/>
              <a:t>aether</a:t>
            </a:r>
            <a:r>
              <a:rPr lang="en-US" sz="3938" dirty="0"/>
              <a:t>) or</a:t>
            </a:r>
            <a:r>
              <a:rPr lang="el-GR" sz="3938" dirty="0"/>
              <a:t> </a:t>
            </a:r>
            <a:r>
              <a:rPr lang="el-GR" sz="3938" dirty="0" err="1"/>
              <a:t>quintessence</a:t>
            </a:r>
            <a:r>
              <a:rPr lang="el-GR" sz="3938" dirty="0"/>
              <a:t>, </a:t>
            </a:r>
            <a:r>
              <a:rPr lang="el-GR" sz="3938" dirty="0" err="1"/>
              <a:t>that</a:t>
            </a:r>
            <a:r>
              <a:rPr lang="el-GR" sz="3938" dirty="0"/>
              <a:t> </a:t>
            </a:r>
            <a:r>
              <a:rPr lang="el-GR" sz="3938" dirty="0" err="1"/>
              <a:t>fills</a:t>
            </a:r>
            <a:r>
              <a:rPr lang="el-GR" sz="3938" dirty="0"/>
              <a:t> </a:t>
            </a:r>
            <a:r>
              <a:rPr lang="el-GR" sz="3938" dirty="0" err="1"/>
              <a:t>up</a:t>
            </a:r>
            <a:r>
              <a:rPr lang="el-GR" sz="3938" dirty="0"/>
              <a:t> </a:t>
            </a:r>
            <a:r>
              <a:rPr lang="el-GR" sz="3938" dirty="0" err="1"/>
              <a:t>all</a:t>
            </a:r>
            <a:r>
              <a:rPr lang="el-GR" sz="3938" dirty="0"/>
              <a:t> </a:t>
            </a:r>
            <a:r>
              <a:rPr lang="el-GR" sz="3938" dirty="0" err="1"/>
              <a:t>the</a:t>
            </a:r>
            <a:r>
              <a:rPr lang="el-GR" sz="3938" dirty="0"/>
              <a:t> </a:t>
            </a:r>
            <a:r>
              <a:rPr lang="el-GR" sz="3938" dirty="0" err="1"/>
              <a:t>Universe</a:t>
            </a:r>
            <a:r>
              <a:rPr lang="el-GR" sz="3938" dirty="0"/>
              <a:t>. </a:t>
            </a:r>
            <a:r>
              <a:rPr lang="el-GR" sz="3938" dirty="0" err="1"/>
              <a:t>Fire</a:t>
            </a:r>
            <a:r>
              <a:rPr lang="en-US" sz="3938" dirty="0"/>
              <a:t> can be</a:t>
            </a:r>
            <a:r>
              <a:rPr lang="el-GR" sz="3938" dirty="0"/>
              <a:t> </a:t>
            </a:r>
            <a:r>
              <a:rPr lang="el-GR" sz="3938" dirty="0" err="1"/>
              <a:t>hot</a:t>
            </a:r>
            <a:r>
              <a:rPr lang="el-GR" sz="3938" dirty="0"/>
              <a:t> </a:t>
            </a:r>
            <a:r>
              <a:rPr lang="el-GR" sz="3938" dirty="0" err="1"/>
              <a:t>and</a:t>
            </a:r>
            <a:r>
              <a:rPr lang="el-GR" sz="3938" dirty="0"/>
              <a:t> </a:t>
            </a:r>
            <a:r>
              <a:rPr lang="el-GR" sz="3938" dirty="0" err="1"/>
              <a:t>dry</a:t>
            </a:r>
            <a:r>
              <a:rPr lang="el-GR" sz="3938" dirty="0"/>
              <a:t>. </a:t>
            </a:r>
            <a:r>
              <a:rPr lang="en-US" sz="3938" dirty="0"/>
              <a:t>a</a:t>
            </a:r>
            <a:r>
              <a:rPr lang="el-GR" sz="3938" dirty="0" err="1"/>
              <a:t>ir</a:t>
            </a:r>
            <a:r>
              <a:rPr lang="en-US" sz="3938" dirty="0"/>
              <a:t> can be </a:t>
            </a:r>
            <a:r>
              <a:rPr lang="el-GR" sz="3938" dirty="0" err="1"/>
              <a:t>hot</a:t>
            </a:r>
            <a:r>
              <a:rPr lang="el-GR" sz="3938" dirty="0"/>
              <a:t> </a:t>
            </a:r>
            <a:r>
              <a:rPr lang="el-GR" sz="3938" dirty="0" err="1"/>
              <a:t>and</a:t>
            </a:r>
            <a:r>
              <a:rPr lang="el-GR" sz="3938" dirty="0"/>
              <a:t> </a:t>
            </a:r>
            <a:r>
              <a:rPr lang="el-GR" sz="3938" dirty="0" err="1"/>
              <a:t>wet</a:t>
            </a:r>
            <a:r>
              <a:rPr lang="el-GR" sz="3938" dirty="0"/>
              <a:t>, </a:t>
            </a:r>
            <a:r>
              <a:rPr lang="en-US" sz="3938" dirty="0"/>
              <a:t>w</a:t>
            </a:r>
            <a:r>
              <a:rPr lang="el-GR" sz="3938" dirty="0" err="1"/>
              <a:t>ater</a:t>
            </a:r>
            <a:r>
              <a:rPr lang="el-GR" sz="3938" dirty="0"/>
              <a:t> </a:t>
            </a:r>
            <a:r>
              <a:rPr lang="el-GR" sz="3938" dirty="0" err="1"/>
              <a:t>is</a:t>
            </a:r>
            <a:r>
              <a:rPr lang="el-GR" sz="3938" dirty="0"/>
              <a:t> </a:t>
            </a:r>
            <a:r>
              <a:rPr lang="el-GR" sz="3938" dirty="0" err="1"/>
              <a:t>both</a:t>
            </a:r>
            <a:r>
              <a:rPr lang="el-GR" sz="3938" dirty="0"/>
              <a:t> </a:t>
            </a:r>
            <a:r>
              <a:rPr lang="el-GR" sz="3938" dirty="0" err="1"/>
              <a:t>cold</a:t>
            </a:r>
            <a:r>
              <a:rPr lang="el-GR" sz="3938" dirty="0"/>
              <a:t> </a:t>
            </a:r>
            <a:r>
              <a:rPr lang="el-GR" sz="3938" dirty="0" err="1"/>
              <a:t>and</a:t>
            </a:r>
            <a:r>
              <a:rPr lang="el-GR" sz="3938" dirty="0"/>
              <a:t> </a:t>
            </a:r>
            <a:r>
              <a:rPr lang="el-GR" sz="3938" dirty="0" err="1"/>
              <a:t>wet</a:t>
            </a:r>
            <a:r>
              <a:rPr lang="el-GR" sz="3938" dirty="0"/>
              <a:t>, </a:t>
            </a:r>
            <a:r>
              <a:rPr lang="en-US" sz="3938" dirty="0"/>
              <a:t>e</a:t>
            </a:r>
            <a:r>
              <a:rPr lang="el-GR" sz="3938" dirty="0" err="1"/>
              <a:t>arth</a:t>
            </a:r>
            <a:r>
              <a:rPr lang="el-GR" sz="3938" dirty="0"/>
              <a:t> </a:t>
            </a:r>
            <a:r>
              <a:rPr lang="en-US" sz="3938" dirty="0"/>
              <a:t>can be</a:t>
            </a:r>
            <a:r>
              <a:rPr lang="el-GR" sz="3938" dirty="0"/>
              <a:t> </a:t>
            </a:r>
            <a:r>
              <a:rPr lang="el-GR" sz="3938" dirty="0" err="1"/>
              <a:t>cold</a:t>
            </a:r>
            <a:r>
              <a:rPr lang="el-GR" sz="3938" dirty="0"/>
              <a:t> </a:t>
            </a:r>
            <a:r>
              <a:rPr lang="el-GR" sz="3938" dirty="0" err="1"/>
              <a:t>and</a:t>
            </a:r>
            <a:r>
              <a:rPr lang="el-GR" sz="3938" dirty="0"/>
              <a:t> </a:t>
            </a:r>
            <a:r>
              <a:rPr lang="el-GR" sz="3938" dirty="0" err="1"/>
              <a:t>dry</a:t>
            </a:r>
            <a:r>
              <a:rPr lang="el-GR" sz="3938" dirty="0"/>
              <a:t>. </a:t>
            </a:r>
            <a:r>
              <a:rPr lang="el-GR" sz="3938" dirty="0" err="1"/>
              <a:t>Aristotle</a:t>
            </a:r>
            <a:r>
              <a:rPr lang="el-GR" sz="3938" dirty="0"/>
              <a:t> </a:t>
            </a:r>
            <a:r>
              <a:rPr lang="el-GR" sz="3938" dirty="0" err="1"/>
              <a:t>established</a:t>
            </a:r>
            <a:r>
              <a:rPr lang="el-GR" sz="3938" dirty="0"/>
              <a:t> </a:t>
            </a:r>
            <a:r>
              <a:rPr lang="el-GR" sz="3938" dirty="0" err="1"/>
              <a:t>many</a:t>
            </a:r>
            <a:r>
              <a:rPr lang="el-GR" sz="3938" dirty="0"/>
              <a:t> </a:t>
            </a:r>
            <a:r>
              <a:rPr lang="el-GR" sz="3938" dirty="0" err="1"/>
              <a:t>disciplines</a:t>
            </a:r>
            <a:r>
              <a:rPr lang="el-GR" sz="3938" dirty="0"/>
              <a:t> </a:t>
            </a:r>
            <a:r>
              <a:rPr lang="el-GR" sz="3938" dirty="0" err="1"/>
              <a:t>systematically</a:t>
            </a:r>
            <a:r>
              <a:rPr lang="el-GR" sz="3938" dirty="0"/>
              <a:t> </a:t>
            </a:r>
            <a:r>
              <a:rPr lang="el-GR" sz="3938" dirty="0" err="1"/>
              <a:t>for</a:t>
            </a:r>
            <a:r>
              <a:rPr lang="el-GR" sz="3938" dirty="0"/>
              <a:t> </a:t>
            </a:r>
            <a:r>
              <a:rPr lang="el-GR" sz="3938" dirty="0" err="1"/>
              <a:t>the</a:t>
            </a:r>
            <a:r>
              <a:rPr lang="el-GR" sz="3938" dirty="0"/>
              <a:t> </a:t>
            </a:r>
            <a:r>
              <a:rPr lang="el-GR" sz="3938" dirty="0" err="1"/>
              <a:t>first</a:t>
            </a:r>
            <a:r>
              <a:rPr lang="el-GR" sz="3938" dirty="0"/>
              <a:t> </a:t>
            </a:r>
            <a:r>
              <a:rPr lang="el-GR" sz="3938" dirty="0" err="1"/>
              <a:t>time</a:t>
            </a:r>
            <a:r>
              <a:rPr lang="el-GR" sz="3938" dirty="0"/>
              <a:t>: </a:t>
            </a:r>
            <a:r>
              <a:rPr lang="el-GR" sz="3938" dirty="0" err="1"/>
              <a:t>logic</a:t>
            </a:r>
            <a:r>
              <a:rPr lang="el-GR" sz="3938" dirty="0"/>
              <a:t>, </a:t>
            </a:r>
            <a:r>
              <a:rPr lang="el-GR" sz="3938" dirty="0" err="1"/>
              <a:t>botany</a:t>
            </a:r>
            <a:r>
              <a:rPr lang="el-GR" sz="3938" dirty="0"/>
              <a:t>, </a:t>
            </a:r>
            <a:r>
              <a:rPr lang="el-GR" sz="3938" dirty="0" err="1"/>
              <a:t>biology</a:t>
            </a:r>
            <a:r>
              <a:rPr lang="el-GR" sz="3938" dirty="0"/>
              <a:t> </a:t>
            </a:r>
            <a:r>
              <a:rPr lang="el-GR" sz="3938" dirty="0" err="1"/>
              <a:t>and</a:t>
            </a:r>
            <a:r>
              <a:rPr lang="el-GR" sz="3938" dirty="0"/>
              <a:t> </a:t>
            </a:r>
            <a:r>
              <a:rPr lang="el-GR" sz="3938" dirty="0" err="1"/>
              <a:t>others</a:t>
            </a:r>
            <a:r>
              <a:rPr lang="el-GR" sz="3938" dirty="0"/>
              <a:t>.</a:t>
            </a:r>
          </a:p>
          <a:p>
            <a:endParaRPr lang="el-GR" sz="3938" dirty="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6615" y="7695082"/>
            <a:ext cx="14247458" cy="780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6 - Ορθογώνιο"/>
          <p:cNvSpPr/>
          <p:nvPr/>
        </p:nvSpPr>
        <p:spPr>
          <a:xfrm>
            <a:off x="2196615" y="21588123"/>
            <a:ext cx="14263359" cy="1136128"/>
          </a:xfrm>
          <a:prstGeom prst="rect">
            <a:avLst/>
          </a:prstGeom>
        </p:spPr>
        <p:txBody>
          <a:bodyPr wrap="square">
            <a:spAutoFit/>
          </a:bodyPr>
          <a:lstStyle/>
          <a:p>
            <a:pPr lvl="0" algn="ctr">
              <a:defRPr/>
            </a:pPr>
            <a:endParaRPr lang="en-GB" sz="492" dirty="0">
              <a:solidFill>
                <a:srgbClr val="003399"/>
              </a:solidFill>
              <a:effectLst>
                <a:outerShdw blurRad="38100" dist="38100" dir="2700000" algn="tl">
                  <a:srgbClr val="000000">
                    <a:alpha val="43137"/>
                  </a:srgbClr>
                </a:outerShdw>
              </a:effectLst>
            </a:endParaRPr>
          </a:p>
          <a:p>
            <a:pPr lvl="0" algn="ctr">
              <a:defRPr/>
            </a:pPr>
            <a:r>
              <a:rPr lang="el-GR" sz="3150" dirty="0">
                <a:solidFill>
                  <a:srgbClr val="003399"/>
                </a:solidFill>
              </a:rPr>
              <a:t>Κασετίνα γραφέα, Αρχαιολογικό μουσείο Θεσσαλονίκης</a:t>
            </a:r>
            <a:endParaRPr lang="en-US" sz="3150" dirty="0">
              <a:solidFill>
                <a:srgbClr val="003399"/>
              </a:solidFill>
            </a:endParaRPr>
          </a:p>
          <a:p>
            <a:pPr lvl="0" algn="ctr">
              <a:defRPr/>
            </a:pPr>
            <a:r>
              <a:rPr lang="en-GB" sz="3150" dirty="0">
                <a:solidFill>
                  <a:srgbClr val="003399"/>
                </a:solidFill>
              </a:rPr>
              <a:t>casket for nibs at the time of Aristotle, Museum of Thessaloniki, Macedonia, Greece</a:t>
            </a:r>
          </a:p>
        </p:txBody>
      </p:sp>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6615" y="15704845"/>
            <a:ext cx="14247458" cy="563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Ομάδα 1">
            <a:extLst>
              <a:ext uri="{FF2B5EF4-FFF2-40B4-BE49-F238E27FC236}">
                <a16:creationId xmlns:a16="http://schemas.microsoft.com/office/drawing/2014/main" id="{4735A8A1-86BF-3582-88A2-2185BCED7A74}"/>
              </a:ext>
            </a:extLst>
          </p:cNvPr>
          <p:cNvGrpSpPr/>
          <p:nvPr/>
        </p:nvGrpSpPr>
        <p:grpSpPr>
          <a:xfrm>
            <a:off x="2196615" y="1566381"/>
            <a:ext cx="4830786" cy="5334632"/>
            <a:chOff x="1993246" y="829659"/>
            <a:chExt cx="4830786" cy="5334632"/>
          </a:xfrm>
        </p:grpSpPr>
        <p:sp>
          <p:nvSpPr>
            <p:cNvPr id="3" name="Rectangle 95">
              <a:extLst>
                <a:ext uri="{FF2B5EF4-FFF2-40B4-BE49-F238E27FC236}">
                  <a16:creationId xmlns:a16="http://schemas.microsoft.com/office/drawing/2014/main" id="{27B1FD73-BD55-C1BF-1102-0FEED0148D99}"/>
                </a:ext>
              </a:extLst>
            </p:cNvPr>
            <p:cNvSpPr>
              <a:spLocks noChangeArrowheads="1"/>
            </p:cNvSpPr>
            <p:nvPr/>
          </p:nvSpPr>
          <p:spPr bwMode="auto">
            <a:xfrm>
              <a:off x="1993246" y="3055491"/>
              <a:ext cx="4830786" cy="3108800"/>
            </a:xfrm>
            <a:prstGeom prst="rect">
              <a:avLst/>
            </a:prstGeom>
            <a:noFill/>
            <a:ln w="9525">
              <a:noFill/>
              <a:miter lim="800000"/>
              <a:headEnd/>
              <a:tailEnd/>
            </a:ln>
          </p:spPr>
          <p:txBody>
            <a:bodyPr wrap="square" lIns="609853" tIns="304927" rIns="609853" bIns="304927" anchor="ctr">
              <a:spAutoFit/>
            </a:bodyPr>
            <a:lst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a:lstStyle>
            <a:p>
              <a:pPr algn="ctr" defTabSz="6097588"/>
              <a:r>
                <a:rPr lang="en-US" sz="2400" dirty="0">
                  <a:solidFill>
                    <a:srgbClr val="003399"/>
                  </a:solidFill>
                </a:rPr>
                <a:t>National and Kapodistrian University of Athens</a:t>
              </a:r>
            </a:p>
            <a:p>
              <a:pPr algn="ctr" defTabSz="6097588"/>
              <a:r>
                <a:rPr lang="el-GR" sz="2400" dirty="0">
                  <a:solidFill>
                    <a:srgbClr val="003399"/>
                  </a:solidFill>
                </a:rPr>
                <a:t>Εθνικό και Καποδιστριακό Πανεπιστήμιο Αθηνών</a:t>
              </a:r>
              <a:endParaRPr lang="en-GB" sz="2400" dirty="0">
                <a:solidFill>
                  <a:srgbClr val="003399"/>
                </a:solidFill>
              </a:endParaRPr>
            </a:p>
            <a:p>
              <a:pPr algn="ctr" defTabSz="6097588"/>
              <a:r>
                <a:rPr lang="en-GB" sz="1400" b="1" dirty="0">
                  <a:solidFill>
                    <a:srgbClr val="003399"/>
                  </a:solidFill>
                </a:rPr>
                <a:t>Xenophon  </a:t>
              </a:r>
              <a:r>
                <a:rPr lang="en-GB" sz="1400" b="1" dirty="0" err="1">
                  <a:solidFill>
                    <a:srgbClr val="003399"/>
                  </a:solidFill>
                </a:rPr>
                <a:t>Moussas</a:t>
              </a:r>
              <a:r>
                <a:rPr lang="en-GB" sz="1400" b="1" dirty="0">
                  <a:solidFill>
                    <a:srgbClr val="003399"/>
                  </a:solidFill>
                </a:rPr>
                <a:t>    </a:t>
              </a:r>
              <a:r>
                <a:rPr lang="en-GB" sz="1400" b="1" dirty="0">
                  <a:solidFill>
                    <a:srgbClr val="003399"/>
                  </a:solidFill>
                  <a:hlinkClick r:id="rId7"/>
                </a:rPr>
                <a:t>xmoussas@phys.uoa.gr</a:t>
              </a:r>
              <a:r>
                <a:rPr lang="en-GB" sz="1400" b="1" dirty="0">
                  <a:solidFill>
                    <a:srgbClr val="003399"/>
                  </a:solidFill>
                </a:rPr>
                <a:t>, </a:t>
              </a:r>
              <a:r>
                <a:rPr lang="en-GB" sz="1400" b="1" dirty="0">
                  <a:solidFill>
                    <a:srgbClr val="003399"/>
                  </a:solidFill>
                  <a:hlinkClick r:id="rId8"/>
                </a:rPr>
                <a:t>x</a:t>
              </a:r>
              <a:r>
                <a:rPr lang="en-GB" sz="1400" b="1" dirty="0">
                  <a:solidFill>
                    <a:srgbClr val="003399"/>
                  </a:solidFill>
                </a:rPr>
                <a:t> </a:t>
              </a:r>
            </a:p>
            <a:p>
              <a:pPr algn="ctr" defTabSz="6097588"/>
              <a:r>
                <a:rPr lang="en-GB" sz="1400" b="1" dirty="0" err="1">
                  <a:solidFill>
                    <a:srgbClr val="003399"/>
                  </a:solidFill>
                </a:rPr>
                <a:t>tel</a:t>
              </a:r>
              <a:r>
                <a:rPr lang="en-GB" sz="1400" b="1" dirty="0">
                  <a:solidFill>
                    <a:srgbClr val="003399"/>
                  </a:solidFill>
                </a:rPr>
                <a:t> +306978792891</a:t>
              </a:r>
              <a:endParaRPr lang="el-GR" sz="1400" b="1" dirty="0">
                <a:solidFill>
                  <a:srgbClr val="003399"/>
                </a:solidFill>
              </a:endParaRPr>
            </a:p>
            <a:p>
              <a:pPr algn="ctr" defTabSz="6097588"/>
              <a:r>
                <a:rPr lang="en-US" sz="1400" b="1" dirty="0">
                  <a:solidFill>
                    <a:srgbClr val="003399"/>
                  </a:solidFill>
                </a:rPr>
                <a:t>Copyright © 2025 X. Moussas</a:t>
              </a:r>
              <a:endParaRPr lang="el-GR" sz="1400" dirty="0">
                <a:solidFill>
                  <a:srgbClr val="003399"/>
                </a:solidFill>
              </a:endParaRPr>
            </a:p>
            <a:p>
              <a:pPr algn="ctr" defTabSz="6097588"/>
              <a:endParaRPr lang="el-GR" sz="2400" dirty="0">
                <a:solidFill>
                  <a:srgbClr val="003399"/>
                </a:solidFill>
              </a:endParaRPr>
            </a:p>
          </p:txBody>
        </p:sp>
        <p:pic>
          <p:nvPicPr>
            <p:cNvPr id="4" name="Picture 2">
              <a:extLst>
                <a:ext uri="{FF2B5EF4-FFF2-40B4-BE49-F238E27FC236}">
                  <a16:creationId xmlns:a16="http://schemas.microsoft.com/office/drawing/2014/main" id="{C797D0F4-F6E3-FDAB-FEC7-188DB6AE0E7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57206" y="829659"/>
              <a:ext cx="1502865" cy="2348896"/>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Εικόνα 5">
            <a:extLst>
              <a:ext uri="{FF2B5EF4-FFF2-40B4-BE49-F238E27FC236}">
                <a16:creationId xmlns:a16="http://schemas.microsoft.com/office/drawing/2014/main" id="{071ECC35-1EBB-4D38-8558-5B8DDD662E03}"/>
              </a:ext>
            </a:extLst>
          </p:cNvPr>
          <p:cNvPicPr>
            <a:picLocks noChangeAspect="1"/>
          </p:cNvPicPr>
          <p:nvPr/>
        </p:nvPicPr>
        <p:blipFill>
          <a:blip r:embed="rId10"/>
          <a:stretch>
            <a:fillRect/>
          </a:stretch>
        </p:blipFill>
        <p:spPr>
          <a:xfrm>
            <a:off x="17476003" y="12257638"/>
            <a:ext cx="17612187" cy="9889780"/>
          </a:xfrm>
          <a:prstGeom prst="rect">
            <a:avLst/>
          </a:prstGeom>
        </p:spPr>
      </p:pic>
      <p:pic>
        <p:nvPicPr>
          <p:cNvPr id="11" name="Εικόνα 10">
            <a:extLst>
              <a:ext uri="{FF2B5EF4-FFF2-40B4-BE49-F238E27FC236}">
                <a16:creationId xmlns:a16="http://schemas.microsoft.com/office/drawing/2014/main" id="{9299DCE7-786D-5C6A-7D19-AA8B9EA66BAC}"/>
              </a:ext>
            </a:extLst>
          </p:cNvPr>
          <p:cNvPicPr>
            <a:picLocks noChangeAspect="1"/>
          </p:cNvPicPr>
          <p:nvPr/>
        </p:nvPicPr>
        <p:blipFill>
          <a:blip r:embed="rId11"/>
          <a:stretch>
            <a:fillRect/>
          </a:stretch>
        </p:blipFill>
        <p:spPr>
          <a:xfrm>
            <a:off x="1221422" y="40124577"/>
            <a:ext cx="16281001" cy="9229465"/>
          </a:xfrm>
          <a:prstGeom prst="rect">
            <a:avLst/>
          </a:prstGeom>
        </p:spPr>
      </p:pic>
      <p:pic>
        <p:nvPicPr>
          <p:cNvPr id="17" name="Εικόνα 16">
            <a:extLst>
              <a:ext uri="{FF2B5EF4-FFF2-40B4-BE49-F238E27FC236}">
                <a16:creationId xmlns:a16="http://schemas.microsoft.com/office/drawing/2014/main" id="{44DBFEAD-3A84-5B70-07B3-2D5D64CF4659}"/>
              </a:ext>
            </a:extLst>
          </p:cNvPr>
          <p:cNvPicPr>
            <a:picLocks noChangeAspect="1"/>
          </p:cNvPicPr>
          <p:nvPr/>
        </p:nvPicPr>
        <p:blipFill>
          <a:blip r:embed="rId12"/>
          <a:stretch>
            <a:fillRect/>
          </a:stretch>
        </p:blipFill>
        <p:spPr>
          <a:xfrm>
            <a:off x="18577654" y="40124577"/>
            <a:ext cx="16706516" cy="9571502"/>
          </a:xfrm>
          <a:prstGeom prst="rect">
            <a:avLst/>
          </a:prstGeom>
        </p:spPr>
      </p:pic>
    </p:spTree>
    <p:extLst>
      <p:ext uri="{BB962C8B-B14F-4D97-AF65-F5344CB8AC3E}">
        <p14:creationId xmlns:p14="http://schemas.microsoft.com/office/powerpoint/2010/main" val="24612213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heme/theme1.xml><?xml version="1.0" encoding="utf-8"?>
<a:theme xmlns:a="http://schemas.openxmlformats.org/drawingml/2006/main" name="Θέμα του Office">
  <a:themeElements>
    <a:clrScheme name="Office">
      <a:dk1>
        <a:sysClr val="windowText" lastClr="FFFFFF"/>
      </a:dk1>
      <a:lt1>
        <a:sysClr val="window" lastClr="20202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FFFFFF"/>
      </a:dk1>
      <a:lt1>
        <a:sysClr val="window" lastClr="202020"/>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738</TotalTime>
  <Words>811</Words>
  <Application>Microsoft Office PowerPoint</Application>
  <PresentationFormat>Προσαρμογή</PresentationFormat>
  <Paragraphs>27</Paragraphs>
  <Slides>1</Slides>
  <Notes>1</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vt:i4>
      </vt:variant>
    </vt:vector>
  </HeadingPairs>
  <TitlesOfParts>
    <vt:vector size="6" baseType="lpstr">
      <vt:lpstr>Aptos</vt:lpstr>
      <vt:lpstr>Arial</vt:lpstr>
      <vt:lpstr>Calibri</vt:lpstr>
      <vt:lpstr>Times New Roman</vt:lpstr>
      <vt:lpstr>Θέμα του Office</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erg_ASTROFISIKIS</dc:creator>
  <cp:lastModifiedBy>Xenophon Moussas</cp:lastModifiedBy>
  <cp:revision>70</cp:revision>
  <dcterms:created xsi:type="dcterms:W3CDTF">2014-06-01T18:00:45Z</dcterms:created>
  <dcterms:modified xsi:type="dcterms:W3CDTF">2025-01-08T20:13:48Z</dcterms:modified>
</cp:coreProperties>
</file>