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74" r:id="rId2"/>
  </p:sldIdLst>
  <p:sldSz cx="36004500" cy="50406300"/>
  <p:notesSz cx="6858000" cy="9144000"/>
  <p:defaultText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76">
          <p15:clr>
            <a:srgbClr val="A4A3A4"/>
          </p15:clr>
        </p15:guide>
        <p15:guide id="2" pos="113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D2A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1029" autoAdjust="0"/>
    <p:restoredTop sz="94640" autoAdjust="0"/>
  </p:normalViewPr>
  <p:slideViewPr>
    <p:cSldViewPr>
      <p:cViewPr>
        <p:scale>
          <a:sx n="10" d="100"/>
          <a:sy n="10" d="100"/>
        </p:scale>
        <p:origin x="686" y="10"/>
      </p:cViewPr>
      <p:guideLst>
        <p:guide orient="horz" pos="15876"/>
        <p:guide pos="113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32267-06E5-4D9A-8BBE-9CD7B6F3DFC1}" type="datetimeFigureOut">
              <a:rPr lang="en-US" smtClean="0"/>
              <a:t>08-Jan-25</a:t>
            </a:fld>
            <a:endParaRPr lang="en-US"/>
          </a:p>
        </p:txBody>
      </p:sp>
      <p:sp>
        <p:nvSpPr>
          <p:cNvPr id="4" name="Θέση εικόνας διαφάνειας 3"/>
          <p:cNvSpPr>
            <a:spLocks noGrp="1" noRot="1" noChangeAspect="1"/>
          </p:cNvSpPr>
          <p:nvPr>
            <p:ph type="sldImg" idx="2"/>
          </p:nvPr>
        </p:nvSpPr>
        <p:spPr>
          <a:xfrm>
            <a:off x="2327275" y="1143000"/>
            <a:ext cx="22034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7E83C-6BFE-44B0-BE19-ADFE7C4F0AEA}" type="slidenum">
              <a:rPr lang="en-US" smtClean="0"/>
              <a:t>‹#›</a:t>
            </a:fld>
            <a:endParaRPr lang="en-US"/>
          </a:p>
        </p:txBody>
      </p:sp>
    </p:spTree>
    <p:extLst>
      <p:ext uri="{BB962C8B-B14F-4D97-AF65-F5344CB8AC3E}">
        <p14:creationId xmlns:p14="http://schemas.microsoft.com/office/powerpoint/2010/main" val="356436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5063A56-A551-4F95-92A4-D1E5B22DC8A4}" type="slidenum">
              <a:rPr lang="el-GR" smtClean="0"/>
              <a:t>1</a:t>
            </a:fld>
            <a:endParaRPr lang="el-GR"/>
          </a:p>
        </p:txBody>
      </p:sp>
    </p:spTree>
    <p:extLst>
      <p:ext uri="{BB962C8B-B14F-4D97-AF65-F5344CB8AC3E}">
        <p14:creationId xmlns:p14="http://schemas.microsoft.com/office/powerpoint/2010/main" val="3099209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700340" y="15658636"/>
            <a:ext cx="30603825" cy="10804682"/>
          </a:xfrm>
        </p:spPr>
        <p:txBody>
          <a:bodyPr/>
          <a:lstStyle/>
          <a:p>
            <a:r>
              <a:rPr lang="el-GR"/>
              <a:t>Kλικ για επεξεργασία του τίτλου</a:t>
            </a:r>
            <a:endParaRPr lang="en-GB"/>
          </a:p>
        </p:txBody>
      </p:sp>
      <p:sp>
        <p:nvSpPr>
          <p:cNvPr id="3" name="2 - Υπότιτλος"/>
          <p:cNvSpPr>
            <a:spLocks noGrp="1"/>
          </p:cNvSpPr>
          <p:nvPr>
            <p:ph type="subTitle" idx="1"/>
          </p:nvPr>
        </p:nvSpPr>
        <p:spPr>
          <a:xfrm>
            <a:off x="5400677" y="28563570"/>
            <a:ext cx="25203151" cy="12881610"/>
          </a:xfrm>
        </p:spPr>
        <p:txBody>
          <a:bodyPr/>
          <a:lstStyle>
            <a:lvl1pPr marL="0" indent="0" algn="ctr">
              <a:buNone/>
              <a:defRPr>
                <a:solidFill>
                  <a:schemeClr val="tx1">
                    <a:tint val="75000"/>
                  </a:schemeClr>
                </a:solidFill>
              </a:defRPr>
            </a:lvl1pPr>
            <a:lvl2pPr marL="2305294" indent="0" algn="ctr">
              <a:buNone/>
              <a:defRPr>
                <a:solidFill>
                  <a:schemeClr val="tx1">
                    <a:tint val="75000"/>
                  </a:schemeClr>
                </a:solidFill>
              </a:defRPr>
            </a:lvl2pPr>
            <a:lvl3pPr marL="4610588" indent="0" algn="ctr">
              <a:buNone/>
              <a:defRPr>
                <a:solidFill>
                  <a:schemeClr val="tx1">
                    <a:tint val="75000"/>
                  </a:schemeClr>
                </a:solidFill>
              </a:defRPr>
            </a:lvl3pPr>
            <a:lvl4pPr marL="6915882" indent="0" algn="ctr">
              <a:buNone/>
              <a:defRPr>
                <a:solidFill>
                  <a:schemeClr val="tx1">
                    <a:tint val="75000"/>
                  </a:schemeClr>
                </a:solidFill>
              </a:defRPr>
            </a:lvl4pPr>
            <a:lvl5pPr marL="9221175" indent="0" algn="ctr">
              <a:buNone/>
              <a:defRPr>
                <a:solidFill>
                  <a:schemeClr val="tx1">
                    <a:tint val="75000"/>
                  </a:schemeClr>
                </a:solidFill>
              </a:defRPr>
            </a:lvl5pPr>
            <a:lvl6pPr marL="11526469" indent="0" algn="ctr">
              <a:buNone/>
              <a:defRPr>
                <a:solidFill>
                  <a:schemeClr val="tx1">
                    <a:tint val="75000"/>
                  </a:schemeClr>
                </a:solidFill>
              </a:defRPr>
            </a:lvl6pPr>
            <a:lvl7pPr marL="13831763" indent="0" algn="ctr">
              <a:buNone/>
              <a:defRPr>
                <a:solidFill>
                  <a:schemeClr val="tx1">
                    <a:tint val="75000"/>
                  </a:schemeClr>
                </a:solidFill>
              </a:defRPr>
            </a:lvl7pPr>
            <a:lvl8pPr marL="16137057" indent="0" algn="ctr">
              <a:buNone/>
              <a:defRPr>
                <a:solidFill>
                  <a:schemeClr val="tx1">
                    <a:tint val="75000"/>
                  </a:schemeClr>
                </a:solidFill>
              </a:defRPr>
            </a:lvl8pPr>
            <a:lvl9pPr marL="18442351"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19577443" y="2695343"/>
            <a:ext cx="6075762" cy="57337166"/>
          </a:xfrm>
        </p:spPr>
        <p:txBody>
          <a:bodyPr vert="eaVert"/>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a:xfrm>
            <a:off x="1350172" y="2695343"/>
            <a:ext cx="17627205" cy="57337166"/>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2844109" y="32390718"/>
            <a:ext cx="30603825" cy="10011251"/>
          </a:xfrm>
        </p:spPr>
        <p:txBody>
          <a:bodyPr anchor="t"/>
          <a:lstStyle>
            <a:lvl1pPr algn="l">
              <a:defRPr sz="20200" b="1" cap="all"/>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2844109" y="21364349"/>
            <a:ext cx="30603825" cy="11026373"/>
          </a:xfrm>
        </p:spPr>
        <p:txBody>
          <a:bodyPr anchor="b"/>
          <a:lstStyle>
            <a:lvl1pPr marL="0" indent="0">
              <a:buNone/>
              <a:defRPr sz="10100">
                <a:solidFill>
                  <a:schemeClr val="tx1">
                    <a:tint val="75000"/>
                  </a:schemeClr>
                </a:solidFill>
              </a:defRPr>
            </a:lvl1pPr>
            <a:lvl2pPr marL="2305294" indent="0">
              <a:buNone/>
              <a:defRPr sz="9100">
                <a:solidFill>
                  <a:schemeClr val="tx1">
                    <a:tint val="75000"/>
                  </a:schemeClr>
                </a:solidFill>
              </a:defRPr>
            </a:lvl2pPr>
            <a:lvl3pPr marL="4610588" indent="0">
              <a:buNone/>
              <a:defRPr sz="8100">
                <a:solidFill>
                  <a:schemeClr val="tx1">
                    <a:tint val="75000"/>
                  </a:schemeClr>
                </a:solidFill>
              </a:defRPr>
            </a:lvl3pPr>
            <a:lvl4pPr marL="6915882" indent="0">
              <a:buNone/>
              <a:defRPr sz="7100">
                <a:solidFill>
                  <a:schemeClr val="tx1">
                    <a:tint val="75000"/>
                  </a:schemeClr>
                </a:solidFill>
              </a:defRPr>
            </a:lvl4pPr>
            <a:lvl5pPr marL="9221175" indent="0">
              <a:buNone/>
              <a:defRPr sz="7100">
                <a:solidFill>
                  <a:schemeClr val="tx1">
                    <a:tint val="75000"/>
                  </a:schemeClr>
                </a:solidFill>
              </a:defRPr>
            </a:lvl5pPr>
            <a:lvl6pPr marL="11526469" indent="0">
              <a:buNone/>
              <a:defRPr sz="7100">
                <a:solidFill>
                  <a:schemeClr val="tx1">
                    <a:tint val="75000"/>
                  </a:schemeClr>
                </a:solidFill>
              </a:defRPr>
            </a:lvl6pPr>
            <a:lvl7pPr marL="13831763" indent="0">
              <a:buNone/>
              <a:defRPr sz="7100">
                <a:solidFill>
                  <a:schemeClr val="tx1">
                    <a:tint val="75000"/>
                  </a:schemeClr>
                </a:solidFill>
              </a:defRPr>
            </a:lvl7pPr>
            <a:lvl8pPr marL="16137057" indent="0">
              <a:buNone/>
              <a:defRPr sz="7100">
                <a:solidFill>
                  <a:schemeClr val="tx1">
                    <a:tint val="75000"/>
                  </a:schemeClr>
                </a:solidFill>
              </a:defRPr>
            </a:lvl8pPr>
            <a:lvl9pPr marL="18442351" indent="0">
              <a:buNone/>
              <a:defRPr sz="71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sz="half" idx="1"/>
          </p:nvPr>
        </p:nvSpPr>
        <p:spPr>
          <a:xfrm>
            <a:off x="1350171" y="15681964"/>
            <a:ext cx="11851481" cy="44350549"/>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περιεχομένου"/>
          <p:cNvSpPr>
            <a:spLocks noGrp="1"/>
          </p:cNvSpPr>
          <p:nvPr>
            <p:ph sz="half" idx="2"/>
          </p:nvPr>
        </p:nvSpPr>
        <p:spPr>
          <a:xfrm>
            <a:off x="13801727" y="15681964"/>
            <a:ext cx="11851481" cy="44350549"/>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1800225" y="2018589"/>
            <a:ext cx="32404051" cy="8401050"/>
          </a:xfrm>
        </p:spPr>
        <p:txBody>
          <a:bodyPr/>
          <a:lstStyle>
            <a:lvl1pPr>
              <a:defRPr/>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1800227" y="11283080"/>
            <a:ext cx="15908240" cy="4702251"/>
          </a:xfrm>
        </p:spPr>
        <p:txBody>
          <a:bodyPr anchor="b"/>
          <a:lstStyle>
            <a:lvl1pPr marL="0" indent="0">
              <a:buNone/>
              <a:defRPr sz="12100" b="1"/>
            </a:lvl1pPr>
            <a:lvl2pPr marL="2305294" indent="0">
              <a:buNone/>
              <a:defRPr sz="10100" b="1"/>
            </a:lvl2pPr>
            <a:lvl3pPr marL="4610588" indent="0">
              <a:buNone/>
              <a:defRPr sz="9100" b="1"/>
            </a:lvl3pPr>
            <a:lvl4pPr marL="6915882" indent="0">
              <a:buNone/>
              <a:defRPr sz="8100" b="1"/>
            </a:lvl4pPr>
            <a:lvl5pPr marL="9221175" indent="0">
              <a:buNone/>
              <a:defRPr sz="8100" b="1"/>
            </a:lvl5pPr>
            <a:lvl6pPr marL="11526469" indent="0">
              <a:buNone/>
              <a:defRPr sz="8100" b="1"/>
            </a:lvl6pPr>
            <a:lvl7pPr marL="13831763" indent="0">
              <a:buNone/>
              <a:defRPr sz="8100" b="1"/>
            </a:lvl7pPr>
            <a:lvl8pPr marL="16137057" indent="0">
              <a:buNone/>
              <a:defRPr sz="8100" b="1"/>
            </a:lvl8pPr>
            <a:lvl9pPr marL="18442351" indent="0">
              <a:buNone/>
              <a:defRPr sz="81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1800227" y="15985331"/>
            <a:ext cx="15908240" cy="29041967"/>
          </a:xfrm>
        </p:spPr>
        <p:txBody>
          <a:bodyPr/>
          <a:lstStyle>
            <a:lvl1pPr>
              <a:defRPr sz="12100"/>
            </a:lvl1pPr>
            <a:lvl2pPr>
              <a:defRPr sz="10100"/>
            </a:lvl2pPr>
            <a:lvl3pPr>
              <a:defRPr sz="9100"/>
            </a:lvl3pPr>
            <a:lvl4pPr>
              <a:defRPr sz="8100"/>
            </a:lvl4pPr>
            <a:lvl5pPr>
              <a:defRPr sz="8100"/>
            </a:lvl5pPr>
            <a:lvl6pPr>
              <a:defRPr sz="8100"/>
            </a:lvl6pPr>
            <a:lvl7pPr>
              <a:defRPr sz="8100"/>
            </a:lvl7pPr>
            <a:lvl8pPr>
              <a:defRPr sz="8100"/>
            </a:lvl8pPr>
            <a:lvl9pPr>
              <a:defRPr sz="8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κειμένου"/>
          <p:cNvSpPr>
            <a:spLocks noGrp="1"/>
          </p:cNvSpPr>
          <p:nvPr>
            <p:ph type="body" sz="quarter" idx="3"/>
          </p:nvPr>
        </p:nvSpPr>
        <p:spPr>
          <a:xfrm>
            <a:off x="18289790" y="11283080"/>
            <a:ext cx="15914487" cy="4702251"/>
          </a:xfrm>
        </p:spPr>
        <p:txBody>
          <a:bodyPr anchor="b"/>
          <a:lstStyle>
            <a:lvl1pPr marL="0" indent="0">
              <a:buNone/>
              <a:defRPr sz="12100" b="1"/>
            </a:lvl1pPr>
            <a:lvl2pPr marL="2305294" indent="0">
              <a:buNone/>
              <a:defRPr sz="10100" b="1"/>
            </a:lvl2pPr>
            <a:lvl3pPr marL="4610588" indent="0">
              <a:buNone/>
              <a:defRPr sz="9100" b="1"/>
            </a:lvl3pPr>
            <a:lvl4pPr marL="6915882" indent="0">
              <a:buNone/>
              <a:defRPr sz="8100" b="1"/>
            </a:lvl4pPr>
            <a:lvl5pPr marL="9221175" indent="0">
              <a:buNone/>
              <a:defRPr sz="8100" b="1"/>
            </a:lvl5pPr>
            <a:lvl6pPr marL="11526469" indent="0">
              <a:buNone/>
              <a:defRPr sz="8100" b="1"/>
            </a:lvl6pPr>
            <a:lvl7pPr marL="13831763" indent="0">
              <a:buNone/>
              <a:defRPr sz="8100" b="1"/>
            </a:lvl7pPr>
            <a:lvl8pPr marL="16137057" indent="0">
              <a:buNone/>
              <a:defRPr sz="8100" b="1"/>
            </a:lvl8pPr>
            <a:lvl9pPr marL="18442351" indent="0">
              <a:buNone/>
              <a:defRPr sz="81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18289790" y="15985331"/>
            <a:ext cx="15914487" cy="29041967"/>
          </a:xfrm>
        </p:spPr>
        <p:txBody>
          <a:bodyPr/>
          <a:lstStyle>
            <a:lvl1pPr>
              <a:defRPr sz="12100"/>
            </a:lvl1pPr>
            <a:lvl2pPr>
              <a:defRPr sz="10100"/>
            </a:lvl2pPr>
            <a:lvl3pPr>
              <a:defRPr sz="9100"/>
            </a:lvl3pPr>
            <a:lvl4pPr>
              <a:defRPr sz="8100"/>
            </a:lvl4pPr>
            <a:lvl5pPr>
              <a:defRPr sz="8100"/>
            </a:lvl5pPr>
            <a:lvl6pPr>
              <a:defRPr sz="8100"/>
            </a:lvl6pPr>
            <a:lvl7pPr>
              <a:defRPr sz="8100"/>
            </a:lvl7pPr>
            <a:lvl8pPr>
              <a:defRPr sz="8100"/>
            </a:lvl8pPr>
            <a:lvl9pPr>
              <a:defRPr sz="8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7" name="6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8" name="7 - Θέση υποσέλιδου"/>
          <p:cNvSpPr>
            <a:spLocks noGrp="1"/>
          </p:cNvSpPr>
          <p:nvPr>
            <p:ph type="ftr" sz="quarter" idx="11"/>
          </p:nvPr>
        </p:nvSpPr>
        <p:spPr/>
        <p:txBody>
          <a:bodyPr/>
          <a:lstStyle/>
          <a:p>
            <a:endParaRPr lang="en-GB"/>
          </a:p>
        </p:txBody>
      </p:sp>
      <p:sp>
        <p:nvSpPr>
          <p:cNvPr id="9" name="8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4" name="3 - Θέση υποσέλιδου"/>
          <p:cNvSpPr>
            <a:spLocks noGrp="1"/>
          </p:cNvSpPr>
          <p:nvPr>
            <p:ph type="ftr" sz="quarter" idx="11"/>
          </p:nvPr>
        </p:nvSpPr>
        <p:spPr/>
        <p:txBody>
          <a:bodyPr/>
          <a:lstStyle/>
          <a:p>
            <a:endParaRPr lang="en-GB"/>
          </a:p>
        </p:txBody>
      </p:sp>
      <p:sp>
        <p:nvSpPr>
          <p:cNvPr id="5" name="4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3" name="2 - Θέση υποσέλιδου"/>
          <p:cNvSpPr>
            <a:spLocks noGrp="1"/>
          </p:cNvSpPr>
          <p:nvPr>
            <p:ph type="ftr" sz="quarter" idx="11"/>
          </p:nvPr>
        </p:nvSpPr>
        <p:spPr/>
        <p:txBody>
          <a:bodyPr/>
          <a:lstStyle/>
          <a:p>
            <a:endParaRPr lang="en-GB"/>
          </a:p>
        </p:txBody>
      </p:sp>
      <p:sp>
        <p:nvSpPr>
          <p:cNvPr id="4" name="3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800228" y="2006921"/>
            <a:ext cx="11845234" cy="8541068"/>
          </a:xfrm>
        </p:spPr>
        <p:txBody>
          <a:bodyPr anchor="b"/>
          <a:lstStyle>
            <a:lvl1pPr algn="l">
              <a:defRPr sz="10100" b="1"/>
            </a:lvl1pPr>
          </a:lstStyle>
          <a:p>
            <a:r>
              <a:rPr lang="el-GR"/>
              <a:t>Kλικ για επεξεργασία του τίτλου</a:t>
            </a:r>
            <a:endParaRPr lang="en-GB"/>
          </a:p>
        </p:txBody>
      </p:sp>
      <p:sp>
        <p:nvSpPr>
          <p:cNvPr id="3" name="2 - Θέση περιεχομένου"/>
          <p:cNvSpPr>
            <a:spLocks noGrp="1"/>
          </p:cNvSpPr>
          <p:nvPr>
            <p:ph idx="1"/>
          </p:nvPr>
        </p:nvSpPr>
        <p:spPr>
          <a:xfrm>
            <a:off x="14076762" y="2006923"/>
            <a:ext cx="20127518" cy="43020382"/>
          </a:xfrm>
        </p:spPr>
        <p:txBody>
          <a:bodyPr/>
          <a:lstStyle>
            <a:lvl1pPr>
              <a:defRPr sz="16100"/>
            </a:lvl1pPr>
            <a:lvl2pPr>
              <a:defRPr sz="14100"/>
            </a:lvl2pPr>
            <a:lvl3pPr>
              <a:defRPr sz="12100"/>
            </a:lvl3pPr>
            <a:lvl4pPr>
              <a:defRPr sz="10100"/>
            </a:lvl4pPr>
            <a:lvl5pPr>
              <a:defRPr sz="10100"/>
            </a:lvl5pPr>
            <a:lvl6pPr>
              <a:defRPr sz="10100"/>
            </a:lvl6pPr>
            <a:lvl7pPr>
              <a:defRPr sz="10100"/>
            </a:lvl7pPr>
            <a:lvl8pPr>
              <a:defRPr sz="10100"/>
            </a:lvl8pPr>
            <a:lvl9pPr>
              <a:defRPr sz="10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κειμένου"/>
          <p:cNvSpPr>
            <a:spLocks noGrp="1"/>
          </p:cNvSpPr>
          <p:nvPr>
            <p:ph type="body" sz="half" idx="2"/>
          </p:nvPr>
        </p:nvSpPr>
        <p:spPr>
          <a:xfrm>
            <a:off x="1800228" y="10547991"/>
            <a:ext cx="11845234" cy="34479315"/>
          </a:xfrm>
        </p:spPr>
        <p:txBody>
          <a:bodyPr/>
          <a:lstStyle>
            <a:lvl1pPr marL="0" indent="0">
              <a:buNone/>
              <a:defRPr sz="7100"/>
            </a:lvl1pPr>
            <a:lvl2pPr marL="2305294" indent="0">
              <a:buNone/>
              <a:defRPr sz="6100"/>
            </a:lvl2pPr>
            <a:lvl3pPr marL="4610588" indent="0">
              <a:buNone/>
              <a:defRPr sz="5000"/>
            </a:lvl3pPr>
            <a:lvl4pPr marL="6915882" indent="0">
              <a:buNone/>
              <a:defRPr sz="4500"/>
            </a:lvl4pPr>
            <a:lvl5pPr marL="9221175" indent="0">
              <a:buNone/>
              <a:defRPr sz="4500"/>
            </a:lvl5pPr>
            <a:lvl6pPr marL="11526469" indent="0">
              <a:buNone/>
              <a:defRPr sz="4500"/>
            </a:lvl6pPr>
            <a:lvl7pPr marL="13831763" indent="0">
              <a:buNone/>
              <a:defRPr sz="4500"/>
            </a:lvl7pPr>
            <a:lvl8pPr marL="16137057" indent="0">
              <a:buNone/>
              <a:defRPr sz="4500"/>
            </a:lvl8pPr>
            <a:lvl9pPr marL="18442351" indent="0">
              <a:buNone/>
              <a:defRPr sz="45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7057137" y="35284414"/>
            <a:ext cx="21602700" cy="4165526"/>
          </a:xfrm>
        </p:spPr>
        <p:txBody>
          <a:bodyPr anchor="b"/>
          <a:lstStyle>
            <a:lvl1pPr algn="l">
              <a:defRPr sz="10100" b="1"/>
            </a:lvl1pPr>
          </a:lstStyle>
          <a:p>
            <a:r>
              <a:rPr lang="el-GR"/>
              <a:t>Kλικ για επεξεργασία του τίτλου</a:t>
            </a:r>
            <a:endParaRPr lang="en-GB"/>
          </a:p>
        </p:txBody>
      </p:sp>
      <p:sp>
        <p:nvSpPr>
          <p:cNvPr id="3" name="2 - Θέση εικόνας"/>
          <p:cNvSpPr>
            <a:spLocks noGrp="1"/>
          </p:cNvSpPr>
          <p:nvPr>
            <p:ph type="pic" idx="1"/>
          </p:nvPr>
        </p:nvSpPr>
        <p:spPr>
          <a:xfrm>
            <a:off x="7057137" y="4503894"/>
            <a:ext cx="21602700" cy="30243780"/>
          </a:xfrm>
        </p:spPr>
        <p:txBody>
          <a:bodyPr/>
          <a:lstStyle>
            <a:lvl1pPr marL="0" indent="0">
              <a:buNone/>
              <a:defRPr sz="16100"/>
            </a:lvl1pPr>
            <a:lvl2pPr marL="2305294" indent="0">
              <a:buNone/>
              <a:defRPr sz="14100"/>
            </a:lvl2pPr>
            <a:lvl3pPr marL="4610588" indent="0">
              <a:buNone/>
              <a:defRPr sz="12100"/>
            </a:lvl3pPr>
            <a:lvl4pPr marL="6915882" indent="0">
              <a:buNone/>
              <a:defRPr sz="10100"/>
            </a:lvl4pPr>
            <a:lvl5pPr marL="9221175" indent="0">
              <a:buNone/>
              <a:defRPr sz="10100"/>
            </a:lvl5pPr>
            <a:lvl6pPr marL="11526469" indent="0">
              <a:buNone/>
              <a:defRPr sz="10100"/>
            </a:lvl6pPr>
            <a:lvl7pPr marL="13831763" indent="0">
              <a:buNone/>
              <a:defRPr sz="10100"/>
            </a:lvl7pPr>
            <a:lvl8pPr marL="16137057" indent="0">
              <a:buNone/>
              <a:defRPr sz="10100"/>
            </a:lvl8pPr>
            <a:lvl9pPr marL="18442351" indent="0">
              <a:buNone/>
              <a:defRPr sz="10100"/>
            </a:lvl9pPr>
          </a:lstStyle>
          <a:p>
            <a:endParaRPr lang="en-GB"/>
          </a:p>
        </p:txBody>
      </p:sp>
      <p:sp>
        <p:nvSpPr>
          <p:cNvPr id="4" name="3 - Θέση κειμένου"/>
          <p:cNvSpPr>
            <a:spLocks noGrp="1"/>
          </p:cNvSpPr>
          <p:nvPr>
            <p:ph type="body" sz="half" idx="2"/>
          </p:nvPr>
        </p:nvSpPr>
        <p:spPr>
          <a:xfrm>
            <a:off x="7057137" y="39449940"/>
            <a:ext cx="21602700" cy="5915734"/>
          </a:xfrm>
        </p:spPr>
        <p:txBody>
          <a:bodyPr/>
          <a:lstStyle>
            <a:lvl1pPr marL="0" indent="0">
              <a:buNone/>
              <a:defRPr sz="7100"/>
            </a:lvl1pPr>
            <a:lvl2pPr marL="2305294" indent="0">
              <a:buNone/>
              <a:defRPr sz="6100"/>
            </a:lvl2pPr>
            <a:lvl3pPr marL="4610588" indent="0">
              <a:buNone/>
              <a:defRPr sz="5000"/>
            </a:lvl3pPr>
            <a:lvl4pPr marL="6915882" indent="0">
              <a:buNone/>
              <a:defRPr sz="4500"/>
            </a:lvl4pPr>
            <a:lvl5pPr marL="9221175" indent="0">
              <a:buNone/>
              <a:defRPr sz="4500"/>
            </a:lvl5pPr>
            <a:lvl6pPr marL="11526469" indent="0">
              <a:buNone/>
              <a:defRPr sz="4500"/>
            </a:lvl6pPr>
            <a:lvl7pPr marL="13831763" indent="0">
              <a:buNone/>
              <a:defRPr sz="4500"/>
            </a:lvl7pPr>
            <a:lvl8pPr marL="16137057" indent="0">
              <a:buNone/>
              <a:defRPr sz="4500"/>
            </a:lvl8pPr>
            <a:lvl9pPr marL="18442351" indent="0">
              <a:buNone/>
              <a:defRPr sz="45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1800225" y="2018589"/>
            <a:ext cx="32404051" cy="8401050"/>
          </a:xfrm>
          <a:prstGeom prst="rect">
            <a:avLst/>
          </a:prstGeom>
        </p:spPr>
        <p:txBody>
          <a:bodyPr vert="horz" lIns="461059" tIns="230529" rIns="461059" bIns="230529" rtlCol="0" anchor="ctr">
            <a:normAutofit/>
          </a:body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1800225" y="11761479"/>
            <a:ext cx="32404051" cy="33265826"/>
          </a:xfrm>
          <a:prstGeom prst="rect">
            <a:avLst/>
          </a:prstGeom>
        </p:spPr>
        <p:txBody>
          <a:bodyPr vert="horz" lIns="461059" tIns="230529" rIns="461059" bIns="230529"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2"/>
          </p:nvPr>
        </p:nvSpPr>
        <p:spPr>
          <a:xfrm>
            <a:off x="1800225" y="46719181"/>
            <a:ext cx="8401051" cy="2683667"/>
          </a:xfrm>
          <a:prstGeom prst="rect">
            <a:avLst/>
          </a:prstGeom>
        </p:spPr>
        <p:txBody>
          <a:bodyPr vert="horz" lIns="461059" tIns="230529" rIns="461059" bIns="230529" rtlCol="0" anchor="ctr"/>
          <a:lstStyle>
            <a:lvl1pPr algn="l">
              <a:defRPr sz="6100">
                <a:solidFill>
                  <a:schemeClr val="tx1">
                    <a:tint val="75000"/>
                  </a:schemeClr>
                </a:solidFill>
              </a:defRPr>
            </a:lvl1p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3"/>
          </p:nvPr>
        </p:nvSpPr>
        <p:spPr>
          <a:xfrm>
            <a:off x="12301540" y="46719181"/>
            <a:ext cx="11401425" cy="2683667"/>
          </a:xfrm>
          <a:prstGeom prst="rect">
            <a:avLst/>
          </a:prstGeom>
        </p:spPr>
        <p:txBody>
          <a:bodyPr vert="horz" lIns="461059" tIns="230529" rIns="461059" bIns="230529" rtlCol="0" anchor="ctr"/>
          <a:lstStyle>
            <a:lvl1pPr algn="ctr">
              <a:defRPr sz="6100">
                <a:solidFill>
                  <a:schemeClr val="tx1">
                    <a:tint val="75000"/>
                  </a:schemeClr>
                </a:solidFill>
              </a:defRPr>
            </a:lvl1pPr>
          </a:lstStyle>
          <a:p>
            <a:endParaRPr lang="en-GB"/>
          </a:p>
        </p:txBody>
      </p:sp>
      <p:sp>
        <p:nvSpPr>
          <p:cNvPr id="6" name="5 - Θέση αριθμού διαφάνειας"/>
          <p:cNvSpPr>
            <a:spLocks noGrp="1"/>
          </p:cNvSpPr>
          <p:nvPr>
            <p:ph type="sldNum" sz="quarter" idx="4"/>
          </p:nvPr>
        </p:nvSpPr>
        <p:spPr>
          <a:xfrm>
            <a:off x="25803225" y="46719181"/>
            <a:ext cx="8401051" cy="2683667"/>
          </a:xfrm>
          <a:prstGeom prst="rect">
            <a:avLst/>
          </a:prstGeom>
        </p:spPr>
        <p:txBody>
          <a:bodyPr vert="horz" lIns="461059" tIns="230529" rIns="461059" bIns="230529" rtlCol="0" anchor="ctr"/>
          <a:lstStyle>
            <a:lvl1pPr algn="r">
              <a:defRPr sz="6100">
                <a:solidFill>
                  <a:schemeClr val="tx1">
                    <a:tint val="75000"/>
                  </a:schemeClr>
                </a:solidFill>
              </a:defRPr>
            </a:lvl1pPr>
          </a:lstStyle>
          <a:p>
            <a:fld id="{187992A0-716E-43E8-BD68-F533C6A7A6A0}"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610588" rtl="0" eaLnBrk="1" latinLnBrk="0" hangingPunct="1">
        <a:spcBef>
          <a:spcPct val="0"/>
        </a:spcBef>
        <a:buNone/>
        <a:defRPr sz="22200" kern="1200">
          <a:solidFill>
            <a:schemeClr val="tx1"/>
          </a:solidFill>
          <a:latin typeface="+mj-lt"/>
          <a:ea typeface="+mj-ea"/>
          <a:cs typeface="+mj-cs"/>
        </a:defRPr>
      </a:lvl1pPr>
    </p:titleStyle>
    <p:bodyStyle>
      <a:lvl1pPr marL="1728970" indent="-1728970" algn="l" defTabSz="4610588" rtl="0" eaLnBrk="1" latinLnBrk="0" hangingPunct="1">
        <a:spcBef>
          <a:spcPct val="20000"/>
        </a:spcBef>
        <a:buFont typeface="Arial" pitchFamily="34" charset="0"/>
        <a:buChar char="•"/>
        <a:defRPr sz="16100" kern="1200">
          <a:solidFill>
            <a:schemeClr val="tx1"/>
          </a:solidFill>
          <a:latin typeface="+mn-lt"/>
          <a:ea typeface="+mn-ea"/>
          <a:cs typeface="+mn-cs"/>
        </a:defRPr>
      </a:lvl1pPr>
      <a:lvl2pPr marL="3746102" indent="-1440809" algn="l" defTabSz="4610588" rtl="0" eaLnBrk="1" latinLnBrk="0" hangingPunct="1">
        <a:spcBef>
          <a:spcPct val="20000"/>
        </a:spcBef>
        <a:buFont typeface="Arial" pitchFamily="34" charset="0"/>
        <a:buChar char="–"/>
        <a:defRPr sz="14100" kern="1200">
          <a:solidFill>
            <a:schemeClr val="tx1"/>
          </a:solidFill>
          <a:latin typeface="+mn-lt"/>
          <a:ea typeface="+mn-ea"/>
          <a:cs typeface="+mn-cs"/>
        </a:defRPr>
      </a:lvl2pPr>
      <a:lvl3pPr marL="5763235" indent="-1152647" algn="l" defTabSz="4610588" rtl="0" eaLnBrk="1" latinLnBrk="0" hangingPunct="1">
        <a:spcBef>
          <a:spcPct val="20000"/>
        </a:spcBef>
        <a:buFont typeface="Arial" pitchFamily="34" charset="0"/>
        <a:buChar char="•"/>
        <a:defRPr sz="12100" kern="1200">
          <a:solidFill>
            <a:schemeClr val="tx1"/>
          </a:solidFill>
          <a:latin typeface="+mn-lt"/>
          <a:ea typeface="+mn-ea"/>
          <a:cs typeface="+mn-cs"/>
        </a:defRPr>
      </a:lvl3pPr>
      <a:lvl4pPr marL="8068528"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4pPr>
      <a:lvl5pPr marL="10373822"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5pPr>
      <a:lvl6pPr marL="12679116"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6pPr>
      <a:lvl7pPr marL="14984410"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7pPr>
      <a:lvl8pPr marL="17289704"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8pPr>
      <a:lvl9pPr marL="19594998"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9pPr>
    </p:bodyStyle>
    <p:other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1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5" Type="http://schemas.openxmlformats.org/officeDocument/2006/relationships/hyperlink" Target="mailto:xmoussas@gmail.com" TargetMode="External"/><Relationship Id="rId10" Type="http://schemas.openxmlformats.org/officeDocument/2006/relationships/image" Target="../media/image8.png"/><Relationship Id="rId19"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hyperlink" Target="mailto:xmoussas@phys.uoa.g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36"/>
          <p:cNvSpPr>
            <a:spLocks noChangeArrowheads="1"/>
          </p:cNvSpPr>
          <p:nvPr/>
        </p:nvSpPr>
        <p:spPr bwMode="auto">
          <a:xfrm>
            <a:off x="4946736" y="894670"/>
            <a:ext cx="26262657" cy="3958364"/>
          </a:xfrm>
          <a:prstGeom prst="rect">
            <a:avLst/>
          </a:prstGeom>
          <a:noFill/>
          <a:ln w="9525">
            <a:noFill/>
            <a:miter lim="800000"/>
            <a:headEnd/>
            <a:tailEnd/>
          </a:ln>
          <a:effectLst/>
        </p:spPr>
        <p:txBody>
          <a:bodyPr lIns="144992" tIns="72496" rIns="144992" bIns="72496" anchor="ctr"/>
          <a:lstStyle/>
          <a:p>
            <a:pPr algn="ctr" defTabSz="1440593" rtl="1" eaLnBrk="0" hangingPunct="0">
              <a:defRPr/>
            </a:pPr>
            <a:r>
              <a:rPr lang="en-GB" sz="4400" b="1" i="1" dirty="0">
                <a:solidFill>
                  <a:srgbClr val="003399"/>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The </a:t>
            </a:r>
            <a:r>
              <a:rPr lang="en-GB" sz="4400" b="1" i="1" dirty="0" err="1">
                <a:solidFill>
                  <a:srgbClr val="003399"/>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Antikythera</a:t>
            </a:r>
            <a:r>
              <a:rPr lang="en-GB" sz="4400" b="1" i="1" dirty="0">
                <a:solidFill>
                  <a:srgbClr val="003399"/>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 Mechanism Exhibition</a:t>
            </a:r>
          </a:p>
          <a:p>
            <a:pPr algn="ctr" defTabSz="1440593" rtl="1" eaLnBrk="0" hangingPunct="0">
              <a:defRPr/>
            </a:pPr>
            <a:r>
              <a:rPr lang="en-GB" sz="6497" b="1" i="1" dirty="0">
                <a:solidFill>
                  <a:srgbClr val="003399"/>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Plato</a:t>
            </a:r>
            <a:endParaRPr lang="el-GR" sz="6497" b="1" i="1" dirty="0">
              <a:solidFill>
                <a:srgbClr val="003399"/>
              </a:solidFill>
              <a:effectLst>
                <a:outerShdw blurRad="38100" dist="38100" dir="2700000" algn="tl">
                  <a:srgbClr val="000000">
                    <a:alpha val="43137"/>
                  </a:srgbClr>
                </a:outerShdw>
              </a:effectLst>
              <a:latin typeface="Times New Roman" pitchFamily="18" charset="0"/>
              <a:cs typeface="Times New Roman" panose="02020603050405020304" pitchFamily="18" charset="0"/>
            </a:endParaRPr>
          </a:p>
          <a:p>
            <a:pPr algn="ctr" defTabSz="1440593" rtl="1" eaLnBrk="0" hangingPunct="0">
              <a:defRPr/>
            </a:pPr>
            <a:r>
              <a:rPr lang="el-GR" sz="4800" b="1" i="1" dirty="0">
                <a:solidFill>
                  <a:srgbClr val="003399"/>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Έκθεση Μηχανισμού Αντικυθήρων.</a:t>
            </a:r>
          </a:p>
          <a:p>
            <a:pPr algn="ctr" defTabSz="1440593" rtl="1" eaLnBrk="0" hangingPunct="0">
              <a:defRPr/>
            </a:pPr>
            <a:r>
              <a:rPr lang="el-GR" sz="6497" b="1" i="1" dirty="0">
                <a:solidFill>
                  <a:srgbClr val="003399"/>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Πλάτων</a:t>
            </a:r>
            <a:endParaRPr lang="en-US" sz="6497" b="1" i="1" dirty="0">
              <a:solidFill>
                <a:srgbClr val="003399"/>
              </a:solidFill>
              <a:effectLst>
                <a:outerShdw blurRad="38100" dist="38100" dir="2700000" algn="tl">
                  <a:srgbClr val="000000">
                    <a:alpha val="43137"/>
                  </a:srgbClr>
                </a:outerShdw>
              </a:effectLst>
              <a:latin typeface="Times New Roman" pitchFamily="18" charset="0"/>
              <a:cs typeface="Times New Roman" panose="02020603050405020304" pitchFamily="18" charset="0"/>
            </a:endParaRPr>
          </a:p>
        </p:txBody>
      </p:sp>
      <p:grpSp>
        <p:nvGrpSpPr>
          <p:cNvPr id="34" name="50 - Ομάδα"/>
          <p:cNvGrpSpPr>
            <a:grpSpLocks/>
          </p:cNvGrpSpPr>
          <p:nvPr/>
        </p:nvGrpSpPr>
        <p:grpSpPr bwMode="auto">
          <a:xfrm>
            <a:off x="1276683" y="6747019"/>
            <a:ext cx="11422628" cy="1731517"/>
            <a:chOff x="4324713" y="5870939"/>
            <a:chExt cx="18320193" cy="2432612"/>
          </a:xfrm>
        </p:grpSpPr>
        <p:pic>
          <p:nvPicPr>
            <p:cNvPr id="35" name="Picture 7" descr="Dodecahedron"/>
            <p:cNvPicPr>
              <a:picLocks noChangeAspect="1" noChangeArrowheads="1"/>
            </p:cNvPicPr>
            <p:nvPr/>
          </p:nvPicPr>
          <p:blipFill>
            <a:blip r:embed="rId3" cstate="print">
              <a:grayscl/>
            </a:blip>
            <a:srcRect/>
            <a:stretch>
              <a:fillRect/>
            </a:stretch>
          </p:blipFill>
          <p:spPr bwMode="auto">
            <a:xfrm rot="18868387">
              <a:off x="12281181" y="6021798"/>
              <a:ext cx="2029035" cy="2259450"/>
            </a:xfrm>
            <a:prstGeom prst="rect">
              <a:avLst/>
            </a:prstGeom>
            <a:noFill/>
            <a:ln w="9525">
              <a:noFill/>
              <a:miter lim="800000"/>
              <a:headEnd/>
              <a:tailEnd/>
            </a:ln>
            <a:effectLst>
              <a:reflection blurRad="6350" stA="50000" endA="300" endPos="55500" dist="50800" dir="5400000" sy="-100000" algn="bl" rotWithShape="0"/>
            </a:effectLst>
          </p:spPr>
        </p:pic>
        <p:pic>
          <p:nvPicPr>
            <p:cNvPr id="36" name="Picture 10" descr="Icosahedron"/>
            <p:cNvPicPr>
              <a:picLocks noChangeAspect="1" noChangeArrowheads="1"/>
            </p:cNvPicPr>
            <p:nvPr/>
          </p:nvPicPr>
          <p:blipFill>
            <a:blip r:embed="rId4" cstate="print">
              <a:grayscl/>
            </a:blip>
            <a:srcRect/>
            <a:stretch>
              <a:fillRect/>
            </a:stretch>
          </p:blipFill>
          <p:spPr bwMode="auto">
            <a:xfrm rot="14710695" flipH="1">
              <a:off x="16359785" y="5609462"/>
              <a:ext cx="2432612" cy="2955566"/>
            </a:xfrm>
            <a:prstGeom prst="rect">
              <a:avLst/>
            </a:prstGeom>
            <a:noFill/>
            <a:ln w="9525">
              <a:noFill/>
              <a:miter lim="800000"/>
              <a:headEnd/>
              <a:tailEnd/>
            </a:ln>
            <a:effectLst>
              <a:reflection blurRad="6350" stA="50000" endA="300" endPos="55500" dist="50800" dir="5400000" sy="-100000" algn="bl" rotWithShape="0"/>
            </a:effectLst>
          </p:spPr>
        </p:pic>
        <p:pic>
          <p:nvPicPr>
            <p:cNvPr id="37" name="Picture 13" descr="Octahedron"/>
            <p:cNvPicPr>
              <a:picLocks noChangeAspect="1" noChangeArrowheads="1"/>
            </p:cNvPicPr>
            <p:nvPr/>
          </p:nvPicPr>
          <p:blipFill>
            <a:blip r:embed="rId5" cstate="print">
              <a:grayscl/>
            </a:blip>
            <a:srcRect/>
            <a:stretch>
              <a:fillRect/>
            </a:stretch>
          </p:blipFill>
          <p:spPr bwMode="auto">
            <a:xfrm rot="17265531">
              <a:off x="20495112" y="6140908"/>
              <a:ext cx="1948551" cy="2351037"/>
            </a:xfrm>
            <a:prstGeom prst="rect">
              <a:avLst/>
            </a:prstGeom>
            <a:noFill/>
            <a:ln w="9525">
              <a:noFill/>
              <a:miter lim="800000"/>
              <a:headEnd/>
              <a:tailEnd/>
            </a:ln>
            <a:effectLst>
              <a:reflection blurRad="6350" stA="50000" endA="300" endPos="55500" dist="50800" dir="5400000" sy="-100000" algn="bl" rotWithShape="0"/>
            </a:effectLst>
          </p:spPr>
        </p:pic>
        <p:pic>
          <p:nvPicPr>
            <p:cNvPr id="38" name="Picture 4" descr="Cube"/>
            <p:cNvPicPr>
              <a:picLocks noChangeAspect="1" noChangeArrowheads="1"/>
            </p:cNvPicPr>
            <p:nvPr/>
          </p:nvPicPr>
          <p:blipFill>
            <a:blip r:embed="rId6" cstate="print">
              <a:grayscl/>
            </a:blip>
            <a:srcRect/>
            <a:stretch>
              <a:fillRect/>
            </a:stretch>
          </p:blipFill>
          <p:spPr bwMode="auto">
            <a:xfrm rot="18978174">
              <a:off x="4324713" y="5944245"/>
              <a:ext cx="2701226" cy="2286000"/>
            </a:xfrm>
            <a:prstGeom prst="rect">
              <a:avLst/>
            </a:prstGeom>
            <a:noFill/>
            <a:ln w="9525">
              <a:noFill/>
              <a:miter lim="800000"/>
              <a:headEnd/>
              <a:tailEnd/>
            </a:ln>
            <a:effectLst>
              <a:reflection blurRad="6350" stA="50000" endA="300" endPos="55500" dist="50800" dir="5400000" sy="-100000" algn="bl" rotWithShape="0"/>
            </a:effectLst>
          </p:spPr>
        </p:pic>
        <p:pic>
          <p:nvPicPr>
            <p:cNvPr id="39" name="Picture 16" descr="Tetrahedron"/>
            <p:cNvPicPr>
              <a:picLocks noChangeAspect="1" noChangeArrowheads="1"/>
            </p:cNvPicPr>
            <p:nvPr/>
          </p:nvPicPr>
          <p:blipFill>
            <a:blip r:embed="rId7" cstate="print">
              <a:grayscl/>
            </a:blip>
            <a:srcRect/>
            <a:stretch>
              <a:fillRect/>
            </a:stretch>
          </p:blipFill>
          <p:spPr bwMode="auto">
            <a:xfrm rot="6123507">
              <a:off x="8894698" y="6244141"/>
              <a:ext cx="1559738" cy="2052360"/>
            </a:xfrm>
            <a:prstGeom prst="rect">
              <a:avLst/>
            </a:prstGeom>
            <a:noFill/>
            <a:ln w="9525">
              <a:noFill/>
              <a:miter lim="800000"/>
              <a:headEnd/>
              <a:tailEnd/>
            </a:ln>
            <a:effectLst>
              <a:reflection blurRad="6350" stA="50000" endA="300" endPos="55500" dist="50800" dir="5400000" sy="-100000" algn="bl" rotWithShape="0"/>
            </a:effectLst>
          </p:spPr>
        </p:pic>
      </p:grpSp>
      <p:grpSp>
        <p:nvGrpSpPr>
          <p:cNvPr id="41" name="43 - Ομάδα"/>
          <p:cNvGrpSpPr>
            <a:grpSpLocks/>
          </p:cNvGrpSpPr>
          <p:nvPr/>
        </p:nvGrpSpPr>
        <p:grpSpPr bwMode="auto">
          <a:xfrm>
            <a:off x="22764325" y="34604264"/>
            <a:ext cx="932571" cy="3860120"/>
            <a:chOff x="13417501" y="29646644"/>
            <a:chExt cx="1041457" cy="4481535"/>
          </a:xfrm>
        </p:grpSpPr>
        <p:pic>
          <p:nvPicPr>
            <p:cNvPr id="44" name="Picture 4" descr="Cube"/>
            <p:cNvPicPr>
              <a:picLocks noChangeAspect="1" noChangeArrowheads="1"/>
            </p:cNvPicPr>
            <p:nvPr/>
          </p:nvPicPr>
          <p:blipFill>
            <a:blip r:embed="rId8" cstate="print">
              <a:duotone>
                <a:prstClr val="black"/>
                <a:schemeClr val="accent6">
                  <a:tint val="45000"/>
                  <a:satMod val="400000"/>
                </a:schemeClr>
              </a:duotone>
            </a:blip>
            <a:srcRect/>
            <a:stretch>
              <a:fillRect/>
            </a:stretch>
          </p:blipFill>
          <p:spPr bwMode="auto">
            <a:xfrm rot="10578092" flipV="1">
              <a:off x="13417501" y="33164905"/>
              <a:ext cx="922108" cy="963274"/>
            </a:xfrm>
            <a:prstGeom prst="rect">
              <a:avLst/>
            </a:prstGeom>
            <a:noFill/>
            <a:ln w="9525">
              <a:noFill/>
              <a:miter lim="800000"/>
              <a:headEnd/>
              <a:tailEnd/>
            </a:ln>
          </p:spPr>
        </p:pic>
        <p:pic>
          <p:nvPicPr>
            <p:cNvPr id="45" name="Picture 16" descr="Tetrahedron"/>
            <p:cNvPicPr>
              <a:picLocks noChangeAspect="1" noChangeArrowheads="1"/>
            </p:cNvPicPr>
            <p:nvPr/>
          </p:nvPicPr>
          <p:blipFill>
            <a:blip r:embed="rId9" cstate="print">
              <a:duotone>
                <a:prstClr val="black"/>
                <a:schemeClr val="accent6">
                  <a:tint val="45000"/>
                  <a:satMod val="400000"/>
                </a:schemeClr>
              </a:duotone>
            </a:blip>
            <a:srcRect/>
            <a:stretch>
              <a:fillRect/>
            </a:stretch>
          </p:blipFill>
          <p:spPr bwMode="auto">
            <a:xfrm>
              <a:off x="13673145" y="29646644"/>
              <a:ext cx="785813" cy="725664"/>
            </a:xfrm>
            <a:prstGeom prst="rect">
              <a:avLst/>
            </a:prstGeom>
            <a:noFill/>
            <a:ln w="9525">
              <a:noFill/>
              <a:miter lim="800000"/>
              <a:headEnd/>
              <a:tailEnd/>
            </a:ln>
          </p:spPr>
        </p:pic>
        <p:pic>
          <p:nvPicPr>
            <p:cNvPr id="46" name="Picture 10" descr="Icosahedron"/>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rot="18008202" flipH="1">
              <a:off x="13449305" y="31847876"/>
              <a:ext cx="867375" cy="919627"/>
            </a:xfrm>
            <a:prstGeom prst="rect">
              <a:avLst/>
            </a:prstGeom>
            <a:noFill/>
            <a:ln w="9525">
              <a:noFill/>
              <a:miter lim="800000"/>
              <a:headEnd/>
              <a:tailEnd/>
            </a:ln>
          </p:spPr>
        </p:pic>
        <p:pic>
          <p:nvPicPr>
            <p:cNvPr id="47" name="Picture 13" descr="Octahedron"/>
            <p:cNvPicPr>
              <a:picLocks noChangeAspect="1" noChangeArrowheads="1"/>
            </p:cNvPicPr>
            <p:nvPr/>
          </p:nvPicPr>
          <p:blipFill>
            <a:blip r:embed="rId10" cstate="print">
              <a:duotone>
                <a:prstClr val="black"/>
                <a:schemeClr val="accent6">
                  <a:tint val="45000"/>
                  <a:satMod val="400000"/>
                </a:schemeClr>
              </a:duotone>
            </a:blip>
            <a:srcRect/>
            <a:stretch>
              <a:fillRect/>
            </a:stretch>
          </p:blipFill>
          <p:spPr bwMode="auto">
            <a:xfrm rot="10800000" flipH="1" flipV="1">
              <a:off x="13601707" y="30707276"/>
              <a:ext cx="720725" cy="891006"/>
            </a:xfrm>
            <a:prstGeom prst="rect">
              <a:avLst/>
            </a:prstGeom>
            <a:noFill/>
            <a:ln w="9525">
              <a:noFill/>
              <a:miter lim="800000"/>
              <a:headEnd/>
              <a:tailEnd/>
            </a:ln>
          </p:spPr>
        </p:pic>
      </p:grpSp>
      <p:sp>
        <p:nvSpPr>
          <p:cNvPr id="48" name="Rectangle 1"/>
          <p:cNvSpPr>
            <a:spLocks noChangeArrowheads="1"/>
          </p:cNvSpPr>
          <p:nvPr/>
        </p:nvSpPr>
        <p:spPr bwMode="auto">
          <a:xfrm>
            <a:off x="24915018" y="38525161"/>
            <a:ext cx="10356758" cy="6028157"/>
          </a:xfrm>
          <a:prstGeom prst="rect">
            <a:avLst/>
          </a:prstGeom>
          <a:noFill/>
          <a:ln w="9525">
            <a:noFill/>
            <a:miter lim="800000"/>
            <a:headEnd/>
            <a:tailEnd/>
          </a:ln>
          <a:effectLst/>
        </p:spPr>
        <p:txBody>
          <a:bodyPr vert="horz" wrap="square" lIns="90011" tIns="45006" rIns="90011" bIns="45006" numCol="1" anchor="ctr" anchorCtr="0" compatLnSpc="1">
            <a:prstTxWarp prst="textNoShape">
              <a:avLst/>
            </a:prstTxWarp>
            <a:spAutoFit/>
          </a:bodyPr>
          <a:lstStyle/>
          <a:p>
            <a:r>
              <a:rPr lang="el-GR" sz="2756" b="1" dirty="0"/>
              <a:t>Ο Θέων ο Σμυρναίος στο βιβλίο του «Περί χρήσης των μαθηματικών» (De </a:t>
            </a:r>
            <a:r>
              <a:rPr lang="el-GR" sz="2756" b="1" dirty="0" err="1"/>
              <a:t>utilitate</a:t>
            </a:r>
            <a:r>
              <a:rPr lang="el-GR" sz="2756" b="1" dirty="0"/>
              <a:t> </a:t>
            </a:r>
            <a:r>
              <a:rPr lang="el-GR" sz="2756" b="1" dirty="0" err="1"/>
              <a:t>mathematicae</a:t>
            </a:r>
            <a:r>
              <a:rPr lang="el-GR" sz="2756" b="1" dirty="0"/>
              <a:t>) λέει ότι ο Πλάτων δηλώνει ότι για να μελετήσει κανείς τη φιλοσοφία πρέπει να μάθει πέντε επιστήμες: αριθμητική, γεωμετρία, στερεομετρία, μουσική και αστρονομία.</a:t>
            </a:r>
            <a:endParaRPr lang="el-GR" sz="2756" dirty="0"/>
          </a:p>
          <a:p>
            <a:r>
              <a:rPr lang="el-GR" sz="2756" b="1" dirty="0"/>
              <a:t>«ὁ </a:t>
            </a:r>
            <a:r>
              <a:rPr lang="el-GR" sz="2756" b="1" dirty="0" err="1"/>
              <a:t>δὲ</a:t>
            </a:r>
            <a:r>
              <a:rPr lang="el-GR" sz="2756" b="1" dirty="0"/>
              <a:t> Πλάτων </a:t>
            </a:r>
            <a:r>
              <a:rPr lang="el-GR" sz="2756" b="1" dirty="0" err="1"/>
              <a:t>ἀπὸ</a:t>
            </a:r>
            <a:r>
              <a:rPr lang="el-GR" sz="2756" b="1" dirty="0"/>
              <a:t> πέντε μαθημάτων </a:t>
            </a:r>
            <a:r>
              <a:rPr lang="el-GR" sz="2756" b="1" dirty="0" err="1"/>
              <a:t>δεῖν</a:t>
            </a:r>
            <a:r>
              <a:rPr lang="el-GR" sz="2756" b="1" dirty="0"/>
              <a:t> </a:t>
            </a:r>
            <a:r>
              <a:rPr lang="el-GR" sz="2756" b="1" dirty="0" err="1"/>
              <a:t>φησι</a:t>
            </a:r>
            <a:r>
              <a:rPr lang="el-GR" sz="2756" b="1" dirty="0"/>
              <a:t> </a:t>
            </a:r>
            <a:r>
              <a:rPr lang="el-GR" sz="2756" b="1" dirty="0" err="1"/>
              <a:t>ποιεῖσθαι</a:t>
            </a:r>
            <a:r>
              <a:rPr lang="el-GR" sz="2756" b="1" dirty="0"/>
              <a:t> </a:t>
            </a:r>
            <a:r>
              <a:rPr lang="el-GR" sz="2756" b="1" dirty="0" err="1"/>
              <a:t>τὴν</a:t>
            </a:r>
            <a:r>
              <a:rPr lang="el-GR" sz="2756" b="1" dirty="0"/>
              <a:t> </a:t>
            </a:r>
            <a:r>
              <a:rPr lang="el-GR" sz="2756" b="1" dirty="0" err="1"/>
              <a:t>κάθαρσιν</a:t>
            </a:r>
            <a:r>
              <a:rPr lang="el-GR" sz="2756" b="1" dirty="0"/>
              <a:t>· </a:t>
            </a:r>
            <a:r>
              <a:rPr lang="el-GR" sz="2756" b="1" dirty="0" err="1"/>
              <a:t>ταῦτα</a:t>
            </a:r>
            <a:r>
              <a:rPr lang="el-GR" sz="2756" b="1" dirty="0"/>
              <a:t> δ' </a:t>
            </a:r>
            <a:r>
              <a:rPr lang="el-GR" sz="2756" b="1" dirty="0" err="1"/>
              <a:t>ἐστὶν</a:t>
            </a:r>
            <a:r>
              <a:rPr lang="el-GR" sz="2756" b="1" dirty="0"/>
              <a:t> </a:t>
            </a:r>
            <a:r>
              <a:rPr lang="el-GR" sz="2756" b="1" dirty="0" err="1"/>
              <a:t>ἀριθμητική</a:t>
            </a:r>
            <a:r>
              <a:rPr lang="el-GR" sz="2756" b="1" dirty="0"/>
              <a:t>, γεωμετρία, στερεομετρία, μουσική, </a:t>
            </a:r>
            <a:r>
              <a:rPr lang="el-GR" sz="2756" b="1" dirty="0" err="1"/>
              <a:t>ἀστρονομία</a:t>
            </a:r>
            <a:r>
              <a:rPr lang="el-GR" sz="2756" b="1" dirty="0"/>
              <a:t>».</a:t>
            </a:r>
            <a:endParaRPr lang="el-GR" sz="2756" dirty="0"/>
          </a:p>
          <a:p>
            <a:r>
              <a:rPr lang="el-GR" sz="2756" b="1" dirty="0"/>
              <a:t>Ο </a:t>
            </a:r>
            <a:r>
              <a:rPr lang="el-GR" sz="2756" b="1" dirty="0" err="1"/>
              <a:t>Αέτιος</a:t>
            </a:r>
            <a:r>
              <a:rPr lang="el-GR" sz="2756" b="1" dirty="0"/>
              <a:t> στο βιβλίο </a:t>
            </a:r>
            <a:r>
              <a:rPr lang="el-GR" sz="2756" b="1" dirty="0" err="1"/>
              <a:t>De</a:t>
            </a:r>
            <a:r>
              <a:rPr lang="el-GR" sz="2756" b="1" dirty="0"/>
              <a:t> </a:t>
            </a:r>
            <a:r>
              <a:rPr lang="el-GR" sz="2756" b="1" dirty="0" err="1"/>
              <a:t>placitis</a:t>
            </a:r>
            <a:r>
              <a:rPr lang="el-GR" sz="2756" b="1" dirty="0"/>
              <a:t> </a:t>
            </a:r>
            <a:r>
              <a:rPr lang="el-GR" sz="2756" b="1" dirty="0" err="1"/>
              <a:t>reliquiae</a:t>
            </a:r>
            <a:r>
              <a:rPr lang="el-GR" sz="2756" b="1" dirty="0"/>
              <a:t>, </a:t>
            </a:r>
            <a:r>
              <a:rPr lang="el-GR" sz="2756" b="1" dirty="0" err="1"/>
              <a:t>Περὶ</a:t>
            </a:r>
            <a:r>
              <a:rPr lang="el-GR" sz="2756" b="1" dirty="0"/>
              <a:t> </a:t>
            </a:r>
            <a:r>
              <a:rPr lang="el-GR" sz="2756" b="1" dirty="0" err="1"/>
              <a:t>οὐσίας</a:t>
            </a:r>
            <a:r>
              <a:rPr lang="el-GR" sz="2756" b="1" dirty="0"/>
              <a:t> </a:t>
            </a:r>
            <a:r>
              <a:rPr lang="el-GR" sz="2756" b="1" dirty="0" err="1"/>
              <a:t>ἄστρων</a:t>
            </a:r>
            <a:r>
              <a:rPr lang="el-GR" sz="2756" b="1" dirty="0"/>
              <a:t>, γράφει ότι ο Πλάτων λέει ότι τα αστέρια είναι κυρίως φτιαγμένα από φωτιά, αν και τα άλλα στοιχεία συμβάλλουν και στην κατασκευή των άστρων.</a:t>
            </a:r>
            <a:endParaRPr lang="el-GR" sz="2756" dirty="0"/>
          </a:p>
          <a:p>
            <a:r>
              <a:rPr lang="el-GR" sz="2756" dirty="0"/>
              <a:t>“Πλάτων </a:t>
            </a:r>
            <a:r>
              <a:rPr lang="el-GR" sz="2756" dirty="0" err="1"/>
              <a:t>ἐκ</a:t>
            </a:r>
            <a:r>
              <a:rPr lang="el-GR" sz="2756" dirty="0"/>
              <a:t> </a:t>
            </a:r>
            <a:r>
              <a:rPr lang="el-GR" sz="2756" dirty="0" err="1"/>
              <a:t>μὲν</a:t>
            </a:r>
            <a:r>
              <a:rPr lang="el-GR" sz="2756" dirty="0"/>
              <a:t> </a:t>
            </a:r>
            <a:r>
              <a:rPr lang="el-GR" sz="2756" dirty="0" err="1"/>
              <a:t>τοῦ</a:t>
            </a:r>
            <a:r>
              <a:rPr lang="el-GR" sz="2756" dirty="0"/>
              <a:t> πλείστου μέρους </a:t>
            </a:r>
            <a:r>
              <a:rPr lang="el-GR" sz="2756" dirty="0" err="1"/>
              <a:t>πυρίνους</a:t>
            </a:r>
            <a:r>
              <a:rPr lang="el-GR" sz="2756" dirty="0"/>
              <a:t>, μετέχοντας </a:t>
            </a:r>
            <a:r>
              <a:rPr lang="el-GR" sz="2756" dirty="0" err="1"/>
              <a:t>δὲ</a:t>
            </a:r>
            <a:r>
              <a:rPr lang="el-GR" sz="2756" dirty="0"/>
              <a:t> </a:t>
            </a:r>
            <a:r>
              <a:rPr lang="el-GR" sz="2756" dirty="0" err="1"/>
              <a:t>καὶ</a:t>
            </a:r>
            <a:r>
              <a:rPr lang="el-GR" sz="2756" dirty="0"/>
              <a:t> </a:t>
            </a:r>
            <a:r>
              <a:rPr lang="el-GR" sz="2756" dirty="0" err="1"/>
              <a:t>τῶν</a:t>
            </a:r>
            <a:r>
              <a:rPr lang="el-GR" sz="2756" dirty="0"/>
              <a:t> </a:t>
            </a:r>
            <a:r>
              <a:rPr lang="el-GR" sz="2756" dirty="0" err="1"/>
              <a:t>ἄλλων</a:t>
            </a:r>
            <a:r>
              <a:rPr lang="el-GR" sz="2756" dirty="0"/>
              <a:t> στοιχείων.”</a:t>
            </a:r>
            <a:endParaRPr lang="en-US" sz="2756" i="1" dirty="0">
              <a:cs typeface="Arial" charset="0"/>
            </a:endParaRPr>
          </a:p>
        </p:txBody>
      </p:sp>
      <p:grpSp>
        <p:nvGrpSpPr>
          <p:cNvPr id="49" name="26 - Ομάδα"/>
          <p:cNvGrpSpPr/>
          <p:nvPr/>
        </p:nvGrpSpPr>
        <p:grpSpPr>
          <a:xfrm>
            <a:off x="1229443" y="9215175"/>
            <a:ext cx="6355696" cy="4209040"/>
            <a:chOff x="17156186" y="29059584"/>
            <a:chExt cx="6456580" cy="4275850"/>
          </a:xfrm>
        </p:grpSpPr>
        <p:grpSp>
          <p:nvGrpSpPr>
            <p:cNvPr id="50" name="34 - Ομάδα"/>
            <p:cNvGrpSpPr>
              <a:grpSpLocks/>
            </p:cNvGrpSpPr>
            <p:nvPr/>
          </p:nvGrpSpPr>
          <p:grpSpPr bwMode="auto">
            <a:xfrm>
              <a:off x="17156186" y="29059584"/>
              <a:ext cx="6456580" cy="2538911"/>
              <a:chOff x="18816639" y="24074480"/>
              <a:chExt cx="2381362" cy="959744"/>
            </a:xfrm>
          </p:grpSpPr>
          <p:sp>
            <p:nvSpPr>
              <p:cNvPr id="52" name="7 - Ισοσκελές τρίγωνο"/>
              <p:cNvSpPr/>
              <p:nvPr/>
            </p:nvSpPr>
            <p:spPr>
              <a:xfrm rot="13487061">
                <a:off x="19995443" y="24419368"/>
                <a:ext cx="1202558" cy="6148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8958" b="1">
                  <a:solidFill>
                    <a:schemeClr val="tx1"/>
                  </a:solidFill>
                  <a:effectLst>
                    <a:outerShdw blurRad="38100" dist="38100" dir="2700000" algn="tl">
                      <a:srgbClr val="000000">
                        <a:alpha val="43137"/>
                      </a:srgbClr>
                    </a:outerShdw>
                  </a:effectLst>
                </a:endParaRPr>
              </a:p>
            </p:txBody>
          </p:sp>
          <p:sp>
            <p:nvSpPr>
              <p:cNvPr id="53" name="8 - Ορθογώνιο τρίγωνο"/>
              <p:cNvSpPr/>
              <p:nvPr/>
            </p:nvSpPr>
            <p:spPr>
              <a:xfrm rot="16200000">
                <a:off x="19057189" y="23833930"/>
                <a:ext cx="866775" cy="134787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8958" b="1">
                  <a:solidFill>
                    <a:schemeClr val="tx1"/>
                  </a:solidFill>
                  <a:effectLst>
                    <a:outerShdw blurRad="38100" dist="38100" dir="2700000" algn="tl">
                      <a:srgbClr val="000000">
                        <a:alpha val="43137"/>
                      </a:srgbClr>
                    </a:outerShdw>
                  </a:effectLst>
                </a:endParaRPr>
              </a:p>
            </p:txBody>
          </p:sp>
        </p:grpSp>
        <p:sp>
          <p:nvSpPr>
            <p:cNvPr id="51" name="22 - Ορθογώνιο"/>
            <p:cNvSpPr/>
            <p:nvPr/>
          </p:nvSpPr>
          <p:spPr>
            <a:xfrm>
              <a:off x="17732250" y="31363840"/>
              <a:ext cx="5616624" cy="1971594"/>
            </a:xfrm>
            <a:prstGeom prst="rect">
              <a:avLst/>
            </a:prstGeom>
          </p:spPr>
          <p:txBody>
            <a:bodyPr wrap="square">
              <a:spAutoFit/>
            </a:bodyPr>
            <a:lstStyle/>
            <a:p>
              <a:pPr lvl="0" algn="ctr">
                <a:defRPr/>
              </a:pPr>
              <a:endParaRPr lang="en-GB" sz="197" dirty="0">
                <a:effectLst>
                  <a:outerShdw blurRad="38100" dist="38100" dir="2700000" algn="tl">
                    <a:srgbClr val="000000">
                      <a:alpha val="43137"/>
                    </a:srgbClr>
                  </a:outerShdw>
                </a:effectLst>
              </a:endParaRPr>
            </a:p>
            <a:p>
              <a:pPr algn="ctr"/>
              <a:r>
                <a:rPr lang="el-GR" sz="2363" dirty="0"/>
                <a:t>Όλος ο Κόσμος είναι κατασκευασμένος από τα δυο στοιχειώδη τρίγωνα του Πλάτωνα.</a:t>
              </a:r>
              <a:endParaRPr lang="en-GB" sz="2363" dirty="0"/>
            </a:p>
            <a:p>
              <a:pPr lvl="0" algn="ctr">
                <a:defRPr/>
              </a:pPr>
              <a:r>
                <a:rPr lang="en-GB" sz="2363" dirty="0"/>
                <a:t>Plato’s elementary particles, with the two basic triangles he constructs all the Cosmos</a:t>
              </a:r>
            </a:p>
          </p:txBody>
        </p:sp>
      </p:grpSp>
      <p:grpSp>
        <p:nvGrpSpPr>
          <p:cNvPr id="54" name="25 - Ομάδα"/>
          <p:cNvGrpSpPr/>
          <p:nvPr/>
        </p:nvGrpSpPr>
        <p:grpSpPr>
          <a:xfrm>
            <a:off x="14534610" y="5401818"/>
            <a:ext cx="7220529" cy="8955877"/>
            <a:chOff x="17047954" y="9757509"/>
            <a:chExt cx="7081450" cy="9839087"/>
          </a:xfrm>
        </p:grpSpPr>
        <p:pic>
          <p:nvPicPr>
            <p:cNvPr id="55" name="Picture 2" descr="D:\TEX\Photos\Portraits-of-philosophersAthens_2009\PLATON UoA (5).jpg"/>
            <p:cNvPicPr>
              <a:picLocks noChangeAspect="1" noChangeArrowheads="1"/>
            </p:cNvPicPr>
            <p:nvPr/>
          </p:nvPicPr>
          <p:blipFill>
            <a:blip r:embed="rId11" cstate="print">
              <a:lum bright="10000" contrast="20000"/>
            </a:blip>
            <a:srcRect/>
            <a:stretch>
              <a:fillRect/>
            </a:stretch>
          </p:blipFill>
          <p:spPr bwMode="auto">
            <a:xfrm>
              <a:off x="17533187" y="9757509"/>
              <a:ext cx="5903734" cy="8417292"/>
            </a:xfrm>
            <a:prstGeom prst="rect">
              <a:avLst/>
            </a:prstGeom>
            <a:noFill/>
          </p:spPr>
        </p:pic>
        <p:sp>
          <p:nvSpPr>
            <p:cNvPr id="56" name="23 - Ορθογώνιο"/>
            <p:cNvSpPr/>
            <p:nvPr/>
          </p:nvSpPr>
          <p:spPr>
            <a:xfrm>
              <a:off x="17047954" y="18581416"/>
              <a:ext cx="7081450" cy="1015180"/>
            </a:xfrm>
            <a:prstGeom prst="rect">
              <a:avLst/>
            </a:prstGeom>
          </p:spPr>
          <p:txBody>
            <a:bodyPr wrap="square">
              <a:spAutoFit/>
            </a:bodyPr>
            <a:lstStyle/>
            <a:p>
              <a:pPr lvl="0" algn="ctr">
                <a:defRPr/>
              </a:pPr>
              <a:endParaRPr lang="en-GB" sz="100" dirty="0"/>
            </a:p>
            <a:p>
              <a:pPr lvl="0" algn="ctr">
                <a:defRPr/>
              </a:pPr>
              <a:r>
                <a:rPr lang="el-GR" sz="1772" dirty="0"/>
                <a:t>Πλάτων, γλύπτης Νίκος </a:t>
              </a:r>
              <a:r>
                <a:rPr lang="el-GR" sz="1772" dirty="0" err="1"/>
                <a:t>Περαντινός</a:t>
              </a:r>
              <a:r>
                <a:rPr lang="el-GR" sz="1772" dirty="0"/>
                <a:t> (1910 –1991), </a:t>
              </a:r>
            </a:p>
            <a:p>
              <a:pPr lvl="0" algn="ctr">
                <a:defRPr/>
              </a:pPr>
              <a:r>
                <a:rPr lang="el-GR" sz="1772" dirty="0"/>
                <a:t>Εθνικό Καποδιστριακό Πανεπιστήμιο Αθηνών.</a:t>
              </a:r>
              <a:endParaRPr lang="en-GB" sz="100" dirty="0"/>
            </a:p>
            <a:p>
              <a:pPr lvl="0" algn="ctr">
                <a:defRPr/>
              </a:pPr>
              <a:r>
                <a:rPr lang="en-GB" sz="1772" dirty="0"/>
                <a:t>Plato from the University of Athens</a:t>
              </a:r>
            </a:p>
          </p:txBody>
        </p:sp>
      </p:grpSp>
      <p:grpSp>
        <p:nvGrpSpPr>
          <p:cNvPr id="57" name="28 - Ομάδα"/>
          <p:cNvGrpSpPr/>
          <p:nvPr/>
        </p:nvGrpSpPr>
        <p:grpSpPr>
          <a:xfrm>
            <a:off x="8147789" y="9001351"/>
            <a:ext cx="4710006" cy="3883325"/>
            <a:chOff x="18470987" y="21298126"/>
            <a:chExt cx="6808381" cy="5632592"/>
          </a:xfrm>
        </p:grpSpPr>
        <p:pic>
          <p:nvPicPr>
            <p:cNvPr id="58" name="46 - Εικόνα" descr="Platonic_Solid_stoneX180blue.gif"/>
            <p:cNvPicPr>
              <a:picLocks noChangeAspect="1"/>
            </p:cNvPicPr>
            <p:nvPr/>
          </p:nvPicPr>
          <p:blipFill>
            <a:blip r:embed="rId12" cstate="print">
              <a:lum bright="30000" contrast="-40000"/>
            </a:blip>
            <a:srcRect/>
            <a:stretch>
              <a:fillRect/>
            </a:stretch>
          </p:blipFill>
          <p:spPr bwMode="auto">
            <a:xfrm>
              <a:off x="19802719" y="21298126"/>
              <a:ext cx="4151326" cy="4157357"/>
            </a:xfrm>
            <a:prstGeom prst="rect">
              <a:avLst/>
            </a:prstGeom>
            <a:noFill/>
            <a:ln w="9525">
              <a:noFill/>
              <a:miter lim="800000"/>
              <a:headEnd/>
              <a:tailEnd/>
            </a:ln>
          </p:spPr>
        </p:pic>
        <p:sp>
          <p:nvSpPr>
            <p:cNvPr id="59" name="27 - Ορθογώνιο"/>
            <p:cNvSpPr/>
            <p:nvPr/>
          </p:nvSpPr>
          <p:spPr>
            <a:xfrm>
              <a:off x="18470987" y="25569148"/>
              <a:ext cx="6808381" cy="1361570"/>
            </a:xfrm>
            <a:prstGeom prst="rect">
              <a:avLst/>
            </a:prstGeom>
          </p:spPr>
          <p:txBody>
            <a:bodyPr wrap="square">
              <a:spAutoFit/>
            </a:bodyPr>
            <a:lstStyle/>
            <a:p>
              <a:pPr lvl="0" algn="ctr">
                <a:defRPr/>
              </a:pPr>
              <a:endParaRPr lang="en-GB" sz="100" dirty="0"/>
            </a:p>
            <a:p>
              <a:pPr algn="ctr"/>
              <a:r>
                <a:rPr lang="el-GR" sz="1800" dirty="0"/>
                <a:t>Πολύεδρο. Εθνικό Αρχαιολογικό Μουσείο.</a:t>
              </a:r>
              <a:endParaRPr lang="en-US" sz="1800" dirty="0"/>
            </a:p>
            <a:p>
              <a:pPr algn="ctr"/>
              <a:r>
                <a:rPr lang="en-GB" sz="1800" dirty="0"/>
                <a:t>A polyhedron, dice of a game, from the National Archaeological Museum, Athens</a:t>
              </a:r>
            </a:p>
          </p:txBody>
        </p:sp>
      </p:grpSp>
      <p:sp>
        <p:nvSpPr>
          <p:cNvPr id="40" name="Rectangle 1"/>
          <p:cNvSpPr>
            <a:spLocks noChangeArrowheads="1"/>
          </p:cNvSpPr>
          <p:nvPr/>
        </p:nvSpPr>
        <p:spPr bwMode="auto">
          <a:xfrm>
            <a:off x="24915018" y="45133418"/>
            <a:ext cx="10356758" cy="4090769"/>
          </a:xfrm>
          <a:prstGeom prst="rect">
            <a:avLst/>
          </a:prstGeom>
          <a:noFill/>
          <a:ln w="9525">
            <a:noFill/>
            <a:miter lim="800000"/>
            <a:headEnd/>
            <a:tailEnd/>
          </a:ln>
          <a:effectLst/>
        </p:spPr>
        <p:txBody>
          <a:bodyPr vert="horz" wrap="square" lIns="90011" tIns="45006" rIns="90011" bIns="45006" numCol="1" anchor="ctr" anchorCtr="0" compatLnSpc="1">
            <a:prstTxWarp prst="textNoShape">
              <a:avLst/>
            </a:prstTxWarp>
            <a:spAutoFit/>
          </a:bodyPr>
          <a:lstStyle/>
          <a:p>
            <a:pPr defTabSz="900135" fontAlgn="base">
              <a:spcBef>
                <a:spcPct val="0"/>
              </a:spcBef>
              <a:spcAft>
                <a:spcPct val="0"/>
              </a:spcAft>
            </a:pPr>
            <a:r>
              <a:rPr lang="en-US" sz="2363" b="1" dirty="0" err="1">
                <a:cs typeface="Arial" charset="0"/>
              </a:rPr>
              <a:t>Theon</a:t>
            </a:r>
            <a:r>
              <a:rPr lang="en-US" sz="2363" b="1" dirty="0">
                <a:cs typeface="Arial" charset="0"/>
              </a:rPr>
              <a:t> of Smyrna</a:t>
            </a:r>
            <a:r>
              <a:rPr lang="en-US" sz="2363" dirty="0">
                <a:cs typeface="Arial" charset="0"/>
              </a:rPr>
              <a:t> in his book  “On the use of mathematics” (De </a:t>
            </a:r>
            <a:r>
              <a:rPr lang="en-US" sz="2363" dirty="0" err="1">
                <a:cs typeface="Arial" charset="0"/>
              </a:rPr>
              <a:t>utilitate</a:t>
            </a:r>
            <a:r>
              <a:rPr lang="en-US" sz="2363" dirty="0">
                <a:cs typeface="Arial" charset="0"/>
              </a:rPr>
              <a:t> </a:t>
            </a:r>
            <a:r>
              <a:rPr lang="en-US" sz="2363" dirty="0" err="1">
                <a:cs typeface="Arial" charset="0"/>
              </a:rPr>
              <a:t>mathematicae</a:t>
            </a:r>
            <a:r>
              <a:rPr lang="en-US" sz="2363" dirty="0">
                <a:cs typeface="Arial" charset="0"/>
              </a:rPr>
              <a:t>)  says that Plato states that to study philosophy one has to master five sciences: arithmetic, geometry, </a:t>
            </a:r>
            <a:r>
              <a:rPr lang="en-US" sz="2363" dirty="0" err="1">
                <a:cs typeface="Arial" charset="0"/>
              </a:rPr>
              <a:t>stereometry</a:t>
            </a:r>
            <a:r>
              <a:rPr lang="en-US" sz="2363" dirty="0">
                <a:cs typeface="Arial" charset="0"/>
              </a:rPr>
              <a:t>, music and astronomy.</a:t>
            </a:r>
            <a:endParaRPr lang="en-US" sz="2363" i="1" dirty="0">
              <a:cs typeface="Arial" charset="0"/>
            </a:endParaRPr>
          </a:p>
          <a:p>
            <a:pPr defTabSz="900135" fontAlgn="base">
              <a:spcBef>
                <a:spcPct val="0"/>
              </a:spcBef>
              <a:spcAft>
                <a:spcPct val="0"/>
              </a:spcAft>
            </a:pPr>
            <a:r>
              <a:rPr lang="en-US" sz="2363" i="1" dirty="0">
                <a:cs typeface="Arial" charset="0"/>
              </a:rPr>
              <a:t>“ὁ δὲ </a:t>
            </a:r>
            <a:r>
              <a:rPr lang="en-US" sz="2363" i="1" dirty="0" err="1">
                <a:cs typeface="Arial" charset="0"/>
              </a:rPr>
              <a:t>Πλάτων</a:t>
            </a:r>
            <a:r>
              <a:rPr lang="en-US" sz="2363" i="1" dirty="0">
                <a:cs typeface="Arial" charset="0"/>
              </a:rPr>
              <a:t> ἀπὸ π</a:t>
            </a:r>
            <a:r>
              <a:rPr lang="en-US" sz="2363" i="1" dirty="0" err="1">
                <a:cs typeface="Arial" charset="0"/>
              </a:rPr>
              <a:t>έντε</a:t>
            </a:r>
            <a:r>
              <a:rPr lang="en-US" sz="2363" i="1" dirty="0">
                <a:cs typeface="Arial" charset="0"/>
              </a:rPr>
              <a:t>  μα</a:t>
            </a:r>
            <a:r>
              <a:rPr lang="en-US" sz="2363" i="1" dirty="0" err="1">
                <a:cs typeface="Arial" charset="0"/>
              </a:rPr>
              <a:t>θημάτων</a:t>
            </a:r>
            <a:r>
              <a:rPr lang="en-US" sz="2363" i="1" dirty="0">
                <a:cs typeface="Arial" charset="0"/>
              </a:rPr>
              <a:t> </a:t>
            </a:r>
            <a:r>
              <a:rPr lang="en-US" sz="2363" i="1" dirty="0" err="1">
                <a:cs typeface="Arial" charset="0"/>
              </a:rPr>
              <a:t>δεῖν</a:t>
            </a:r>
            <a:r>
              <a:rPr lang="en-US" sz="2363" i="1" dirty="0">
                <a:cs typeface="Arial" charset="0"/>
              </a:rPr>
              <a:t> </a:t>
            </a:r>
            <a:r>
              <a:rPr lang="en-US" sz="2363" i="1" dirty="0" err="1">
                <a:cs typeface="Arial" charset="0"/>
              </a:rPr>
              <a:t>φησι</a:t>
            </a:r>
            <a:r>
              <a:rPr lang="en-US" sz="2363" i="1" dirty="0">
                <a:cs typeface="Arial" charset="0"/>
              </a:rPr>
              <a:t> π</a:t>
            </a:r>
            <a:r>
              <a:rPr lang="en-US" sz="2363" i="1" dirty="0" err="1">
                <a:cs typeface="Arial" charset="0"/>
              </a:rPr>
              <a:t>οιεῖσθ</a:t>
            </a:r>
            <a:r>
              <a:rPr lang="en-US" sz="2363" i="1" dirty="0">
                <a:cs typeface="Arial" charset="0"/>
              </a:rPr>
              <a:t>αι τὴν κάθαρσιν· ταῦτα δ' ἐστὶν ἀριθμητική, γεωμετρία, στερεομετρία, μουσική, ἀστρονομία”</a:t>
            </a:r>
            <a:endParaRPr lang="en-US" sz="2363" dirty="0">
              <a:cs typeface="Arial" charset="0"/>
            </a:endParaRPr>
          </a:p>
          <a:p>
            <a:pPr defTabSz="900135" fontAlgn="base">
              <a:spcBef>
                <a:spcPct val="0"/>
              </a:spcBef>
              <a:spcAft>
                <a:spcPct val="0"/>
              </a:spcAft>
            </a:pPr>
            <a:endParaRPr lang="en-US" sz="2363" dirty="0">
              <a:cs typeface="Arial" charset="0"/>
            </a:endParaRPr>
          </a:p>
          <a:p>
            <a:pPr defTabSz="900135" fontAlgn="base">
              <a:spcBef>
                <a:spcPct val="0"/>
              </a:spcBef>
              <a:spcAft>
                <a:spcPct val="0"/>
              </a:spcAft>
            </a:pPr>
            <a:r>
              <a:rPr lang="en-GB" sz="2363" b="1" dirty="0"/>
              <a:t>A</a:t>
            </a:r>
            <a:r>
              <a:rPr lang="el-GR" sz="2363" b="1" dirty="0"/>
              <a:t>ë</a:t>
            </a:r>
            <a:r>
              <a:rPr lang="en-GB" sz="2363" b="1" dirty="0" err="1"/>
              <a:t>tius</a:t>
            </a:r>
            <a:r>
              <a:rPr lang="en-GB" sz="2363" dirty="0"/>
              <a:t> in </a:t>
            </a:r>
            <a:r>
              <a:rPr lang="el-GR" sz="2363" dirty="0"/>
              <a:t> </a:t>
            </a:r>
            <a:r>
              <a:rPr lang="en-GB" sz="2363" i="1" dirty="0"/>
              <a:t>De </a:t>
            </a:r>
            <a:r>
              <a:rPr lang="en-GB" sz="2363" i="1" dirty="0" err="1"/>
              <a:t>placitis</a:t>
            </a:r>
            <a:r>
              <a:rPr lang="en-GB" sz="2363" i="1" dirty="0"/>
              <a:t> </a:t>
            </a:r>
            <a:r>
              <a:rPr lang="en-GB" sz="2363" i="1" dirty="0" err="1"/>
              <a:t>reliquiae</a:t>
            </a:r>
            <a:r>
              <a:rPr lang="en-GB" sz="2363" i="1" dirty="0"/>
              <a:t>, </a:t>
            </a:r>
            <a:r>
              <a:rPr lang="el-GR" sz="2363" dirty="0"/>
              <a:t>Περὶ </a:t>
            </a:r>
            <a:r>
              <a:rPr lang="el-GR" sz="2363" dirty="0" err="1"/>
              <a:t>οὐσίας</a:t>
            </a:r>
            <a:r>
              <a:rPr lang="el-GR" sz="2363" dirty="0"/>
              <a:t> ἄστρων</a:t>
            </a:r>
            <a:r>
              <a:rPr lang="en-GB" sz="2363" dirty="0"/>
              <a:t>, writes that </a:t>
            </a:r>
            <a:r>
              <a:rPr lang="en-US" sz="2363" dirty="0">
                <a:cs typeface="Arial" charset="0"/>
              </a:rPr>
              <a:t>Plato says that the stars are mainly made of fire, although the other elements contribute in the construction of stars as well.</a:t>
            </a:r>
          </a:p>
          <a:p>
            <a:pPr defTabSz="900135" fontAlgn="base">
              <a:spcBef>
                <a:spcPct val="0"/>
              </a:spcBef>
              <a:spcAft>
                <a:spcPct val="0"/>
              </a:spcAft>
            </a:pPr>
            <a:r>
              <a:rPr lang="en-GB" sz="2363" dirty="0"/>
              <a:t>“</a:t>
            </a:r>
            <a:r>
              <a:rPr lang="el-GR" sz="2363" dirty="0"/>
              <a:t>Πλάτων ἐκ μὲν τοῦ πλείστου μέρους πυρίνους, μετέχοντας δὲ καὶ τῶν ἄλλων στοιχείων</a:t>
            </a:r>
            <a:r>
              <a:rPr lang="en-US" sz="2363" i="1" dirty="0">
                <a:cs typeface="Arial" charset="0"/>
              </a:rPr>
              <a:t>.”</a:t>
            </a:r>
          </a:p>
        </p:txBody>
      </p:sp>
      <p:sp>
        <p:nvSpPr>
          <p:cNvPr id="31" name="5 - TextBox"/>
          <p:cNvSpPr txBox="1"/>
          <p:nvPr/>
        </p:nvSpPr>
        <p:spPr>
          <a:xfrm>
            <a:off x="24050922" y="15937560"/>
            <a:ext cx="11553853" cy="23307150"/>
          </a:xfrm>
          <a:prstGeom prst="rect">
            <a:avLst/>
          </a:prstGeom>
          <a:noFill/>
        </p:spPr>
        <p:txBody>
          <a:bodyPr wrap="square" rtlCol="0">
            <a:spAutoFit/>
          </a:bodyPr>
          <a:lstStyle/>
          <a:p>
            <a:r>
              <a:rPr lang="en-GB" sz="3544" b="1" dirty="0"/>
              <a:t>Plato’s chemical elements and elementary particles</a:t>
            </a:r>
            <a:endParaRPr lang="el-GR" sz="3544" dirty="0"/>
          </a:p>
          <a:p>
            <a:endParaRPr lang="en-US" sz="1600" dirty="0"/>
          </a:p>
          <a:p>
            <a:r>
              <a:rPr lang="en-US" sz="3544" dirty="0"/>
              <a:t>Plato (429-347 BC) is the most important Greek philosopher, extremely influential to philosophy as we know it today. He raised provocative, fundamental and profound questions to be answered, following his teacher Socrates. He was influenced by Socrates in his methods, and possibly by the philosopher </a:t>
            </a:r>
            <a:r>
              <a:rPr lang="en-US" sz="3544" dirty="0" err="1"/>
              <a:t>Cratylus</a:t>
            </a:r>
            <a:r>
              <a:rPr lang="en-US" sz="3544" dirty="0"/>
              <a:t>, student of Heraclitus, in his view of the Cosmos. He became a Pythagorean and believed that Nature and prototypes of things, the </a:t>
            </a:r>
            <a:r>
              <a:rPr lang="en-US" sz="3544" i="1" dirty="0"/>
              <a:t>Ideas,</a:t>
            </a:r>
            <a:r>
              <a:rPr lang="en-US" sz="3544" dirty="0"/>
              <a:t> are all described and explained with mathematics</a:t>
            </a:r>
            <a:r>
              <a:rPr lang="en-GB" sz="3544" dirty="0"/>
              <a:t>. </a:t>
            </a:r>
            <a:endParaRPr lang="el-GR" sz="3544" dirty="0"/>
          </a:p>
          <a:p>
            <a:r>
              <a:rPr lang="en-US" sz="3544" dirty="0"/>
              <a:t>He adopted the notion of </a:t>
            </a:r>
            <a:r>
              <a:rPr lang="en-US" sz="3544" i="1" dirty="0"/>
              <a:t>Ideas</a:t>
            </a:r>
            <a:r>
              <a:rPr lang="en-US" sz="3544" dirty="0"/>
              <a:t> (theory of forms) from Socrates. The Ideas of Plato pre-exist and real objects are mere shadows or projections of the ideas. Platonic idealism, as </a:t>
            </a:r>
            <a:r>
              <a:rPr lang="en-GB" sz="3544" dirty="0"/>
              <a:t>the theory</a:t>
            </a:r>
            <a:r>
              <a:rPr lang="en-US" sz="3544" dirty="0"/>
              <a:t> is called, is the theory of forms or doctrine of ideas, that all objects have their prototypes, the ideal blueprints, that pre-exist.</a:t>
            </a:r>
            <a:endParaRPr lang="el-GR" sz="3544" dirty="0"/>
          </a:p>
          <a:p>
            <a:r>
              <a:rPr lang="en-US" sz="3544" dirty="0"/>
              <a:t>Plato, being a Pythagorean, believed in the great importance of mathematics in understanding the Universe and in Philosophy too. </a:t>
            </a:r>
            <a:endParaRPr lang="el-GR" sz="3544" dirty="0"/>
          </a:p>
          <a:p>
            <a:r>
              <a:rPr lang="en-US" sz="3544" dirty="0"/>
              <a:t>He wrote on the door of the Academy, his School: “</a:t>
            </a:r>
            <a:r>
              <a:rPr lang="en-US" sz="3544" i="1" dirty="0"/>
              <a:t>Do not enter if you do not know mathematics”.</a:t>
            </a:r>
            <a:endParaRPr lang="el-GR" sz="3544" dirty="0"/>
          </a:p>
          <a:p>
            <a:r>
              <a:rPr lang="en-US" sz="3544" dirty="0"/>
              <a:t>Plato believed that the ideas </a:t>
            </a:r>
            <a:r>
              <a:rPr lang="en-GB" sz="3544" dirty="0"/>
              <a:t>and everything in the world </a:t>
            </a:r>
            <a:r>
              <a:rPr lang="en-US" sz="3544" dirty="0"/>
              <a:t>are mathematical; the ideas are numbers. </a:t>
            </a:r>
            <a:endParaRPr lang="el-GR" sz="3544" dirty="0"/>
          </a:p>
          <a:p>
            <a:r>
              <a:rPr lang="en-US" sz="3544" dirty="0"/>
              <a:t>He introduced his platonic triangles and solids which are the elementary building blocks of the Universe. These are Plato’s atom-like (he disliked Democritus and the atoms) constituents of matter: Plato’s elementary particles or quarks. The platonic triangles and solids are equivalent to the elementary particles or to atoms, or molecules that physics uses today to study Nature.</a:t>
            </a:r>
            <a:endParaRPr lang="el-GR" sz="3544" dirty="0"/>
          </a:p>
          <a:p>
            <a:r>
              <a:rPr lang="en-US" sz="3544" dirty="0"/>
              <a:t>Plato’s elementary particles are triangles. The Universe is made out of them. Combinations of these triangles (Plato’s elementary particles) construct Plato’s four “chemical elements”:</a:t>
            </a:r>
            <a:endParaRPr lang="el-GR" sz="3544" dirty="0"/>
          </a:p>
          <a:p>
            <a:pPr marL="731360" indent="-731360">
              <a:buFont typeface="+mj-lt"/>
              <a:buAutoNum type="arabicPeriod"/>
            </a:pPr>
            <a:r>
              <a:rPr lang="en-US" sz="3544" dirty="0"/>
              <a:t>the tetrahedron or pyramid (made of 24 triangles) for fire;  </a:t>
            </a:r>
            <a:endParaRPr lang="el-GR" sz="3544" dirty="0"/>
          </a:p>
          <a:p>
            <a:pPr marL="731360" indent="-731360">
              <a:buFont typeface="+mj-lt"/>
              <a:buAutoNum type="arabicPeriod"/>
            </a:pPr>
            <a:r>
              <a:rPr lang="en-US" sz="3544" dirty="0"/>
              <a:t>the octahedron (made of  48 triangles) for air; </a:t>
            </a:r>
            <a:endParaRPr lang="el-GR" sz="3544" dirty="0"/>
          </a:p>
          <a:p>
            <a:pPr marL="731360" indent="-731360">
              <a:buFont typeface="+mj-lt"/>
              <a:buAutoNum type="arabicPeriod"/>
            </a:pPr>
            <a:r>
              <a:rPr lang="en-US" sz="3544" dirty="0"/>
              <a:t>the icosahedron (made of  120 triangles) for water and </a:t>
            </a:r>
            <a:endParaRPr lang="el-GR" sz="3544" dirty="0"/>
          </a:p>
          <a:p>
            <a:pPr marL="731360" indent="-731360">
              <a:buFont typeface="+mj-lt"/>
              <a:buAutoNum type="arabicPeriod"/>
            </a:pPr>
            <a:r>
              <a:rPr lang="en-US" sz="3544" dirty="0"/>
              <a:t>the cube (made of 24 triangles) for earth.</a:t>
            </a:r>
            <a:endParaRPr lang="el-GR" sz="3544" dirty="0"/>
          </a:p>
          <a:p>
            <a:r>
              <a:rPr lang="en-GB" sz="3544" dirty="0"/>
              <a:t>It is evident that these views of Plato are based on observations of crystals, including snowflakes and iron meteorites.</a:t>
            </a:r>
            <a:endParaRPr lang="el-GR" sz="3544" dirty="0"/>
          </a:p>
          <a:p>
            <a:r>
              <a:rPr lang="en-US" sz="3544" dirty="0"/>
              <a:t> </a:t>
            </a:r>
            <a:endParaRPr lang="el-GR" sz="3544" dirty="0"/>
          </a:p>
        </p:txBody>
      </p:sp>
      <p:sp>
        <p:nvSpPr>
          <p:cNvPr id="32" name="5 - TextBox"/>
          <p:cNvSpPr txBox="1"/>
          <p:nvPr/>
        </p:nvSpPr>
        <p:spPr>
          <a:xfrm>
            <a:off x="12814372" y="15117792"/>
            <a:ext cx="10156430" cy="24630974"/>
          </a:xfrm>
          <a:prstGeom prst="rect">
            <a:avLst/>
          </a:prstGeom>
          <a:noFill/>
        </p:spPr>
        <p:txBody>
          <a:bodyPr wrap="square" rtlCol="0">
            <a:spAutoFit/>
          </a:bodyPr>
          <a:lstStyle/>
          <a:p>
            <a:r>
              <a:rPr lang="el-GR" sz="2953" b="1" dirty="0"/>
              <a:t>Τα χημικά στοιχεία και τα στοιχειώδη σωματίδια του Πλάτωνα</a:t>
            </a:r>
          </a:p>
          <a:p>
            <a:endParaRPr lang="en-US" sz="1600" b="1" dirty="0"/>
          </a:p>
          <a:p>
            <a:r>
              <a:rPr lang="el-GR" sz="2953" b="1" dirty="0"/>
              <a:t>Ο Πλάτων (429-347 π.Χ.) είναι ο σημαντικότερος Έλληνας φιλόσοφος, με εξαιρετική επιρροή στη φιλοσοφία όπως την γνωρίζουμε σήμερα. Έθεσε προκλητικά, θεμελιώδη και βαθιά ερωτήματα που έπρεπε να απαντηθούν, ακολουθώντας τον δάσκαλό του Σωκράτη. Επηρεάστηκε από τον Σωκράτη στις μεθόδους του, και πιθανώς από τον φιλόσοφο Κρατύλο, μαθητή του Ηράκλειτου, σχετικά με την άποψή του για τον Κόσμο. </a:t>
            </a:r>
          </a:p>
          <a:p>
            <a:r>
              <a:rPr lang="el-GR" sz="2953" b="1" dirty="0"/>
              <a:t>Έγινε Πυθαγόρειος και πίστευε ότι στη Φύση όλα περιγράφονται με ακρίβεια με τα μαθηματικά. Υιοθέτησε την έννοια των </a:t>
            </a:r>
            <a:r>
              <a:rPr lang="el-GR" sz="2953" b="1" i="1" u="sng" dirty="0"/>
              <a:t>Ιδεών</a:t>
            </a:r>
            <a:r>
              <a:rPr lang="el-GR" sz="2953" b="1" dirty="0"/>
              <a:t> (θεωρία των μορφών) από τον Σωκράτη. Ωστόσο επεξέτεινε τη θεωρία: οι ιδέες είναι τα πρωτότυπα των πραγμάτων, κάθε τι, κάθε αντικείμενο περιγράφεται και εξηγείται με τα μαθηματικά. Σύμφωνα με τον Αριστοτέλη οι ιδέες [του Πλάτωνα] είναι μαθηματικές οντότητες, αυτό που σήμερα θα λέγαμε στη θεωρητική φυσική μαθηματικούς τύπους που περιγράφουν ακριβώς κάθε αντικείμενο</a:t>
            </a:r>
            <a:r>
              <a:rPr lang="en-US" sz="2953" b="1" dirty="0"/>
              <a:t>, </a:t>
            </a:r>
            <a:r>
              <a:rPr lang="el-GR" sz="2953" b="1" dirty="0"/>
              <a:t>μαθηματικά πρότυπα. Ο </a:t>
            </a:r>
            <a:r>
              <a:rPr lang="el-GR" sz="2953" b="1" i="1" dirty="0"/>
              <a:t>πλατωνικός ιδεαλισμός</a:t>
            </a:r>
            <a:r>
              <a:rPr lang="el-GR" sz="2953" b="1" dirty="0"/>
              <a:t>, όπως ονομάζεται η θεωρία, είναι η θεωρία των μορφών ή το δόγμα των ιδεών, ότι όλα τα αντικείμενα έχουν τα πρωτότυπά τους, τα ιδανικά σχέδια, που προϋπάρχουν. </a:t>
            </a:r>
            <a:endParaRPr lang="el-GR" sz="2953" dirty="0"/>
          </a:p>
          <a:p>
            <a:r>
              <a:rPr lang="el-GR" sz="2953" b="1" dirty="0"/>
              <a:t>Ο Πλάτων θεωρεί ότι οι Ιδέες προϋπάρχουν και τα πραγματικά αντικείμενα είναι απλές σκιές ή προβολές των ιδεών. </a:t>
            </a:r>
            <a:endParaRPr lang="el-GR" sz="2953" dirty="0"/>
          </a:p>
          <a:p>
            <a:r>
              <a:rPr lang="el-GR" sz="2953" b="1" dirty="0"/>
              <a:t>Ο Πλάτων, όντας Πυθαγόρειος, πίστευε στη μεγάλη σημασία των μαθηματικών στην κατανόηση του Σύμπαντος αλλά και στη Φιλοσοφία.</a:t>
            </a:r>
            <a:endParaRPr lang="el-GR" sz="2953" dirty="0"/>
          </a:p>
          <a:p>
            <a:r>
              <a:rPr lang="el-GR" sz="2953" b="1" dirty="0"/>
              <a:t>Χαρακτηριστικό είναι ότι έγραψε στην πόρτα της Ακαδημίας, της Σχολής του: «Μην μπεις αν δεν ξέρεις μαθηματικά» ή πιο σωστά «</a:t>
            </a:r>
            <a:r>
              <a:rPr lang="el-GR" sz="2953" b="1" dirty="0" err="1"/>
              <a:t>Μηδεὶς</a:t>
            </a:r>
            <a:r>
              <a:rPr lang="el-GR" sz="2953" b="1" dirty="0"/>
              <a:t> </a:t>
            </a:r>
            <a:r>
              <a:rPr lang="el-GR" sz="2953" b="1" dirty="0" err="1"/>
              <a:t>ἀγεωμέτρητος</a:t>
            </a:r>
            <a:r>
              <a:rPr lang="el-GR" sz="2953" b="1" dirty="0"/>
              <a:t> </a:t>
            </a:r>
            <a:r>
              <a:rPr lang="el-GR" sz="2953" b="1" dirty="0" err="1"/>
              <a:t>εἰσίτω</a:t>
            </a:r>
            <a:r>
              <a:rPr lang="el-GR" sz="2953" b="1" dirty="0"/>
              <a:t>».</a:t>
            </a:r>
            <a:endParaRPr lang="el-GR" sz="2953" dirty="0"/>
          </a:p>
          <a:p>
            <a:r>
              <a:rPr lang="el-GR" sz="2953" b="1" dirty="0"/>
              <a:t>Ο Πλάτωνας επειδή πίστευε ότι οι ιδέες και τα πάντα στον κόσμο είναι μαθηματικά, οι ιδέες είναι αριθμοί</a:t>
            </a:r>
            <a:r>
              <a:rPr lang="el-GR" sz="2953" dirty="0"/>
              <a:t>, ε</a:t>
            </a:r>
            <a:r>
              <a:rPr lang="el-GR" sz="2953" b="1" dirty="0"/>
              <a:t>ισήγαγε τα πλατωνικά στερεά [μαθηματικά πρότυπα] που όλα κατασκευάζονται από δυο τρίγωνα και που είναι τα στοιχειώδη δομικά στοιχεία του Σύμπαντος. Τα πλατωνικά στερεά είναι τα χημικά στοιχεία του Πλάτωνα. Μοιάζουν με τα άτομα του Δημόκριτου (τον οποίο αντιπαθούσε, όπως και τη θεωρία των ατόμων). Τα δυο στοιχειώδη τρίγωνα είναι τα στοιχειώδη συστατικά της ύλης. Θα μπορούσαμε να πούμε τα στοιχειώδη σωματίδια ή τα </a:t>
            </a:r>
            <a:r>
              <a:rPr lang="el-GR" sz="2953" b="1" dirty="0" err="1"/>
              <a:t>κουάρκς</a:t>
            </a:r>
            <a:r>
              <a:rPr lang="el-GR" sz="2953" b="1" dirty="0"/>
              <a:t> του Πλάτωνα. Τα πλατωνικά τρίγωνα και τα στερεά είναι ισοδύναμα με τα στοιχειώδη σωματίδια ή με άτομα ή μόρια που χρησιμοποιεί σήμερα η φυσική για να μελετήσει τη Φύση.</a:t>
            </a:r>
            <a:endParaRPr lang="el-GR" sz="2953" dirty="0"/>
          </a:p>
          <a:p>
            <a:r>
              <a:rPr lang="el-GR" sz="2953" b="1" dirty="0"/>
              <a:t>Οι συνδυασμοί αυτών των τριγώνων (στοιχειώδη σωματίδια του Πλάτωνα) κατασκευάζουν τα τέσσερα «χημικά στοιχεία» του Πλάτωνα:</a:t>
            </a:r>
            <a:endParaRPr lang="el-GR" sz="2953" dirty="0"/>
          </a:p>
          <a:p>
            <a:r>
              <a:rPr lang="el-GR" sz="2953" b="1" dirty="0"/>
              <a:t>το τετράεδρο ή πυραμίδα (από 24 τρίγωνα) για τη φωτιά.</a:t>
            </a:r>
            <a:endParaRPr lang="el-GR" sz="2953" dirty="0"/>
          </a:p>
          <a:p>
            <a:r>
              <a:rPr lang="el-GR" sz="2953" b="1" dirty="0"/>
              <a:t>το οκτάεδρο (από 48 τρίγωνα) για τον αέρα.</a:t>
            </a:r>
            <a:endParaRPr lang="el-GR" sz="2953" dirty="0"/>
          </a:p>
          <a:p>
            <a:r>
              <a:rPr lang="el-GR" sz="2953" b="1" dirty="0"/>
              <a:t>το </a:t>
            </a:r>
            <a:r>
              <a:rPr lang="el-GR" sz="2953" b="1" dirty="0" err="1"/>
              <a:t>εικοσάεδρο</a:t>
            </a:r>
            <a:r>
              <a:rPr lang="el-GR" sz="2953" b="1" dirty="0"/>
              <a:t> (από 120 τρίγωνα) για το νερό και</a:t>
            </a:r>
            <a:endParaRPr lang="el-GR" sz="2953" dirty="0"/>
          </a:p>
          <a:p>
            <a:r>
              <a:rPr lang="el-GR" sz="2953" b="1" dirty="0"/>
              <a:t>ο κύβος (από 24 τρίγωνα) για τη γη.</a:t>
            </a:r>
            <a:endParaRPr lang="el-GR" sz="2953" dirty="0"/>
          </a:p>
          <a:p>
            <a:r>
              <a:rPr lang="el-GR" sz="2953" b="1" dirty="0"/>
              <a:t>Πιθανότατα αυτές οι απόψεις του Πλάτωνα βασίζονται σε παρατηρήσεις κρυστάλλων, συμπεριλαμβανομένων νιφάδων χιονιού και </a:t>
            </a:r>
            <a:r>
              <a:rPr lang="el-GR" sz="2953" b="1" dirty="0" err="1"/>
              <a:t>σιδηρομετεωριτών</a:t>
            </a:r>
            <a:r>
              <a:rPr lang="el-GR" sz="2953" b="1" dirty="0"/>
              <a:t>.</a:t>
            </a:r>
            <a:endParaRPr lang="el-GR" sz="2953" dirty="0"/>
          </a:p>
        </p:txBody>
      </p:sp>
      <p:pic>
        <p:nvPicPr>
          <p:cNvPr id="1026" name="Picture 2" descr="D:\TEX\01_Photos\Acropolis\ACROPILI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2724" y="39650268"/>
            <a:ext cx="23489230" cy="9027490"/>
          </a:xfrm>
          <a:prstGeom prst="rect">
            <a:avLst/>
          </a:prstGeom>
          <a:noFill/>
          <a:extLst>
            <a:ext uri="{909E8E84-426E-40DD-AFC4-6F175D3DCCD1}">
              <a14:hiddenFill xmlns:a14="http://schemas.microsoft.com/office/drawing/2010/main">
                <a:solidFill>
                  <a:srgbClr val="FFFFFF"/>
                </a:solidFill>
              </a14:hiddenFill>
            </a:ext>
          </a:extLst>
        </p:spPr>
      </p:pic>
      <p:sp>
        <p:nvSpPr>
          <p:cNvPr id="61" name="Ορθογώνιο 60"/>
          <p:cNvSpPr/>
          <p:nvPr/>
        </p:nvSpPr>
        <p:spPr>
          <a:xfrm>
            <a:off x="8272232" y="48860272"/>
            <a:ext cx="8867040" cy="1090684"/>
          </a:xfrm>
          <a:prstGeom prst="rect">
            <a:avLst/>
          </a:prstGeom>
        </p:spPr>
        <p:txBody>
          <a:bodyPr wrap="none">
            <a:spAutoFit/>
          </a:bodyPr>
          <a:lstStyle/>
          <a:p>
            <a:r>
              <a:rPr lang="fr-FR" sz="6497" dirty="0"/>
              <a:t>Acropolis, </a:t>
            </a:r>
            <a:r>
              <a:rPr lang="fr-FR" sz="6497" dirty="0" err="1"/>
              <a:t>Athens</a:t>
            </a:r>
            <a:r>
              <a:rPr lang="fr-FR" sz="6497" dirty="0"/>
              <a:t>, </a:t>
            </a:r>
            <a:r>
              <a:rPr lang="fr-FR" sz="6497" dirty="0" err="1"/>
              <a:t>Greece</a:t>
            </a:r>
            <a:endParaRPr lang="fr-FR" sz="6497" dirty="0"/>
          </a:p>
        </p:txBody>
      </p:sp>
      <p:grpSp>
        <p:nvGrpSpPr>
          <p:cNvPr id="2" name="Ομάδα 1">
            <a:extLst>
              <a:ext uri="{FF2B5EF4-FFF2-40B4-BE49-F238E27FC236}">
                <a16:creationId xmlns:a16="http://schemas.microsoft.com/office/drawing/2014/main" id="{C3EABCB4-3110-7757-F8DA-087C60BC76F7}"/>
              </a:ext>
            </a:extLst>
          </p:cNvPr>
          <p:cNvGrpSpPr/>
          <p:nvPr/>
        </p:nvGrpSpPr>
        <p:grpSpPr>
          <a:xfrm>
            <a:off x="2531343" y="868906"/>
            <a:ext cx="4830786" cy="5334632"/>
            <a:chOff x="1993246" y="829659"/>
            <a:chExt cx="4830786" cy="5334632"/>
          </a:xfrm>
        </p:grpSpPr>
        <p:sp>
          <p:nvSpPr>
            <p:cNvPr id="3" name="Rectangle 95">
              <a:extLst>
                <a:ext uri="{FF2B5EF4-FFF2-40B4-BE49-F238E27FC236}">
                  <a16:creationId xmlns:a16="http://schemas.microsoft.com/office/drawing/2014/main" id="{B19C8631-1DCC-D94D-2DE0-7747EA008412}"/>
                </a:ext>
              </a:extLst>
            </p:cNvPr>
            <p:cNvSpPr>
              <a:spLocks noChangeArrowheads="1"/>
            </p:cNvSpPr>
            <p:nvPr/>
          </p:nvSpPr>
          <p:spPr bwMode="auto">
            <a:xfrm>
              <a:off x="1993246" y="3055491"/>
              <a:ext cx="4830786" cy="3108800"/>
            </a:xfrm>
            <a:prstGeom prst="rect">
              <a:avLst/>
            </a:prstGeom>
            <a:noFill/>
            <a:ln w="9525">
              <a:noFill/>
              <a:miter lim="800000"/>
              <a:headEnd/>
              <a:tailEnd/>
            </a:ln>
          </p:spPr>
          <p:txBody>
            <a:bodyPr wrap="square" lIns="609853" tIns="304927" rIns="609853" bIns="304927" anchor="ctr">
              <a:spAutoFit/>
            </a:bodyPr>
            <a:lst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a:lstStyle>
            <a:p>
              <a:pPr algn="ctr" defTabSz="6097588"/>
              <a:r>
                <a:rPr lang="en-US" sz="2400" dirty="0">
                  <a:solidFill>
                    <a:srgbClr val="003399"/>
                  </a:solidFill>
                </a:rPr>
                <a:t>National and Kapodistrian University of Athens</a:t>
              </a:r>
            </a:p>
            <a:p>
              <a:pPr algn="ctr" defTabSz="6097588"/>
              <a:r>
                <a:rPr lang="el-GR" sz="2400" dirty="0">
                  <a:solidFill>
                    <a:srgbClr val="003399"/>
                  </a:solidFill>
                </a:rPr>
                <a:t>Εθνικό και Καποδιστριακό Πανεπιστήμιο Αθηνών</a:t>
              </a:r>
              <a:endParaRPr lang="en-GB" sz="2400" dirty="0">
                <a:solidFill>
                  <a:srgbClr val="003399"/>
                </a:solidFill>
              </a:endParaRPr>
            </a:p>
            <a:p>
              <a:pPr algn="ctr" defTabSz="6097588"/>
              <a:r>
                <a:rPr lang="en-GB" sz="1400" b="1" dirty="0">
                  <a:solidFill>
                    <a:srgbClr val="003399"/>
                  </a:solidFill>
                </a:rPr>
                <a:t>Xenophon  </a:t>
              </a:r>
              <a:r>
                <a:rPr lang="en-GB" sz="1400" b="1" dirty="0" err="1">
                  <a:solidFill>
                    <a:srgbClr val="003399"/>
                  </a:solidFill>
                </a:rPr>
                <a:t>Moussas</a:t>
              </a:r>
              <a:r>
                <a:rPr lang="en-GB" sz="1400" b="1" dirty="0">
                  <a:solidFill>
                    <a:srgbClr val="003399"/>
                  </a:solidFill>
                </a:rPr>
                <a:t>    </a:t>
              </a:r>
              <a:r>
                <a:rPr lang="en-GB" sz="1400" b="1" dirty="0">
                  <a:solidFill>
                    <a:srgbClr val="003399"/>
                  </a:solidFill>
                  <a:hlinkClick r:id="rId14"/>
                </a:rPr>
                <a:t>xmoussas@phys.uoa.gr</a:t>
              </a:r>
              <a:r>
                <a:rPr lang="en-GB" sz="1400" b="1" dirty="0">
                  <a:solidFill>
                    <a:srgbClr val="003399"/>
                  </a:solidFill>
                </a:rPr>
                <a:t>, </a:t>
              </a:r>
              <a:r>
                <a:rPr lang="en-GB" sz="1400" b="1" dirty="0">
                  <a:solidFill>
                    <a:srgbClr val="003399"/>
                  </a:solidFill>
                  <a:hlinkClick r:id="rId15"/>
                </a:rPr>
                <a:t>x</a:t>
              </a:r>
              <a:r>
                <a:rPr lang="en-GB" sz="1400" b="1" dirty="0">
                  <a:solidFill>
                    <a:srgbClr val="003399"/>
                  </a:solidFill>
                </a:rPr>
                <a:t> </a:t>
              </a:r>
            </a:p>
            <a:p>
              <a:pPr algn="ctr" defTabSz="6097588"/>
              <a:r>
                <a:rPr lang="en-GB" sz="1400" b="1" dirty="0" err="1">
                  <a:solidFill>
                    <a:srgbClr val="003399"/>
                  </a:solidFill>
                </a:rPr>
                <a:t>tel</a:t>
              </a:r>
              <a:r>
                <a:rPr lang="en-GB" sz="1400" b="1" dirty="0">
                  <a:solidFill>
                    <a:srgbClr val="003399"/>
                  </a:solidFill>
                </a:rPr>
                <a:t> +306978792891</a:t>
              </a:r>
              <a:endParaRPr lang="el-GR" sz="1400" b="1" dirty="0">
                <a:solidFill>
                  <a:srgbClr val="003399"/>
                </a:solidFill>
              </a:endParaRPr>
            </a:p>
            <a:p>
              <a:pPr algn="ctr" defTabSz="6097588"/>
              <a:r>
                <a:rPr lang="en-US" sz="1400" b="1" dirty="0">
                  <a:solidFill>
                    <a:srgbClr val="003399"/>
                  </a:solidFill>
                </a:rPr>
                <a:t>Copyright © 2025 X. Moussas</a:t>
              </a:r>
              <a:endParaRPr lang="el-GR" sz="1400" dirty="0">
                <a:solidFill>
                  <a:srgbClr val="003399"/>
                </a:solidFill>
              </a:endParaRPr>
            </a:p>
            <a:p>
              <a:pPr algn="ctr" defTabSz="6097588"/>
              <a:endParaRPr lang="el-GR" sz="2400" dirty="0">
                <a:solidFill>
                  <a:srgbClr val="003399"/>
                </a:solidFill>
              </a:endParaRPr>
            </a:p>
          </p:txBody>
        </p:sp>
        <p:pic>
          <p:nvPicPr>
            <p:cNvPr id="5" name="Picture 2">
              <a:extLst>
                <a:ext uri="{FF2B5EF4-FFF2-40B4-BE49-F238E27FC236}">
                  <a16:creationId xmlns:a16="http://schemas.microsoft.com/office/drawing/2014/main" id="{7A163A73-93D4-52B0-6E2A-94C9C9566DB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57206" y="829659"/>
              <a:ext cx="1502865" cy="2348896"/>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Εικόνα 6">
            <a:extLst>
              <a:ext uri="{FF2B5EF4-FFF2-40B4-BE49-F238E27FC236}">
                <a16:creationId xmlns:a16="http://schemas.microsoft.com/office/drawing/2014/main" id="{481B3BB6-474C-4053-600C-0B0FCFCAD5F4}"/>
              </a:ext>
            </a:extLst>
          </p:cNvPr>
          <p:cNvPicPr>
            <a:picLocks noChangeAspect="1"/>
          </p:cNvPicPr>
          <p:nvPr/>
        </p:nvPicPr>
        <p:blipFill>
          <a:blip r:embed="rId17"/>
          <a:stretch>
            <a:fillRect/>
          </a:stretch>
        </p:blipFill>
        <p:spPr>
          <a:xfrm>
            <a:off x="24137486" y="4169077"/>
            <a:ext cx="10971838" cy="11018555"/>
          </a:xfrm>
          <a:prstGeom prst="rect">
            <a:avLst/>
          </a:prstGeom>
        </p:spPr>
      </p:pic>
      <p:pic>
        <p:nvPicPr>
          <p:cNvPr id="8" name="Εικόνα 7">
            <a:extLst>
              <a:ext uri="{FF2B5EF4-FFF2-40B4-BE49-F238E27FC236}">
                <a16:creationId xmlns:a16="http://schemas.microsoft.com/office/drawing/2014/main" id="{99FEB8A1-9D61-8C8F-F87E-BCB76E37BD79}"/>
              </a:ext>
            </a:extLst>
          </p:cNvPr>
          <p:cNvPicPr>
            <a:picLocks noChangeAspect="1"/>
          </p:cNvPicPr>
          <p:nvPr/>
        </p:nvPicPr>
        <p:blipFill>
          <a:blip r:embed="rId18"/>
          <a:stretch>
            <a:fillRect/>
          </a:stretch>
        </p:blipFill>
        <p:spPr>
          <a:xfrm>
            <a:off x="796224" y="27532554"/>
            <a:ext cx="11626718" cy="11712156"/>
          </a:xfrm>
          <a:prstGeom prst="rect">
            <a:avLst/>
          </a:prstGeom>
        </p:spPr>
      </p:pic>
      <p:pic>
        <p:nvPicPr>
          <p:cNvPr id="10" name="Εικόνα 9">
            <a:extLst>
              <a:ext uri="{FF2B5EF4-FFF2-40B4-BE49-F238E27FC236}">
                <a16:creationId xmlns:a16="http://schemas.microsoft.com/office/drawing/2014/main" id="{4DFC41B5-2E99-0249-0823-439823CEEEE0}"/>
              </a:ext>
            </a:extLst>
          </p:cNvPr>
          <p:cNvPicPr>
            <a:picLocks noChangeAspect="1"/>
          </p:cNvPicPr>
          <p:nvPr/>
        </p:nvPicPr>
        <p:blipFill>
          <a:blip r:embed="rId19"/>
          <a:stretch>
            <a:fillRect/>
          </a:stretch>
        </p:blipFill>
        <p:spPr>
          <a:xfrm>
            <a:off x="818153" y="13606729"/>
            <a:ext cx="11735030" cy="6691379"/>
          </a:xfrm>
          <a:prstGeom prst="rect">
            <a:avLst/>
          </a:prstGeom>
        </p:spPr>
      </p:pic>
      <p:pic>
        <p:nvPicPr>
          <p:cNvPr id="22" name="Εικόνα 21">
            <a:extLst>
              <a:ext uri="{FF2B5EF4-FFF2-40B4-BE49-F238E27FC236}">
                <a16:creationId xmlns:a16="http://schemas.microsoft.com/office/drawing/2014/main" id="{BC0DE303-92FA-9E77-1D34-0D82BF19EFC2}"/>
              </a:ext>
            </a:extLst>
          </p:cNvPr>
          <p:cNvPicPr>
            <a:picLocks noChangeAspect="1"/>
          </p:cNvPicPr>
          <p:nvPr/>
        </p:nvPicPr>
        <p:blipFill>
          <a:blip r:embed="rId20"/>
          <a:stretch>
            <a:fillRect/>
          </a:stretch>
        </p:blipFill>
        <p:spPr>
          <a:xfrm>
            <a:off x="850621" y="20612382"/>
            <a:ext cx="11626718" cy="6606992"/>
          </a:xfrm>
          <a:prstGeom prst="rect">
            <a:avLst/>
          </a:prstGeom>
        </p:spPr>
      </p:pic>
    </p:spTree>
    <p:extLst>
      <p:ext uri="{BB962C8B-B14F-4D97-AF65-F5344CB8AC3E}">
        <p14:creationId xmlns:p14="http://schemas.microsoft.com/office/powerpoint/2010/main" val="414827934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heme/theme1.xml><?xml version="1.0" encoding="utf-8"?>
<a:theme xmlns:a="http://schemas.openxmlformats.org/drawingml/2006/main" name="Θέμα του Office">
  <a:themeElements>
    <a:clrScheme name="Office">
      <a:dk1>
        <a:sysClr val="windowText" lastClr="FFFFFF"/>
      </a:dk1>
      <a:lt1>
        <a:sysClr val="window" lastClr="20202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FFFFFF"/>
      </a:dk1>
      <a:lt1>
        <a:sysClr val="window" lastClr="202020"/>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884</TotalTime>
  <Words>1231</Words>
  <Application>Microsoft Office PowerPoint</Application>
  <PresentationFormat>Προσαρμογή</PresentationFormat>
  <Paragraphs>59</Paragraphs>
  <Slides>1</Slides>
  <Notes>1</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vt:i4>
      </vt:variant>
    </vt:vector>
  </HeadingPairs>
  <TitlesOfParts>
    <vt:vector size="6" baseType="lpstr">
      <vt:lpstr>Aptos</vt:lpstr>
      <vt:lpstr>Arial</vt:lpstr>
      <vt:lpstr>Calibri</vt:lpstr>
      <vt:lpstr>Times New Roman</vt:lpstr>
      <vt:lpstr>Θέμα του Office</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erg_ASTROFISIKIS</dc:creator>
  <cp:lastModifiedBy>Xenophon Moussas</cp:lastModifiedBy>
  <cp:revision>73</cp:revision>
  <dcterms:created xsi:type="dcterms:W3CDTF">2014-06-01T18:00:45Z</dcterms:created>
  <dcterms:modified xsi:type="dcterms:W3CDTF">2025-01-08T19:22:31Z</dcterms:modified>
</cp:coreProperties>
</file>