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Lst>
  <p:sldSz cx="36004500" cy="50406300"/>
  <p:notesSz cx="6858000" cy="9144000"/>
  <p:defaultText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76">
          <p15:clr>
            <a:srgbClr val="A4A3A4"/>
          </p15:clr>
        </p15:guide>
        <p15:guide id="2" pos="11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0678" autoAdjust="0"/>
    <p:restoredTop sz="94640" autoAdjust="0"/>
  </p:normalViewPr>
  <p:slideViewPr>
    <p:cSldViewPr>
      <p:cViewPr varScale="1">
        <p:scale>
          <a:sx n="10" d="100"/>
          <a:sy n="10" d="100"/>
        </p:scale>
        <p:origin x="2424" y="-264"/>
      </p:cViewPr>
      <p:guideLst>
        <p:guide orient="horz" pos="15876"/>
        <p:guide pos="113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700340" y="15658636"/>
            <a:ext cx="30603825" cy="10804682"/>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5400677" y="28563570"/>
            <a:ext cx="25203151" cy="12881610"/>
          </a:xfrm>
        </p:spPr>
        <p:txBody>
          <a:bodyPr/>
          <a:lstStyle>
            <a:lvl1pPr marL="0" indent="0" algn="ctr">
              <a:buNone/>
              <a:defRPr>
                <a:solidFill>
                  <a:schemeClr val="tx1">
                    <a:tint val="75000"/>
                  </a:schemeClr>
                </a:solidFill>
              </a:defRPr>
            </a:lvl1pPr>
            <a:lvl2pPr marL="2305294" indent="0" algn="ctr">
              <a:buNone/>
              <a:defRPr>
                <a:solidFill>
                  <a:schemeClr val="tx1">
                    <a:tint val="75000"/>
                  </a:schemeClr>
                </a:solidFill>
              </a:defRPr>
            </a:lvl2pPr>
            <a:lvl3pPr marL="4610588" indent="0" algn="ctr">
              <a:buNone/>
              <a:defRPr>
                <a:solidFill>
                  <a:schemeClr val="tx1">
                    <a:tint val="75000"/>
                  </a:schemeClr>
                </a:solidFill>
              </a:defRPr>
            </a:lvl3pPr>
            <a:lvl4pPr marL="6915882" indent="0" algn="ctr">
              <a:buNone/>
              <a:defRPr>
                <a:solidFill>
                  <a:schemeClr val="tx1">
                    <a:tint val="75000"/>
                  </a:schemeClr>
                </a:solidFill>
              </a:defRPr>
            </a:lvl4pPr>
            <a:lvl5pPr marL="9221175" indent="0" algn="ctr">
              <a:buNone/>
              <a:defRPr>
                <a:solidFill>
                  <a:schemeClr val="tx1">
                    <a:tint val="75000"/>
                  </a:schemeClr>
                </a:solidFill>
              </a:defRPr>
            </a:lvl5pPr>
            <a:lvl6pPr marL="11526469" indent="0" algn="ctr">
              <a:buNone/>
              <a:defRPr>
                <a:solidFill>
                  <a:schemeClr val="tx1">
                    <a:tint val="75000"/>
                  </a:schemeClr>
                </a:solidFill>
              </a:defRPr>
            </a:lvl6pPr>
            <a:lvl7pPr marL="13831763" indent="0" algn="ctr">
              <a:buNone/>
              <a:defRPr>
                <a:solidFill>
                  <a:schemeClr val="tx1">
                    <a:tint val="75000"/>
                  </a:schemeClr>
                </a:solidFill>
              </a:defRPr>
            </a:lvl7pPr>
            <a:lvl8pPr marL="16137057" indent="0" algn="ctr">
              <a:buNone/>
              <a:defRPr>
                <a:solidFill>
                  <a:schemeClr val="tx1">
                    <a:tint val="75000"/>
                  </a:schemeClr>
                </a:solidFill>
              </a:defRPr>
            </a:lvl8pPr>
            <a:lvl9pPr marL="18442351"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19577443" y="2695343"/>
            <a:ext cx="6075762" cy="57337166"/>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1350172" y="2695343"/>
            <a:ext cx="17627205" cy="57337166"/>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844109" y="32390718"/>
            <a:ext cx="30603825" cy="10011251"/>
          </a:xfrm>
        </p:spPr>
        <p:txBody>
          <a:bodyPr anchor="t"/>
          <a:lstStyle>
            <a:lvl1pPr algn="l">
              <a:defRPr sz="202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2844109" y="21364349"/>
            <a:ext cx="30603825" cy="11026373"/>
          </a:xfrm>
        </p:spPr>
        <p:txBody>
          <a:bodyPr anchor="b"/>
          <a:lstStyle>
            <a:lvl1pPr marL="0" indent="0">
              <a:buNone/>
              <a:defRPr sz="10100">
                <a:solidFill>
                  <a:schemeClr val="tx1">
                    <a:tint val="75000"/>
                  </a:schemeClr>
                </a:solidFill>
              </a:defRPr>
            </a:lvl1pPr>
            <a:lvl2pPr marL="2305294" indent="0">
              <a:buNone/>
              <a:defRPr sz="9100">
                <a:solidFill>
                  <a:schemeClr val="tx1">
                    <a:tint val="75000"/>
                  </a:schemeClr>
                </a:solidFill>
              </a:defRPr>
            </a:lvl2pPr>
            <a:lvl3pPr marL="4610588" indent="0">
              <a:buNone/>
              <a:defRPr sz="8100">
                <a:solidFill>
                  <a:schemeClr val="tx1">
                    <a:tint val="75000"/>
                  </a:schemeClr>
                </a:solidFill>
              </a:defRPr>
            </a:lvl3pPr>
            <a:lvl4pPr marL="6915882" indent="0">
              <a:buNone/>
              <a:defRPr sz="7100">
                <a:solidFill>
                  <a:schemeClr val="tx1">
                    <a:tint val="75000"/>
                  </a:schemeClr>
                </a:solidFill>
              </a:defRPr>
            </a:lvl4pPr>
            <a:lvl5pPr marL="9221175" indent="0">
              <a:buNone/>
              <a:defRPr sz="7100">
                <a:solidFill>
                  <a:schemeClr val="tx1">
                    <a:tint val="75000"/>
                  </a:schemeClr>
                </a:solidFill>
              </a:defRPr>
            </a:lvl5pPr>
            <a:lvl6pPr marL="11526469" indent="0">
              <a:buNone/>
              <a:defRPr sz="7100">
                <a:solidFill>
                  <a:schemeClr val="tx1">
                    <a:tint val="75000"/>
                  </a:schemeClr>
                </a:solidFill>
              </a:defRPr>
            </a:lvl6pPr>
            <a:lvl7pPr marL="13831763" indent="0">
              <a:buNone/>
              <a:defRPr sz="7100">
                <a:solidFill>
                  <a:schemeClr val="tx1">
                    <a:tint val="75000"/>
                  </a:schemeClr>
                </a:solidFill>
              </a:defRPr>
            </a:lvl7pPr>
            <a:lvl8pPr marL="16137057" indent="0">
              <a:buNone/>
              <a:defRPr sz="7100">
                <a:solidFill>
                  <a:schemeClr val="tx1">
                    <a:tint val="75000"/>
                  </a:schemeClr>
                </a:solidFill>
              </a:defRPr>
            </a:lvl8pPr>
            <a:lvl9pPr marL="18442351" indent="0">
              <a:buNone/>
              <a:defRPr sz="71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1350171"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13801727"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5" y="2018589"/>
            <a:ext cx="32404051" cy="8401050"/>
          </a:xfrm>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7" y="11283080"/>
            <a:ext cx="15908240"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1800227" y="15985331"/>
            <a:ext cx="15908240"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18289790" y="11283080"/>
            <a:ext cx="15914487"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18289790" y="15985331"/>
            <a:ext cx="15914487"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8" name="7 - Θέση υποσέλιδου"/>
          <p:cNvSpPr>
            <a:spLocks noGrp="1"/>
          </p:cNvSpPr>
          <p:nvPr>
            <p:ph type="ftr" sz="quarter" idx="11"/>
          </p:nvPr>
        </p:nvSpPr>
        <p:spPr/>
        <p:txBody>
          <a:bodyPr/>
          <a:lstStyle/>
          <a:p>
            <a:endParaRPr lang="en-GB"/>
          </a:p>
        </p:txBody>
      </p:sp>
      <p:sp>
        <p:nvSpPr>
          <p:cNvPr id="9" name="8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4" name="3 - Θέση υποσέλιδου"/>
          <p:cNvSpPr>
            <a:spLocks noGrp="1"/>
          </p:cNvSpPr>
          <p:nvPr>
            <p:ph type="ftr" sz="quarter" idx="11"/>
          </p:nvPr>
        </p:nvSpPr>
        <p:spPr/>
        <p:txBody>
          <a:bodyPr/>
          <a:lstStyle/>
          <a:p>
            <a:endParaRPr lang="en-GB"/>
          </a:p>
        </p:txBody>
      </p:sp>
      <p:sp>
        <p:nvSpPr>
          <p:cNvPr id="5" name="4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3" name="2 - Θέση υποσέλιδου"/>
          <p:cNvSpPr>
            <a:spLocks noGrp="1"/>
          </p:cNvSpPr>
          <p:nvPr>
            <p:ph type="ftr" sz="quarter" idx="11"/>
          </p:nvPr>
        </p:nvSpPr>
        <p:spPr/>
        <p:txBody>
          <a:bodyPr/>
          <a:lstStyle/>
          <a:p>
            <a:endParaRPr lang="en-GB"/>
          </a:p>
        </p:txBody>
      </p:sp>
      <p:sp>
        <p:nvSpPr>
          <p:cNvPr id="4" name="3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8" y="2006921"/>
            <a:ext cx="11845234" cy="8541068"/>
          </a:xfrm>
        </p:spPr>
        <p:txBody>
          <a:bodyPr anchor="b"/>
          <a:lstStyle>
            <a:lvl1pPr algn="l">
              <a:defRPr sz="101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14076762" y="2006923"/>
            <a:ext cx="20127518" cy="43020382"/>
          </a:xfrm>
        </p:spPr>
        <p:txBody>
          <a:bodyPr/>
          <a:lstStyle>
            <a:lvl1pPr>
              <a:defRPr sz="16100"/>
            </a:lvl1pPr>
            <a:lvl2pPr>
              <a:defRPr sz="14100"/>
            </a:lvl2pPr>
            <a:lvl3pPr>
              <a:defRPr sz="12100"/>
            </a:lvl3pPr>
            <a:lvl4pPr>
              <a:defRPr sz="10100"/>
            </a:lvl4pPr>
            <a:lvl5pPr>
              <a:defRPr sz="10100"/>
            </a:lvl5pPr>
            <a:lvl6pPr>
              <a:defRPr sz="10100"/>
            </a:lvl6pPr>
            <a:lvl7pPr>
              <a:defRPr sz="10100"/>
            </a:lvl7pPr>
            <a:lvl8pPr>
              <a:defRPr sz="10100"/>
            </a:lvl8pPr>
            <a:lvl9pPr>
              <a:defRPr sz="10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1800228" y="10547991"/>
            <a:ext cx="11845234" cy="34479315"/>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057137" y="35284414"/>
            <a:ext cx="21602700" cy="4165526"/>
          </a:xfrm>
        </p:spPr>
        <p:txBody>
          <a:bodyPr anchor="b"/>
          <a:lstStyle>
            <a:lvl1pPr algn="l">
              <a:defRPr sz="101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7057137" y="4503894"/>
            <a:ext cx="21602700" cy="30243780"/>
          </a:xfrm>
        </p:spPr>
        <p:txBody>
          <a:bodyPr/>
          <a:lstStyle>
            <a:lvl1pPr marL="0" indent="0">
              <a:buNone/>
              <a:defRPr sz="16100"/>
            </a:lvl1pPr>
            <a:lvl2pPr marL="2305294" indent="0">
              <a:buNone/>
              <a:defRPr sz="14100"/>
            </a:lvl2pPr>
            <a:lvl3pPr marL="4610588" indent="0">
              <a:buNone/>
              <a:defRPr sz="12100"/>
            </a:lvl3pPr>
            <a:lvl4pPr marL="6915882" indent="0">
              <a:buNone/>
              <a:defRPr sz="10100"/>
            </a:lvl4pPr>
            <a:lvl5pPr marL="9221175" indent="0">
              <a:buNone/>
              <a:defRPr sz="10100"/>
            </a:lvl5pPr>
            <a:lvl6pPr marL="11526469" indent="0">
              <a:buNone/>
              <a:defRPr sz="10100"/>
            </a:lvl6pPr>
            <a:lvl7pPr marL="13831763" indent="0">
              <a:buNone/>
              <a:defRPr sz="10100"/>
            </a:lvl7pPr>
            <a:lvl8pPr marL="16137057" indent="0">
              <a:buNone/>
              <a:defRPr sz="10100"/>
            </a:lvl8pPr>
            <a:lvl9pPr marL="18442351" indent="0">
              <a:buNone/>
              <a:defRPr sz="10100"/>
            </a:lvl9pPr>
          </a:lstStyle>
          <a:p>
            <a:endParaRPr lang="en-GB"/>
          </a:p>
        </p:txBody>
      </p:sp>
      <p:sp>
        <p:nvSpPr>
          <p:cNvPr id="4" name="3 - Θέση κειμένου"/>
          <p:cNvSpPr>
            <a:spLocks noGrp="1"/>
          </p:cNvSpPr>
          <p:nvPr>
            <p:ph type="body" sz="half" idx="2"/>
          </p:nvPr>
        </p:nvSpPr>
        <p:spPr>
          <a:xfrm>
            <a:off x="7057137" y="39449940"/>
            <a:ext cx="21602700" cy="5915734"/>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1800225" y="2018589"/>
            <a:ext cx="32404051" cy="8401050"/>
          </a:xfrm>
          <a:prstGeom prst="rect">
            <a:avLst/>
          </a:prstGeom>
        </p:spPr>
        <p:txBody>
          <a:bodyPr vert="horz" lIns="461059" tIns="230529" rIns="461059" bIns="230529" rtlCol="0" anchor="ctr">
            <a:normAutofit/>
          </a:body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5" y="11761479"/>
            <a:ext cx="32404051" cy="33265826"/>
          </a:xfrm>
          <a:prstGeom prst="rect">
            <a:avLst/>
          </a:prstGeom>
        </p:spPr>
        <p:txBody>
          <a:bodyPr vert="horz" lIns="461059" tIns="230529" rIns="461059" bIns="230529"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2"/>
          </p:nvPr>
        </p:nvSpPr>
        <p:spPr>
          <a:xfrm>
            <a:off x="1800225" y="46719181"/>
            <a:ext cx="8401051" cy="2683667"/>
          </a:xfrm>
          <a:prstGeom prst="rect">
            <a:avLst/>
          </a:prstGeom>
        </p:spPr>
        <p:txBody>
          <a:bodyPr vert="horz" lIns="461059" tIns="230529" rIns="461059" bIns="230529" rtlCol="0" anchor="ctr"/>
          <a:lstStyle>
            <a:lvl1pPr algn="l">
              <a:defRPr sz="6100">
                <a:solidFill>
                  <a:schemeClr val="tx1">
                    <a:tint val="75000"/>
                  </a:schemeClr>
                </a:solidFill>
              </a:defRPr>
            </a:lvl1pPr>
          </a:lstStyle>
          <a:p>
            <a:fld id="{716D7509-9ED9-4B61-87DC-A724F859E6AB}" type="datetimeFigureOut">
              <a:rPr lang="en-GB" smtClean="0"/>
              <a:pPr/>
              <a:t>20/03/2024</a:t>
            </a:fld>
            <a:endParaRPr lang="en-GB"/>
          </a:p>
        </p:txBody>
      </p:sp>
      <p:sp>
        <p:nvSpPr>
          <p:cNvPr id="5" name="4 - Θέση υποσέλιδου"/>
          <p:cNvSpPr>
            <a:spLocks noGrp="1"/>
          </p:cNvSpPr>
          <p:nvPr>
            <p:ph type="ftr" sz="quarter" idx="3"/>
          </p:nvPr>
        </p:nvSpPr>
        <p:spPr>
          <a:xfrm>
            <a:off x="12301540" y="46719181"/>
            <a:ext cx="11401425" cy="2683667"/>
          </a:xfrm>
          <a:prstGeom prst="rect">
            <a:avLst/>
          </a:prstGeom>
        </p:spPr>
        <p:txBody>
          <a:bodyPr vert="horz" lIns="461059" tIns="230529" rIns="461059" bIns="230529" rtlCol="0" anchor="ctr"/>
          <a:lstStyle>
            <a:lvl1pPr algn="ctr">
              <a:defRPr sz="6100">
                <a:solidFill>
                  <a:schemeClr val="tx1">
                    <a:tint val="75000"/>
                  </a:schemeClr>
                </a:solidFill>
              </a:defRPr>
            </a:lvl1pPr>
          </a:lstStyle>
          <a:p>
            <a:endParaRPr lang="en-GB"/>
          </a:p>
        </p:txBody>
      </p:sp>
      <p:sp>
        <p:nvSpPr>
          <p:cNvPr id="6" name="5 - Θέση αριθμού διαφάνειας"/>
          <p:cNvSpPr>
            <a:spLocks noGrp="1"/>
          </p:cNvSpPr>
          <p:nvPr>
            <p:ph type="sldNum" sz="quarter" idx="4"/>
          </p:nvPr>
        </p:nvSpPr>
        <p:spPr>
          <a:xfrm>
            <a:off x="25803225" y="46719181"/>
            <a:ext cx="8401051" cy="2683667"/>
          </a:xfrm>
          <a:prstGeom prst="rect">
            <a:avLst/>
          </a:prstGeom>
        </p:spPr>
        <p:txBody>
          <a:bodyPr vert="horz" lIns="461059" tIns="230529" rIns="461059" bIns="230529" rtlCol="0" anchor="ctr"/>
          <a:lstStyle>
            <a:lvl1pPr algn="r">
              <a:defRPr sz="6100">
                <a:solidFill>
                  <a:schemeClr val="tx1">
                    <a:tint val="75000"/>
                  </a:schemeClr>
                </a:solidFill>
              </a:defRPr>
            </a:lvl1pPr>
          </a:lstStyle>
          <a:p>
            <a:fld id="{187992A0-716E-43E8-BD68-F533C6A7A6A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610588" rtl="0" eaLnBrk="1" latinLnBrk="0" hangingPunct="1">
        <a:spcBef>
          <a:spcPct val="0"/>
        </a:spcBef>
        <a:buNone/>
        <a:defRPr sz="22200" kern="1200">
          <a:solidFill>
            <a:schemeClr val="tx1"/>
          </a:solidFill>
          <a:latin typeface="+mj-lt"/>
          <a:ea typeface="+mj-ea"/>
          <a:cs typeface="+mj-cs"/>
        </a:defRPr>
      </a:lvl1pPr>
    </p:titleStyle>
    <p:bodyStyle>
      <a:lvl1pPr marL="1728970" indent="-1728970" algn="l" defTabSz="4610588" rtl="0" eaLnBrk="1" latinLnBrk="0" hangingPunct="1">
        <a:spcBef>
          <a:spcPct val="20000"/>
        </a:spcBef>
        <a:buFont typeface="Arial" pitchFamily="34" charset="0"/>
        <a:buChar char="•"/>
        <a:defRPr sz="16100" kern="1200">
          <a:solidFill>
            <a:schemeClr val="tx1"/>
          </a:solidFill>
          <a:latin typeface="+mn-lt"/>
          <a:ea typeface="+mn-ea"/>
          <a:cs typeface="+mn-cs"/>
        </a:defRPr>
      </a:lvl1pPr>
      <a:lvl2pPr marL="3746102" indent="-1440809" algn="l" defTabSz="4610588" rtl="0" eaLnBrk="1" latinLnBrk="0" hangingPunct="1">
        <a:spcBef>
          <a:spcPct val="20000"/>
        </a:spcBef>
        <a:buFont typeface="Arial" pitchFamily="34" charset="0"/>
        <a:buChar char="–"/>
        <a:defRPr sz="14100" kern="1200">
          <a:solidFill>
            <a:schemeClr val="tx1"/>
          </a:solidFill>
          <a:latin typeface="+mn-lt"/>
          <a:ea typeface="+mn-ea"/>
          <a:cs typeface="+mn-cs"/>
        </a:defRPr>
      </a:lvl2pPr>
      <a:lvl3pPr marL="5763235" indent="-1152647" algn="l" defTabSz="4610588" rtl="0" eaLnBrk="1" latinLnBrk="0" hangingPunct="1">
        <a:spcBef>
          <a:spcPct val="20000"/>
        </a:spcBef>
        <a:buFont typeface="Arial" pitchFamily="34" charset="0"/>
        <a:buChar char="•"/>
        <a:defRPr sz="12100" kern="1200">
          <a:solidFill>
            <a:schemeClr val="tx1"/>
          </a:solidFill>
          <a:latin typeface="+mn-lt"/>
          <a:ea typeface="+mn-ea"/>
          <a:cs typeface="+mn-cs"/>
        </a:defRPr>
      </a:lvl3pPr>
      <a:lvl4pPr marL="806852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4pPr>
      <a:lvl5pPr marL="10373822"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5pPr>
      <a:lvl6pPr marL="12679116"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6pPr>
      <a:lvl7pPr marL="14984410"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7pPr>
      <a:lvl8pPr marL="17289704"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8pPr>
      <a:lvl9pPr marL="1959499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9pPr>
    </p:bodyStyle>
    <p:other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microsoft.com/office/2007/relationships/hdphoto" Target="../media/hdphoto4.wdp"/><Relationship Id="rId18" Type="http://schemas.openxmlformats.org/officeDocument/2006/relationships/image" Target="../media/image12.png"/><Relationship Id="rId3" Type="http://schemas.microsoft.com/office/2007/relationships/hdphoto" Target="../media/hdphoto1.wdp"/><Relationship Id="rId21" Type="http://schemas.openxmlformats.org/officeDocument/2006/relationships/image" Target="../media/image13.png"/><Relationship Id="rId7" Type="http://schemas.openxmlformats.org/officeDocument/2006/relationships/image" Target="../media/image4.jpeg"/><Relationship Id="rId12" Type="http://schemas.openxmlformats.org/officeDocument/2006/relationships/image" Target="../media/image8.png"/><Relationship Id="rId17" Type="http://schemas.openxmlformats.org/officeDocument/2006/relationships/image" Target="../media/image11.png"/><Relationship Id="rId2" Type="http://schemas.openxmlformats.org/officeDocument/2006/relationships/image" Target="../media/image1.jpeg"/><Relationship Id="rId16" Type="http://schemas.openxmlformats.org/officeDocument/2006/relationships/image" Target="../media/image10.png"/><Relationship Id="rId20" Type="http://schemas.openxmlformats.org/officeDocument/2006/relationships/hyperlink" Target="mailto:xmoussas@gmail.com" TargetMode="External"/><Relationship Id="rId1" Type="http://schemas.openxmlformats.org/officeDocument/2006/relationships/slideLayout" Target="../slideLayouts/slideLayout2.xml"/><Relationship Id="rId6" Type="http://schemas.openxmlformats.org/officeDocument/2006/relationships/image" Target="../media/image3.png"/><Relationship Id="rId11" Type="http://schemas.microsoft.com/office/2007/relationships/hdphoto" Target="../media/hdphoto3.wdp"/><Relationship Id="rId5" Type="http://schemas.microsoft.com/office/2007/relationships/hdphoto" Target="../media/hdphoto2.wdp"/><Relationship Id="rId15" Type="http://schemas.microsoft.com/office/2007/relationships/hdphoto" Target="../media/hdphoto5.wdp"/><Relationship Id="rId10" Type="http://schemas.openxmlformats.org/officeDocument/2006/relationships/image" Target="../media/image7.png"/><Relationship Id="rId19" Type="http://schemas.openxmlformats.org/officeDocument/2006/relationships/hyperlink" Target="mailto:xmoussas@phys.uoa.gr" TargetMode="External"/><Relationship Id="rId4" Type="http://schemas.openxmlformats.org/officeDocument/2006/relationships/image" Target="../media/image2.jpeg"/><Relationship Id="rId9" Type="http://schemas.openxmlformats.org/officeDocument/2006/relationships/image" Target="../media/image6.jpeg"/><Relationship Id="rId1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mailto:xmoussas@phys.uoa.gr"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mailto:xmoussas@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6"/>
          <p:cNvSpPr>
            <a:spLocks noChangeArrowheads="1"/>
          </p:cNvSpPr>
          <p:nvPr/>
        </p:nvSpPr>
        <p:spPr bwMode="auto">
          <a:xfrm>
            <a:off x="5012418" y="3751016"/>
            <a:ext cx="26679525" cy="2632648"/>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l-GR" sz="8000" b="1" i="1" dirty="0">
                <a:solidFill>
                  <a:srgbClr val="003399"/>
                </a:solidFill>
                <a:effectLst>
                  <a:outerShdw blurRad="38100" dist="38100" dir="2700000" algn="tl">
                    <a:srgbClr val="FFFFFF"/>
                  </a:outerShdw>
                </a:effectLst>
                <a:latin typeface="Times New Roman" pitchFamily="18" charset="0"/>
              </a:rPr>
              <a:t>Έκθεση Μηχανισμού Αντικυθήρων</a:t>
            </a:r>
          </a:p>
          <a:p>
            <a:pPr algn="ctr" defTabSz="1463422" rtl="1" eaLnBrk="0" hangingPunct="0">
              <a:defRPr/>
            </a:pPr>
            <a:r>
              <a:rPr lang="el-GR" sz="6600" b="1" i="1" dirty="0">
                <a:solidFill>
                  <a:srgbClr val="003399"/>
                </a:solidFill>
                <a:effectLst>
                  <a:outerShdw blurRad="38100" dist="38100" dir="2700000" algn="tl">
                    <a:srgbClr val="FFFFFF"/>
                  </a:outerShdw>
                </a:effectLst>
                <a:latin typeface="Times New Roman" pitchFamily="18" charset="0"/>
              </a:rPr>
              <a:t>Αστρονομία και Αστροφυσική των Ελλήνων</a:t>
            </a:r>
            <a:endParaRPr lang="en-US" sz="4800" b="1" i="1" dirty="0">
              <a:solidFill>
                <a:srgbClr val="003399"/>
              </a:solidFill>
              <a:effectLst>
                <a:outerShdw blurRad="38100" dist="38100" dir="2700000" algn="tl">
                  <a:srgbClr val="FFFFFF"/>
                </a:outerShdw>
              </a:effectLst>
              <a:latin typeface="Times New Roman" pitchFamily="18" charset="0"/>
            </a:endParaRPr>
          </a:p>
        </p:txBody>
      </p:sp>
      <p:sp>
        <p:nvSpPr>
          <p:cNvPr id="39" name="4 - TextBox"/>
          <p:cNvSpPr txBox="1"/>
          <p:nvPr/>
        </p:nvSpPr>
        <p:spPr>
          <a:xfrm>
            <a:off x="892912" y="35261478"/>
            <a:ext cx="7991639" cy="14311610"/>
          </a:xfrm>
          <a:prstGeom prst="rect">
            <a:avLst/>
          </a:prstGeom>
          <a:noFill/>
        </p:spPr>
        <p:txBody>
          <a:bodyPr wrap="square" rtlCol="0">
            <a:spAutoFit/>
          </a:bodyPr>
          <a:lstStyle/>
          <a:p>
            <a:r>
              <a:rPr lang="en-GB" sz="2800" dirty="0"/>
              <a:t>In prehistoric Greece, science and technology was initiated by gods and goddesses like Zeus, who was called </a:t>
            </a:r>
            <a:r>
              <a:rPr lang="en-GB" sz="2800" i="1" dirty="0" err="1"/>
              <a:t>mechaneus</a:t>
            </a:r>
            <a:r>
              <a:rPr lang="en-GB" sz="2800" dirty="0"/>
              <a:t> (engineer), Athena, Dionysus, Hephaestus, followed by semi-gods like Prometheus, king Orpheus in Macedonia and Thrace and Daedalus in Crete. </a:t>
            </a:r>
            <a:endParaRPr lang="el-GR" sz="2800" dirty="0"/>
          </a:p>
          <a:p>
            <a:r>
              <a:rPr lang="en-GB" sz="2800" b="1" dirty="0"/>
              <a:t>Homer</a:t>
            </a:r>
            <a:r>
              <a:rPr lang="en-GB" sz="2800" dirty="0"/>
              <a:t> described automata steering ships and other; this Homeric system was still in use on Greek boats until recently. Homer also described astronomy and cos</a:t>
            </a:r>
            <a:r>
              <a:rPr lang="el-GR" sz="2800" dirty="0"/>
              <a:t>α</a:t>
            </a:r>
            <a:r>
              <a:rPr lang="en-GB" sz="2800" dirty="0" err="1"/>
              <a:t>mology</a:t>
            </a:r>
            <a:r>
              <a:rPr lang="en-GB" sz="2800" dirty="0"/>
              <a:t> by stating that everything was born from the Ocean; water was his first element. </a:t>
            </a:r>
            <a:endParaRPr lang="el-GR" sz="2800" dirty="0"/>
          </a:p>
          <a:p>
            <a:r>
              <a:rPr lang="en-GB" sz="2800" dirty="0"/>
              <a:t>Philosophy and science flourished in Ionia, Asia Minor, where </a:t>
            </a:r>
            <a:r>
              <a:rPr lang="en-GB" sz="2800" b="1" dirty="0"/>
              <a:t>Thales</a:t>
            </a:r>
            <a:r>
              <a:rPr lang="en-GB" sz="2800" dirty="0"/>
              <a:t> (624-546 BC), according to the history of science, was the first human to use scientific reasoning to understand nature. He established Theoretical Geometry with theorems and proofs.</a:t>
            </a:r>
            <a:endParaRPr lang="el-GR" sz="2800" dirty="0"/>
          </a:p>
          <a:p>
            <a:r>
              <a:rPr lang="en-GB" sz="2800" dirty="0"/>
              <a:t>This work was continued by </a:t>
            </a:r>
            <a:r>
              <a:rPr lang="en-GB" sz="2800" b="1" dirty="0"/>
              <a:t>Pythagoras</a:t>
            </a:r>
            <a:r>
              <a:rPr lang="en-GB" sz="2800" dirty="0"/>
              <a:t> of Samos (570-500 BC) who gave theoretical proof of the Pythagorean Theorem and systematically studied numbers and related the Cosmos and music to mathematics. </a:t>
            </a:r>
            <a:r>
              <a:rPr lang="en-US" sz="2800" dirty="0"/>
              <a:t>He proved theoretically that the sum of the three angles of a triangle equals 180 degrees. Pythagoras performed the first mentioned experiments in physics with measurements. He performed the first laboratory experiments using strings, weights etc. He discovered the relationship between the length of a string and the pitch of the sound it produced. He began the scientific study of music. He proposed the theory that the Universe evolved from an initial nucleus that expanded (Big Bang). He introduced the present scale of music. </a:t>
            </a:r>
            <a:endParaRPr lang="el-GR" sz="2800" dirty="0"/>
          </a:p>
          <a:p>
            <a:r>
              <a:rPr lang="en-US" sz="2800" dirty="0"/>
              <a:t> </a:t>
            </a:r>
            <a:endParaRPr lang="el-GR" sz="2800" dirty="0"/>
          </a:p>
        </p:txBody>
      </p:sp>
      <p:sp>
        <p:nvSpPr>
          <p:cNvPr id="41" name="31 - Ορθογώνιο"/>
          <p:cNvSpPr/>
          <p:nvPr/>
        </p:nvSpPr>
        <p:spPr>
          <a:xfrm>
            <a:off x="19079131" y="18207346"/>
            <a:ext cx="9096063" cy="1569660"/>
          </a:xfrm>
          <a:prstGeom prst="rect">
            <a:avLst/>
          </a:prstGeom>
        </p:spPr>
        <p:txBody>
          <a:bodyPr wrap="square">
            <a:spAutoFit/>
          </a:bodyPr>
          <a:lstStyle/>
          <a:p>
            <a:r>
              <a:rPr lang="en-US" sz="1600" dirty="0"/>
              <a:t>Ockham’s razor by Pythagoreans: </a:t>
            </a:r>
            <a:endParaRPr lang="el-GR" sz="1600" dirty="0"/>
          </a:p>
          <a:p>
            <a:r>
              <a:rPr lang="en-GB" sz="1600" b="1" dirty="0"/>
              <a:t>Proclus</a:t>
            </a:r>
            <a:r>
              <a:rPr lang="en-GB" sz="1600" dirty="0"/>
              <a:t>, </a:t>
            </a:r>
            <a:r>
              <a:rPr lang="en-GB" sz="1600" i="1" dirty="0"/>
              <a:t>In </a:t>
            </a:r>
            <a:r>
              <a:rPr lang="en-GB" sz="1600" i="1" dirty="0" err="1"/>
              <a:t>Platonis</a:t>
            </a:r>
            <a:r>
              <a:rPr lang="en-GB" sz="1600" i="1" dirty="0"/>
              <a:t> rem </a:t>
            </a:r>
            <a:r>
              <a:rPr lang="en-GB" sz="1600" i="1" dirty="0" err="1"/>
              <a:t>publicam</a:t>
            </a:r>
            <a:r>
              <a:rPr lang="en-GB" sz="1600" i="1" dirty="0"/>
              <a:t> </a:t>
            </a:r>
            <a:r>
              <a:rPr lang="en-GB" sz="1600" i="1" dirty="0" err="1"/>
              <a:t>commentarii</a:t>
            </a:r>
            <a:r>
              <a:rPr lang="en-GB" sz="1600" i="1" dirty="0"/>
              <a:t> </a:t>
            </a:r>
            <a:r>
              <a:rPr lang="en-GB" sz="1600" dirty="0"/>
              <a:t>“The Pythagoreans’ rule is to use the simplest possible hypotheses to reproduce the orbit of the planetary movement.”</a:t>
            </a:r>
            <a:endParaRPr lang="el-GR" sz="1600" dirty="0"/>
          </a:p>
          <a:p>
            <a:r>
              <a:rPr lang="en-US" sz="1600" dirty="0"/>
              <a:t>To </a:t>
            </a:r>
            <a:r>
              <a:rPr lang="el-GR" sz="1600" dirty="0"/>
              <a:t>ξυράφι (κριτήριο) του </a:t>
            </a:r>
            <a:r>
              <a:rPr lang="el-GR" sz="1600" dirty="0" err="1"/>
              <a:t>Ockham</a:t>
            </a:r>
            <a:r>
              <a:rPr lang="el-GR" sz="1600" dirty="0"/>
              <a:t> για τις επιστήμες από Πυθαγόρειους:</a:t>
            </a:r>
          </a:p>
          <a:p>
            <a:r>
              <a:rPr lang="el-GR" sz="1600" dirty="0" err="1"/>
              <a:t>Proclus</a:t>
            </a:r>
            <a:r>
              <a:rPr lang="el-GR" sz="1600" dirty="0"/>
              <a:t>, </a:t>
            </a:r>
            <a:r>
              <a:rPr lang="el-GR" sz="1600" dirty="0" err="1"/>
              <a:t>In</a:t>
            </a:r>
            <a:r>
              <a:rPr lang="el-GR" sz="1600" dirty="0"/>
              <a:t> </a:t>
            </a:r>
            <a:r>
              <a:rPr lang="el-GR" sz="1600" dirty="0" err="1"/>
              <a:t>Platonis</a:t>
            </a:r>
            <a:r>
              <a:rPr lang="el-GR" sz="1600" dirty="0"/>
              <a:t> </a:t>
            </a:r>
            <a:r>
              <a:rPr lang="el-GR" sz="1600" dirty="0" err="1"/>
              <a:t>rem</a:t>
            </a:r>
            <a:r>
              <a:rPr lang="el-GR" sz="1600" dirty="0"/>
              <a:t> </a:t>
            </a:r>
            <a:r>
              <a:rPr lang="el-GR" sz="1600" dirty="0" err="1"/>
              <a:t>publicam</a:t>
            </a:r>
            <a:r>
              <a:rPr lang="el-GR" sz="1600" dirty="0"/>
              <a:t> </a:t>
            </a:r>
            <a:r>
              <a:rPr lang="el-GR" sz="1600" dirty="0" err="1"/>
              <a:t>commentarii</a:t>
            </a:r>
            <a:r>
              <a:rPr lang="el-GR" sz="1600" dirty="0"/>
              <a:t> «Ο κανόνας των Πυθαγορείων είναι να χρησιμοποιούν τις απλούστερες δυνατές υποθέσεις για να αναπαράγουν τη μορφή της πλανητικής κίνησης».</a:t>
            </a:r>
            <a:endParaRPr lang="en-GB" sz="1600" dirty="0"/>
          </a:p>
        </p:txBody>
      </p:sp>
      <p:sp>
        <p:nvSpPr>
          <p:cNvPr id="42" name="8 - Ορθογώνιο"/>
          <p:cNvSpPr/>
          <p:nvPr/>
        </p:nvSpPr>
        <p:spPr>
          <a:xfrm>
            <a:off x="19000253" y="13836894"/>
            <a:ext cx="4548030" cy="3477875"/>
          </a:xfrm>
          <a:prstGeom prst="rect">
            <a:avLst/>
          </a:prstGeom>
        </p:spPr>
        <p:txBody>
          <a:bodyPr wrap="square">
            <a:spAutoFit/>
          </a:bodyPr>
          <a:lstStyle/>
          <a:p>
            <a:r>
              <a:rPr lang="en-GB" sz="2000" dirty="0"/>
              <a:t>The idea that all the Cosmos came from one primordial element was very important in the development of Philosophy, Science and Cosmology. In particular, </a:t>
            </a:r>
            <a:r>
              <a:rPr lang="en-GB" sz="2000" b="1" dirty="0" err="1"/>
              <a:t>Plutarchus</a:t>
            </a:r>
            <a:r>
              <a:rPr lang="en-GB" sz="2000" dirty="0"/>
              <a:t> in </a:t>
            </a:r>
            <a:r>
              <a:rPr lang="en-GB" sz="2000" i="1" dirty="0" err="1"/>
              <a:t>Placita</a:t>
            </a:r>
            <a:r>
              <a:rPr lang="en-GB" sz="2000" i="1" dirty="0"/>
              <a:t> </a:t>
            </a:r>
            <a:r>
              <a:rPr lang="en-GB" sz="2000" i="1" dirty="0" err="1"/>
              <a:t>philosophorum</a:t>
            </a:r>
            <a:r>
              <a:rPr lang="en-GB" sz="2000" i="1" dirty="0"/>
              <a:t> s</a:t>
            </a:r>
            <a:r>
              <a:rPr lang="en-GB" sz="2000" dirty="0"/>
              <a:t>tates that Thales believed the principle that everything came from water; even the fire of the Sun and the stars and the Cosmos are made of vapour. Homer had the same opinion, that everything came from water</a:t>
            </a:r>
            <a:endParaRPr lang="el-GR" sz="2000" dirty="0"/>
          </a:p>
        </p:txBody>
      </p:sp>
      <p:pic>
        <p:nvPicPr>
          <p:cNvPr id="43" name="Picture 9" descr="D:\TEX\OMILIES\Anitkythera Mechanism_OMILIES\Antikythera Mechanism Exhibition Program England 2014\University_of_Athens_-_Propylaea_-_fresco_2_LARGE.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bright="26000"/>
                    </a14:imgEffect>
                  </a14:imgLayer>
                </a14:imgProps>
              </a:ext>
            </a:extLst>
          </a:blip>
          <a:srcRect/>
          <a:stretch>
            <a:fillRect/>
          </a:stretch>
        </p:blipFill>
        <p:spPr bwMode="auto">
          <a:xfrm>
            <a:off x="6624986" y="6511193"/>
            <a:ext cx="23412572" cy="6120680"/>
          </a:xfrm>
          <a:prstGeom prst="rect">
            <a:avLst/>
          </a:prstGeom>
          <a:noFill/>
        </p:spPr>
      </p:pic>
      <p:sp>
        <p:nvSpPr>
          <p:cNvPr id="44" name="10 - Ορθογώνιο"/>
          <p:cNvSpPr/>
          <p:nvPr/>
        </p:nvSpPr>
        <p:spPr>
          <a:xfrm>
            <a:off x="6542869" y="12739759"/>
            <a:ext cx="23618624" cy="830997"/>
          </a:xfrm>
          <a:prstGeom prst="rect">
            <a:avLst/>
          </a:prstGeom>
        </p:spPr>
        <p:txBody>
          <a:bodyPr wrap="square">
            <a:spAutoFit/>
          </a:bodyPr>
          <a:lstStyle/>
          <a:p>
            <a:pPr algn="ctr"/>
            <a:r>
              <a:rPr lang="en-GB" sz="2400" dirty="0"/>
              <a:t>Sciences, fresco from the facade of the National and Kapodistrian University of Athens, 1888, painter Eduard </a:t>
            </a:r>
            <a:r>
              <a:rPr lang="en-GB" sz="2400" dirty="0" err="1"/>
              <a:t>Lebiedzki</a:t>
            </a:r>
            <a:r>
              <a:rPr lang="en-GB" sz="2400" dirty="0"/>
              <a:t>, design by Karl </a:t>
            </a:r>
            <a:r>
              <a:rPr lang="en-GB" sz="2400" dirty="0" err="1"/>
              <a:t>Rahl</a:t>
            </a:r>
            <a:endParaRPr lang="el-GR" sz="2400" dirty="0"/>
          </a:p>
          <a:p>
            <a:pPr algn="ctr"/>
            <a:r>
              <a:rPr lang="el-GR" sz="2400" dirty="0"/>
              <a:t>Επιστήμες, τοιχογραφία από την πρόσοψη του Εθνικού και Καποδιστριακού Πανεπιστημίου Αθηνών, 1888, ζωγράφος </a:t>
            </a:r>
            <a:r>
              <a:rPr lang="el-GR" sz="2400" dirty="0" err="1"/>
              <a:t>Eduard</a:t>
            </a:r>
            <a:r>
              <a:rPr lang="el-GR" sz="2400" dirty="0"/>
              <a:t> </a:t>
            </a:r>
            <a:r>
              <a:rPr lang="el-GR" sz="2400" dirty="0" err="1"/>
              <a:t>Lebiedzki</a:t>
            </a:r>
            <a:r>
              <a:rPr lang="el-GR" sz="2400" dirty="0"/>
              <a:t>, σχέδιο </a:t>
            </a:r>
            <a:r>
              <a:rPr lang="el-GR" sz="2400" dirty="0" err="1"/>
              <a:t>Karl</a:t>
            </a:r>
            <a:r>
              <a:rPr lang="el-GR" sz="2400" dirty="0"/>
              <a:t> </a:t>
            </a:r>
            <a:r>
              <a:rPr lang="el-GR" sz="2400" dirty="0" err="1"/>
              <a:t>Rahl</a:t>
            </a:r>
            <a:endParaRPr lang="en-GB" sz="2400" dirty="0"/>
          </a:p>
        </p:txBody>
      </p:sp>
      <p:grpSp>
        <p:nvGrpSpPr>
          <p:cNvPr id="45" name="22 - Ομάδα"/>
          <p:cNvGrpSpPr/>
          <p:nvPr/>
        </p:nvGrpSpPr>
        <p:grpSpPr>
          <a:xfrm>
            <a:off x="28803450" y="14072034"/>
            <a:ext cx="4176464" cy="9842677"/>
            <a:chOff x="29893513" y="16530192"/>
            <a:chExt cx="5725061" cy="13965353"/>
          </a:xfrm>
        </p:grpSpPr>
        <p:pic>
          <p:nvPicPr>
            <p:cNvPr id="46" name="Picture 8" descr="D:\TEX\OMILIES\Anitkythera Mechanism_OMILIES\Antikythera Mechanism Exhibition Program England 2014\University_of_Athens_-_Propylaea_-_fresco_detail_-_philosophy (4).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1000" contrast="11000"/>
                      </a14:imgEffect>
                    </a14:imgLayer>
                  </a14:imgProps>
                </a:ext>
              </a:extLst>
            </a:blip>
            <a:srcRect/>
            <a:stretch>
              <a:fillRect/>
            </a:stretch>
          </p:blipFill>
          <p:spPr bwMode="auto">
            <a:xfrm>
              <a:off x="30189634" y="16530192"/>
              <a:ext cx="5196097" cy="10297144"/>
            </a:xfrm>
            <a:prstGeom prst="rect">
              <a:avLst/>
            </a:prstGeom>
            <a:noFill/>
          </p:spPr>
        </p:pic>
        <p:sp>
          <p:nvSpPr>
            <p:cNvPr id="47" name="11 - Ορθογώνιο"/>
            <p:cNvSpPr/>
            <p:nvPr/>
          </p:nvSpPr>
          <p:spPr>
            <a:xfrm>
              <a:off x="29893513" y="26827341"/>
              <a:ext cx="5725061" cy="3668204"/>
            </a:xfrm>
            <a:prstGeom prst="rect">
              <a:avLst/>
            </a:prstGeom>
          </p:spPr>
          <p:txBody>
            <a:bodyPr wrap="square">
              <a:spAutoFit/>
            </a:bodyPr>
            <a:lstStyle/>
            <a:p>
              <a:pPr algn="ctr"/>
              <a:r>
                <a:rPr lang="en-GB" sz="1800" dirty="0"/>
                <a:t>Philosophy, detail of the fresco from the facade of the National and Kapodistrian University of Athens, 1888, painter Eduard </a:t>
              </a:r>
              <a:r>
                <a:rPr lang="en-GB" sz="1800" dirty="0" err="1"/>
                <a:t>Lebiedzki</a:t>
              </a:r>
              <a:r>
                <a:rPr lang="en-GB" sz="1800" dirty="0"/>
                <a:t>, design by Karl </a:t>
              </a:r>
              <a:r>
                <a:rPr lang="en-GB" sz="1800" dirty="0" err="1"/>
                <a:t>Rahl</a:t>
              </a:r>
              <a:endParaRPr lang="en-GB" sz="1800" dirty="0"/>
            </a:p>
            <a:p>
              <a:pPr algn="ctr"/>
              <a:r>
                <a:rPr lang="el-GR" sz="1800" dirty="0"/>
                <a:t>Φιλοσοφία, λεπτομέρεια τοιχογραφίας από την πρόσοψη του Εθνικού και Καποδιστριακού Πανεπιστημίου Αθηνών, 1888, ζωγράφος </a:t>
              </a:r>
              <a:r>
                <a:rPr lang="el-GR" sz="1800" dirty="0" err="1"/>
                <a:t>Eduard</a:t>
              </a:r>
              <a:r>
                <a:rPr lang="el-GR" sz="1800" dirty="0"/>
                <a:t> </a:t>
              </a:r>
              <a:r>
                <a:rPr lang="el-GR" sz="1800" dirty="0" err="1"/>
                <a:t>Lebiedzki</a:t>
              </a:r>
              <a:r>
                <a:rPr lang="el-GR" sz="1800" dirty="0"/>
                <a:t>, σχέδιο </a:t>
              </a:r>
              <a:r>
                <a:rPr lang="el-GR" sz="1800" dirty="0" err="1"/>
                <a:t>Karl</a:t>
              </a:r>
              <a:r>
                <a:rPr lang="el-GR" sz="1800" dirty="0"/>
                <a:t> </a:t>
              </a:r>
              <a:r>
                <a:rPr lang="el-GR" sz="1800" dirty="0" err="1"/>
                <a:t>Rahl</a:t>
              </a:r>
              <a:endParaRPr lang="en-GB" sz="1600" dirty="0"/>
            </a:p>
          </p:txBody>
        </p:sp>
      </p:grpSp>
      <p:sp>
        <p:nvSpPr>
          <p:cNvPr id="48" name="Rectangle 1"/>
          <p:cNvSpPr>
            <a:spLocks noChangeArrowheads="1"/>
          </p:cNvSpPr>
          <p:nvPr/>
        </p:nvSpPr>
        <p:spPr bwMode="auto">
          <a:xfrm>
            <a:off x="18817920" y="19913613"/>
            <a:ext cx="9083117"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2800" b="1" dirty="0"/>
              <a:t>The observations of the rainbow gave birth to Spectroscopy.</a:t>
            </a:r>
            <a:endParaRPr lang="el-GR" sz="2800" dirty="0"/>
          </a:p>
          <a:p>
            <a:r>
              <a:rPr lang="en-GB" sz="2800" dirty="0"/>
              <a:t>Iris (rainbow in English), the Greek philosopher concluded, is the result of multiple reflections of the light that gets reflected in the droplets of rain.</a:t>
            </a:r>
            <a:endParaRPr lang="el-GR" sz="2800" dirty="0"/>
          </a:p>
          <a:p>
            <a:r>
              <a:rPr lang="en-US" sz="2800" b="1" dirty="0"/>
              <a:t> </a:t>
            </a:r>
            <a:r>
              <a:rPr lang="el-GR" sz="2800" b="1" dirty="0"/>
              <a:t>Οι παρατηρήσεις του ουράνιου τόξου γέννησαν τη Φασματοσκοπία.</a:t>
            </a:r>
          </a:p>
          <a:p>
            <a:r>
              <a:rPr lang="el-GR" sz="2800" dirty="0"/>
              <a:t>Η Ίρις (ουράνιο τόξο), κατέληξε </a:t>
            </a:r>
            <a:r>
              <a:rPr lang="el-GR" sz="2800" dirty="0" err="1"/>
              <a:t>έλληνας</a:t>
            </a:r>
            <a:r>
              <a:rPr lang="el-GR" sz="2800" dirty="0"/>
              <a:t> φιλόσοφος, είναι το αποτέλεσμα πολλαπλών αντανακλάσεων του φωτός που αντανακλάται στις σταγόνες της βροχής.</a:t>
            </a:r>
          </a:p>
        </p:txBody>
      </p:sp>
      <p:sp>
        <p:nvSpPr>
          <p:cNvPr id="49" name="Rectangle 1"/>
          <p:cNvSpPr>
            <a:spLocks noChangeArrowheads="1"/>
          </p:cNvSpPr>
          <p:nvPr/>
        </p:nvSpPr>
        <p:spPr bwMode="auto">
          <a:xfrm>
            <a:off x="6290001" y="13492933"/>
            <a:ext cx="5189100" cy="89409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2300" b="1" dirty="0"/>
              <a:t>Ο ρόλος των κομητών στην ανάπτυξη της επιστήμης και της φιλοσοφίας</a:t>
            </a:r>
          </a:p>
          <a:p>
            <a:r>
              <a:rPr lang="el-GR" sz="2300" dirty="0"/>
              <a:t>Οι παρατηρήσεις κομητών και μετεωριτών κατά την αρχαιότητα έκαναν τους ανθρώπους να κατανοήσουν τη φύση των ουράνιων σωμάτων. Αυτές οι παρατηρήσεις, οι οποίες τεκμηριώνονται σε αρχαία βιβλία, έπαιξαν πολύ σημαντικό ρόλο στην ανάπτυξη του τρόπου με τον οποίο οι άνθρωποι αντιλαμβάνονται τη φύση.</a:t>
            </a:r>
          </a:p>
          <a:p>
            <a:r>
              <a:rPr lang="el-GR" sz="2300" dirty="0"/>
              <a:t>Οι άνθρωποι είχαν μερικές φορές την ευκαιρία να παρατηρήσουν κομήτες από πολύ κοντά, όποτε οι  κομήτες περνούν πολύ κοντά στην Γη. Οι παρατηρήσεις της εκτόξευσης αερίων κομητών, οι εντυπωσιακοί περιστρεφόμενοι πίδακες, οι μετεωρίτες που πέφτουν και τα συντρίμμια κομητών έδωσαν την ευκαιρία να καταλάβουν ότι τα ουράνια σώματα αποτελούνται από υλικά σαν της Γης. Οι αρχαίοι φιλόσοφοι οδηγήθηκαν στο συμπέρασμα ότι τα αστέρια είναι συσσωματώματα, συγκεντρώσεις καυτών αερίων.</a:t>
            </a:r>
          </a:p>
        </p:txBody>
      </p:sp>
      <p:grpSp>
        <p:nvGrpSpPr>
          <p:cNvPr id="50" name="14 - Ομάδα"/>
          <p:cNvGrpSpPr/>
          <p:nvPr/>
        </p:nvGrpSpPr>
        <p:grpSpPr>
          <a:xfrm>
            <a:off x="30022360" y="37187593"/>
            <a:ext cx="4315439" cy="6129117"/>
            <a:chOff x="20684058" y="19698544"/>
            <a:chExt cx="4331133" cy="5081741"/>
          </a:xfrm>
        </p:grpSpPr>
        <p:pic>
          <p:nvPicPr>
            <p:cNvPr id="51" name="Picture 2"/>
            <p:cNvPicPr>
              <a:picLocks noChangeAspect="1" noChangeArrowheads="1"/>
            </p:cNvPicPr>
            <p:nvPr/>
          </p:nvPicPr>
          <p:blipFill>
            <a:blip r:embed="rId6" cstate="print">
              <a:lum contrast="30000"/>
            </a:blip>
            <a:srcRect/>
            <a:stretch>
              <a:fillRect/>
            </a:stretch>
          </p:blipFill>
          <p:spPr bwMode="auto">
            <a:xfrm>
              <a:off x="20828594" y="19698544"/>
              <a:ext cx="4186597" cy="2836571"/>
            </a:xfrm>
            <a:prstGeom prst="rect">
              <a:avLst/>
            </a:prstGeom>
            <a:noFill/>
            <a:ln w="9525">
              <a:noFill/>
              <a:miter lim="800000"/>
              <a:headEnd/>
              <a:tailEnd/>
            </a:ln>
          </p:spPr>
        </p:pic>
        <p:sp>
          <p:nvSpPr>
            <p:cNvPr id="52" name="16 - Ορθογώνιο"/>
            <p:cNvSpPr/>
            <p:nvPr/>
          </p:nvSpPr>
          <p:spPr>
            <a:xfrm>
              <a:off x="20684058" y="22636756"/>
              <a:ext cx="4331133" cy="2143529"/>
            </a:xfrm>
            <a:prstGeom prst="rect">
              <a:avLst/>
            </a:prstGeom>
          </p:spPr>
          <p:txBody>
            <a:bodyPr wrap="square">
              <a:spAutoFit/>
            </a:bodyPr>
            <a:lstStyle/>
            <a:p>
              <a:pPr algn="ctr"/>
              <a:r>
                <a:rPr lang="en-GB" sz="1800" dirty="0"/>
                <a:t>Rainbows were explained by ancient Greeks  in terms of multiple reflections. </a:t>
              </a:r>
            </a:p>
            <a:p>
              <a:pPr algn="ctr"/>
              <a:r>
                <a:rPr lang="en-GB" sz="1800" dirty="0"/>
                <a:t>Photo from Corfu</a:t>
              </a:r>
            </a:p>
            <a:p>
              <a:pPr algn="ctr"/>
              <a:r>
                <a:rPr lang="el-GR" sz="1800" dirty="0"/>
                <a:t>Τα ουράνια τόξα ερμηνεύονται από κάποιους αρχαίους </a:t>
              </a:r>
              <a:r>
                <a:rPr lang="el-GR" sz="1800" dirty="0">
                  <a:solidFill>
                    <a:srgbClr val="FF0000"/>
                  </a:solidFill>
                </a:rPr>
                <a:t>έ</a:t>
              </a:r>
              <a:r>
                <a:rPr lang="el-GR" sz="1800" dirty="0"/>
                <a:t>λληνες φιλοσόφους ως προκαλούμενα από πολλαπλές αντανακλάσεις του φωτός μέσα στις σταγόνες της βροχής.</a:t>
              </a:r>
            </a:p>
            <a:p>
              <a:pPr algn="ctr"/>
              <a:r>
                <a:rPr lang="el-GR" sz="1800" dirty="0"/>
                <a:t>Φωτογραφία από την Κέρκυρα</a:t>
              </a:r>
              <a:endParaRPr lang="en-GB" sz="1800" dirty="0"/>
            </a:p>
          </p:txBody>
        </p:sp>
      </p:grpSp>
      <p:grpSp>
        <p:nvGrpSpPr>
          <p:cNvPr id="53" name="17 - Ομάδα"/>
          <p:cNvGrpSpPr/>
          <p:nvPr/>
        </p:nvGrpSpPr>
        <p:grpSpPr>
          <a:xfrm>
            <a:off x="11560709" y="13937906"/>
            <a:ext cx="6496136" cy="4394814"/>
            <a:chOff x="15365355" y="23394635"/>
            <a:chExt cx="8359832" cy="7715794"/>
          </a:xfrm>
        </p:grpSpPr>
        <p:sp>
          <p:nvSpPr>
            <p:cNvPr id="54" name="18 - Ορθογώνιο"/>
            <p:cNvSpPr/>
            <p:nvPr/>
          </p:nvSpPr>
          <p:spPr>
            <a:xfrm>
              <a:off x="15365355" y="29435343"/>
              <a:ext cx="8359832" cy="1675086"/>
            </a:xfrm>
            <a:prstGeom prst="rect">
              <a:avLst/>
            </a:prstGeom>
          </p:spPr>
          <p:txBody>
            <a:bodyPr wrap="square">
              <a:spAutoFit/>
            </a:bodyPr>
            <a:lstStyle/>
            <a:p>
              <a:pPr algn="ctr"/>
              <a:r>
                <a:rPr lang="en-GB" sz="1400" dirty="0"/>
                <a:t>Photo: Halley’s Comet taken in the Holden Observatory. Credit: Naomi Falk, thanks to Syracuse University Archives</a:t>
              </a:r>
            </a:p>
            <a:p>
              <a:pPr algn="ctr"/>
              <a:r>
                <a:rPr lang="el-GR" sz="1400" dirty="0"/>
                <a:t>Ο κομήτης του </a:t>
              </a:r>
              <a:r>
                <a:rPr lang="el-GR" sz="1400" dirty="0" err="1"/>
                <a:t>Χάλεϋ</a:t>
              </a:r>
              <a:r>
                <a:rPr lang="en-US" sz="1400" dirty="0"/>
                <a:t>. </a:t>
              </a:r>
              <a:r>
                <a:rPr lang="el-GR" sz="1400" dirty="0"/>
                <a:t>Φωτογραφία</a:t>
              </a:r>
              <a:r>
                <a:rPr lang="en-US" sz="1400" dirty="0"/>
                <a:t> </a:t>
              </a:r>
              <a:r>
                <a:rPr lang="el-GR" sz="1400" dirty="0"/>
                <a:t>από το Αστεροσκοπείο </a:t>
              </a:r>
              <a:r>
                <a:rPr lang="el-GR" sz="1400" dirty="0" err="1"/>
                <a:t>Χόλντεν</a:t>
              </a:r>
              <a:r>
                <a:rPr lang="el-GR" sz="1400" dirty="0"/>
                <a:t>. Πιστοποίηση: </a:t>
              </a:r>
              <a:r>
                <a:rPr lang="el-GR" sz="1400" dirty="0" err="1"/>
                <a:t>Naomi</a:t>
              </a:r>
              <a:r>
                <a:rPr lang="el-GR" sz="1400" dirty="0"/>
                <a:t> </a:t>
              </a:r>
              <a:r>
                <a:rPr lang="el-GR" sz="1400" dirty="0" err="1"/>
                <a:t>Falk</a:t>
              </a:r>
              <a:r>
                <a:rPr lang="el-GR" sz="1400" dirty="0"/>
                <a:t>, χάρη στα Αρχεία του Πανεπιστημίου των Συρακουσών των ΗΠΑ</a:t>
              </a:r>
              <a:endParaRPr lang="en-GB" sz="1400" dirty="0"/>
            </a:p>
          </p:txBody>
        </p:sp>
        <p:pic>
          <p:nvPicPr>
            <p:cNvPr id="55" name="19 - Εικόνα" descr="Comet-Halley-1910  Holden Observatory Credit Naomi Falk thanks to Syracuse University Archives.jpg"/>
            <p:cNvPicPr>
              <a:picLocks noChangeAspect="1"/>
            </p:cNvPicPr>
            <p:nvPr/>
          </p:nvPicPr>
          <p:blipFill>
            <a:blip r:embed="rId7" cstate="print"/>
            <a:stretch>
              <a:fillRect/>
            </a:stretch>
          </p:blipFill>
          <p:spPr>
            <a:xfrm>
              <a:off x="15421088" y="23394635"/>
              <a:ext cx="8248368" cy="5801421"/>
            </a:xfrm>
            <a:prstGeom prst="rect">
              <a:avLst/>
            </a:prstGeom>
          </p:spPr>
        </p:pic>
      </p:grpSp>
      <p:sp>
        <p:nvSpPr>
          <p:cNvPr id="56" name="23 - TextBox"/>
          <p:cNvSpPr txBox="1"/>
          <p:nvPr/>
        </p:nvSpPr>
        <p:spPr>
          <a:xfrm>
            <a:off x="18784308" y="31001283"/>
            <a:ext cx="7446734" cy="5632311"/>
          </a:xfrm>
          <a:prstGeom prst="rect">
            <a:avLst/>
          </a:prstGeom>
          <a:noFill/>
        </p:spPr>
        <p:txBody>
          <a:bodyPr wrap="square" rtlCol="0">
            <a:spAutoFit/>
          </a:bodyPr>
          <a:lstStyle/>
          <a:p>
            <a:r>
              <a:rPr lang="en-GB" sz="1800" b="1" dirty="0"/>
              <a:t>Anaximander</a:t>
            </a:r>
            <a:r>
              <a:rPr lang="en-GB" sz="1800" dirty="0"/>
              <a:t> (610-545 BC) a natural philosopher from Ionia introduced the term </a:t>
            </a:r>
            <a:r>
              <a:rPr lang="en-GB" sz="1800" i="1" dirty="0"/>
              <a:t>Principle</a:t>
            </a:r>
            <a:r>
              <a:rPr lang="en-GB" sz="1800" dirty="0"/>
              <a:t>, in philosophy. He constructed the first map of the Earth and the first solar clocks. He even </a:t>
            </a:r>
            <a:r>
              <a:rPr lang="en-US" sz="1800" dirty="0"/>
              <a:t>introduced the first theory of evolution of species, the idea that life came from the water, where some worms developed first. </a:t>
            </a:r>
            <a:r>
              <a:rPr lang="en-GB" sz="1800" dirty="0"/>
              <a:t>He has measured </a:t>
            </a:r>
            <a:r>
              <a:rPr lang="en-US" sz="1800" dirty="0"/>
              <a:t>the change of the inclination of solar altitude during the year (solstices, equinoxes). </a:t>
            </a:r>
            <a:endParaRPr lang="el-GR" sz="1800" dirty="0"/>
          </a:p>
          <a:p>
            <a:r>
              <a:rPr lang="en-GB" sz="1800" b="1" dirty="0"/>
              <a:t>Anaximenes</a:t>
            </a:r>
            <a:r>
              <a:rPr lang="en-GB" sz="1800" dirty="0"/>
              <a:t> (585-525 BC) was a very important philosopher who introduced a mechanical </a:t>
            </a:r>
            <a:r>
              <a:rPr lang="el-GR" sz="1800" dirty="0" err="1"/>
              <a:t>γεομέτρικά</a:t>
            </a:r>
            <a:r>
              <a:rPr lang="el-GR" sz="1800" dirty="0"/>
              <a:t> </a:t>
            </a:r>
            <a:r>
              <a:rPr lang="en-GB" sz="1800" dirty="0"/>
              <a:t>model of the Universe. He has studied the cycle of water (evaporation, clouds, rain, snow, rainbow). </a:t>
            </a:r>
            <a:r>
              <a:rPr lang="en-US" sz="1800" dirty="0"/>
              <a:t>He introduced measurements in the study of phenomena, probably following Pythagoras. He said that the Moon was illuminated by the Sun. He gave a natural explanation of the eclipses</a:t>
            </a:r>
            <a:r>
              <a:rPr lang="en-GB" sz="1800" dirty="0"/>
              <a:t>.</a:t>
            </a:r>
            <a:endParaRPr lang="el-GR" sz="1800" dirty="0"/>
          </a:p>
          <a:p>
            <a:r>
              <a:rPr lang="en-GB" sz="1800" b="1" dirty="0"/>
              <a:t>Anaxagoras</a:t>
            </a:r>
            <a:r>
              <a:rPr lang="en-GB" sz="1800" dirty="0"/>
              <a:t> of Ionia (500/488-428 BC) understood that celestial bodies were not gods but were made of matter. He came to Athens and established a school (University) that drastically changed the course of Philosophy, as he sowed the seeds of philosophy in Athens. His most important student was the great statesman Pericles who changed Athens and to make it a very important city-state with the Acropolis and the Parthenon. </a:t>
            </a:r>
            <a:endParaRPr lang="el-GR" sz="1800" dirty="0"/>
          </a:p>
          <a:p>
            <a:r>
              <a:rPr lang="en-US" sz="1800" dirty="0"/>
              <a:t> </a:t>
            </a:r>
            <a:endParaRPr lang="el-GR" sz="1800" dirty="0"/>
          </a:p>
          <a:p>
            <a:endParaRPr lang="en-GB" sz="1800" dirty="0"/>
          </a:p>
        </p:txBody>
      </p:sp>
      <p:sp>
        <p:nvSpPr>
          <p:cNvPr id="59" name="24 - Ορθογώνιο"/>
          <p:cNvSpPr/>
          <p:nvPr/>
        </p:nvSpPr>
        <p:spPr>
          <a:xfrm>
            <a:off x="19370402" y="29391119"/>
            <a:ext cx="14689632" cy="1200329"/>
          </a:xfrm>
          <a:prstGeom prst="rect">
            <a:avLst/>
          </a:prstGeom>
        </p:spPr>
        <p:txBody>
          <a:bodyPr wrap="square">
            <a:spAutoFit/>
          </a:bodyPr>
          <a:lstStyle/>
          <a:p>
            <a:pPr algn="ctr"/>
            <a:r>
              <a:rPr lang="en-US" sz="1800" dirty="0">
                <a:solidFill>
                  <a:prstClr val="black"/>
                </a:solidFill>
              </a:rPr>
              <a:t>Pythagoras performed the first experiments in physics using measurements.</a:t>
            </a:r>
          </a:p>
          <a:p>
            <a:pPr algn="ctr"/>
            <a:r>
              <a:rPr lang="el-GR" sz="1800" dirty="0">
                <a:solidFill>
                  <a:prstClr val="black"/>
                </a:solidFill>
              </a:rPr>
              <a:t>Ο Πυθαγόρας έκανε τα πρώτα πειράματα στη φυσική χρησιμοποιώντας μετρήσεις. Με τους μαθητές του μέτρησε την επίδραση του μήκους της χορδής και της τάσης, της δύναμης που τεντώνει τις χορδές, σ</a:t>
            </a:r>
            <a:r>
              <a:rPr lang="el-GR" sz="1800" dirty="0">
                <a:solidFill>
                  <a:srgbClr val="FF0000"/>
                </a:solidFill>
              </a:rPr>
              <a:t>τη</a:t>
            </a:r>
            <a:r>
              <a:rPr lang="el-GR" sz="1800" dirty="0">
                <a:solidFill>
                  <a:prstClr val="black"/>
                </a:solidFill>
              </a:rPr>
              <a:t> συχνότητα και </a:t>
            </a:r>
            <a:r>
              <a:rPr lang="el-GR" sz="1800" dirty="0">
                <a:solidFill>
                  <a:srgbClr val="FF0000"/>
                </a:solidFill>
              </a:rPr>
              <a:t>τη</a:t>
            </a:r>
            <a:r>
              <a:rPr lang="el-GR" sz="1800" dirty="0">
                <a:solidFill>
                  <a:prstClr val="black"/>
                </a:solidFill>
              </a:rPr>
              <a:t> χροιά του ήχου. Συνέδεσε </a:t>
            </a:r>
            <a:r>
              <a:rPr lang="el-GR" sz="1800" dirty="0">
                <a:solidFill>
                  <a:srgbClr val="FF0000"/>
                </a:solidFill>
              </a:rPr>
              <a:t>τη</a:t>
            </a:r>
            <a:r>
              <a:rPr lang="el-GR" sz="1800" dirty="0">
                <a:solidFill>
                  <a:prstClr val="black"/>
                </a:solidFill>
              </a:rPr>
              <a:t> μουσική κλίμακα με τις συχνότητες και τους συντονισμούς των πλανητών του ηλιακού συστήματος </a:t>
            </a:r>
            <a:endParaRPr lang="en-GB" sz="1800" dirty="0"/>
          </a:p>
        </p:txBody>
      </p:sp>
      <p:grpSp>
        <p:nvGrpSpPr>
          <p:cNvPr id="60" name="27 - Ομάδα"/>
          <p:cNvGrpSpPr/>
          <p:nvPr/>
        </p:nvGrpSpPr>
        <p:grpSpPr>
          <a:xfrm>
            <a:off x="1584426" y="22840362"/>
            <a:ext cx="15987318" cy="12274818"/>
            <a:chOff x="1818482" y="17754328"/>
            <a:chExt cx="11271458" cy="8528002"/>
          </a:xfrm>
        </p:grpSpPr>
        <p:pic>
          <p:nvPicPr>
            <p:cNvPr id="61" name="Picture 1" descr="D:\TEX\OMILIES\Anitkythera Mechanism_OMILIES\Antikythera Mechanism Exhibition Program England 2014\Stanza della Segnatura School of Athens fresco of Raffaello Sanzio 1510 - 1511-2.jpg"/>
            <p:cNvPicPr>
              <a:picLocks noChangeAspect="1" noChangeArrowheads="1"/>
            </p:cNvPicPr>
            <p:nvPr/>
          </p:nvPicPr>
          <p:blipFill>
            <a:blip r:embed="rId8" cstate="print"/>
            <a:srcRect/>
            <a:stretch>
              <a:fillRect/>
            </a:stretch>
          </p:blipFill>
          <p:spPr bwMode="auto">
            <a:xfrm>
              <a:off x="1818482" y="17754328"/>
              <a:ext cx="11181624" cy="7848872"/>
            </a:xfrm>
            <a:prstGeom prst="rect">
              <a:avLst/>
            </a:prstGeom>
            <a:noFill/>
          </p:spPr>
        </p:pic>
        <p:sp>
          <p:nvSpPr>
            <p:cNvPr id="62" name="26 - Ορθογώνιο"/>
            <p:cNvSpPr/>
            <p:nvPr/>
          </p:nvSpPr>
          <p:spPr>
            <a:xfrm>
              <a:off x="1928700" y="25912998"/>
              <a:ext cx="11161240" cy="369332"/>
            </a:xfrm>
            <a:prstGeom prst="rect">
              <a:avLst/>
            </a:prstGeom>
          </p:spPr>
          <p:txBody>
            <a:bodyPr wrap="square">
              <a:spAutoFit/>
            </a:bodyPr>
            <a:lstStyle/>
            <a:p>
              <a:pPr algn="ctr"/>
              <a:r>
                <a:rPr lang="en-GB" sz="1800" dirty="0">
                  <a:solidFill>
                    <a:prstClr val="black"/>
                  </a:solidFill>
                </a:rPr>
                <a:t>The </a:t>
              </a:r>
              <a:r>
                <a:rPr lang="en-GB" sz="1800" i="1" dirty="0">
                  <a:solidFill>
                    <a:prstClr val="black"/>
                  </a:solidFill>
                </a:rPr>
                <a:t>School of Athens</a:t>
              </a:r>
              <a:r>
                <a:rPr lang="en-GB" sz="1800" dirty="0">
                  <a:solidFill>
                    <a:prstClr val="black"/>
                  </a:solidFill>
                </a:rPr>
                <a:t>, by </a:t>
              </a:r>
              <a:r>
                <a:rPr lang="en-GB" sz="1800" dirty="0"/>
                <a:t>Raphael (1509 to 1510)  at the </a:t>
              </a:r>
              <a:r>
                <a:rPr lang="en-GB" sz="1800" i="1" dirty="0"/>
                <a:t>Stanza </a:t>
              </a:r>
              <a:r>
                <a:rPr lang="en-GB" sz="1800" i="1" dirty="0" err="1"/>
                <a:t>della</a:t>
              </a:r>
              <a:r>
                <a:rPr lang="en-GB" sz="1800" i="1" dirty="0"/>
                <a:t> </a:t>
              </a:r>
              <a:r>
                <a:rPr lang="en-GB" sz="1800" i="1" dirty="0" err="1"/>
                <a:t>Segnatura</a:t>
              </a:r>
              <a:r>
                <a:rPr lang="en-GB" sz="1800" dirty="0">
                  <a:solidFill>
                    <a:prstClr val="black"/>
                  </a:solidFill>
                </a:rPr>
                <a:t> , </a:t>
              </a:r>
              <a:r>
                <a:rPr lang="en-GB" sz="1800" dirty="0"/>
                <a:t>Apostolic Palace,  Vatican. </a:t>
              </a:r>
              <a:endParaRPr lang="en-GB" dirty="0"/>
            </a:p>
          </p:txBody>
        </p:sp>
      </p:grpSp>
      <p:sp>
        <p:nvSpPr>
          <p:cNvPr id="63" name="29 - Ορθογώνιο"/>
          <p:cNvSpPr/>
          <p:nvPr/>
        </p:nvSpPr>
        <p:spPr>
          <a:xfrm>
            <a:off x="24130203" y="37444510"/>
            <a:ext cx="5320699" cy="1938992"/>
          </a:xfrm>
          <a:prstGeom prst="rect">
            <a:avLst/>
          </a:prstGeom>
        </p:spPr>
        <p:txBody>
          <a:bodyPr wrap="square">
            <a:spAutoFit/>
          </a:bodyPr>
          <a:lstStyle/>
          <a:p>
            <a:pPr lvl="0">
              <a:spcAft>
                <a:spcPts val="1200"/>
              </a:spcAft>
            </a:pPr>
            <a:r>
              <a:rPr lang="en-US" sz="2400" b="1" dirty="0">
                <a:solidFill>
                  <a:prstClr val="black"/>
                </a:solidFill>
              </a:rPr>
              <a:t>Pythagoras</a:t>
            </a:r>
            <a:r>
              <a:rPr lang="en-US" sz="2400" dirty="0">
                <a:solidFill>
                  <a:prstClr val="black"/>
                </a:solidFill>
              </a:rPr>
              <a:t> established a School in Italy (Magna </a:t>
            </a:r>
            <a:r>
              <a:rPr lang="en-US" sz="2400" dirty="0" err="1">
                <a:solidFill>
                  <a:prstClr val="black"/>
                </a:solidFill>
              </a:rPr>
              <a:t>Grecia</a:t>
            </a:r>
            <a:r>
              <a:rPr lang="en-US" sz="2400" dirty="0">
                <a:solidFill>
                  <a:prstClr val="black"/>
                </a:solidFill>
              </a:rPr>
              <a:t>, Greater Greece). He was very influential. He was the first to come up with the term </a:t>
            </a:r>
            <a:r>
              <a:rPr lang="en-US" sz="2400" i="1" dirty="0">
                <a:solidFill>
                  <a:prstClr val="black"/>
                </a:solidFill>
              </a:rPr>
              <a:t>philosopher </a:t>
            </a:r>
            <a:r>
              <a:rPr lang="en-US" sz="2400" dirty="0">
                <a:solidFill>
                  <a:prstClr val="black"/>
                </a:solidFill>
              </a:rPr>
              <a:t>and used it to describe himself.  </a:t>
            </a:r>
          </a:p>
        </p:txBody>
      </p:sp>
      <p:grpSp>
        <p:nvGrpSpPr>
          <p:cNvPr id="64" name="33 - Ομάδα"/>
          <p:cNvGrpSpPr/>
          <p:nvPr/>
        </p:nvGrpSpPr>
        <p:grpSpPr>
          <a:xfrm>
            <a:off x="19000254" y="37187592"/>
            <a:ext cx="4107655" cy="5945550"/>
            <a:chOff x="13339762" y="39137566"/>
            <a:chExt cx="2971010" cy="4499267"/>
          </a:xfrm>
        </p:grpSpPr>
        <p:pic>
          <p:nvPicPr>
            <p:cNvPr id="65" name="Picture 2"/>
            <p:cNvPicPr>
              <a:picLocks noChangeAspect="1" noChangeArrowheads="1"/>
            </p:cNvPicPr>
            <p:nvPr/>
          </p:nvPicPr>
          <p:blipFill>
            <a:blip r:embed="rId9" cstate="print"/>
            <a:srcRect/>
            <a:stretch>
              <a:fillRect/>
            </a:stretch>
          </p:blipFill>
          <p:spPr bwMode="auto">
            <a:xfrm>
              <a:off x="13339762" y="39137566"/>
              <a:ext cx="2971010" cy="3961346"/>
            </a:xfrm>
            <a:prstGeom prst="rect">
              <a:avLst/>
            </a:prstGeom>
            <a:ln>
              <a:noFill/>
            </a:ln>
            <a:effectLst>
              <a:softEdge rad="112500"/>
            </a:effectLst>
          </p:spPr>
        </p:pic>
        <p:sp>
          <p:nvSpPr>
            <p:cNvPr id="66" name="32 - Ορθογώνιο"/>
            <p:cNvSpPr/>
            <p:nvPr/>
          </p:nvSpPr>
          <p:spPr>
            <a:xfrm>
              <a:off x="13339762" y="43101144"/>
              <a:ext cx="2871842" cy="535689"/>
            </a:xfrm>
            <a:prstGeom prst="rect">
              <a:avLst/>
            </a:prstGeom>
          </p:spPr>
          <p:txBody>
            <a:bodyPr wrap="square">
              <a:spAutoFit/>
            </a:bodyPr>
            <a:lstStyle/>
            <a:p>
              <a:pPr algn="ctr"/>
              <a:r>
                <a:rPr lang="el-GR" sz="2000" b="1" dirty="0">
                  <a:solidFill>
                    <a:prstClr val="black"/>
                  </a:solidFill>
                </a:rPr>
                <a:t>Ο Πυθαγόρας </a:t>
              </a:r>
            </a:p>
            <a:p>
              <a:pPr algn="ctr"/>
              <a:r>
                <a:rPr lang="en-US" sz="2000" dirty="0">
                  <a:solidFill>
                    <a:prstClr val="black"/>
                  </a:solidFill>
                </a:rPr>
                <a:t>Pythagoras by </a:t>
              </a:r>
              <a:r>
                <a:rPr lang="en-US" sz="2000" dirty="0" err="1">
                  <a:solidFill>
                    <a:prstClr val="black"/>
                  </a:solidFill>
                </a:rPr>
                <a:t>Evi</a:t>
              </a:r>
              <a:r>
                <a:rPr lang="en-US" sz="2000" dirty="0">
                  <a:solidFill>
                    <a:prstClr val="black"/>
                  </a:solidFill>
                </a:rPr>
                <a:t> </a:t>
              </a:r>
              <a:r>
                <a:rPr lang="en-US" sz="2000" dirty="0" err="1">
                  <a:solidFill>
                    <a:prstClr val="black"/>
                  </a:solidFill>
                </a:rPr>
                <a:t>Sarantea</a:t>
              </a:r>
              <a:endParaRPr lang="en-US" sz="2000" dirty="0">
                <a:solidFill>
                  <a:prstClr val="black"/>
                </a:solidFill>
              </a:endParaRPr>
            </a:p>
          </p:txBody>
        </p:sp>
      </p:grpSp>
      <p:pic>
        <p:nvPicPr>
          <p:cNvPr id="70" name="Picture 2"/>
          <p:cNvPicPr>
            <a:picLocks noChangeAspect="1" noChangeArrowheads="1"/>
          </p:cNvPicPr>
          <p:nvPr/>
        </p:nvPicPr>
        <p:blipFill>
          <a:blip r:embed="rId10">
            <a:duotone>
              <a:schemeClr val="accent1">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338309" y="7417204"/>
            <a:ext cx="4308658" cy="430865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2"/>
          <p:cNvPicPr>
            <a:picLocks noChangeAspect="1" noChangeArrowheads="1"/>
          </p:cNvPicPr>
          <p:nvPr/>
        </p:nvPicPr>
        <p:blipFill>
          <a:blip r:embed="rId12">
            <a:duotone>
              <a:schemeClr val="accent1">
                <a:shade val="45000"/>
                <a:satMod val="135000"/>
              </a:schemeClr>
              <a:prstClr val="white"/>
            </a:duotone>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475115" y="8569302"/>
            <a:ext cx="5009598" cy="296166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3"/>
          <p:cNvPicPr>
            <a:picLocks noChangeAspect="1" noChangeArrowheads="1"/>
          </p:cNvPicPr>
          <p:nvPr/>
        </p:nvPicPr>
        <p:blipFill>
          <a:blip r:embed="rId14">
            <a:duotone>
              <a:schemeClr val="accent1">
                <a:shade val="45000"/>
                <a:satMod val="135000"/>
              </a:schemeClr>
              <a:prstClr val="white"/>
            </a:duotone>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1452816" y="18322164"/>
            <a:ext cx="6540525" cy="3862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29 - Ορθογώνιο"/>
          <p:cNvSpPr/>
          <p:nvPr/>
        </p:nvSpPr>
        <p:spPr>
          <a:xfrm>
            <a:off x="24130204" y="40312990"/>
            <a:ext cx="5320699" cy="2308324"/>
          </a:xfrm>
          <a:prstGeom prst="rect">
            <a:avLst/>
          </a:prstGeom>
        </p:spPr>
        <p:txBody>
          <a:bodyPr wrap="square">
            <a:spAutoFit/>
          </a:bodyPr>
          <a:lstStyle/>
          <a:p>
            <a:pPr lvl="0">
              <a:spcAft>
                <a:spcPts val="1200"/>
              </a:spcAft>
            </a:pPr>
            <a:r>
              <a:rPr lang="el-GR" sz="2400" b="1" dirty="0">
                <a:solidFill>
                  <a:prstClr val="black"/>
                </a:solidFill>
              </a:rPr>
              <a:t>Ο Πυθαγόρας ίδρυσε Φιλοσοφική Σχολή στην Ιταλία (Μεγάλη Ελλάδα, </a:t>
            </a:r>
            <a:r>
              <a:rPr lang="el-GR" sz="2400" b="1" dirty="0" err="1">
                <a:solidFill>
                  <a:prstClr val="black"/>
                </a:solidFill>
              </a:rPr>
              <a:t>Magna</a:t>
            </a:r>
            <a:r>
              <a:rPr lang="el-GR" sz="2400" b="1" dirty="0">
                <a:solidFill>
                  <a:prstClr val="black"/>
                </a:solidFill>
              </a:rPr>
              <a:t> </a:t>
            </a:r>
            <a:r>
              <a:rPr lang="el-GR" sz="2400" b="1" dirty="0" err="1">
                <a:solidFill>
                  <a:prstClr val="black"/>
                </a:solidFill>
              </a:rPr>
              <a:t>Grecia</a:t>
            </a:r>
            <a:r>
              <a:rPr lang="el-GR" sz="2400" b="1" dirty="0">
                <a:solidFill>
                  <a:prstClr val="black"/>
                </a:solidFill>
              </a:rPr>
              <a:t>). Είχε μεγάλη επιρροή. </a:t>
            </a:r>
            <a:r>
              <a:rPr lang="el-GR" sz="2400" b="1" dirty="0"/>
              <a:t>Ήταν ο πρώτος που επινόησε τον όρο </a:t>
            </a:r>
            <a:r>
              <a:rPr lang="el-GR" sz="2400" b="1" i="1" dirty="0"/>
              <a:t>φιλόσοφος </a:t>
            </a:r>
            <a:r>
              <a:rPr lang="el-GR" sz="2400" b="1" dirty="0"/>
              <a:t>και </a:t>
            </a:r>
            <a:r>
              <a:rPr lang="el-GR" sz="2400" b="1" dirty="0">
                <a:solidFill>
                  <a:prstClr val="black"/>
                </a:solidFill>
              </a:rPr>
              <a:t>τον χρησιμοποίησε για να περιγράψει τον εαυτό του.</a:t>
            </a:r>
            <a:r>
              <a:rPr lang="en-US" sz="2400" dirty="0">
                <a:solidFill>
                  <a:prstClr val="black"/>
                </a:solidFill>
              </a:rPr>
              <a:t> </a:t>
            </a:r>
          </a:p>
        </p:txBody>
      </p:sp>
      <p:sp>
        <p:nvSpPr>
          <p:cNvPr id="67" name="Rectangle 1"/>
          <p:cNvSpPr>
            <a:spLocks noChangeArrowheads="1"/>
          </p:cNvSpPr>
          <p:nvPr/>
        </p:nvSpPr>
        <p:spPr bwMode="auto">
          <a:xfrm>
            <a:off x="1075160" y="11896034"/>
            <a:ext cx="4834956" cy="100027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2800" b="1" dirty="0"/>
              <a:t>The role of comets in the development of science and philosophy</a:t>
            </a:r>
            <a:endParaRPr lang="el-GR" sz="2800" dirty="0"/>
          </a:p>
          <a:p>
            <a:r>
              <a:rPr lang="en-GB" sz="2800" dirty="0"/>
              <a:t>Observations of comets and meteorites in antiquity made humans understand the nature of celestial bodies. These observations, as documented in ancient books, played a very important role in the development of the way humans looked at nature.</a:t>
            </a:r>
            <a:endParaRPr lang="el-GR" sz="2800" dirty="0"/>
          </a:p>
          <a:p>
            <a:r>
              <a:rPr lang="en-GB" sz="2800" dirty="0"/>
              <a:t>Humans sometimes had the chance to observe comets from very close. Observations of out-gassing of comets, the rotating jets, falling meteorites and comet debris gave the opportunity to understand that the celestial bodies were like the earth. They concluded that the stars are conglomerations, concentrations of hot gases.</a:t>
            </a:r>
            <a:endParaRPr lang="el-GR" sz="2800" dirty="0"/>
          </a:p>
        </p:txBody>
      </p:sp>
      <p:sp>
        <p:nvSpPr>
          <p:cNvPr id="68" name="8 - Ορθογώνιο"/>
          <p:cNvSpPr/>
          <p:nvPr/>
        </p:nvSpPr>
        <p:spPr>
          <a:xfrm>
            <a:off x="23627162" y="13756322"/>
            <a:ext cx="4960264" cy="4093428"/>
          </a:xfrm>
          <a:prstGeom prst="rect">
            <a:avLst/>
          </a:prstGeom>
        </p:spPr>
        <p:txBody>
          <a:bodyPr wrap="square">
            <a:spAutoFit/>
          </a:bodyPr>
          <a:lstStyle/>
          <a:p>
            <a:r>
              <a:rPr lang="el-GR" sz="2000" dirty="0"/>
              <a:t>Η εισαγωγή της αντίληψης ότι όλος ο Κόσμος προήλθε από ένα </a:t>
            </a:r>
            <a:r>
              <a:rPr lang="el-GR" sz="2000" i="1" dirty="0"/>
              <a:t>αρχέγονο</a:t>
            </a:r>
            <a:r>
              <a:rPr lang="el-GR" sz="2000" dirty="0"/>
              <a:t> </a:t>
            </a:r>
            <a:r>
              <a:rPr lang="el-GR" sz="2000" i="1" dirty="0"/>
              <a:t>στοιχείο</a:t>
            </a:r>
            <a:r>
              <a:rPr lang="el-GR" sz="2000" dirty="0"/>
              <a:t> ήταν πολύ σημαντική για την ανάπτυξη της Φυσικής Φιλοσοφίας, της Επιστήμης και της Κοσμολογίας. Ο Πλούταρχος αναφέρει (στο βιβλίο του </a:t>
            </a:r>
            <a:r>
              <a:rPr lang="el-GR" sz="2000" dirty="0" err="1"/>
              <a:t>Περὶ</a:t>
            </a:r>
            <a:r>
              <a:rPr lang="el-GR" sz="2000" dirty="0"/>
              <a:t> </a:t>
            </a:r>
            <a:r>
              <a:rPr lang="el-GR" sz="2000" dirty="0" err="1"/>
              <a:t>τῶν</a:t>
            </a:r>
            <a:r>
              <a:rPr lang="el-GR" sz="2000" dirty="0"/>
              <a:t> </a:t>
            </a:r>
            <a:r>
              <a:rPr lang="el-GR" sz="2000" dirty="0" err="1"/>
              <a:t>ἀρεσκόντων</a:t>
            </a:r>
            <a:r>
              <a:rPr lang="el-GR" sz="2000" dirty="0"/>
              <a:t> </a:t>
            </a:r>
            <a:r>
              <a:rPr lang="el-GR" sz="2000" dirty="0" err="1"/>
              <a:t>φιλοσόφοις</a:t>
            </a:r>
            <a:r>
              <a:rPr lang="el-GR" sz="2000" dirty="0"/>
              <a:t> </a:t>
            </a:r>
            <a:r>
              <a:rPr lang="el-GR" sz="2000" dirty="0" err="1"/>
              <a:t>φυσικῶν</a:t>
            </a:r>
            <a:r>
              <a:rPr lang="el-GR" sz="2000" dirty="0"/>
              <a:t> δογμάτων, </a:t>
            </a:r>
            <a:r>
              <a:rPr lang="el-GR" sz="2000" dirty="0" err="1"/>
              <a:t>Placita</a:t>
            </a:r>
            <a:r>
              <a:rPr lang="el-GR" sz="2000" dirty="0"/>
              <a:t> </a:t>
            </a:r>
            <a:r>
              <a:rPr lang="el-GR" sz="2000" dirty="0" err="1"/>
              <a:t>philosophorum</a:t>
            </a:r>
            <a:r>
              <a:rPr lang="el-GR" sz="2000" dirty="0"/>
              <a:t>) ότι ο Θαλής εισάγει την αρχή ότι τα πάντα προέρχονταν από το νερό. ακόμη και η φωτιά του Ήλιου και τα αστέρια και ο Κόσμος είναι φτιαγμένα από ατμό. Ασφαλώς αυτή την αντίληψη βασίζει στην άποψη που είχε και ο Όμηρος, ότι όλα προέρχονταν από το νερό.</a:t>
            </a:r>
          </a:p>
        </p:txBody>
      </p:sp>
      <p:sp>
        <p:nvSpPr>
          <p:cNvPr id="69" name="23 - TextBox"/>
          <p:cNvSpPr txBox="1"/>
          <p:nvPr/>
        </p:nvSpPr>
        <p:spPr>
          <a:xfrm>
            <a:off x="27147266" y="30831324"/>
            <a:ext cx="7776864" cy="6124754"/>
          </a:xfrm>
          <a:prstGeom prst="rect">
            <a:avLst/>
          </a:prstGeom>
          <a:noFill/>
        </p:spPr>
        <p:txBody>
          <a:bodyPr wrap="square" rtlCol="0">
            <a:spAutoFit/>
          </a:bodyPr>
          <a:lstStyle/>
          <a:p>
            <a:r>
              <a:rPr lang="el-GR" sz="1400" dirty="0"/>
              <a:t>Ο Αναξίμανδρος (610-545 </a:t>
            </a:r>
            <a:r>
              <a:rPr lang="el-GR" sz="1400" dirty="0" err="1"/>
              <a:t>π.Χ.</a:t>
            </a:r>
            <a:r>
              <a:rPr lang="el-GR" sz="1400" dirty="0"/>
              <a:t>) ήταν ένας σημαντικότατος φυσικός φιλόσοφος από την Ιωνία. Εισήγαγε </a:t>
            </a:r>
            <a:r>
              <a:rPr lang="el-GR" sz="1400" dirty="0">
                <a:solidFill>
                  <a:srgbClr val="FF0000"/>
                </a:solidFill>
              </a:rPr>
              <a:t>στη φιλοσοφία τον όρο Αρχή</a:t>
            </a:r>
            <a:r>
              <a:rPr lang="el-GR" sz="1400" dirty="0"/>
              <a:t>. Κατασκεύασε τον πρώτο χάρτη της Γης και τα πρώτα ηλιακά ρολόγια. Εισήγαγε μάλιστα την πρώτη θεωρία της εξέλιξης των ειδών, την ιδέα ότι η ζωή προήλθε από το νερό, όπου αναπτύχθηκαν πρώτα κάποια έμβια όντα. Έχει μετρήσει τη μεταβολή της κλίσης του ηλιακού ύψους κατά τη διάρκεια του έτους (ηλιοστάσια, ισημερίες).</a:t>
            </a:r>
          </a:p>
          <a:p>
            <a:r>
              <a:rPr lang="el-GR" sz="1400" dirty="0"/>
              <a:t>Ο Αναξιμένης (585-525 </a:t>
            </a:r>
            <a:r>
              <a:rPr lang="el-GR" sz="1400" dirty="0" err="1"/>
              <a:t>π.Χ.</a:t>
            </a:r>
            <a:r>
              <a:rPr lang="el-GR" sz="1400" dirty="0"/>
              <a:t>) ήταν ένας πολύ σημαντικός φιλόσοφος που εισήγαγε ένα μηχανικό μαθηματικό μοντέλο του Σύμπαντος. Μελέτησε τον κύκλο του νερού (εξάτμιση, σύννεφα, βροχή, χιόνι, ουράνιο τόξο). Εισήγαγε μετρήσεις σ</a:t>
            </a:r>
            <a:r>
              <a:rPr lang="el-GR" sz="1400" dirty="0">
                <a:solidFill>
                  <a:srgbClr val="FF0000"/>
                </a:solidFill>
              </a:rPr>
              <a:t>τη</a:t>
            </a:r>
            <a:r>
              <a:rPr lang="el-GR" sz="1400" dirty="0"/>
              <a:t> μελέτη των φαινομένων, πιθανότατα ακολουθώντας τον Πυθαγόρα. Είπε ότι η Σελήνη φωτίζεται από τον Ήλιο. Έδωσε </a:t>
            </a:r>
            <a:r>
              <a:rPr lang="el-GR" sz="1400" dirty="0">
                <a:solidFill>
                  <a:srgbClr val="FF0000"/>
                </a:solidFill>
              </a:rPr>
              <a:t>τη</a:t>
            </a:r>
            <a:r>
              <a:rPr lang="el-GR" sz="1400" dirty="0"/>
              <a:t> φυσι</a:t>
            </a:r>
            <a:r>
              <a:rPr lang="el-GR" sz="1400" dirty="0">
                <a:solidFill>
                  <a:srgbClr val="FF0000"/>
                </a:solidFill>
              </a:rPr>
              <a:t>κή</a:t>
            </a:r>
            <a:r>
              <a:rPr lang="el-GR" sz="1400" dirty="0"/>
              <a:t> εξήγη</a:t>
            </a:r>
            <a:r>
              <a:rPr lang="el-GR" sz="1400" dirty="0">
                <a:solidFill>
                  <a:srgbClr val="FF0000"/>
                </a:solidFill>
              </a:rPr>
              <a:t>ση</a:t>
            </a:r>
            <a:r>
              <a:rPr lang="el-GR" sz="1400" dirty="0"/>
              <a:t> για τις εκλείψεις, όπως και ο Θαλής.</a:t>
            </a:r>
          </a:p>
          <a:p>
            <a:r>
              <a:rPr lang="el-GR" sz="1400" dirty="0"/>
              <a:t>Ο Αναξαγόρας της Ιωνίας (500/488-428 π.Χ.) κατάλαβε ότι τα ουράνια σώματα δεν ήταν θεο</a:t>
            </a:r>
            <a:r>
              <a:rPr lang="el-GR" sz="1400" dirty="0">
                <a:solidFill>
                  <a:srgbClr val="FF0000"/>
                </a:solidFill>
              </a:rPr>
              <a:t>ί, </a:t>
            </a:r>
            <a:r>
              <a:rPr lang="el-GR" sz="1400" dirty="0"/>
              <a:t>αλλά ήταν φτιαγμένα από ύλη. Ήρθε στην Αθήνα και ίδρυσε Φιλοσοφική Σχολή (Πανεπιστήμιο) που άλλαξε άρδην την πορεία της Φιλοσοφίας, καθώς έσπειρε τους σπόρους της φιλοσοφίας στην κραταιά Αθήνα. Ο σημαντικότερος μαθητής του ήταν ο μεγάλος πολιτικός Περικλή</a:t>
            </a:r>
            <a:r>
              <a:rPr lang="el-GR" sz="1400" dirty="0">
                <a:solidFill>
                  <a:srgbClr val="FF0000"/>
                </a:solidFill>
              </a:rPr>
              <a:t>ς, </a:t>
            </a:r>
            <a:r>
              <a:rPr lang="el-GR" sz="1400" dirty="0"/>
              <a:t>που άλλαξε την Αθήνα και την έκανε μια πολύ σημαντική πόλη-κράτος με την Ακρόπολη και τον Παρθενώνα.</a:t>
            </a:r>
          </a:p>
          <a:p>
            <a:r>
              <a:rPr lang="el-GR" sz="1400" dirty="0"/>
              <a:t>Ο Θαλής ερμηνεύει τις εκλείψεις Ηλίου και Σελήνης. Από </a:t>
            </a:r>
            <a:r>
              <a:rPr lang="el-GR" sz="1400" dirty="0">
                <a:solidFill>
                  <a:srgbClr val="FF0000"/>
                </a:solidFill>
              </a:rPr>
              <a:t>τη</a:t>
            </a:r>
            <a:r>
              <a:rPr lang="el-GR" sz="1400" dirty="0"/>
              <a:t> μορφή της σκιάς αντιλαμβάνεται </a:t>
            </a:r>
            <a:r>
              <a:rPr lang="el-GR" sz="1400" dirty="0">
                <a:solidFill>
                  <a:srgbClr val="FF0000"/>
                </a:solidFill>
              </a:rPr>
              <a:t>τη</a:t>
            </a:r>
            <a:r>
              <a:rPr lang="el-GR" sz="1400" dirty="0"/>
              <a:t> σφαιρικότητα των ουρανίων σωμάτων. Είχε παρατηρήσει τ</a:t>
            </a:r>
            <a:r>
              <a:rPr lang="el-GR" sz="1400" dirty="0">
                <a:solidFill>
                  <a:srgbClr val="FF0000"/>
                </a:solidFill>
              </a:rPr>
              <a:t>η</a:t>
            </a:r>
            <a:r>
              <a:rPr lang="el-GR" sz="1400" dirty="0"/>
              <a:t> Σελήνη πιθανώς </a:t>
            </a:r>
            <a:r>
              <a:rPr lang="el-GR" sz="1400" dirty="0">
                <a:solidFill>
                  <a:srgbClr val="FF0000"/>
                </a:solidFill>
              </a:rPr>
              <a:t>με</a:t>
            </a:r>
            <a:r>
              <a:rPr lang="el-GR" sz="1400" dirty="0"/>
              <a:t> τηλεσκόπιο φτιαγμένο με ένα σφαιρικό ή παραβολικό κάτοπτρο. Έτσι αντιλήφθηκε ότι η φύση της Σελήνης είναι παρόμοια με της Γης, επειδή είδε σ</a:t>
            </a:r>
            <a:r>
              <a:rPr lang="el-GR" sz="1400" dirty="0">
                <a:solidFill>
                  <a:srgbClr val="FF0000"/>
                </a:solidFill>
              </a:rPr>
              <a:t>τη</a:t>
            </a:r>
            <a:r>
              <a:rPr lang="el-GR" sz="1400" dirty="0"/>
              <a:t> Σελήνη όρη και κοιλάδες. [</a:t>
            </a:r>
            <a:r>
              <a:rPr lang="en-US" sz="1400" dirty="0"/>
              <a:t>Ο </a:t>
            </a:r>
            <a:r>
              <a:rPr lang="en-US" sz="1400" dirty="0" err="1"/>
              <a:t>λεγόμενος</a:t>
            </a:r>
            <a:r>
              <a:rPr lang="en-US" sz="1400" dirty="0"/>
              <a:t> </a:t>
            </a:r>
            <a:r>
              <a:rPr lang="en-US" sz="1400" i="1" dirty="0" err="1"/>
              <a:t>Ψευδο</a:t>
            </a:r>
            <a:r>
              <a:rPr lang="en-US" sz="1400" i="1" dirty="0">
                <a:solidFill>
                  <a:srgbClr val="FF0000"/>
                </a:solidFill>
              </a:rPr>
              <a:t>πλούταρχος</a:t>
            </a:r>
            <a:r>
              <a:rPr lang="en-US" sz="1400" dirty="0"/>
              <a:t>, στο βιβλίο </a:t>
            </a:r>
            <a:r>
              <a:rPr lang="en-US" sz="1400" i="1" dirty="0"/>
              <a:t>Περὶ τῶν ἀρεσκόντων φιλοσόφοις φυσικῶν δογμάτων </a:t>
            </a:r>
            <a:r>
              <a:rPr lang="en-US" sz="1400" dirty="0"/>
              <a:t>γράφει </a:t>
            </a:r>
            <a:r>
              <a:rPr lang="en-US" sz="1400" i="1" dirty="0"/>
              <a:t>Περὶ ἐκλείψεως ἡλίου. Θα</a:t>
            </a:r>
            <a:r>
              <a:rPr lang="en-US" sz="1400" i="1" dirty="0" err="1"/>
              <a:t>λῆς</a:t>
            </a:r>
            <a:r>
              <a:rPr lang="en-US" sz="1400" i="1" dirty="0"/>
              <a:t>  π</a:t>
            </a:r>
            <a:r>
              <a:rPr lang="en-US" sz="1400" i="1" dirty="0" err="1"/>
              <a:t>ρῶτος</a:t>
            </a:r>
            <a:r>
              <a:rPr lang="en-US" sz="1400" i="1" dirty="0"/>
              <a:t> </a:t>
            </a:r>
            <a:r>
              <a:rPr lang="en-US" sz="1400" i="1" dirty="0" err="1"/>
              <a:t>ἔφη</a:t>
            </a:r>
            <a:r>
              <a:rPr lang="en-US" sz="1400" i="1" dirty="0"/>
              <a:t> </a:t>
            </a:r>
            <a:r>
              <a:rPr lang="en-US" sz="1400" i="1" dirty="0" err="1"/>
              <a:t>ἐκλεί</a:t>
            </a:r>
            <a:r>
              <a:rPr lang="en-US" sz="1400" i="1" dirty="0"/>
              <a:t>πειν τὸν ἥλιον τῆς σελήνης αὐτὸν ὑποτρεχούσης κατὰ κάθετον, οὔσης φύσει γεώδους</a:t>
            </a:r>
            <a:r>
              <a:rPr lang="en-US" sz="1400" i="1" dirty="0">
                <a:solidFill>
                  <a:srgbClr val="FF0000"/>
                </a:solidFill>
              </a:rPr>
              <a:t>·</a:t>
            </a:r>
            <a:r>
              <a:rPr lang="el-GR" sz="1400" i="1" dirty="0">
                <a:solidFill>
                  <a:srgbClr val="FF0000"/>
                </a:solidFill>
              </a:rPr>
              <a:t> </a:t>
            </a:r>
            <a:r>
              <a:rPr lang="en-US" sz="1400" i="1" dirty="0">
                <a:solidFill>
                  <a:srgbClr val="FF0000"/>
                </a:solidFill>
              </a:rPr>
              <a:t>β</a:t>
            </a:r>
            <a:r>
              <a:rPr lang="en-US" sz="1400" i="1" dirty="0" err="1"/>
              <a:t>λέ</a:t>
            </a:r>
            <a:r>
              <a:rPr lang="en-US" sz="1400" i="1" dirty="0"/>
              <a:t>πεσθαι δὲ τοῦτο κατοπτρικῶς ὑποτιθεμένῳ τῷ δίσκῳ.</a:t>
            </a:r>
            <a:r>
              <a:rPr lang="el-GR" sz="1400" dirty="0"/>
              <a:t>]. Η εισαγωγή των θεωρητικών μαθηματικών είναι σημαντικότατη εξέλιξη που αρχίζει με τον Θαλή και τον Πυθαγόρα και η χρήση τους αποκτά σημαίνουσα θέση σ</a:t>
            </a:r>
            <a:r>
              <a:rPr lang="el-GR" sz="1400" dirty="0">
                <a:solidFill>
                  <a:srgbClr val="FF0000"/>
                </a:solidFill>
              </a:rPr>
              <a:t>τη</a:t>
            </a:r>
            <a:r>
              <a:rPr lang="el-GR" sz="1400" dirty="0"/>
              <a:t> φιλοσοφία, αλλά και στην κοινωνία, με ένθερμο υποστηρικτή του </a:t>
            </a:r>
            <a:r>
              <a:rPr lang="el-GR" sz="1400" dirty="0" err="1"/>
              <a:t>Πυθαγορισμού</a:t>
            </a:r>
            <a:r>
              <a:rPr lang="el-GR" sz="1400" dirty="0"/>
              <a:t> τον Πλάτωνα. </a:t>
            </a:r>
            <a:r>
              <a:rPr lang="el-GR" sz="1400" i="1" dirty="0" err="1"/>
              <a:t>Μηδε</a:t>
            </a:r>
            <a:r>
              <a:rPr lang="el-GR" sz="1400" i="1" dirty="0" err="1">
                <a:solidFill>
                  <a:srgbClr val="FF0000"/>
                </a:solidFill>
              </a:rPr>
              <a:t>ὶς</a:t>
            </a:r>
            <a:r>
              <a:rPr lang="el-GR" sz="1400" i="1" dirty="0"/>
              <a:t> </a:t>
            </a:r>
            <a:r>
              <a:rPr lang="el-GR" sz="1400" i="1" dirty="0" err="1">
                <a:solidFill>
                  <a:srgbClr val="FF0000"/>
                </a:solidFill>
              </a:rPr>
              <a:t>ἀ</a:t>
            </a:r>
            <a:r>
              <a:rPr lang="el-GR" sz="1400" i="1" dirty="0" err="1"/>
              <a:t>γεωμέτρητος</a:t>
            </a:r>
            <a:r>
              <a:rPr lang="el-GR" sz="1400" i="1" dirty="0"/>
              <a:t> </a:t>
            </a:r>
            <a:r>
              <a:rPr lang="el-GR" sz="1400" i="1" dirty="0" err="1">
                <a:solidFill>
                  <a:srgbClr val="FF0000"/>
                </a:solidFill>
              </a:rPr>
              <a:t>εἰ</a:t>
            </a:r>
            <a:r>
              <a:rPr lang="el-GR" sz="1400" i="1" dirty="0" err="1"/>
              <a:t>σίτ</a:t>
            </a:r>
            <a:r>
              <a:rPr lang="el-GR" sz="1400" i="1" dirty="0" err="1">
                <a:solidFill>
                  <a:srgbClr val="FF0000"/>
                </a:solidFill>
              </a:rPr>
              <a:t>ω</a:t>
            </a:r>
            <a:r>
              <a:rPr lang="el-GR" sz="1400" dirty="0">
                <a:solidFill>
                  <a:srgbClr val="FF0000"/>
                </a:solidFill>
              </a:rPr>
              <a:t> - κανείς </a:t>
            </a:r>
            <a:r>
              <a:rPr lang="el-GR" sz="1400" dirty="0"/>
              <a:t>να μην μπει στο Πανεπιστήμιό μου αν δεν γνωρίζει μαθηματικά, γράφει στην είσοδο της Σχολής του, την </a:t>
            </a:r>
            <a:r>
              <a:rPr lang="el-GR" sz="1400" i="1" dirty="0"/>
              <a:t>Ακαδημία</a:t>
            </a:r>
            <a:r>
              <a:rPr lang="el-GR" sz="1400" dirty="0"/>
              <a:t>, που βρίσκεται στην ομώνυμη περιοχή Ακαδημίας Πλάτωνος στην Αθήνα. </a:t>
            </a:r>
          </a:p>
          <a:p>
            <a:endParaRPr lang="en-GB" sz="1400" dirty="0"/>
          </a:p>
        </p:txBody>
      </p:sp>
      <p:sp>
        <p:nvSpPr>
          <p:cNvPr id="76" name="4 - TextBox"/>
          <p:cNvSpPr txBox="1"/>
          <p:nvPr/>
        </p:nvSpPr>
        <p:spPr>
          <a:xfrm>
            <a:off x="9514375" y="35413878"/>
            <a:ext cx="7514009" cy="14865608"/>
          </a:xfrm>
          <a:prstGeom prst="rect">
            <a:avLst/>
          </a:prstGeom>
          <a:noFill/>
        </p:spPr>
        <p:txBody>
          <a:bodyPr wrap="square" rtlCol="0">
            <a:spAutoFit/>
          </a:bodyPr>
          <a:lstStyle/>
          <a:p>
            <a:r>
              <a:rPr lang="el-GR" sz="2400" dirty="0"/>
              <a:t>Στην προϊστορική Ελλάδα, η επιστήμη και η τεχνολογία ξεκίνησε από θεούς και θεές όπως ο Δίας, ο οποίος ονομαζόταν </a:t>
            </a:r>
            <a:r>
              <a:rPr lang="el-GR" sz="2400" dirty="0" err="1"/>
              <a:t>μηχανεύς</a:t>
            </a:r>
            <a:r>
              <a:rPr lang="el-GR" sz="2400" dirty="0"/>
              <a:t> (εφευρετικός, μηχανικός και ένας από τους μήνες του Ηπειρώτικου ημερολογίου του Μηχανισμού ονομάζεται </a:t>
            </a:r>
            <a:r>
              <a:rPr lang="el-GR" sz="2400" dirty="0" err="1"/>
              <a:t>Μαχανεύς</a:t>
            </a:r>
            <a:r>
              <a:rPr lang="en-US" sz="2400" dirty="0"/>
              <a:t> </a:t>
            </a:r>
            <a:r>
              <a:rPr lang="el-GR" sz="2400" dirty="0"/>
              <a:t>στα Δωρικά (προς τιμήν του Δία), η Αθηνά, ο Διόνυσος, ο  Ήφαιστος, ακολουθούμενοι από ημίθεους όπως ο Προμηθέας, ο μυθικός θρυλικός βασιλιάς Ορφέας στη Μακεδονία και τη Θράκη και ο Δαίδαλος στην Κρήτη. Άνθρωπος </a:t>
            </a:r>
            <a:r>
              <a:rPr lang="el-GR" sz="2400" dirty="0" err="1"/>
              <a:t>Μαχανεύς</a:t>
            </a:r>
            <a:r>
              <a:rPr lang="el-GR" sz="2400" dirty="0"/>
              <a:t>, συνεπώς.</a:t>
            </a:r>
          </a:p>
          <a:p>
            <a:r>
              <a:rPr lang="el-GR" sz="2400" dirty="0"/>
              <a:t>Ο Όμηρος περιέγραψε πλοία με αυτόματο σύστημα πορείας (διεύθυνσης) και άλλα. Αυτό το ομηρικό σύστημα ήταν ακόμα σε χρήση στα ελληνικά σκάφη μέχρι πρόσφατα. Ο Όμηρος περιέγραψε επίσης την αστρονομία και την κοσμολογία δηλώνοντας ότι τα πάντα γεννήθηκαν από τον Ωκεανό. Το νερό ήταν το πρώτο του στοιχείο.</a:t>
            </a:r>
          </a:p>
          <a:p>
            <a:r>
              <a:rPr lang="el-GR" sz="2400" dirty="0"/>
              <a:t>Η φιλοσοφία και η επιστήμη άκμασαν στην Ιωνία της </a:t>
            </a:r>
            <a:r>
              <a:rPr lang="el-GR" sz="2400" dirty="0" err="1"/>
              <a:t>Μικράς</a:t>
            </a:r>
            <a:r>
              <a:rPr lang="el-GR" sz="2400" dirty="0"/>
              <a:t> Ασίας, όπου ο Θαλής (624-546 </a:t>
            </a:r>
            <a:r>
              <a:rPr lang="el-GR" sz="2400" dirty="0" err="1"/>
              <a:t>π.Χ.</a:t>
            </a:r>
            <a:r>
              <a:rPr lang="el-GR" sz="2400" dirty="0"/>
              <a:t>), σύμφωνα με την ιστορία της επιστήμης, ήταν ο πρώτος άνθρωπος που χρησιμοποίησε την επιστημονική λογική για να κατανοήσει τη φύση. Καθιέρωσε τη Θεωρητική Γεωμετρία με </a:t>
            </a:r>
            <a:r>
              <a:rPr lang="el-GR" sz="2400" b="1" dirty="0"/>
              <a:t>θεωρήματα και αποδείξεις</a:t>
            </a:r>
            <a:r>
              <a:rPr lang="el-GR" sz="2400" dirty="0"/>
              <a:t>.</a:t>
            </a:r>
          </a:p>
          <a:p>
            <a:r>
              <a:rPr lang="el-GR" sz="2400" dirty="0"/>
              <a:t>Το έργο αυτό συνέχισε ο Πυθαγόρας ο Σάμιος (570-500 π.Χ.), ο οποίος έδωσε θεωρητική απόδειξη του Πυθαγόρειου Θεωρήματος, μελέτησε συστηματικά τους αριθμούς και συνέδεσε τον Κόσμο και τη μουσική με τα μαθηματικά. Απέδειξε θεωρητικά ότι το άθροισμα των τριών γωνιών ενός τριγώνου ισούται με 180 μοίρες. Ο Πυθαγόρας πραγματοποίησε τα πρώτα αναφερόμενα πειράματα στη φυσική με μετρήσεις. Ξεκίνησε την επιστημονική μελέτη της φυσικής και της μουσικής. Πρότεινε τη θεωρία ότι το Σύμπαν εξελίχθηκε από έναν αρχικό πυρήνα που επεκτάθηκε (</a:t>
            </a:r>
            <a:r>
              <a:rPr lang="el-GR" sz="2400" dirty="0" err="1"/>
              <a:t>Big</a:t>
            </a:r>
            <a:r>
              <a:rPr lang="el-GR" sz="2400" dirty="0"/>
              <a:t> </a:t>
            </a:r>
            <a:r>
              <a:rPr lang="el-GR" sz="2400" dirty="0" err="1"/>
              <a:t>Bang</a:t>
            </a:r>
            <a:r>
              <a:rPr lang="el-GR" sz="2400" dirty="0"/>
              <a:t>). Ο  Πυθαγόρας έκανε τα πρώτα εργαστηριακά πειράματα χρησιμοποιώντας χορδές με βάρη, ειδικά πειραματικά όργανα (μονόχορδο κ.ά.) κ.λπ. Ανακάλυψε τη σχέση μεταξύ του μήκους μιας χορδής, της χροιάς και του ύψους του ήχου που παρήγαγε. Εισήγαγε τη σημερινή κλίμακα της μουσικής την οποία συνδέει με τους συντονισμούς των πλανητών.</a:t>
            </a:r>
          </a:p>
        </p:txBody>
      </p:sp>
      <p:pic>
        <p:nvPicPr>
          <p:cNvPr id="1026" name="Picture 2" descr="D:\TEX\00_ANTIKYTHERA_MECHANISM\Images_2007\PYTHAGORA2.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8761032" y="24341497"/>
            <a:ext cx="4209769" cy="48397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TEX\00_ANTIKYTHERA_MECHANISM\Images_2007\PYTHAGORA3.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3258834" y="24364715"/>
            <a:ext cx="4009622" cy="48531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TEX\00_ANTIKYTHERA_MECHANISM\Images_2007\Pythagoras_with_bells.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984555" y="24228548"/>
            <a:ext cx="5085488" cy="4952743"/>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36"/>
          <p:cNvSpPr>
            <a:spLocks noChangeArrowheads="1"/>
          </p:cNvSpPr>
          <p:nvPr/>
        </p:nvSpPr>
        <p:spPr bwMode="auto">
          <a:xfrm>
            <a:off x="4991509" y="846775"/>
            <a:ext cx="26679525" cy="2632648"/>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n-GB" sz="8000" b="1" i="1" dirty="0">
                <a:solidFill>
                  <a:srgbClr val="003399"/>
                </a:solidFill>
                <a:effectLst>
                  <a:outerShdw blurRad="38100" dist="38100" dir="2700000" algn="tl">
                    <a:srgbClr val="FFFFFF"/>
                  </a:outerShdw>
                </a:effectLst>
                <a:latin typeface="Times New Roman" pitchFamily="18" charset="0"/>
              </a:rPr>
              <a:t>The Antikythera Mechanism Exhibition</a:t>
            </a:r>
          </a:p>
          <a:p>
            <a:pPr algn="ctr" defTabSz="1463422" rtl="1" eaLnBrk="0" hangingPunct="0">
              <a:defRPr/>
            </a:pPr>
            <a:r>
              <a:rPr lang="en-US" sz="6000" b="1" i="1" dirty="0">
                <a:solidFill>
                  <a:srgbClr val="003399"/>
                </a:solidFill>
                <a:effectLst>
                  <a:outerShdw blurRad="38100" dist="38100" dir="2700000" algn="tl">
                    <a:srgbClr val="FFFFFF"/>
                  </a:outerShdw>
                </a:effectLst>
                <a:latin typeface="Times New Roman" pitchFamily="18" charset="0"/>
              </a:rPr>
              <a:t>Astronomy and Astrophysics of the Greeks</a:t>
            </a:r>
          </a:p>
        </p:txBody>
      </p:sp>
      <p:grpSp>
        <p:nvGrpSpPr>
          <p:cNvPr id="57" name="Ομάδα 56"/>
          <p:cNvGrpSpPr/>
          <p:nvPr/>
        </p:nvGrpSpPr>
        <p:grpSpPr>
          <a:xfrm>
            <a:off x="1584426" y="829659"/>
            <a:ext cx="4830786" cy="5334632"/>
            <a:chOff x="1993246" y="829659"/>
            <a:chExt cx="4830786" cy="5334632"/>
          </a:xfrm>
        </p:grpSpPr>
        <p:sp>
          <p:nvSpPr>
            <p:cNvPr id="75" name="Rectangle 95"/>
            <p:cNvSpPr>
              <a:spLocks noChangeArrowheads="1"/>
            </p:cNvSpPr>
            <p:nvPr/>
          </p:nvSpPr>
          <p:spPr bwMode="auto">
            <a:xfrm>
              <a:off x="1993246" y="3055491"/>
              <a:ext cx="4830786" cy="3108800"/>
            </a:xfrm>
            <a:prstGeom prst="rect">
              <a:avLst/>
            </a:prstGeom>
            <a:noFill/>
            <a:ln w="9525">
              <a:noFill/>
              <a:miter lim="800000"/>
              <a:headEnd/>
              <a:tailEnd/>
            </a:ln>
          </p:spPr>
          <p:txBody>
            <a:bodyPr wrap="square" lIns="609853" tIns="304927" rIns="609853" bIns="304927" anchor="ctr">
              <a:spAutoFit/>
            </a:bodyPr>
            <a:lstStyle/>
            <a:p>
              <a:pPr algn="ctr" defTabSz="6097588"/>
              <a:r>
                <a:rPr lang="en-GB" sz="2400" dirty="0" err="1">
                  <a:solidFill>
                    <a:srgbClr val="003399"/>
                  </a:solidFill>
                </a:rPr>
                <a:t>Universiteti</a:t>
              </a:r>
              <a:r>
                <a:rPr lang="en-GB" sz="2400" dirty="0">
                  <a:solidFill>
                    <a:srgbClr val="003399"/>
                  </a:solidFill>
                </a:rPr>
                <a:t> </a:t>
              </a:r>
              <a:r>
                <a:rPr lang="en-GB" sz="2400" dirty="0" err="1">
                  <a:solidFill>
                    <a:srgbClr val="003399"/>
                  </a:solidFill>
                </a:rPr>
                <a:t>Kombëtar</a:t>
              </a:r>
              <a:r>
                <a:rPr lang="en-GB" sz="2400" dirty="0">
                  <a:solidFill>
                    <a:srgbClr val="003399"/>
                  </a:solidFill>
                </a:rPr>
                <a:t> </a:t>
              </a:r>
              <a:r>
                <a:rPr lang="en-GB" sz="2400" dirty="0" err="1">
                  <a:solidFill>
                    <a:srgbClr val="003399"/>
                  </a:solidFill>
                </a:rPr>
                <a:t>dhe</a:t>
              </a:r>
              <a:r>
                <a:rPr lang="en-GB" sz="2400" dirty="0">
                  <a:solidFill>
                    <a:srgbClr val="003399"/>
                  </a:solidFill>
                </a:rPr>
                <a:t> </a:t>
              </a:r>
              <a:r>
                <a:rPr lang="en-GB" sz="2400" dirty="0" err="1">
                  <a:solidFill>
                    <a:srgbClr val="003399"/>
                  </a:solidFill>
                </a:rPr>
                <a:t>Kapodistrian</a:t>
              </a:r>
              <a:r>
                <a:rPr lang="en-GB" sz="2400" dirty="0">
                  <a:solidFill>
                    <a:srgbClr val="003399"/>
                  </a:solidFill>
                </a:rPr>
                <a:t> </a:t>
              </a:r>
              <a:r>
                <a:rPr lang="en-GB" sz="2400" dirty="0" err="1">
                  <a:solidFill>
                    <a:srgbClr val="003399"/>
                  </a:solidFill>
                </a:rPr>
                <a:t>i</a:t>
              </a:r>
              <a:r>
                <a:rPr lang="en-GB" sz="2400" dirty="0">
                  <a:solidFill>
                    <a:srgbClr val="003399"/>
                  </a:solidFill>
                </a:rPr>
                <a:t> </a:t>
              </a:r>
              <a:r>
                <a:rPr lang="en-GB" sz="2400" dirty="0" err="1">
                  <a:solidFill>
                    <a:srgbClr val="003399"/>
                  </a:solidFill>
                </a:rPr>
                <a:t>Athinës</a:t>
              </a:r>
              <a:endParaRPr lang="el-GR" sz="2400" dirty="0">
                <a:solidFill>
                  <a:srgbClr val="003399"/>
                </a:solidFill>
              </a:endParaRPr>
            </a:p>
            <a:p>
              <a:pPr algn="ctr" defTabSz="6097588"/>
              <a:r>
                <a:rPr lang="el-GR" sz="2400" dirty="0">
                  <a:solidFill>
                    <a:srgbClr val="003399"/>
                  </a:solidFill>
                </a:rPr>
                <a:t>Εθνικό και Καποδιστριακό Πανεπιστήμιο Αθηνών</a:t>
              </a:r>
              <a:endParaRPr lang="en-GB" sz="2400" dirty="0">
                <a:solidFill>
                  <a:srgbClr val="003399"/>
                </a:solidFill>
              </a:endParaRPr>
            </a:p>
            <a:p>
              <a:pPr algn="ctr" defTabSz="6097588"/>
              <a:r>
                <a:rPr lang="en-GB" sz="1400" b="1" dirty="0">
                  <a:solidFill>
                    <a:srgbClr val="003399"/>
                  </a:solidFill>
                </a:rPr>
                <a:t>Xenophon  </a:t>
              </a:r>
              <a:r>
                <a:rPr lang="en-GB" sz="1400" b="1" dirty="0" err="1">
                  <a:solidFill>
                    <a:srgbClr val="003399"/>
                  </a:solidFill>
                </a:rPr>
                <a:t>Moussas</a:t>
              </a:r>
              <a:r>
                <a:rPr lang="en-GB" sz="1400" b="1" dirty="0">
                  <a:solidFill>
                    <a:srgbClr val="003399"/>
                  </a:solidFill>
                </a:rPr>
                <a:t>    </a:t>
              </a:r>
              <a:r>
                <a:rPr lang="en-GB" sz="1400" b="1" dirty="0">
                  <a:solidFill>
                    <a:srgbClr val="003399"/>
                  </a:solidFill>
                  <a:hlinkClick r:id="rId19"/>
                </a:rPr>
                <a:t>xmoussas@phys.uoa.gr</a:t>
              </a:r>
              <a:r>
                <a:rPr lang="en-GB" sz="1400" b="1" dirty="0">
                  <a:solidFill>
                    <a:srgbClr val="003399"/>
                  </a:solidFill>
                </a:rPr>
                <a:t>, </a:t>
              </a:r>
              <a:r>
                <a:rPr lang="en-GB" sz="1400" b="1" dirty="0">
                  <a:solidFill>
                    <a:srgbClr val="003399"/>
                  </a:solidFill>
                  <a:hlinkClick r:id="rId20"/>
                </a:rPr>
                <a:t>x</a:t>
              </a:r>
              <a:r>
                <a:rPr lang="en-GB" sz="1400" b="1" dirty="0">
                  <a:solidFill>
                    <a:srgbClr val="003399"/>
                  </a:solidFill>
                </a:rPr>
                <a:t> </a:t>
              </a:r>
            </a:p>
            <a:p>
              <a:pPr algn="ctr" defTabSz="6097588"/>
              <a:r>
                <a:rPr lang="en-GB" sz="1400" b="1" dirty="0" err="1">
                  <a:solidFill>
                    <a:srgbClr val="003399"/>
                  </a:solidFill>
                </a:rPr>
                <a:t>tel</a:t>
              </a:r>
              <a:r>
                <a:rPr lang="en-GB" sz="1400" b="1" dirty="0">
                  <a:solidFill>
                    <a:srgbClr val="003399"/>
                  </a:solidFill>
                </a:rPr>
                <a:t> +306978792891</a:t>
              </a:r>
              <a:endParaRPr lang="el-GR" sz="1400" b="1" dirty="0">
                <a:solidFill>
                  <a:srgbClr val="003399"/>
                </a:solidFill>
              </a:endParaRPr>
            </a:p>
            <a:p>
              <a:pPr algn="ctr" defTabSz="6097588"/>
              <a:r>
                <a:rPr lang="en-US" sz="1400" b="1" dirty="0">
                  <a:solidFill>
                    <a:srgbClr val="003399"/>
                  </a:solidFill>
                </a:rPr>
                <a:t>Copyright © 2022 X. Moussas</a:t>
              </a:r>
              <a:endParaRPr lang="el-GR" sz="1400" dirty="0">
                <a:solidFill>
                  <a:srgbClr val="003399"/>
                </a:solidFill>
              </a:endParaRPr>
            </a:p>
            <a:p>
              <a:pPr algn="ctr" defTabSz="6097588"/>
              <a:endParaRPr lang="el-GR" sz="2400" dirty="0">
                <a:solidFill>
                  <a:srgbClr val="003399"/>
                </a:solidFill>
              </a:endParaRPr>
            </a:p>
          </p:txBody>
        </p:sp>
        <p:pic>
          <p:nvPicPr>
            <p:cNvPr id="73" name="Picture 2" descr="https://upload.wikimedia.org/wikipedia/el/2/2b/Logo_uoa_blue.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657206" y="829659"/>
              <a:ext cx="1502865" cy="234889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Ομάδα 4"/>
          <p:cNvGrpSpPr/>
          <p:nvPr/>
        </p:nvGrpSpPr>
        <p:grpSpPr>
          <a:xfrm>
            <a:off x="892912" y="1087855"/>
            <a:ext cx="33859123" cy="5338165"/>
            <a:chOff x="892912" y="1440510"/>
            <a:chExt cx="33859123" cy="5338165"/>
          </a:xfrm>
        </p:grpSpPr>
        <p:pic>
          <p:nvPicPr>
            <p:cNvPr id="6" name="Picture 3" descr="C:\Users\Xenophon MOUSSAS\Pictures\ANTIK-MECH-IMAGES\KU-LOGOS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35698" y="1440510"/>
              <a:ext cx="3716337" cy="478313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Ομάδα 8"/>
            <p:cNvGrpSpPr/>
            <p:nvPr/>
          </p:nvGrpSpPr>
          <p:grpSpPr>
            <a:xfrm>
              <a:off x="892912" y="1493751"/>
              <a:ext cx="4830786" cy="5284924"/>
              <a:chOff x="2700405" y="41197288"/>
              <a:chExt cx="4148488" cy="5300938"/>
            </a:xfrm>
          </p:grpSpPr>
          <p:sp>
            <p:nvSpPr>
              <p:cNvPr id="10" name="Rectangle 95"/>
              <p:cNvSpPr>
                <a:spLocks noChangeArrowheads="1"/>
              </p:cNvSpPr>
              <p:nvPr/>
            </p:nvSpPr>
            <p:spPr bwMode="auto">
              <a:xfrm>
                <a:off x="2700405" y="43596102"/>
                <a:ext cx="4148488" cy="2902124"/>
              </a:xfrm>
              <a:prstGeom prst="rect">
                <a:avLst/>
              </a:prstGeom>
              <a:noFill/>
              <a:ln w="9525">
                <a:noFill/>
                <a:miter lim="800000"/>
                <a:headEnd/>
                <a:tailEnd/>
              </a:ln>
            </p:spPr>
            <p:txBody>
              <a:bodyPr wrap="square" lIns="609853" tIns="304927" rIns="609853" bIns="304927" anchor="ctr">
                <a:spAutoFit/>
              </a:bodyPr>
              <a:lstStyle/>
              <a:p>
                <a:pPr algn="ctr" defTabSz="6097588"/>
                <a:r>
                  <a:rPr lang="en-GB" sz="2400" dirty="0">
                    <a:solidFill>
                      <a:srgbClr val="003399"/>
                    </a:solidFill>
                  </a:rPr>
                  <a:t>National and </a:t>
                </a:r>
                <a:r>
                  <a:rPr lang="en-GB" sz="2400" dirty="0" err="1">
                    <a:solidFill>
                      <a:srgbClr val="003399"/>
                    </a:solidFill>
                  </a:rPr>
                  <a:t>Kapodistrian</a:t>
                </a:r>
                <a:r>
                  <a:rPr lang="en-GB" sz="2400" dirty="0">
                    <a:solidFill>
                      <a:srgbClr val="003399"/>
                    </a:solidFill>
                  </a:rPr>
                  <a:t> University of Athens </a:t>
                </a:r>
              </a:p>
              <a:p>
                <a:pPr algn="ctr" defTabSz="6097588"/>
                <a:r>
                  <a:rPr lang="el-GR" sz="2400" dirty="0">
                    <a:solidFill>
                      <a:srgbClr val="003399"/>
                    </a:solidFill>
                  </a:rPr>
                  <a:t>Εθνικό και Καποδιστριακό Πανεπιστήμιο Αθηνών</a:t>
                </a:r>
                <a:endParaRPr lang="en-GB" sz="2400" dirty="0">
                  <a:solidFill>
                    <a:srgbClr val="003399"/>
                  </a:solidFill>
                </a:endParaRPr>
              </a:p>
              <a:p>
                <a:pPr algn="ctr" defTabSz="6097588"/>
                <a:r>
                  <a:rPr lang="en-GB" sz="1400" b="1" dirty="0">
                    <a:solidFill>
                      <a:srgbClr val="003399"/>
                    </a:solidFill>
                  </a:rPr>
                  <a:t>Xenophon  </a:t>
                </a:r>
                <a:r>
                  <a:rPr lang="en-GB" sz="1400" b="1" dirty="0" err="1">
                    <a:solidFill>
                      <a:srgbClr val="003399"/>
                    </a:solidFill>
                  </a:rPr>
                  <a:t>Moussas</a:t>
                </a:r>
                <a:r>
                  <a:rPr lang="en-GB" sz="1400" b="1" dirty="0">
                    <a:solidFill>
                      <a:srgbClr val="003399"/>
                    </a:solidFill>
                  </a:rPr>
                  <a:t>    </a:t>
                </a:r>
                <a:r>
                  <a:rPr lang="en-GB" sz="1400" b="1" dirty="0">
                    <a:solidFill>
                      <a:srgbClr val="003399"/>
                    </a:solidFill>
                    <a:hlinkClick r:id="rId3"/>
                  </a:rPr>
                  <a:t>xmoussas@phys.uoa.gr</a:t>
                </a:r>
                <a:r>
                  <a:rPr lang="en-GB" sz="1400" b="1" dirty="0">
                    <a:solidFill>
                      <a:srgbClr val="003399"/>
                    </a:solidFill>
                  </a:rPr>
                  <a:t>, </a:t>
                </a:r>
                <a:r>
                  <a:rPr lang="en-GB" sz="1400" b="1" dirty="0">
                    <a:solidFill>
                      <a:srgbClr val="003399"/>
                    </a:solidFill>
                    <a:hlinkClick r:id="rId4"/>
                  </a:rPr>
                  <a:t>x</a:t>
                </a:r>
                <a:r>
                  <a:rPr lang="en-GB" sz="1400" b="1" dirty="0">
                    <a:solidFill>
                      <a:srgbClr val="003399"/>
                    </a:solidFill>
                  </a:rPr>
                  <a:t> </a:t>
                </a:r>
              </a:p>
              <a:p>
                <a:pPr algn="ctr" defTabSz="6097588"/>
                <a:r>
                  <a:rPr lang="en-GB" sz="1400" b="1" dirty="0" err="1">
                    <a:solidFill>
                      <a:srgbClr val="003399"/>
                    </a:solidFill>
                  </a:rPr>
                  <a:t>tel</a:t>
                </a:r>
                <a:r>
                  <a:rPr lang="en-GB" sz="1400" b="1" dirty="0">
                    <a:solidFill>
                      <a:srgbClr val="003399"/>
                    </a:solidFill>
                  </a:rPr>
                  <a:t> +306978792891</a:t>
                </a:r>
                <a:endParaRPr lang="el-GR" sz="1400" dirty="0">
                  <a:solidFill>
                    <a:srgbClr val="003399"/>
                  </a:solidFill>
                </a:endParaRPr>
              </a:p>
              <a:p>
                <a:pPr algn="ctr" defTabSz="6097588"/>
                <a:endParaRPr lang="el-GR" sz="2400" dirty="0">
                  <a:solidFill>
                    <a:srgbClr val="003399"/>
                  </a:solidFill>
                </a:endParaRPr>
              </a:p>
            </p:txBody>
          </p:sp>
          <p:pic>
            <p:nvPicPr>
              <p:cNvPr id="11" name="Picture 14" descr="LOGO_UOA COL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54328" y="41197288"/>
                <a:ext cx="2040642" cy="2596740"/>
              </a:xfrm>
              <a:prstGeom prst="ellipse">
                <a:avLst/>
              </a:prstGeom>
              <a:ln>
                <a:noFill/>
              </a:ln>
              <a:effectLst>
                <a:softEdge rad="112500"/>
              </a:effectLst>
            </p:spPr>
          </p:pic>
        </p:grpSp>
      </p:grpSp>
    </p:spTree>
    <p:extLst>
      <p:ext uri="{BB962C8B-B14F-4D97-AF65-F5344CB8AC3E}">
        <p14:creationId xmlns:p14="http://schemas.microsoft.com/office/powerpoint/2010/main" val="401661238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1974</TotalTime>
  <Words>2218</Words>
  <Application>Microsoft Office PowerPoint</Application>
  <PresentationFormat>Προσαρμογή</PresentationFormat>
  <Paragraphs>63</Paragraphs>
  <Slides>2</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vt:i4>
      </vt:variant>
    </vt:vector>
  </HeadingPairs>
  <TitlesOfParts>
    <vt:vector size="6" baseType="lpstr">
      <vt:lpstr>Arial</vt:lpstr>
      <vt:lpstr>Calibri</vt:lpstr>
      <vt:lpstr>Times New Roman</vt:lpstr>
      <vt:lpstr>Θέμα του Office</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erg_ASTROFISIKIS</dc:creator>
  <cp:lastModifiedBy>Xenophon Moussas</cp:lastModifiedBy>
  <cp:revision>118</cp:revision>
  <dcterms:created xsi:type="dcterms:W3CDTF">2014-06-01T18:00:45Z</dcterms:created>
  <dcterms:modified xsi:type="dcterms:W3CDTF">2024-03-20T09:19:10Z</dcterms:modified>
</cp:coreProperties>
</file>