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2" autoAdjust="0"/>
    <p:restoredTop sz="94640" autoAdjust="0"/>
  </p:normalViewPr>
  <p:slideViewPr>
    <p:cSldViewPr>
      <p:cViewPr varScale="1">
        <p:scale>
          <a:sx n="10" d="100"/>
          <a:sy n="10" d="100"/>
        </p:scale>
        <p:origin x="2172" y="4"/>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19.png"/><Relationship Id="rId3" Type="http://schemas.microsoft.com/office/2007/relationships/hdphoto" Target="../media/hdphoto1.wdp"/><Relationship Id="rId21" Type="http://schemas.openxmlformats.org/officeDocument/2006/relationships/image" Target="../media/image16.jpeg"/><Relationship Id="rId7" Type="http://schemas.openxmlformats.org/officeDocument/2006/relationships/image" Target="../media/image5.jpeg"/><Relationship Id="rId12" Type="http://schemas.microsoft.com/office/2007/relationships/hdphoto" Target="../media/hdphoto2.wdp"/><Relationship Id="rId17" Type="http://schemas.openxmlformats.org/officeDocument/2006/relationships/image" Target="../media/image13.jpeg"/><Relationship Id="rId25" Type="http://schemas.openxmlformats.org/officeDocument/2006/relationships/hyperlink" Target="mailto:xmoussas@gmail.com" TargetMode="External"/><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hyperlink" Target="mailto:xmoussas@phys.uoa.gr" TargetMode="External"/><Relationship Id="rId5" Type="http://schemas.openxmlformats.org/officeDocument/2006/relationships/image" Target="../media/image3.jpeg"/><Relationship Id="rId15" Type="http://schemas.openxmlformats.org/officeDocument/2006/relationships/image" Target="../media/image11.jpeg"/><Relationship Id="rId23" Type="http://schemas.openxmlformats.org/officeDocument/2006/relationships/image" Target="../media/image18.jpeg"/><Relationship Id="rId10" Type="http://schemas.openxmlformats.org/officeDocument/2006/relationships/image" Target="../media/image8.jpeg"/><Relationship Id="rId19" Type="http://schemas.microsoft.com/office/2007/relationships/hdphoto" Target="../media/hdphoto4.wdp"/><Relationship Id="rId4" Type="http://schemas.openxmlformats.org/officeDocument/2006/relationships/image" Target="../media/image2.jpeg"/><Relationship Id="rId9" Type="http://schemas.openxmlformats.org/officeDocument/2006/relationships/image" Target="../media/image7.jpeg"/><Relationship Id="rId14" Type="http://schemas.microsoft.com/office/2007/relationships/hdphoto" Target="../media/hdphoto3.wdp"/><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X\00_ANTIKYTHERA_MECHANISM\Images_2007\celestial-sphere-Itonia_Athena_Thessaly.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000" contrast="52000"/>
                    </a14:imgEffect>
                  </a14:imgLayer>
                </a14:imgProps>
              </a:ext>
              <a:ext uri="{28A0092B-C50C-407E-A947-70E740481C1C}">
                <a14:useLocalDpi xmlns:a14="http://schemas.microsoft.com/office/drawing/2010/main" val="0"/>
              </a:ext>
            </a:extLst>
          </a:blip>
          <a:srcRect/>
          <a:stretch>
            <a:fillRect/>
          </a:stretch>
        </p:blipFill>
        <p:spPr bwMode="auto">
          <a:xfrm>
            <a:off x="23420497" y="24509022"/>
            <a:ext cx="7615201" cy="1205350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a:spLocks noChangeArrowheads="1"/>
          </p:cNvSpPr>
          <p:nvPr/>
        </p:nvSpPr>
        <p:spPr bwMode="auto">
          <a:xfrm>
            <a:off x="4392738" y="354269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i="1" dirty="0">
                <a:solidFill>
                  <a:srgbClr val="003399"/>
                </a:solidFill>
                <a:effectLst>
                  <a:outerShdw blurRad="38100" dist="38100" dir="2700000" algn="tl">
                    <a:srgbClr val="FFFFFF"/>
                  </a:outerShdw>
                </a:effectLst>
                <a:latin typeface="Times New Roman" pitchFamily="18" charset="0"/>
              </a:rPr>
              <a:t>Έκθεση του </a:t>
            </a:r>
            <a:r>
              <a:rPr lang="el-GR" sz="9600" b="1" i="1" dirty="0" err="1">
                <a:solidFill>
                  <a:srgbClr val="003399"/>
                </a:solidFill>
                <a:effectLst>
                  <a:outerShdw blurRad="38100" dist="38100" dir="2700000" algn="tl">
                    <a:srgbClr val="FFFFFF"/>
                  </a:outerShdw>
                </a:effectLst>
                <a:latin typeface="Times New Roman" pitchFamily="18" charset="0"/>
              </a:rPr>
              <a:t>Μηχαανισμού</a:t>
            </a:r>
            <a:r>
              <a:rPr lang="el-GR" sz="9600" b="1" i="1" dirty="0">
                <a:solidFill>
                  <a:srgbClr val="003399"/>
                </a:solidFill>
                <a:effectLst>
                  <a:outerShdw blurRad="38100" dist="38100" dir="2700000" algn="tl">
                    <a:srgbClr val="FFFFFF"/>
                  </a:outerShdw>
                </a:effectLst>
                <a:latin typeface="Times New Roman" pitchFamily="18" charset="0"/>
              </a:rPr>
              <a:t> των Αντικυθήρων </a:t>
            </a:r>
          </a:p>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Ελληνική </a:t>
            </a:r>
            <a:r>
              <a:rPr lang="el-GR" sz="7200" b="1" i="1" dirty="0" err="1">
                <a:solidFill>
                  <a:srgbClr val="003399"/>
                </a:solidFill>
                <a:effectLst>
                  <a:outerShdw blurRad="38100" dist="38100" dir="2700000" algn="tl">
                    <a:srgbClr val="FFFFFF"/>
                  </a:outerShdw>
                </a:effectLst>
                <a:latin typeface="Times New Roman" pitchFamily="18" charset="0"/>
              </a:rPr>
              <a:t>Αρχαιοαστρονομία</a:t>
            </a:r>
            <a:endParaRPr lang="el-GR" sz="7200" b="1" i="1" dirty="0">
              <a:solidFill>
                <a:srgbClr val="003399"/>
              </a:solidFill>
              <a:effectLst>
                <a:outerShdw blurRad="38100" dist="38100" dir="2700000" algn="tl">
                  <a:srgbClr val="FFFFFF"/>
                </a:outerShdw>
              </a:effectLst>
              <a:latin typeface="Times New Roman" pitchFamily="18" charset="0"/>
            </a:endParaRPr>
          </a:p>
        </p:txBody>
      </p:sp>
      <p:sp>
        <p:nvSpPr>
          <p:cNvPr id="53" name="4 - TextBox"/>
          <p:cNvSpPr txBox="1"/>
          <p:nvPr/>
        </p:nvSpPr>
        <p:spPr>
          <a:xfrm>
            <a:off x="13033191" y="20738654"/>
            <a:ext cx="10599928" cy="25822454"/>
          </a:xfrm>
          <a:prstGeom prst="rect">
            <a:avLst/>
          </a:prstGeom>
          <a:noFill/>
        </p:spPr>
        <p:txBody>
          <a:bodyPr wrap="square" rtlCol="0">
            <a:spAutoFit/>
          </a:bodyPr>
          <a:lstStyle/>
          <a:p>
            <a:r>
              <a:rPr lang="en-GB" sz="4400" dirty="0"/>
              <a:t>Humans have being observing and admiring the cosmos since the birth of humanity. </a:t>
            </a:r>
            <a:endParaRPr lang="el-GR" sz="4400" dirty="0"/>
          </a:p>
          <a:p>
            <a:r>
              <a:rPr lang="en-GB" sz="4400" dirty="0"/>
              <a:t>Humans observing the sky and the motion of stars and planets understand the harmony in the Cosmos and understand that there are laws that govern natural phenomena. </a:t>
            </a:r>
            <a:endParaRPr lang="el-GR" sz="4400" dirty="0"/>
          </a:p>
          <a:p>
            <a:r>
              <a:rPr lang="en-GB" sz="4400" dirty="0"/>
              <a:t>There are indications of astronomical knowledge in 4</a:t>
            </a:r>
            <a:r>
              <a:rPr lang="en-GB" sz="4400" baseline="30000" dirty="0"/>
              <a:t>th</a:t>
            </a:r>
            <a:r>
              <a:rPr lang="en-GB" sz="4400" dirty="0"/>
              <a:t> to 3</a:t>
            </a:r>
            <a:r>
              <a:rPr lang="en-GB" sz="4400" baseline="30000" dirty="0"/>
              <a:t>rd</a:t>
            </a:r>
            <a:r>
              <a:rPr lang="en-GB" sz="4400" dirty="0"/>
              <a:t> millennium BCE </a:t>
            </a:r>
            <a:r>
              <a:rPr lang="en-GB" sz="4400" dirty="0" err="1"/>
              <a:t>terracottae</a:t>
            </a:r>
            <a:r>
              <a:rPr lang="en-GB" sz="4400" dirty="0"/>
              <a:t>, where repeated geometrical patterns code the periodicities of all the planets. The repeated symbols (dots, triangles, small spirals etc.) are calendars based on periods of planets. These </a:t>
            </a:r>
            <a:r>
              <a:rPr lang="en-GB" sz="4400" dirty="0" err="1"/>
              <a:t>terracottae</a:t>
            </a:r>
            <a:r>
              <a:rPr lang="en-GB" sz="4400" dirty="0"/>
              <a:t>, called </a:t>
            </a:r>
            <a:r>
              <a:rPr lang="en-GB" sz="4400" i="1" dirty="0"/>
              <a:t>frying pan vessels </a:t>
            </a:r>
            <a:r>
              <a:rPr lang="en-GB" sz="4400" dirty="0"/>
              <a:t>[</a:t>
            </a:r>
            <a:r>
              <a:rPr lang="en-GB" sz="4400" dirty="0" err="1"/>
              <a:t>teganoschema</a:t>
            </a:r>
            <a:r>
              <a:rPr lang="en-GB" sz="4400" dirty="0"/>
              <a:t>] from their shape, were found mainly in Greek Islands. The periodicity of Venus prevails in more than half of all these prehistoric vessels, some of which probably are pregnancy calculators too. This planet Aphrodite, Venus, is the deity of love and fertility.</a:t>
            </a:r>
            <a:endParaRPr lang="el-GR" sz="4400" dirty="0"/>
          </a:p>
          <a:p>
            <a:r>
              <a:rPr lang="en-GB" sz="4400" dirty="0"/>
              <a:t>Theoretical reasoning and abstraction with distinct scientific notions appears in the literature too. In the ancient Orphic </a:t>
            </a:r>
            <a:r>
              <a:rPr lang="en-GB" sz="4400" i="1" dirty="0"/>
              <a:t>Hymn of the Law</a:t>
            </a:r>
            <a:r>
              <a:rPr lang="en-GB" sz="4400" dirty="0"/>
              <a:t> we read about the laws of physics in a poetic way: </a:t>
            </a:r>
            <a:endParaRPr lang="el-GR" sz="4400" dirty="0"/>
          </a:p>
          <a:p>
            <a:r>
              <a:rPr lang="en-GB" sz="4400" i="1" dirty="0"/>
              <a:t>“I call the celestial law, the star-positioning, that sets (puts) order in the star, that it’s justice seals all natural phenomena, in oceans and Earth …” </a:t>
            </a:r>
            <a:r>
              <a:rPr lang="el-GR" sz="4400" i="1" dirty="0"/>
              <a:t>“</a:t>
            </a:r>
            <a:r>
              <a:rPr lang="el-GR" sz="4400" i="1" dirty="0" err="1"/>
              <a:t>Καλέω</a:t>
            </a:r>
            <a:r>
              <a:rPr lang="el-GR" sz="4400" i="1" dirty="0"/>
              <a:t> </a:t>
            </a:r>
            <a:r>
              <a:rPr lang="el-GR" sz="4400" i="1" dirty="0" err="1"/>
              <a:t>ουράνιον</a:t>
            </a:r>
            <a:r>
              <a:rPr lang="el-GR" sz="4400" i="1" dirty="0"/>
              <a:t> </a:t>
            </a:r>
            <a:r>
              <a:rPr lang="el-GR" sz="4400" i="1" dirty="0" err="1"/>
              <a:t>Νόμον</a:t>
            </a:r>
            <a:r>
              <a:rPr lang="el-GR" sz="4400" i="1" dirty="0"/>
              <a:t>, </a:t>
            </a:r>
            <a:r>
              <a:rPr lang="el-GR" sz="4400" i="1" dirty="0" err="1"/>
              <a:t>αστροθέτην</a:t>
            </a:r>
            <a:r>
              <a:rPr lang="el-GR" sz="4400" i="1" dirty="0"/>
              <a:t>, σφραγίδα </a:t>
            </a:r>
            <a:r>
              <a:rPr lang="el-GR" sz="4400" i="1" dirty="0" err="1"/>
              <a:t>δικαίην</a:t>
            </a:r>
            <a:r>
              <a:rPr lang="el-GR" sz="4400" i="1" dirty="0"/>
              <a:t> πόντου τ' </a:t>
            </a:r>
            <a:r>
              <a:rPr lang="el-GR" sz="4400" i="1" dirty="0" err="1"/>
              <a:t>ειναλίου</a:t>
            </a:r>
            <a:r>
              <a:rPr lang="el-GR" sz="4400" i="1" dirty="0"/>
              <a:t> και Γης, ...”</a:t>
            </a:r>
            <a:endParaRPr lang="el-GR" sz="4400" dirty="0"/>
          </a:p>
          <a:p>
            <a:r>
              <a:rPr lang="en-GB" sz="4400" dirty="0"/>
              <a:t>These Orphic Hymns(poems) probably reflect some ideas of the second millennium BCE, when the mythical king scientist and philosopher Orpheus, from Thrace and Macedonia, set the foundations of natural philosophy according to the Greek tradition. </a:t>
            </a:r>
            <a:endParaRPr lang="el-GR" sz="4400" dirty="0"/>
          </a:p>
        </p:txBody>
      </p:sp>
      <p:grpSp>
        <p:nvGrpSpPr>
          <p:cNvPr id="54" name="49 - Ομάδα"/>
          <p:cNvGrpSpPr/>
          <p:nvPr/>
        </p:nvGrpSpPr>
        <p:grpSpPr>
          <a:xfrm>
            <a:off x="1922774" y="12826535"/>
            <a:ext cx="5062251" cy="11359054"/>
            <a:chOff x="15327838" y="34963097"/>
            <a:chExt cx="3929831" cy="8606388"/>
          </a:xfrm>
        </p:grpSpPr>
        <p:sp>
          <p:nvSpPr>
            <p:cNvPr id="55" name="5 - Ορθογώνιο"/>
            <p:cNvSpPr/>
            <p:nvPr/>
          </p:nvSpPr>
          <p:spPr>
            <a:xfrm>
              <a:off x="15327838" y="41867181"/>
              <a:ext cx="3929831" cy="1702304"/>
            </a:xfrm>
            <a:prstGeom prst="rect">
              <a:avLst/>
            </a:prstGeom>
          </p:spPr>
          <p:txBody>
            <a:bodyPr wrap="square">
              <a:spAutoFit/>
            </a:bodyPr>
            <a:lstStyle/>
            <a:p>
              <a:pPr lvl="0" algn="ctr"/>
              <a:r>
                <a:rPr lang="en-GB" sz="2000" dirty="0"/>
                <a:t>The </a:t>
              </a:r>
              <a:r>
                <a:rPr lang="en-GB" sz="2000" i="1" dirty="0"/>
                <a:t>Thinker</a:t>
              </a:r>
              <a:r>
                <a:rPr lang="en-GB" sz="2000" dirty="0"/>
                <a:t>, the largest oldest statue  in Europe. 4500 to 3300 BC, Thessaly, Greece </a:t>
              </a:r>
            </a:p>
            <a:p>
              <a:pPr lvl="0" algn="ctr"/>
              <a:r>
                <a:rPr lang="en-GB" sz="2000" dirty="0"/>
                <a:t>National Archaeological Museum, Athens.</a:t>
              </a:r>
            </a:p>
            <a:p>
              <a:pPr lvl="0" algn="ctr"/>
              <a:r>
                <a:rPr lang="el-GR" sz="2000" dirty="0"/>
                <a:t>Ο</a:t>
              </a:r>
              <a:r>
                <a:rPr lang="el-GR" sz="2000" i="1" dirty="0"/>
                <a:t> Στοχαστής</a:t>
              </a:r>
              <a:r>
                <a:rPr lang="el-GR" sz="2000" dirty="0"/>
                <a:t>, το μεγαλύτερο προϊστορικό άγαλμα στην Ευρώπη. 4500 έως 3300 </a:t>
              </a:r>
              <a:r>
                <a:rPr lang="el-GR" sz="2000" dirty="0" err="1"/>
                <a:t>π.Χ.</a:t>
              </a:r>
              <a:r>
                <a:rPr lang="el-GR" sz="2000" dirty="0"/>
                <a:t>, Θεσσαλία, Ελλάδα</a:t>
              </a:r>
            </a:p>
            <a:p>
              <a:pPr lvl="0" algn="ctr"/>
              <a:r>
                <a:rPr lang="el-GR" sz="2000" dirty="0"/>
                <a:t>Εθνικό Αρχαιολογικό Μουσείο, Αθήνα</a:t>
              </a:r>
              <a:endParaRPr lang="en-GB" sz="2000" dirty="0"/>
            </a:p>
          </p:txBody>
        </p:sp>
        <p:pic>
          <p:nvPicPr>
            <p:cNvPr id="56" name="Picture 2" descr="D:\TEX\Photos\Museum_National_Archaeological\EAM_0316.JPG"/>
            <p:cNvPicPr>
              <a:picLocks noChangeAspect="1" noChangeArrowheads="1"/>
            </p:cNvPicPr>
            <p:nvPr/>
          </p:nvPicPr>
          <p:blipFill>
            <a:blip r:embed="rId4" cstate="print"/>
            <a:stretch>
              <a:fillRect/>
            </a:stretch>
          </p:blipFill>
          <p:spPr bwMode="auto">
            <a:xfrm>
              <a:off x="15327838" y="34963097"/>
              <a:ext cx="3834869" cy="6840052"/>
            </a:xfrm>
            <a:prstGeom prst="rect">
              <a:avLst/>
            </a:prstGeom>
            <a:noFill/>
            <a:ln>
              <a:noFill/>
            </a:ln>
          </p:spPr>
        </p:pic>
      </p:grpSp>
      <p:grpSp>
        <p:nvGrpSpPr>
          <p:cNvPr id="59" name="23 - Ομάδα"/>
          <p:cNvGrpSpPr/>
          <p:nvPr/>
        </p:nvGrpSpPr>
        <p:grpSpPr>
          <a:xfrm>
            <a:off x="7849121" y="12891875"/>
            <a:ext cx="16743616" cy="7653870"/>
            <a:chOff x="17048960" y="8479817"/>
            <a:chExt cx="8558672" cy="4258074"/>
          </a:xfrm>
        </p:grpSpPr>
        <p:pic>
          <p:nvPicPr>
            <p:cNvPr id="60" name="Picture 6" descr="D:\TEX\OMILIES\Anitkythera Mechanism_OMILIES\observing-the-Sun-sevizontes.jpg"/>
            <p:cNvPicPr>
              <a:picLocks noChangeAspect="1" noChangeArrowheads="1"/>
            </p:cNvPicPr>
            <p:nvPr/>
          </p:nvPicPr>
          <p:blipFill>
            <a:blip r:embed="rId5" cstate="print"/>
            <a:srcRect/>
            <a:stretch>
              <a:fillRect/>
            </a:stretch>
          </p:blipFill>
          <p:spPr bwMode="auto">
            <a:xfrm>
              <a:off x="17084178" y="8479817"/>
              <a:ext cx="8157244" cy="2952328"/>
            </a:xfrm>
            <a:prstGeom prst="rect">
              <a:avLst/>
            </a:prstGeom>
            <a:ln>
              <a:noFill/>
            </a:ln>
            <a:effectLst>
              <a:outerShdw blurRad="190500" algn="tl" rotWithShape="0">
                <a:srgbClr val="000000">
                  <a:alpha val="70000"/>
                </a:srgbClr>
              </a:outerShdw>
            </a:effectLst>
          </p:spPr>
        </p:pic>
        <p:sp>
          <p:nvSpPr>
            <p:cNvPr id="61" name="14 - Ορθογώνιο"/>
            <p:cNvSpPr/>
            <p:nvPr/>
          </p:nvSpPr>
          <p:spPr>
            <a:xfrm>
              <a:off x="17048960" y="11590682"/>
              <a:ext cx="8558672" cy="1147209"/>
            </a:xfrm>
            <a:prstGeom prst="rect">
              <a:avLst/>
            </a:prstGeom>
          </p:spPr>
          <p:txBody>
            <a:bodyPr wrap="square">
              <a:spAutoFit/>
            </a:bodyPr>
            <a:lstStyle/>
            <a:p>
              <a:pPr lvl="0" algn="ctr"/>
              <a:r>
                <a:rPr lang="el-GR" sz="1600" dirty="0"/>
                <a:t>Ιερά κορυφής βρίσκονται κυρίως στην Κρήτη και στο νησί των Κυθήρων. Βρίσκονται σε επιλεγμένα μέρη όπου η ανατολή ή η δύση του ηλίου στην ισημερία και τα ηλιοστάσια συμβαίνουν σε σημαντικά σημεία του ορίζοντα. Αυτά τα ειδώλια είναι πιθανώς λάτρεις του Ήλιου, της Σελήνης και των άστρων (που βρίσκονται στα ιερά των βουνών </a:t>
              </a:r>
              <a:r>
                <a:rPr lang="el-GR" sz="1600" dirty="0" err="1"/>
                <a:t>Peak</a:t>
              </a:r>
              <a:r>
                <a:rPr lang="el-GR" sz="1600" dirty="0"/>
                <a:t>) που παρατηρούν την ανατολή και τη δύση του ηλίου κατά τη διάρκεια του έτους, για να κρατήσουν ένα ημερολόγιο και να ρυθμίσουν τη γεωργία και την κοινωνική ζωή. Αρχαιολογικό Μουσείο Χανίων, Αρχαιολογικό Μουσείο Πειραιά.</a:t>
              </a:r>
              <a:endParaRPr lang="en-US" sz="1600" dirty="0"/>
            </a:p>
            <a:p>
              <a:pPr lvl="0" algn="ctr"/>
              <a:endParaRPr lang="en-US" sz="1600" dirty="0"/>
            </a:p>
            <a:p>
              <a:pPr lvl="0" algn="ctr"/>
              <a:r>
                <a:rPr lang="en-GB" sz="1600" dirty="0"/>
                <a:t> Peak sanctuaries are found mainly in Crete and the island of Cythera. They are situated in selected places where sunrise or sunset at equinox and solstices happen at significant points on the horizon. These figurines are probably Sun, Moon and star worshippers (found at Mountain Peak sanctuaries) observing sunrise and sunset over the year, to keep a calendar and regulate agriculture and social life. Archaeological Museum of Chania, Archaeological Museum Piraeus. </a:t>
              </a:r>
            </a:p>
            <a:p>
              <a:pPr lvl="0" algn="ctr"/>
              <a:endParaRPr lang="en-GB" sz="1600" dirty="0"/>
            </a:p>
          </p:txBody>
        </p:sp>
      </p:grpSp>
      <p:grpSp>
        <p:nvGrpSpPr>
          <p:cNvPr id="62" name="25 - Ομάδα"/>
          <p:cNvGrpSpPr/>
          <p:nvPr/>
        </p:nvGrpSpPr>
        <p:grpSpPr>
          <a:xfrm>
            <a:off x="24688530" y="12891876"/>
            <a:ext cx="9865095" cy="6106633"/>
            <a:chOff x="14491890" y="13217824"/>
            <a:chExt cx="11323539" cy="5909979"/>
          </a:xfrm>
        </p:grpSpPr>
        <p:grpSp>
          <p:nvGrpSpPr>
            <p:cNvPr id="63" name="20 - Ομάδα"/>
            <p:cNvGrpSpPr/>
            <p:nvPr/>
          </p:nvGrpSpPr>
          <p:grpSpPr>
            <a:xfrm>
              <a:off x="14635906" y="13217824"/>
              <a:ext cx="11179523" cy="3240360"/>
              <a:chOff x="14419882" y="13505856"/>
              <a:chExt cx="12373150" cy="3687411"/>
            </a:xfrm>
          </p:grpSpPr>
          <p:pic>
            <p:nvPicPr>
              <p:cNvPr id="65" name="Picture 2" descr="D:\TEX\Photos\Museum_National_Archaeological_TIGANOSCHEMA\P7078112.JPG"/>
              <p:cNvPicPr>
                <a:picLocks noChangeAspect="1" noChangeArrowheads="1"/>
              </p:cNvPicPr>
              <p:nvPr/>
            </p:nvPicPr>
            <p:blipFill>
              <a:blip r:embed="rId6" cstate="print"/>
              <a:srcRect/>
              <a:stretch>
                <a:fillRect/>
              </a:stretch>
            </p:blipFill>
            <p:spPr bwMode="auto">
              <a:xfrm>
                <a:off x="14419882" y="13505856"/>
                <a:ext cx="2765558" cy="3687411"/>
              </a:xfrm>
              <a:prstGeom prst="rect">
                <a:avLst/>
              </a:prstGeom>
              <a:noFill/>
            </p:spPr>
          </p:pic>
          <p:pic>
            <p:nvPicPr>
              <p:cNvPr id="66" name="Picture 3" descr="D:\TEX\Photos\Museum_National_Archaeological_TIGANOSCHEMA\P1296513.JPG"/>
              <p:cNvPicPr>
                <a:picLocks noChangeAspect="1" noChangeArrowheads="1"/>
              </p:cNvPicPr>
              <p:nvPr/>
            </p:nvPicPr>
            <p:blipFill>
              <a:blip r:embed="rId7" cstate="print"/>
              <a:srcRect/>
              <a:stretch>
                <a:fillRect/>
              </a:stretch>
            </p:blipFill>
            <p:spPr bwMode="auto">
              <a:xfrm>
                <a:off x="17228194" y="13505856"/>
                <a:ext cx="2718585" cy="3672408"/>
              </a:xfrm>
              <a:prstGeom prst="rect">
                <a:avLst/>
              </a:prstGeom>
              <a:noFill/>
            </p:spPr>
          </p:pic>
          <p:pic>
            <p:nvPicPr>
              <p:cNvPr id="67" name="Picture 4" descr="D:\TEX\Photos\Museum_National_Archaeological_TIGANOSCHEMA\P1296510.JPG"/>
              <p:cNvPicPr>
                <a:picLocks noChangeAspect="1" noChangeArrowheads="1"/>
              </p:cNvPicPr>
              <p:nvPr/>
            </p:nvPicPr>
            <p:blipFill>
              <a:blip r:embed="rId8" cstate="print"/>
              <a:srcRect/>
              <a:stretch>
                <a:fillRect/>
              </a:stretch>
            </p:blipFill>
            <p:spPr bwMode="auto">
              <a:xfrm>
                <a:off x="19964498" y="13505856"/>
                <a:ext cx="2754306" cy="3672408"/>
              </a:xfrm>
              <a:prstGeom prst="rect">
                <a:avLst/>
              </a:prstGeom>
              <a:noFill/>
            </p:spPr>
          </p:pic>
          <p:pic>
            <p:nvPicPr>
              <p:cNvPr id="68" name="Picture 6" descr="D:\TEX\Photos\Museum_National_Archaeological_TIGANOSCHEMA\P1296500.JPG"/>
              <p:cNvPicPr>
                <a:picLocks noChangeAspect="1" noChangeArrowheads="1"/>
              </p:cNvPicPr>
              <p:nvPr/>
            </p:nvPicPr>
            <p:blipFill>
              <a:blip r:embed="rId9" cstate="print"/>
              <a:srcRect/>
              <a:stretch>
                <a:fillRect/>
              </a:stretch>
            </p:blipFill>
            <p:spPr bwMode="auto">
              <a:xfrm>
                <a:off x="22772810" y="13505856"/>
                <a:ext cx="4020222" cy="3672408"/>
              </a:xfrm>
              <a:prstGeom prst="rect">
                <a:avLst/>
              </a:prstGeom>
              <a:noFill/>
            </p:spPr>
          </p:pic>
        </p:grpSp>
        <p:sp>
          <p:nvSpPr>
            <p:cNvPr id="64" name="22 - Ορθογώνιο"/>
            <p:cNvSpPr/>
            <p:nvPr/>
          </p:nvSpPr>
          <p:spPr>
            <a:xfrm>
              <a:off x="14491890" y="16417230"/>
              <a:ext cx="11305256" cy="2710573"/>
            </a:xfrm>
            <a:prstGeom prst="rect">
              <a:avLst/>
            </a:prstGeom>
          </p:spPr>
          <p:txBody>
            <a:bodyPr wrap="square">
              <a:spAutoFit/>
            </a:bodyPr>
            <a:lstStyle/>
            <a:p>
              <a:pPr lvl="0" algn="ctr"/>
              <a:r>
                <a:rPr lang="en-GB" sz="1600" dirty="0"/>
                <a:t>The symbols on the so-called “frying pan vessels” with many geometrical patterns, usually dots and spirals, can be interpreted as numbers which coincide with the periodicities of planets; in half of them the synodic period of Venus is deciphered. The </a:t>
              </a:r>
              <a:r>
                <a:rPr lang="en-GB" sz="1600" dirty="0" err="1"/>
                <a:t>terracottae</a:t>
              </a:r>
              <a:r>
                <a:rPr lang="en-GB" sz="1600" dirty="0"/>
                <a:t> come from many places along the Greek coast, the Aegean, the Cyclades, Crete and the Greek mainland. From 3400 BC to 2000 BC, National Archaeological Museum, Athens.</a:t>
              </a:r>
              <a:endParaRPr lang="el-GR" sz="1600" dirty="0"/>
            </a:p>
            <a:p>
              <a:pPr lvl="0" algn="ctr"/>
              <a:endParaRPr lang="el-GR" sz="1600" dirty="0"/>
            </a:p>
            <a:p>
              <a:pPr lvl="0" algn="ctr"/>
              <a:r>
                <a:rPr lang="el-GR" sz="1600" dirty="0"/>
                <a:t>Τα επαναλαμβανόμενα σύμβολα στα λεγόμενα «</a:t>
              </a:r>
              <a:r>
                <a:rPr lang="el-GR" sz="1600" dirty="0" err="1"/>
                <a:t>τηγανόσχημα</a:t>
              </a:r>
              <a:r>
                <a:rPr lang="el-GR" sz="1600" dirty="0"/>
                <a:t>» με πολλά γεωμετρικά σχέδια, συνήθως κουκκίδες και έλικες, μπορούν να ερμηνευθούν ως αριθμοί (στο μοναδικό σύστημα αρίθμησης) . Οι αριθμοί που προκύπτουν συμπίπτουν με τις συνοδικές περιόδους των πλανητών. Στα μισά </a:t>
              </a:r>
              <a:r>
                <a:rPr lang="el-GR" sz="1600" dirty="0" err="1"/>
                <a:t>τηγανόσημα</a:t>
              </a:r>
              <a:r>
                <a:rPr lang="el-GR" sz="1600" dirty="0"/>
                <a:t> αποκρυπτογραφείται η συνοδική περίοδος της Αφροδίτης. Οι τερακότες προέρχονται από πολλά μέρη κατά μήκος των ελληνικών ακτών, του Αιγαίου, ειδικότερα των Κυκλάδων, της Κρήτης, αλλά και της ηπειρωτικής Ελλάδας. Χρονολογούνται από το 3400 </a:t>
              </a:r>
              <a:r>
                <a:rPr lang="el-GR" sz="1600" dirty="0" err="1"/>
                <a:t>π.Χ.</a:t>
              </a:r>
              <a:r>
                <a:rPr lang="el-GR" sz="1600" dirty="0"/>
                <a:t> έως το 2000 </a:t>
              </a:r>
              <a:r>
                <a:rPr lang="el-GR" sz="1600" dirty="0" err="1"/>
                <a:t>π.Χ.</a:t>
              </a:r>
              <a:r>
                <a:rPr lang="el-GR" sz="1600" dirty="0"/>
                <a:t>, Εθνικό Αρχαιολογικό Μουσείο, Αθήνα.</a:t>
              </a:r>
              <a:endParaRPr lang="en-GB" sz="1600" dirty="0"/>
            </a:p>
          </p:txBody>
        </p:sp>
      </p:grpSp>
      <p:grpSp>
        <p:nvGrpSpPr>
          <p:cNvPr id="69" name="37 - Ομάδα"/>
          <p:cNvGrpSpPr/>
          <p:nvPr/>
        </p:nvGrpSpPr>
        <p:grpSpPr>
          <a:xfrm>
            <a:off x="24592738" y="19305158"/>
            <a:ext cx="10680825" cy="5355736"/>
            <a:chOff x="14923937" y="29852159"/>
            <a:chExt cx="10680825" cy="4906726"/>
          </a:xfrm>
        </p:grpSpPr>
        <p:pic>
          <p:nvPicPr>
            <p:cNvPr id="70" name="Picture 4" descr="D:\TEX\Photos\Museum_National_Archaeological\P9103314.JPG"/>
            <p:cNvPicPr>
              <a:picLocks noChangeAspect="1" noChangeArrowheads="1"/>
            </p:cNvPicPr>
            <p:nvPr/>
          </p:nvPicPr>
          <p:blipFill>
            <a:blip r:embed="rId10" cstate="print"/>
            <a:srcRect/>
            <a:stretch>
              <a:fillRect/>
            </a:stretch>
          </p:blipFill>
          <p:spPr bwMode="auto">
            <a:xfrm>
              <a:off x="15180629" y="29852159"/>
              <a:ext cx="10097288" cy="2543465"/>
            </a:xfrm>
            <a:prstGeom prst="rect">
              <a:avLst/>
            </a:prstGeom>
            <a:noFill/>
          </p:spPr>
        </p:pic>
        <p:sp>
          <p:nvSpPr>
            <p:cNvPr id="71" name="40 - Ορθογώνιο"/>
            <p:cNvSpPr/>
            <p:nvPr/>
          </p:nvSpPr>
          <p:spPr>
            <a:xfrm>
              <a:off x="14923937" y="32418506"/>
              <a:ext cx="10680825" cy="2340379"/>
            </a:xfrm>
            <a:prstGeom prst="rect">
              <a:avLst/>
            </a:prstGeom>
          </p:spPr>
          <p:txBody>
            <a:bodyPr wrap="square">
              <a:spAutoFit/>
            </a:bodyPr>
            <a:lstStyle/>
            <a:p>
              <a:pPr lvl="0" algn="ctr"/>
              <a:r>
                <a:rPr lang="en-GB" sz="2000" dirty="0"/>
                <a:t>The struggle of humans against nature leads to the development of technology and, eventually, science. Achaeans liked hunting lions and other animals. It is assumed that lions were imported from Africa and were set free in the wild for hunting. Detail, ceremonial dagger, from Mycenae, 16th century BC. National Archaeological Museum, Athens.</a:t>
              </a:r>
            </a:p>
            <a:p>
              <a:pPr algn="ctr"/>
              <a:r>
                <a:rPr lang="el-GR" sz="2000" dirty="0"/>
                <a:t>Ο αγώνας των ανθρώπων ενάντια στη φύση οδηγεί στην ανάπτυξη της τεχνολογίας και, τελικά, της επιστήμης. Στους Αχαιούς άρεσε να κυνηγούν λιοντάρια και άλλα ζώα. Θεωρείται ότι τα λιοντάρια εισήχθησαν από την Αφρική και αφέθηκαν ελεύθερα στη φύση για κυνήγι. Λεπτομέρεια, τελετουργικό εγχειρίδιο, από τις Μυκήνες, 16ος αιώνας π.Χ. Εθνικό Αρχαιολογικό Μουσείο, Αθήνα</a:t>
              </a:r>
              <a:endParaRPr lang="en-GB" sz="2000" dirty="0"/>
            </a:p>
          </p:txBody>
        </p:sp>
      </p:grpSp>
      <p:sp>
        <p:nvSpPr>
          <p:cNvPr id="72" name="44 - Ορθογώνιο"/>
          <p:cNvSpPr/>
          <p:nvPr/>
        </p:nvSpPr>
        <p:spPr>
          <a:xfrm>
            <a:off x="24592737" y="35860334"/>
            <a:ext cx="10299350" cy="1631216"/>
          </a:xfrm>
          <a:prstGeom prst="rect">
            <a:avLst/>
          </a:prstGeom>
        </p:spPr>
        <p:txBody>
          <a:bodyPr wrap="square">
            <a:spAutoFit/>
          </a:bodyPr>
          <a:lstStyle/>
          <a:p>
            <a:pPr lvl="0" algn="ctr"/>
            <a:r>
              <a:rPr lang="en-GB" sz="2000" dirty="0"/>
              <a:t>Small celestial spheres? Notice the axis of the Cosmos, the equator, the meridians and the stars. </a:t>
            </a:r>
            <a:br>
              <a:rPr lang="en-GB" sz="2000" dirty="0"/>
            </a:br>
            <a:r>
              <a:rPr lang="en-GB" sz="2000" dirty="0"/>
              <a:t>8</a:t>
            </a:r>
            <a:r>
              <a:rPr lang="en-GB" sz="2000" baseline="30000" dirty="0"/>
              <a:t>th</a:t>
            </a:r>
            <a:r>
              <a:rPr lang="en-GB" sz="2000" dirty="0"/>
              <a:t> century BC, Thessaly. Archaeological Museum of </a:t>
            </a:r>
            <a:r>
              <a:rPr lang="en-GB" sz="2000" dirty="0" err="1"/>
              <a:t>Karditsa</a:t>
            </a:r>
            <a:r>
              <a:rPr lang="en-GB" sz="2000" dirty="0"/>
              <a:t>, Greece. </a:t>
            </a:r>
          </a:p>
          <a:p>
            <a:pPr algn="ctr"/>
            <a:r>
              <a:rPr lang="el-GR" sz="2000" dirty="0"/>
              <a:t>Μικρές ουράνιες σφαίρες; Παρατηρήστε τον άξονα του Κόσμου, τον ισημερινό, τους μεσημβρινούς και τα αστέρια. 8ος αιώνας </a:t>
            </a:r>
            <a:r>
              <a:rPr lang="el-GR" sz="2000" dirty="0" err="1"/>
              <a:t>π.Χ.</a:t>
            </a:r>
            <a:r>
              <a:rPr lang="el-GR" sz="2000" dirty="0"/>
              <a:t>, Θεσσαλία. Αρχαιολογικό Μουσείο Καρδίτσας, Ελλάδα.</a:t>
            </a:r>
            <a:endParaRPr lang="en-GB" sz="2000" dirty="0"/>
          </a:p>
        </p:txBody>
      </p:sp>
      <p:pic>
        <p:nvPicPr>
          <p:cNvPr id="74" name="Picture 5" descr="D:\TEX\OMILIES\Anitkythera Mechanism_OMILIES\celestial-sphere-golden-Thessaly-8thcenturyBC.jpg"/>
          <p:cNvPicPr>
            <a:picLocks noChangeAspect="1" noChangeArrowheads="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33000" contrast="74000"/>
                    </a14:imgEffect>
                  </a14:imgLayer>
                </a14:imgProps>
              </a:ext>
            </a:extLst>
          </a:blip>
          <a:srcRect/>
          <a:stretch>
            <a:fillRect/>
          </a:stretch>
        </p:blipFill>
        <p:spPr bwMode="auto">
          <a:xfrm>
            <a:off x="31895155" y="25276444"/>
            <a:ext cx="2059646" cy="3455098"/>
          </a:xfrm>
          <a:prstGeom prst="rect">
            <a:avLst/>
          </a:prstGeom>
          <a:noFill/>
        </p:spPr>
      </p:pic>
      <p:pic>
        <p:nvPicPr>
          <p:cNvPr id="75" name="Picture 5" descr="sphericalastrolabe"/>
          <p:cNvPicPr>
            <a:picLocks noGrp="1" noChangeAspect="1" noChangeArrowheads="1"/>
          </p:cNvPicPr>
          <p:nvPr>
            <p:ph sz="half" idx="4294967295"/>
          </p:nvPr>
        </p:nvPicPr>
        <p:blipFill>
          <a:blip r:embed="rId13" cstate="print">
            <a:clrChange>
              <a:clrFrom>
                <a:srgbClr val="292929"/>
              </a:clrFrom>
              <a:clrTo>
                <a:srgbClr val="292929">
                  <a:alpha val="0"/>
                </a:srgbClr>
              </a:clrTo>
            </a:clrChange>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28000" contrast="29000"/>
                    </a14:imgEffect>
                  </a14:imgLayer>
                </a14:imgProps>
              </a:ext>
            </a:extLst>
          </a:blip>
          <a:srcRect/>
          <a:stretch>
            <a:fillRect/>
          </a:stretch>
        </p:blipFill>
        <p:spPr>
          <a:xfrm>
            <a:off x="32056444" y="29073242"/>
            <a:ext cx="1737963" cy="2791025"/>
          </a:xfrm>
          <a:prstGeom prst="rect">
            <a:avLst/>
          </a:prstGeom>
        </p:spPr>
      </p:pic>
      <p:grpSp>
        <p:nvGrpSpPr>
          <p:cNvPr id="76" name="31 - Ομάδα"/>
          <p:cNvGrpSpPr/>
          <p:nvPr/>
        </p:nvGrpSpPr>
        <p:grpSpPr>
          <a:xfrm>
            <a:off x="7273058" y="7345166"/>
            <a:ext cx="23561363" cy="5241728"/>
            <a:chOff x="-476016" y="4127746"/>
            <a:chExt cx="27155541" cy="5472159"/>
          </a:xfrm>
        </p:grpSpPr>
        <p:pic>
          <p:nvPicPr>
            <p:cNvPr id="77" name="Picture 3" descr="D:\TEX\OMILIES\Anitkythera Mechanism_OMILIES\Antikythera Mechanism Exhibition Program England 2014\AKROTIRI_SHIP-PROCESSION-FULL_PANO-3 (2).jpg"/>
            <p:cNvPicPr>
              <a:picLocks noChangeAspect="1" noChangeArrowheads="1"/>
            </p:cNvPicPr>
            <p:nvPr/>
          </p:nvPicPr>
          <p:blipFill>
            <a:blip r:embed="rId15" cstate="print"/>
            <a:srcRect/>
            <a:stretch>
              <a:fillRect/>
            </a:stretch>
          </p:blipFill>
          <p:spPr bwMode="auto">
            <a:xfrm>
              <a:off x="-476016" y="4127746"/>
              <a:ext cx="25875363" cy="3634121"/>
            </a:xfrm>
            <a:prstGeom prst="rect">
              <a:avLst/>
            </a:prstGeom>
            <a:noFill/>
          </p:spPr>
        </p:pic>
        <p:sp>
          <p:nvSpPr>
            <p:cNvPr id="78" name="30 - Ορθογώνιο"/>
            <p:cNvSpPr/>
            <p:nvPr/>
          </p:nvSpPr>
          <p:spPr>
            <a:xfrm>
              <a:off x="0" y="7961241"/>
              <a:ext cx="26679525" cy="1638664"/>
            </a:xfrm>
            <a:prstGeom prst="rect">
              <a:avLst/>
            </a:prstGeom>
          </p:spPr>
          <p:txBody>
            <a:bodyPr wrap="square">
              <a:spAutoFit/>
            </a:bodyPr>
            <a:lstStyle/>
            <a:p>
              <a:pPr lvl="0" algn="ctr"/>
              <a:r>
                <a:rPr lang="en-GB" sz="2400" dirty="0"/>
                <a:t>Large fleet with numerous large ships, with tens of oars, suitable for the open seas. Travelling with these ships requires knowledge of astronomy. </a:t>
              </a:r>
            </a:p>
            <a:p>
              <a:pPr lvl="0" algn="ctr"/>
              <a:r>
                <a:rPr lang="en-GB" sz="2400" dirty="0"/>
                <a:t>Fresco from a two storey house of the “admiral”, c. 1700 BC Thera (Santorini), Greece, Archaeological Museum of Thera, Greece</a:t>
              </a:r>
            </a:p>
            <a:p>
              <a:pPr lvl="0" algn="ctr"/>
              <a:r>
                <a:rPr lang="el-GR" sz="2400" dirty="0"/>
                <a:t>Μεγάλος στόλος με πολυάριθμα μεγάλα πλοία, με δεκάδες κουπιά, κατάλληλα για ανοιχτές θάλασσες. Το ταξίδι με αυτά τα πλοία απαιτεί γνώση της αστρονομίας.</a:t>
              </a:r>
            </a:p>
            <a:p>
              <a:pPr lvl="0" algn="ctr"/>
              <a:r>
                <a:rPr lang="el-GR" sz="2400" dirty="0"/>
                <a:t>Τοιχογραφία από διώροφο σπίτι του «ναυάρχου», γ. 1700 </a:t>
              </a:r>
              <a:r>
                <a:rPr lang="el-GR" sz="2400" dirty="0" err="1"/>
                <a:t>π.Χ.</a:t>
              </a:r>
              <a:r>
                <a:rPr lang="el-GR" sz="2400" dirty="0"/>
                <a:t> Θήρα (Σαντορίνη), Ελλάδα, Αρχαιολογικό Μουσείο Θήρας, Ελλάδα</a:t>
              </a:r>
              <a:endParaRPr lang="en-GB" sz="2400" dirty="0"/>
            </a:p>
          </p:txBody>
        </p:sp>
      </p:grpSp>
      <p:grpSp>
        <p:nvGrpSpPr>
          <p:cNvPr id="79" name="48 - Ομάδα"/>
          <p:cNvGrpSpPr/>
          <p:nvPr/>
        </p:nvGrpSpPr>
        <p:grpSpPr>
          <a:xfrm>
            <a:off x="24282836" y="37491551"/>
            <a:ext cx="10391309" cy="6692893"/>
            <a:chOff x="20167027" y="34963088"/>
            <a:chExt cx="5739425" cy="4438210"/>
          </a:xfrm>
        </p:grpSpPr>
        <p:sp>
          <p:nvSpPr>
            <p:cNvPr id="80" name="33 - Ορθογώνιο"/>
            <p:cNvSpPr/>
            <p:nvPr/>
          </p:nvSpPr>
          <p:spPr>
            <a:xfrm>
              <a:off x="20167027" y="37339352"/>
              <a:ext cx="2777300" cy="1857252"/>
            </a:xfrm>
            <a:prstGeom prst="rect">
              <a:avLst/>
            </a:prstGeom>
          </p:spPr>
          <p:txBody>
            <a:bodyPr wrap="square">
              <a:spAutoFit/>
            </a:bodyPr>
            <a:lstStyle/>
            <a:p>
              <a:pPr algn="ctr"/>
              <a:r>
                <a:rPr lang="el-GR" sz="1600" dirty="0"/>
                <a:t>Γραφή στη Γραμμική Α, 1800–1450 π.Χ., Γραμμική Β, 1450–1200 π.Χ. (στα ελληνικά). Από τα Χανιά, την Κρήτη και την Πύλο, στην Πελοπόννησο,</a:t>
              </a:r>
            </a:p>
            <a:p>
              <a:pPr algn="ctr"/>
              <a:r>
                <a:rPr lang="el-GR" sz="1600" dirty="0"/>
                <a:t>Εθνικό Αρχαιολογικό Μουσείο, Αθήνα,</a:t>
              </a:r>
            </a:p>
            <a:p>
              <a:pPr algn="ctr"/>
              <a:r>
                <a:rPr lang="el-GR" sz="1600" dirty="0"/>
                <a:t>Αρχαιολογικό Μουσείο Χανίων, Ελλάδα.</a:t>
              </a:r>
              <a:endParaRPr lang="en-GB" sz="1600" dirty="0"/>
            </a:p>
            <a:p>
              <a:pPr algn="ctr"/>
              <a:r>
                <a:rPr lang="en-GB" sz="1600" dirty="0"/>
                <a:t>Writing in Linear A, 1800–1450 BC,  Linear B, 1450–1200 BC (in Greek),  From Chania, Crete and Pylos, Peloponnese,</a:t>
              </a:r>
            </a:p>
            <a:p>
              <a:pPr lvl="0" algn="ctr"/>
              <a:r>
                <a:rPr lang="en-GB" sz="1600" dirty="0"/>
                <a:t>National Archaeological Museum, Athens,</a:t>
              </a:r>
            </a:p>
            <a:p>
              <a:pPr lvl="0" algn="ctr"/>
              <a:r>
                <a:rPr lang="en-GB" sz="1600" dirty="0"/>
                <a:t>Archaeological Museum Chania, Greece</a:t>
              </a:r>
            </a:p>
            <a:p>
              <a:pPr lvl="0" algn="ctr"/>
              <a:endParaRPr lang="en-GB" sz="1600" b="1" dirty="0"/>
            </a:p>
          </p:txBody>
        </p:sp>
        <p:pic>
          <p:nvPicPr>
            <p:cNvPr id="81" name="Picture 5" descr="D:\TEX\OMILIES\Anitkythera Mechanism_OMILIES\Antikythera Mechanism Exhibition Program England 2014\0726_La_Canée_musée_linéaire_A.JPG"/>
            <p:cNvPicPr>
              <a:picLocks noChangeAspect="1" noChangeArrowheads="1"/>
            </p:cNvPicPr>
            <p:nvPr/>
          </p:nvPicPr>
          <p:blipFill>
            <a:blip r:embed="rId16" cstate="print"/>
            <a:srcRect/>
            <a:stretch>
              <a:fillRect/>
            </a:stretch>
          </p:blipFill>
          <p:spPr bwMode="auto">
            <a:xfrm>
              <a:off x="23002491" y="37123328"/>
              <a:ext cx="2903961" cy="2277970"/>
            </a:xfrm>
            <a:prstGeom prst="rect">
              <a:avLst/>
            </a:prstGeom>
            <a:noFill/>
          </p:spPr>
        </p:pic>
        <p:sp>
          <p:nvSpPr>
            <p:cNvPr id="82" name="35 - Ορθογώνιο"/>
            <p:cNvSpPr/>
            <p:nvPr/>
          </p:nvSpPr>
          <p:spPr>
            <a:xfrm>
              <a:off x="23146507" y="37339352"/>
              <a:ext cx="1370888" cy="523220"/>
            </a:xfrm>
            <a:prstGeom prst="rect">
              <a:avLst/>
            </a:prstGeom>
          </p:spPr>
          <p:txBody>
            <a:bodyPr wrap="none">
              <a:spAutoFit/>
            </a:bodyPr>
            <a:lstStyle/>
            <a:p>
              <a:r>
                <a:rPr lang="en-GB" sz="2800" dirty="0">
                  <a:solidFill>
                    <a:srgbClr val="FFFF00"/>
                  </a:solidFill>
                  <a:effectLst>
                    <a:outerShdw blurRad="38100" dist="38100" dir="2700000" algn="tl">
                      <a:srgbClr val="000000">
                        <a:alpha val="43137"/>
                      </a:srgbClr>
                    </a:outerShdw>
                  </a:effectLst>
                </a:rPr>
                <a:t>Linear A</a:t>
              </a:r>
            </a:p>
          </p:txBody>
        </p:sp>
        <p:pic>
          <p:nvPicPr>
            <p:cNvPr id="83" name="Picture 4" descr="D:\TEX\OMILIES\Anitkythera Mechanism_OMILIES\Antikythera Mechanism Exhibition Program England 2014\NAMA_Linear_B_tablet_of_Pylos.jpg"/>
            <p:cNvPicPr>
              <a:picLocks noChangeAspect="1" noChangeArrowheads="1"/>
            </p:cNvPicPr>
            <p:nvPr/>
          </p:nvPicPr>
          <p:blipFill>
            <a:blip r:embed="rId17" cstate="print"/>
            <a:srcRect/>
            <a:stretch>
              <a:fillRect/>
            </a:stretch>
          </p:blipFill>
          <p:spPr bwMode="auto">
            <a:xfrm>
              <a:off x="20338195" y="34963088"/>
              <a:ext cx="5554600" cy="2160240"/>
            </a:xfrm>
            <a:prstGeom prst="rect">
              <a:avLst/>
            </a:prstGeom>
            <a:noFill/>
          </p:spPr>
        </p:pic>
        <p:sp>
          <p:nvSpPr>
            <p:cNvPr id="84" name="47 - Ορθογώνιο"/>
            <p:cNvSpPr/>
            <p:nvPr/>
          </p:nvSpPr>
          <p:spPr>
            <a:xfrm>
              <a:off x="20482211" y="35035096"/>
              <a:ext cx="1370888" cy="523220"/>
            </a:xfrm>
            <a:prstGeom prst="rect">
              <a:avLst/>
            </a:prstGeom>
          </p:spPr>
          <p:txBody>
            <a:bodyPr wrap="none">
              <a:spAutoFit/>
            </a:bodyPr>
            <a:lstStyle/>
            <a:p>
              <a:r>
                <a:rPr lang="en-GB" sz="2800" dirty="0">
                  <a:solidFill>
                    <a:srgbClr val="FFFF00"/>
                  </a:solidFill>
                  <a:effectLst>
                    <a:outerShdw blurRad="38100" dist="38100" dir="2700000" algn="tl">
                      <a:srgbClr val="000000">
                        <a:alpha val="43137"/>
                      </a:srgbClr>
                    </a:outerShdw>
                  </a:effectLst>
                </a:rPr>
                <a:t>Linear B</a:t>
              </a:r>
            </a:p>
          </p:txBody>
        </p:sp>
      </p:grpSp>
      <p:sp>
        <p:nvSpPr>
          <p:cNvPr id="36" name="4 - TextBox"/>
          <p:cNvSpPr txBox="1"/>
          <p:nvPr/>
        </p:nvSpPr>
        <p:spPr>
          <a:xfrm>
            <a:off x="1117431" y="25021870"/>
            <a:ext cx="11490535" cy="23360241"/>
          </a:xfrm>
          <a:prstGeom prst="rect">
            <a:avLst/>
          </a:prstGeom>
          <a:noFill/>
        </p:spPr>
        <p:txBody>
          <a:bodyPr wrap="square" rtlCol="0">
            <a:spAutoFit/>
          </a:bodyPr>
          <a:lstStyle/>
          <a:p>
            <a:r>
              <a:rPr lang="el-GR" sz="2800" b="1" dirty="0"/>
              <a:t>Η γέννηση της Επιστήμης την Προϊστορική Εποχή</a:t>
            </a:r>
          </a:p>
          <a:p>
            <a:endParaRPr lang="el-GR" sz="2800" dirty="0"/>
          </a:p>
          <a:p>
            <a:r>
              <a:rPr lang="el-GR" sz="2800" dirty="0"/>
              <a:t>Οι άνθρωποι παρατηρούν και θαυμάζουν τον Κόσμο από τη γέννηση της ανθρωπότητας. Οι άνθρωποι που παρατηρούν τον ουρανό, την κίνηση των άστρων και των πλανητών, του Ήλιου και της Σελήνης, κατανοούν την αρμονία στον Κόσμο και κατανοούν ότι υπάρχουν νόμοι που διέπουν τα φυσικά φαινόμενα. </a:t>
            </a:r>
          </a:p>
          <a:p>
            <a:r>
              <a:rPr lang="el-GR" sz="2800" dirty="0"/>
              <a:t>Η λέξη Κόσμος αρχικά σημαίνει όμορφο σύνολο, ωραίο, με τάξη και βλέποντας την τάξη του ουρανού, τις συμμετρίες της φύσης, οι Έλληνες ονομάζουν Κόσμο τον ουρανό με τα άστρα, αλλά και τη Γη και γενικά κάθε πλανήτη. </a:t>
            </a:r>
          </a:p>
          <a:p>
            <a:r>
              <a:rPr lang="el-GR" sz="2800" dirty="0"/>
              <a:t>Υπάρχουν ενδείξεις αστρονομικών γνώσεων στους προσανατολισμούς των προϊστορικών και αρχαίων κτηρίων ήδη από τα πρώτα ορθογώνια κτήρια της 7ης και 6ης χιλιετίας π.Χ. στο Σέσκλο της Θεσσαλίας. Ασφαλώς δεν είναι σύμπτωση ότι η </a:t>
            </a:r>
            <a:r>
              <a:rPr lang="el-GR" sz="2800" dirty="0" err="1"/>
              <a:t>Αγια-Σοφιά</a:t>
            </a:r>
            <a:r>
              <a:rPr lang="el-GR" sz="2800" dirty="0"/>
              <a:t> βλέπει την ανατολή του Ηλίου τα Χριστούγεννα ακριβώς όπως τα κτήρια της πρώτης φάσης στο Σέσκλο (τέλος 7ης χιλιετίας π.Χ.).</a:t>
            </a:r>
          </a:p>
          <a:p>
            <a:r>
              <a:rPr lang="el-GR" sz="2800" dirty="0"/>
              <a:t>Υπάρχουν επίσης ενδείξεις αστρονομικών γνώσεων στις τερακότες από την 4η έως την 3η χιλιετία </a:t>
            </a:r>
            <a:r>
              <a:rPr lang="el-GR" sz="2800" dirty="0" err="1"/>
              <a:t>π.Χ.</a:t>
            </a:r>
            <a:r>
              <a:rPr lang="el-GR" sz="2800" dirty="0"/>
              <a:t>, όπου επαναλαμβανόμενα γεωμετρικά μοτίβα κωδικοποιούν τις περιοδικότητες όλων των πλανητών με ένα είδος πρωτόγονης γραφής των αριθμών στο μοναδικό σύστημα καταγραφής των αριθμών. Τα επαναλαμβανόμενα σύμβολα (κουκκίδες, τρίγωνα, μικρές έλικες κ.λπ.) απεικονίζουν αριθμούς αστρονομικών περιοδικοτήτων που είναι ημερολόγια που βασίζονται σε περιόδους πλανητών και φυσικά του Ηλίου και της Σελήνης. Αυτές οι τερακότες, που ονομάζονται </a:t>
            </a:r>
            <a:r>
              <a:rPr lang="el-GR" sz="2800" dirty="0" err="1"/>
              <a:t>τηγανόσχημα</a:t>
            </a:r>
            <a:r>
              <a:rPr lang="el-GR" sz="2800" dirty="0"/>
              <a:t>, από το σχήμα τους, βρέθηκαν κυρίως στα ελληνικά νησιά, σε τάφους γυναικών. Η περιοδικότητα της Αφροδίτης επικρατεί σε περισσότερα από τα μισά από όλα αυτά τα προϊστορικά αγγεία, μερικά από τα οποία πιθανώς είναι και υπολογιστές εγκυμοσύνης. Ο πλανήτης Αφροδίτη κατά τους αρχαίους αντιστοιχεί με τη “θεότητα” της αγάπης και της γονιμότητας, πιθανότατα επειδή δυο φάσεις της περιόδου του πλανήτη γύρω από τον Ήλιο διαρκούν εννέα μήνες και εύλογα (αλλά λανθασμένα) οι γυναίκες συνέδεσαν τον πλανήτη αυτό με την γονιμότητα. Φυσικά ο πλανήτης δεν έχει καμία σχέση με τα ανθρώπινα, όπως και κανένα άλλο ουράνιο σώμα, με εξαίρεση τον  Ήλιο που με το φως, τη θερμότητα που αλλάζει στη διάρκεια του έτους λόγω της αλλαγής της κλίσης των </a:t>
            </a:r>
            <a:r>
              <a:rPr lang="el-GR" sz="2800" dirty="0" err="1"/>
              <a:t>ακτίνων</a:t>
            </a:r>
            <a:r>
              <a:rPr lang="el-GR" sz="2800" dirty="0"/>
              <a:t> του που φθάνουν σε κάθε γεωγραφικό πλάτος στη διάρκεια του έτους, προσδιορίζει το κλίμα και τον καιρό, και τη Σελήνη που επηρεάζει το κυνήγι και το ψάρεμα.</a:t>
            </a:r>
          </a:p>
          <a:p>
            <a:r>
              <a:rPr lang="el-GR" sz="2800" dirty="0"/>
              <a:t>Ο Άνθρωπος στην προσπάθειά του να κατανοήσει το περιβάλλον του, διότι από αυτό εξαρτάται η διαβίωση και η επιβίωση, και τη φύση γενικότερα, να προβλέψει τον καιρό για την σπορά, δημιουργεί ημερολόγια, και γεννιέται έτσι η αστρονομία. Γεννιούνται οι επιστήμες και βαθμιαία εισάγεται ο θεωρητικός συλλογισμός, με τη γενίκευση, την αφαίρεση και διακριτές επιστημονικές έννοιες όπως μαθαίνουμε από την αρχαία ελληνική γραμματεία. Στον αρχαίο Ορφικό Ύμνο του Νόμου διαβάζουμε για τους νόμους της φυσικής με ποιητικό τρόπο:</a:t>
            </a:r>
          </a:p>
          <a:p>
            <a:r>
              <a:rPr lang="el-GR" sz="2800" dirty="0"/>
              <a:t>«Ονομάζω ουράνιο νόμο αυτόν που τοποθετεί τα άστρα στη θέση τους, που θέτει τάξη στον ουρανό, ο οποίος σφραγίζει με δικαιοσύνη όλα τα φυσικά φαινόμενα, στους ωκεανούς και τη Γη…» «</a:t>
            </a:r>
            <a:r>
              <a:rPr lang="el-GR" sz="2800" dirty="0" err="1"/>
              <a:t>Καλέω</a:t>
            </a:r>
            <a:r>
              <a:rPr lang="el-GR" sz="2800" dirty="0"/>
              <a:t> </a:t>
            </a:r>
            <a:r>
              <a:rPr lang="el-GR" sz="2800" dirty="0" err="1"/>
              <a:t>οὐράνιον</a:t>
            </a:r>
            <a:r>
              <a:rPr lang="el-GR" sz="2800" dirty="0"/>
              <a:t> </a:t>
            </a:r>
            <a:r>
              <a:rPr lang="el-GR" sz="2800" dirty="0" err="1"/>
              <a:t>Νόμον</a:t>
            </a:r>
            <a:r>
              <a:rPr lang="el-GR" sz="2800" dirty="0"/>
              <a:t>, </a:t>
            </a:r>
            <a:r>
              <a:rPr lang="el-GR" sz="2800" dirty="0" err="1"/>
              <a:t>ἀστροθέτην</a:t>
            </a:r>
            <a:r>
              <a:rPr lang="el-GR" sz="2800" dirty="0"/>
              <a:t>, </a:t>
            </a:r>
            <a:r>
              <a:rPr lang="el-GR" sz="2800" dirty="0" err="1"/>
              <a:t>σφραγῖδα</a:t>
            </a:r>
            <a:r>
              <a:rPr lang="el-GR" sz="2800" dirty="0"/>
              <a:t> </a:t>
            </a:r>
            <a:r>
              <a:rPr lang="el-GR" sz="2800" dirty="0" err="1"/>
              <a:t>δικαίαν</a:t>
            </a:r>
            <a:r>
              <a:rPr lang="el-GR" sz="2800" dirty="0"/>
              <a:t> πόντου τ' </a:t>
            </a:r>
            <a:r>
              <a:rPr lang="el-GR" sz="2800" dirty="0" err="1"/>
              <a:t>εἰναλίου</a:t>
            </a:r>
            <a:r>
              <a:rPr lang="el-GR" sz="2800" dirty="0"/>
              <a:t> </a:t>
            </a:r>
            <a:r>
              <a:rPr lang="el-GR" sz="2800" dirty="0" err="1"/>
              <a:t>καὶ</a:t>
            </a:r>
            <a:r>
              <a:rPr lang="el-GR" sz="2800" dirty="0"/>
              <a:t> </a:t>
            </a:r>
            <a:r>
              <a:rPr lang="el-GR" sz="2800" dirty="0" err="1"/>
              <a:t>Γῆς</a:t>
            </a:r>
            <a:r>
              <a:rPr lang="el-GR" sz="2800" dirty="0"/>
              <a:t>,…” Αυτοί οι Ορφικοί Ύμνοι (ποιήματα) πιθανότατα αντανακλούν κάποιες ιδέες της δεύτερης χιλιετίας π.Χ., όταν ο μυθικός βασιλιάς επιστήμονας και φιλόσοφος Ορφέας, από τη Θράκη και τη Μακεδονία, έθεσε τα θεμέλια της φυσικής φιλοσοφίας σύμφωνα με την ελληνική παράδοση.</a:t>
            </a:r>
            <a:endParaRPr lang="el-GR" sz="2800" dirty="0">
              <a:effectLst/>
            </a:endParaRPr>
          </a:p>
        </p:txBody>
      </p:sp>
      <p:sp>
        <p:nvSpPr>
          <p:cNvPr id="39" name="Rectangle 36"/>
          <p:cNvSpPr>
            <a:spLocks noChangeArrowheads="1"/>
          </p:cNvSpPr>
          <p:nvPr/>
        </p:nvSpPr>
        <p:spPr bwMode="auto">
          <a:xfrm>
            <a:off x="4545138" y="86444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96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US" sz="7200" b="1" i="1" dirty="0" err="1">
                <a:solidFill>
                  <a:srgbClr val="003399"/>
                </a:solidFill>
                <a:effectLst>
                  <a:outerShdw blurRad="38100" dist="38100" dir="2700000" algn="tl">
                    <a:srgbClr val="FFFFFF"/>
                  </a:outerShdw>
                </a:effectLst>
                <a:latin typeface="Times New Roman" pitchFamily="18" charset="0"/>
              </a:rPr>
              <a:t>Archaeoastronomy</a:t>
            </a:r>
            <a:r>
              <a:rPr lang="en-US" sz="7200" b="1" i="1" dirty="0">
                <a:solidFill>
                  <a:srgbClr val="003399"/>
                </a:solidFill>
                <a:effectLst>
                  <a:outerShdw blurRad="38100" dist="38100" dir="2700000" algn="tl">
                    <a:srgbClr val="FFFFFF"/>
                  </a:outerShdw>
                </a:effectLst>
                <a:latin typeface="Times New Roman" pitchFamily="18" charset="0"/>
              </a:rPr>
              <a:t> of the Greeks</a:t>
            </a:r>
          </a:p>
        </p:txBody>
      </p:sp>
      <p:pic>
        <p:nvPicPr>
          <p:cNvPr id="1027" name="Picture 3" descr="D:\TEX\00_ANTIKYTHERA_MECHANISM\Images_2007\celestial-sphere-Itonia_Athena_Thessaly3-BW.png"/>
          <p:cNvPicPr>
            <a:picLocks noChangeAspect="1" noChangeArrowheads="1"/>
          </p:cNvPicPr>
          <p:nvPr/>
        </p:nvPicPr>
        <p:blipFill>
          <a:blip r:embed="rId18" cstate="print">
            <a:duotone>
              <a:prstClr val="black"/>
              <a:schemeClr val="accent3">
                <a:tint val="45000"/>
                <a:satMod val="400000"/>
              </a:schemeClr>
            </a:duotone>
            <a:extLst>
              <a:ext uri="{BEBA8EAE-BF5A-486C-A8C5-ECC9F3942E4B}">
                <a14:imgProps xmlns:a14="http://schemas.microsoft.com/office/drawing/2010/main">
                  <a14:imgLayer r:embed="rId19">
                    <a14:imgEffect>
                      <a14:brightnessContrast bright="-81000" contrast="80000"/>
                    </a14:imgEffect>
                  </a14:imgLayer>
                </a14:imgProps>
              </a:ext>
              <a:ext uri="{28A0092B-C50C-407E-A947-70E740481C1C}">
                <a14:useLocalDpi xmlns:a14="http://schemas.microsoft.com/office/drawing/2010/main" val="0"/>
              </a:ext>
            </a:extLst>
          </a:blip>
          <a:srcRect/>
          <a:stretch>
            <a:fillRect/>
          </a:stretch>
        </p:blipFill>
        <p:spPr bwMode="auto">
          <a:xfrm>
            <a:off x="31895155" y="32161043"/>
            <a:ext cx="1932781" cy="31853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TEX\01_Photos\MUSEUM_Volos\Volos953.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15207" y="7119407"/>
            <a:ext cx="3301667" cy="44022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TEX\01_Photos\MUSEUM_Volos\Volos954.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834421" y="7119407"/>
            <a:ext cx="3301667" cy="4402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X\01_Photos\MUSEUM_Volos\Volos97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150906" y="20738654"/>
            <a:ext cx="2307759" cy="30770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EX\01_Photos\MUSEUM_Volos\Volos955.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150906" y="20738654"/>
            <a:ext cx="2307759" cy="307701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Ομάδα 49"/>
          <p:cNvGrpSpPr/>
          <p:nvPr/>
        </p:nvGrpSpPr>
        <p:grpSpPr>
          <a:xfrm>
            <a:off x="1584426" y="829659"/>
            <a:ext cx="4830786" cy="5334632"/>
            <a:chOff x="1993246" y="829659"/>
            <a:chExt cx="4830786" cy="5334632"/>
          </a:xfrm>
        </p:grpSpPr>
        <p:sp>
          <p:nvSpPr>
            <p:cNvPr id="57"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4"/>
                </a:rPr>
                <a:t>xmoussas@phys.uoa.gr</a:t>
              </a:r>
              <a:r>
                <a:rPr lang="en-GB" sz="1400" b="1" dirty="0">
                  <a:solidFill>
                    <a:srgbClr val="003399"/>
                  </a:solidFill>
                </a:rPr>
                <a:t>, </a:t>
              </a:r>
              <a:r>
                <a:rPr lang="en-GB" sz="1400" b="1" dirty="0">
                  <a:solidFill>
                    <a:srgbClr val="003399"/>
                  </a:solidFill>
                  <a:hlinkClick r:id="rId25"/>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52" name="Picture 2" descr="https://upload.wikimedia.org/wikipedia/el/2/2b/Logo_uoa_blue.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1233</TotalTime>
  <Words>1711</Words>
  <Application>Microsoft Office PowerPoint</Application>
  <PresentationFormat>Προσαρμογή</PresentationFormat>
  <Paragraphs>49</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107</cp:revision>
  <dcterms:created xsi:type="dcterms:W3CDTF">2014-06-01T18:00:45Z</dcterms:created>
  <dcterms:modified xsi:type="dcterms:W3CDTF">2024-03-20T09:18:17Z</dcterms:modified>
</cp:coreProperties>
</file>