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1" r:id="rId2"/>
  </p:sldIdLst>
  <p:sldSz cx="36004500" cy="50406300"/>
  <p:notesSz cx="6858000" cy="9144000"/>
  <p:defaultTex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76">
          <p15:clr>
            <a:srgbClr val="A4A3A4"/>
          </p15:clr>
        </p15:guide>
        <p15:guide id="2" pos="11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3399"/>
    <a:srgbClr val="D2A000"/>
    <a:srgbClr val="CAC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8325" autoAdjust="0"/>
  </p:normalViewPr>
  <p:slideViewPr>
    <p:cSldViewPr>
      <p:cViewPr>
        <p:scale>
          <a:sx n="10" d="100"/>
          <a:sy n="10" d="100"/>
        </p:scale>
        <p:origin x="1376" y="-224"/>
      </p:cViewPr>
      <p:guideLst>
        <p:guide orient="horz" pos="15876"/>
        <p:guide pos="113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C79CC-A4C8-4E48-BE93-E55E079F10E9}" type="datetimeFigureOut">
              <a:rPr lang="el-GR" smtClean="0"/>
              <a:t>28/7/2025</a:t>
            </a:fld>
            <a:endParaRPr lang="el-GR"/>
          </a:p>
        </p:txBody>
      </p:sp>
      <p:sp>
        <p:nvSpPr>
          <p:cNvPr id="4" name="Θέση εικόνας διαφάνειας 3"/>
          <p:cNvSpPr>
            <a:spLocks noGrp="1" noRot="1" noChangeAspect="1"/>
          </p:cNvSpPr>
          <p:nvPr>
            <p:ph type="sldImg" idx="2"/>
          </p:nvPr>
        </p:nvSpPr>
        <p:spPr>
          <a:xfrm>
            <a:off x="2205038" y="685800"/>
            <a:ext cx="2447925"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08D308-D6DF-4B45-B387-302964176723}" type="slidenum">
              <a:rPr lang="el-GR" smtClean="0"/>
              <a:t>‹#›</a:t>
            </a:fld>
            <a:endParaRPr lang="el-GR"/>
          </a:p>
        </p:txBody>
      </p:sp>
    </p:spTree>
    <p:extLst>
      <p:ext uri="{BB962C8B-B14F-4D97-AF65-F5344CB8AC3E}">
        <p14:creationId xmlns:p14="http://schemas.microsoft.com/office/powerpoint/2010/main" val="362083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700340" y="15658636"/>
            <a:ext cx="30603825" cy="10804682"/>
          </a:xfrm>
        </p:spPr>
        <p:txBody>
          <a:bodyPr/>
          <a:lstStyle/>
          <a:p>
            <a:r>
              <a:rPr lang="el-GR"/>
              <a:t>Kλικ για επεξεργασία του τίτλου</a:t>
            </a:r>
            <a:endParaRPr lang="en-GB"/>
          </a:p>
        </p:txBody>
      </p:sp>
      <p:sp>
        <p:nvSpPr>
          <p:cNvPr id="3" name="2 - Υπότιτλος"/>
          <p:cNvSpPr>
            <a:spLocks noGrp="1"/>
          </p:cNvSpPr>
          <p:nvPr>
            <p:ph type="subTitle" idx="1"/>
          </p:nvPr>
        </p:nvSpPr>
        <p:spPr>
          <a:xfrm>
            <a:off x="5400677" y="28563570"/>
            <a:ext cx="25203151" cy="12881610"/>
          </a:xfrm>
        </p:spPr>
        <p:txBody>
          <a:bodyPr/>
          <a:lstStyle>
            <a:lvl1pPr marL="0" indent="0" algn="ctr">
              <a:buNone/>
              <a:defRPr>
                <a:solidFill>
                  <a:schemeClr val="tx1">
                    <a:tint val="75000"/>
                  </a:schemeClr>
                </a:solidFill>
              </a:defRPr>
            </a:lvl1pPr>
            <a:lvl2pPr marL="2305294" indent="0" algn="ctr">
              <a:buNone/>
              <a:defRPr>
                <a:solidFill>
                  <a:schemeClr val="tx1">
                    <a:tint val="75000"/>
                  </a:schemeClr>
                </a:solidFill>
              </a:defRPr>
            </a:lvl2pPr>
            <a:lvl3pPr marL="4610588" indent="0" algn="ctr">
              <a:buNone/>
              <a:defRPr>
                <a:solidFill>
                  <a:schemeClr val="tx1">
                    <a:tint val="75000"/>
                  </a:schemeClr>
                </a:solidFill>
              </a:defRPr>
            </a:lvl3pPr>
            <a:lvl4pPr marL="6915882" indent="0" algn="ctr">
              <a:buNone/>
              <a:defRPr>
                <a:solidFill>
                  <a:schemeClr val="tx1">
                    <a:tint val="75000"/>
                  </a:schemeClr>
                </a:solidFill>
              </a:defRPr>
            </a:lvl4pPr>
            <a:lvl5pPr marL="9221175" indent="0" algn="ctr">
              <a:buNone/>
              <a:defRPr>
                <a:solidFill>
                  <a:schemeClr val="tx1">
                    <a:tint val="75000"/>
                  </a:schemeClr>
                </a:solidFill>
              </a:defRPr>
            </a:lvl5pPr>
            <a:lvl6pPr marL="11526469" indent="0" algn="ctr">
              <a:buNone/>
              <a:defRPr>
                <a:solidFill>
                  <a:schemeClr val="tx1">
                    <a:tint val="75000"/>
                  </a:schemeClr>
                </a:solidFill>
              </a:defRPr>
            </a:lvl6pPr>
            <a:lvl7pPr marL="13831763" indent="0" algn="ctr">
              <a:buNone/>
              <a:defRPr>
                <a:solidFill>
                  <a:schemeClr val="tx1">
                    <a:tint val="75000"/>
                  </a:schemeClr>
                </a:solidFill>
              </a:defRPr>
            </a:lvl7pPr>
            <a:lvl8pPr marL="16137057" indent="0" algn="ctr">
              <a:buNone/>
              <a:defRPr>
                <a:solidFill>
                  <a:schemeClr val="tx1">
                    <a:tint val="75000"/>
                  </a:schemeClr>
                </a:solidFill>
              </a:defRPr>
            </a:lvl8pPr>
            <a:lvl9pPr marL="18442351"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19577443" y="2695343"/>
            <a:ext cx="6075762" cy="57337166"/>
          </a:xfrm>
        </p:spPr>
        <p:txBody>
          <a:bodyPr vert="eaVert"/>
          <a:lstStyle/>
          <a:p>
            <a:r>
              <a:rPr lang="el-GR"/>
              <a:t>Kλικ για επεξεργασία του τίτλου</a:t>
            </a:r>
            <a:endParaRPr lang="en-GB"/>
          </a:p>
        </p:txBody>
      </p:sp>
      <p:sp>
        <p:nvSpPr>
          <p:cNvPr id="3" name="2 - Θέση κατακόρυφου κειμένου"/>
          <p:cNvSpPr>
            <a:spLocks noGrp="1"/>
          </p:cNvSpPr>
          <p:nvPr>
            <p:ph type="body" orient="vert" idx="1"/>
          </p:nvPr>
        </p:nvSpPr>
        <p:spPr>
          <a:xfrm>
            <a:off x="1350172" y="2695343"/>
            <a:ext cx="17627205" cy="57337166"/>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2844109" y="32390718"/>
            <a:ext cx="30603825" cy="10011251"/>
          </a:xfrm>
        </p:spPr>
        <p:txBody>
          <a:bodyPr anchor="t"/>
          <a:lstStyle>
            <a:lvl1pPr algn="l">
              <a:defRPr sz="20200" b="1" cap="all"/>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2844109" y="21364349"/>
            <a:ext cx="30603825" cy="11026373"/>
          </a:xfrm>
        </p:spPr>
        <p:txBody>
          <a:bodyPr anchor="b"/>
          <a:lstStyle>
            <a:lvl1pPr marL="0" indent="0">
              <a:buNone/>
              <a:defRPr sz="10100">
                <a:solidFill>
                  <a:schemeClr val="tx1">
                    <a:tint val="75000"/>
                  </a:schemeClr>
                </a:solidFill>
              </a:defRPr>
            </a:lvl1pPr>
            <a:lvl2pPr marL="2305294" indent="0">
              <a:buNone/>
              <a:defRPr sz="9100">
                <a:solidFill>
                  <a:schemeClr val="tx1">
                    <a:tint val="75000"/>
                  </a:schemeClr>
                </a:solidFill>
              </a:defRPr>
            </a:lvl2pPr>
            <a:lvl3pPr marL="4610588" indent="0">
              <a:buNone/>
              <a:defRPr sz="8100">
                <a:solidFill>
                  <a:schemeClr val="tx1">
                    <a:tint val="75000"/>
                  </a:schemeClr>
                </a:solidFill>
              </a:defRPr>
            </a:lvl3pPr>
            <a:lvl4pPr marL="6915882" indent="0">
              <a:buNone/>
              <a:defRPr sz="7100">
                <a:solidFill>
                  <a:schemeClr val="tx1">
                    <a:tint val="75000"/>
                  </a:schemeClr>
                </a:solidFill>
              </a:defRPr>
            </a:lvl4pPr>
            <a:lvl5pPr marL="9221175" indent="0">
              <a:buNone/>
              <a:defRPr sz="7100">
                <a:solidFill>
                  <a:schemeClr val="tx1">
                    <a:tint val="75000"/>
                  </a:schemeClr>
                </a:solidFill>
              </a:defRPr>
            </a:lvl5pPr>
            <a:lvl6pPr marL="11526469" indent="0">
              <a:buNone/>
              <a:defRPr sz="7100">
                <a:solidFill>
                  <a:schemeClr val="tx1">
                    <a:tint val="75000"/>
                  </a:schemeClr>
                </a:solidFill>
              </a:defRPr>
            </a:lvl6pPr>
            <a:lvl7pPr marL="13831763" indent="0">
              <a:buNone/>
              <a:defRPr sz="7100">
                <a:solidFill>
                  <a:schemeClr val="tx1">
                    <a:tint val="75000"/>
                  </a:schemeClr>
                </a:solidFill>
              </a:defRPr>
            </a:lvl7pPr>
            <a:lvl8pPr marL="16137057" indent="0">
              <a:buNone/>
              <a:defRPr sz="7100">
                <a:solidFill>
                  <a:schemeClr val="tx1">
                    <a:tint val="75000"/>
                  </a:schemeClr>
                </a:solidFill>
              </a:defRPr>
            </a:lvl8pPr>
            <a:lvl9pPr marL="18442351" indent="0">
              <a:buNone/>
              <a:defRPr sz="71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11"/>
          </p:nvPr>
        </p:nvSpPr>
        <p:spPr/>
        <p:txBody>
          <a:bodyPr/>
          <a:lstStyle/>
          <a:p>
            <a:endParaRPr lang="en-GB"/>
          </a:p>
        </p:txBody>
      </p:sp>
      <p:sp>
        <p:nvSpPr>
          <p:cNvPr id="6" name="5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περιεχομένου"/>
          <p:cNvSpPr>
            <a:spLocks noGrp="1"/>
          </p:cNvSpPr>
          <p:nvPr>
            <p:ph sz="half" idx="1"/>
          </p:nvPr>
        </p:nvSpPr>
        <p:spPr>
          <a:xfrm>
            <a:off x="1350171"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περιεχομένου"/>
          <p:cNvSpPr>
            <a:spLocks noGrp="1"/>
          </p:cNvSpPr>
          <p:nvPr>
            <p:ph sz="half" idx="2"/>
          </p:nvPr>
        </p:nvSpPr>
        <p:spPr>
          <a:xfrm>
            <a:off x="13801727" y="15681964"/>
            <a:ext cx="11851481" cy="44350549"/>
          </a:xfrm>
        </p:spPr>
        <p:txBody>
          <a:bodyPr/>
          <a:lstStyle>
            <a:lvl1pPr>
              <a:defRPr sz="14100"/>
            </a:lvl1pPr>
            <a:lvl2pPr>
              <a:defRPr sz="12100"/>
            </a:lvl2pPr>
            <a:lvl3pPr>
              <a:defRPr sz="10100"/>
            </a:lvl3pPr>
            <a:lvl4pPr>
              <a:defRPr sz="9100"/>
            </a:lvl4pPr>
            <a:lvl5pPr>
              <a:defRPr sz="9100"/>
            </a:lvl5pPr>
            <a:lvl6pPr>
              <a:defRPr sz="9100"/>
            </a:lvl6pPr>
            <a:lvl7pPr>
              <a:defRPr sz="9100"/>
            </a:lvl7pPr>
            <a:lvl8pPr>
              <a:defRPr sz="9100"/>
            </a:lvl8pPr>
            <a:lvl9pPr>
              <a:defRPr sz="9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5" y="2018589"/>
            <a:ext cx="32404051" cy="8401050"/>
          </a:xfrm>
        </p:spPr>
        <p:txBody>
          <a:bodyPr/>
          <a:lstStyle>
            <a:lvl1pPr>
              <a:defRPr/>
            </a:lvl1p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7" y="11283080"/>
            <a:ext cx="15908240"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1800227" y="15985331"/>
            <a:ext cx="15908240"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5" name="4 - Θέση κειμένου"/>
          <p:cNvSpPr>
            <a:spLocks noGrp="1"/>
          </p:cNvSpPr>
          <p:nvPr>
            <p:ph type="body" sz="quarter" idx="3"/>
          </p:nvPr>
        </p:nvSpPr>
        <p:spPr>
          <a:xfrm>
            <a:off x="18289790" y="11283080"/>
            <a:ext cx="15914487" cy="4702251"/>
          </a:xfrm>
        </p:spPr>
        <p:txBody>
          <a:bodyPr anchor="b"/>
          <a:lstStyle>
            <a:lvl1pPr marL="0" indent="0">
              <a:buNone/>
              <a:defRPr sz="12100" b="1"/>
            </a:lvl1pPr>
            <a:lvl2pPr marL="2305294" indent="0">
              <a:buNone/>
              <a:defRPr sz="10100" b="1"/>
            </a:lvl2pPr>
            <a:lvl3pPr marL="4610588" indent="0">
              <a:buNone/>
              <a:defRPr sz="9100" b="1"/>
            </a:lvl3pPr>
            <a:lvl4pPr marL="6915882" indent="0">
              <a:buNone/>
              <a:defRPr sz="8100" b="1"/>
            </a:lvl4pPr>
            <a:lvl5pPr marL="9221175" indent="0">
              <a:buNone/>
              <a:defRPr sz="8100" b="1"/>
            </a:lvl5pPr>
            <a:lvl6pPr marL="11526469" indent="0">
              <a:buNone/>
              <a:defRPr sz="8100" b="1"/>
            </a:lvl6pPr>
            <a:lvl7pPr marL="13831763" indent="0">
              <a:buNone/>
              <a:defRPr sz="8100" b="1"/>
            </a:lvl7pPr>
            <a:lvl8pPr marL="16137057" indent="0">
              <a:buNone/>
              <a:defRPr sz="8100" b="1"/>
            </a:lvl8pPr>
            <a:lvl9pPr marL="18442351" indent="0">
              <a:buNone/>
              <a:defRPr sz="81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18289790" y="15985331"/>
            <a:ext cx="15914487" cy="29041967"/>
          </a:xfrm>
        </p:spPr>
        <p:txBody>
          <a:bodyPr/>
          <a:lstStyle>
            <a:lvl1pPr>
              <a:defRPr sz="12100"/>
            </a:lvl1pPr>
            <a:lvl2pPr>
              <a:defRPr sz="10100"/>
            </a:lvl2pPr>
            <a:lvl3pPr>
              <a:defRPr sz="9100"/>
            </a:lvl3pPr>
            <a:lvl4pPr>
              <a:defRPr sz="8100"/>
            </a:lvl4pPr>
            <a:lvl5pPr>
              <a:defRPr sz="8100"/>
            </a:lvl5pPr>
            <a:lvl6pPr>
              <a:defRPr sz="8100"/>
            </a:lvl6pPr>
            <a:lvl7pPr>
              <a:defRPr sz="8100"/>
            </a:lvl7pPr>
            <a:lvl8pPr>
              <a:defRPr sz="8100"/>
            </a:lvl8pPr>
            <a:lvl9pPr>
              <a:defRPr sz="8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7" name="6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8" name="7 - Θέση υποσέλιδου"/>
          <p:cNvSpPr>
            <a:spLocks noGrp="1"/>
          </p:cNvSpPr>
          <p:nvPr>
            <p:ph type="ftr" sz="quarter" idx="11"/>
          </p:nvPr>
        </p:nvSpPr>
        <p:spPr/>
        <p:txBody>
          <a:bodyPr/>
          <a:lstStyle/>
          <a:p>
            <a:endParaRPr lang="en-GB"/>
          </a:p>
        </p:txBody>
      </p:sp>
      <p:sp>
        <p:nvSpPr>
          <p:cNvPr id="9" name="8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GB"/>
          </a:p>
        </p:txBody>
      </p:sp>
      <p:sp>
        <p:nvSpPr>
          <p:cNvPr id="3" name="2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4" name="3 - Θέση υποσέλιδου"/>
          <p:cNvSpPr>
            <a:spLocks noGrp="1"/>
          </p:cNvSpPr>
          <p:nvPr>
            <p:ph type="ftr" sz="quarter" idx="11"/>
          </p:nvPr>
        </p:nvSpPr>
        <p:spPr/>
        <p:txBody>
          <a:bodyPr/>
          <a:lstStyle/>
          <a:p>
            <a:endParaRPr lang="en-GB"/>
          </a:p>
        </p:txBody>
      </p:sp>
      <p:sp>
        <p:nvSpPr>
          <p:cNvPr id="5" name="4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3" name="2 - Θέση υποσέλιδου"/>
          <p:cNvSpPr>
            <a:spLocks noGrp="1"/>
          </p:cNvSpPr>
          <p:nvPr>
            <p:ph type="ftr" sz="quarter" idx="11"/>
          </p:nvPr>
        </p:nvSpPr>
        <p:spPr/>
        <p:txBody>
          <a:bodyPr/>
          <a:lstStyle/>
          <a:p>
            <a:endParaRPr lang="en-GB"/>
          </a:p>
        </p:txBody>
      </p:sp>
      <p:sp>
        <p:nvSpPr>
          <p:cNvPr id="4" name="3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00228" y="2006921"/>
            <a:ext cx="11845234" cy="8541068"/>
          </a:xfrm>
        </p:spPr>
        <p:txBody>
          <a:bodyPr anchor="b"/>
          <a:lstStyle>
            <a:lvl1pPr algn="l">
              <a:defRPr sz="10100" b="1"/>
            </a:lvl1pPr>
          </a:lstStyle>
          <a:p>
            <a:r>
              <a:rPr lang="el-GR"/>
              <a:t>Kλικ για επεξεργασία του τίτλου</a:t>
            </a:r>
            <a:endParaRPr lang="en-GB"/>
          </a:p>
        </p:txBody>
      </p:sp>
      <p:sp>
        <p:nvSpPr>
          <p:cNvPr id="3" name="2 - Θέση περιεχομένου"/>
          <p:cNvSpPr>
            <a:spLocks noGrp="1"/>
          </p:cNvSpPr>
          <p:nvPr>
            <p:ph idx="1"/>
          </p:nvPr>
        </p:nvSpPr>
        <p:spPr>
          <a:xfrm>
            <a:off x="14076762" y="2006923"/>
            <a:ext cx="20127518" cy="43020382"/>
          </a:xfrm>
        </p:spPr>
        <p:txBody>
          <a:bodyPr/>
          <a:lstStyle>
            <a:lvl1pPr>
              <a:defRPr sz="16100"/>
            </a:lvl1pPr>
            <a:lvl2pPr>
              <a:defRPr sz="14100"/>
            </a:lvl2pPr>
            <a:lvl3pPr>
              <a:defRPr sz="12100"/>
            </a:lvl3pPr>
            <a:lvl4pPr>
              <a:defRPr sz="10100"/>
            </a:lvl4pPr>
            <a:lvl5pPr>
              <a:defRPr sz="10100"/>
            </a:lvl5pPr>
            <a:lvl6pPr>
              <a:defRPr sz="10100"/>
            </a:lvl6pPr>
            <a:lvl7pPr>
              <a:defRPr sz="10100"/>
            </a:lvl7pPr>
            <a:lvl8pPr>
              <a:defRPr sz="10100"/>
            </a:lvl8pPr>
            <a:lvl9pPr>
              <a:defRPr sz="101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κειμένου"/>
          <p:cNvSpPr>
            <a:spLocks noGrp="1"/>
          </p:cNvSpPr>
          <p:nvPr>
            <p:ph type="body" sz="half" idx="2"/>
          </p:nvPr>
        </p:nvSpPr>
        <p:spPr>
          <a:xfrm>
            <a:off x="1800228" y="10547991"/>
            <a:ext cx="11845234" cy="34479315"/>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7057137" y="35284414"/>
            <a:ext cx="21602700" cy="4165526"/>
          </a:xfrm>
        </p:spPr>
        <p:txBody>
          <a:bodyPr anchor="b"/>
          <a:lstStyle>
            <a:lvl1pPr algn="l">
              <a:defRPr sz="10100" b="1"/>
            </a:lvl1pPr>
          </a:lstStyle>
          <a:p>
            <a:r>
              <a:rPr lang="el-GR"/>
              <a:t>Kλικ για επεξεργασία του τίτλου</a:t>
            </a:r>
            <a:endParaRPr lang="en-GB"/>
          </a:p>
        </p:txBody>
      </p:sp>
      <p:sp>
        <p:nvSpPr>
          <p:cNvPr id="3" name="2 - Θέση εικόνας"/>
          <p:cNvSpPr>
            <a:spLocks noGrp="1"/>
          </p:cNvSpPr>
          <p:nvPr>
            <p:ph type="pic" idx="1"/>
          </p:nvPr>
        </p:nvSpPr>
        <p:spPr>
          <a:xfrm>
            <a:off x="7057137" y="4503894"/>
            <a:ext cx="21602700" cy="30243780"/>
          </a:xfrm>
        </p:spPr>
        <p:txBody>
          <a:bodyPr/>
          <a:lstStyle>
            <a:lvl1pPr marL="0" indent="0">
              <a:buNone/>
              <a:defRPr sz="16100"/>
            </a:lvl1pPr>
            <a:lvl2pPr marL="2305294" indent="0">
              <a:buNone/>
              <a:defRPr sz="14100"/>
            </a:lvl2pPr>
            <a:lvl3pPr marL="4610588" indent="0">
              <a:buNone/>
              <a:defRPr sz="12100"/>
            </a:lvl3pPr>
            <a:lvl4pPr marL="6915882" indent="0">
              <a:buNone/>
              <a:defRPr sz="10100"/>
            </a:lvl4pPr>
            <a:lvl5pPr marL="9221175" indent="0">
              <a:buNone/>
              <a:defRPr sz="10100"/>
            </a:lvl5pPr>
            <a:lvl6pPr marL="11526469" indent="0">
              <a:buNone/>
              <a:defRPr sz="10100"/>
            </a:lvl6pPr>
            <a:lvl7pPr marL="13831763" indent="0">
              <a:buNone/>
              <a:defRPr sz="10100"/>
            </a:lvl7pPr>
            <a:lvl8pPr marL="16137057" indent="0">
              <a:buNone/>
              <a:defRPr sz="10100"/>
            </a:lvl8pPr>
            <a:lvl9pPr marL="18442351" indent="0">
              <a:buNone/>
              <a:defRPr sz="10100"/>
            </a:lvl9pPr>
          </a:lstStyle>
          <a:p>
            <a:endParaRPr lang="en-GB"/>
          </a:p>
        </p:txBody>
      </p:sp>
      <p:sp>
        <p:nvSpPr>
          <p:cNvPr id="4" name="3 - Θέση κειμένου"/>
          <p:cNvSpPr>
            <a:spLocks noGrp="1"/>
          </p:cNvSpPr>
          <p:nvPr>
            <p:ph type="body" sz="half" idx="2"/>
          </p:nvPr>
        </p:nvSpPr>
        <p:spPr>
          <a:xfrm>
            <a:off x="7057137" y="39449940"/>
            <a:ext cx="21602700" cy="5915734"/>
          </a:xfrm>
        </p:spPr>
        <p:txBody>
          <a:bodyPr/>
          <a:lstStyle>
            <a:lvl1pPr marL="0" indent="0">
              <a:buNone/>
              <a:defRPr sz="7100"/>
            </a:lvl1pPr>
            <a:lvl2pPr marL="2305294" indent="0">
              <a:buNone/>
              <a:defRPr sz="6100"/>
            </a:lvl2pPr>
            <a:lvl3pPr marL="4610588" indent="0">
              <a:buNone/>
              <a:defRPr sz="5000"/>
            </a:lvl3pPr>
            <a:lvl4pPr marL="6915882" indent="0">
              <a:buNone/>
              <a:defRPr sz="4500"/>
            </a:lvl4pPr>
            <a:lvl5pPr marL="9221175" indent="0">
              <a:buNone/>
              <a:defRPr sz="4500"/>
            </a:lvl5pPr>
            <a:lvl6pPr marL="11526469" indent="0">
              <a:buNone/>
              <a:defRPr sz="4500"/>
            </a:lvl6pPr>
            <a:lvl7pPr marL="13831763" indent="0">
              <a:buNone/>
              <a:defRPr sz="4500"/>
            </a:lvl7pPr>
            <a:lvl8pPr marL="16137057" indent="0">
              <a:buNone/>
              <a:defRPr sz="4500"/>
            </a:lvl8pPr>
            <a:lvl9pPr marL="18442351" indent="0">
              <a:buNone/>
              <a:defRPr sz="45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716D7509-9ED9-4B61-87DC-A724F859E6AB}" type="datetimeFigureOut">
              <a:rPr lang="en-GB" smtClean="0"/>
              <a:pPr/>
              <a:t>28/07/2025</a:t>
            </a:fld>
            <a:endParaRPr lang="en-GB"/>
          </a:p>
        </p:txBody>
      </p:sp>
      <p:sp>
        <p:nvSpPr>
          <p:cNvPr id="6" name="5 - Θέση υποσέλιδου"/>
          <p:cNvSpPr>
            <a:spLocks noGrp="1"/>
          </p:cNvSpPr>
          <p:nvPr>
            <p:ph type="ftr" sz="quarter" idx="11"/>
          </p:nvPr>
        </p:nvSpPr>
        <p:spPr/>
        <p:txBody>
          <a:bodyPr/>
          <a:lstStyle/>
          <a:p>
            <a:endParaRPr lang="en-GB"/>
          </a:p>
        </p:txBody>
      </p:sp>
      <p:sp>
        <p:nvSpPr>
          <p:cNvPr id="7" name="6 - Θέση αριθμού διαφάνειας"/>
          <p:cNvSpPr>
            <a:spLocks noGrp="1"/>
          </p:cNvSpPr>
          <p:nvPr>
            <p:ph type="sldNum" sz="quarter" idx="12"/>
          </p:nvPr>
        </p:nvSpPr>
        <p:spPr/>
        <p:txBody>
          <a:bodyPr/>
          <a:lstStyle/>
          <a:p>
            <a:fld id="{187992A0-716E-43E8-BD68-F533C6A7A6A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1800225" y="2018589"/>
            <a:ext cx="32404051" cy="8401050"/>
          </a:xfrm>
          <a:prstGeom prst="rect">
            <a:avLst/>
          </a:prstGeom>
        </p:spPr>
        <p:txBody>
          <a:bodyPr vert="horz" lIns="461059" tIns="230529" rIns="461059" bIns="230529" rtlCol="0" anchor="ctr">
            <a:normAutofit/>
          </a:bodyPr>
          <a:lstStyle/>
          <a:p>
            <a:r>
              <a:rPr lang="el-GR"/>
              <a:t>Kλικ για επεξεργασία του τίτλου</a:t>
            </a:r>
            <a:endParaRPr lang="en-GB"/>
          </a:p>
        </p:txBody>
      </p:sp>
      <p:sp>
        <p:nvSpPr>
          <p:cNvPr id="3" name="2 - Θέση κειμένου"/>
          <p:cNvSpPr>
            <a:spLocks noGrp="1"/>
          </p:cNvSpPr>
          <p:nvPr>
            <p:ph type="body" idx="1"/>
          </p:nvPr>
        </p:nvSpPr>
        <p:spPr>
          <a:xfrm>
            <a:off x="1800225" y="11761479"/>
            <a:ext cx="32404051" cy="33265826"/>
          </a:xfrm>
          <a:prstGeom prst="rect">
            <a:avLst/>
          </a:prstGeom>
        </p:spPr>
        <p:txBody>
          <a:bodyPr vert="horz" lIns="461059" tIns="230529" rIns="461059" bIns="230529"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GB"/>
          </a:p>
        </p:txBody>
      </p:sp>
      <p:sp>
        <p:nvSpPr>
          <p:cNvPr id="4" name="3 - Θέση ημερομηνίας"/>
          <p:cNvSpPr>
            <a:spLocks noGrp="1"/>
          </p:cNvSpPr>
          <p:nvPr>
            <p:ph type="dt" sz="half" idx="2"/>
          </p:nvPr>
        </p:nvSpPr>
        <p:spPr>
          <a:xfrm>
            <a:off x="1800225" y="46719181"/>
            <a:ext cx="8401051" cy="2683667"/>
          </a:xfrm>
          <a:prstGeom prst="rect">
            <a:avLst/>
          </a:prstGeom>
        </p:spPr>
        <p:txBody>
          <a:bodyPr vert="horz" lIns="461059" tIns="230529" rIns="461059" bIns="230529" rtlCol="0" anchor="ctr"/>
          <a:lstStyle>
            <a:lvl1pPr algn="l">
              <a:defRPr sz="6100">
                <a:solidFill>
                  <a:schemeClr val="tx1">
                    <a:tint val="75000"/>
                  </a:schemeClr>
                </a:solidFill>
              </a:defRPr>
            </a:lvl1pPr>
          </a:lstStyle>
          <a:p>
            <a:fld id="{716D7509-9ED9-4B61-87DC-A724F859E6AB}" type="datetimeFigureOut">
              <a:rPr lang="en-GB" smtClean="0"/>
              <a:pPr/>
              <a:t>28/07/2025</a:t>
            </a:fld>
            <a:endParaRPr lang="en-GB"/>
          </a:p>
        </p:txBody>
      </p:sp>
      <p:sp>
        <p:nvSpPr>
          <p:cNvPr id="5" name="4 - Θέση υποσέλιδου"/>
          <p:cNvSpPr>
            <a:spLocks noGrp="1"/>
          </p:cNvSpPr>
          <p:nvPr>
            <p:ph type="ftr" sz="quarter" idx="3"/>
          </p:nvPr>
        </p:nvSpPr>
        <p:spPr>
          <a:xfrm>
            <a:off x="12301540" y="46719181"/>
            <a:ext cx="11401425" cy="2683667"/>
          </a:xfrm>
          <a:prstGeom prst="rect">
            <a:avLst/>
          </a:prstGeom>
        </p:spPr>
        <p:txBody>
          <a:bodyPr vert="horz" lIns="461059" tIns="230529" rIns="461059" bIns="230529" rtlCol="0" anchor="ctr"/>
          <a:lstStyle>
            <a:lvl1pPr algn="ctr">
              <a:defRPr sz="6100">
                <a:solidFill>
                  <a:schemeClr val="tx1">
                    <a:tint val="75000"/>
                  </a:schemeClr>
                </a:solidFill>
              </a:defRPr>
            </a:lvl1pPr>
          </a:lstStyle>
          <a:p>
            <a:endParaRPr lang="en-GB"/>
          </a:p>
        </p:txBody>
      </p:sp>
      <p:sp>
        <p:nvSpPr>
          <p:cNvPr id="6" name="5 - Θέση αριθμού διαφάνειας"/>
          <p:cNvSpPr>
            <a:spLocks noGrp="1"/>
          </p:cNvSpPr>
          <p:nvPr>
            <p:ph type="sldNum" sz="quarter" idx="4"/>
          </p:nvPr>
        </p:nvSpPr>
        <p:spPr>
          <a:xfrm>
            <a:off x="25803225" y="46719181"/>
            <a:ext cx="8401051" cy="2683667"/>
          </a:xfrm>
          <a:prstGeom prst="rect">
            <a:avLst/>
          </a:prstGeom>
        </p:spPr>
        <p:txBody>
          <a:bodyPr vert="horz" lIns="461059" tIns="230529" rIns="461059" bIns="230529" rtlCol="0" anchor="ctr"/>
          <a:lstStyle>
            <a:lvl1pPr algn="r">
              <a:defRPr sz="6100">
                <a:solidFill>
                  <a:schemeClr val="tx1">
                    <a:tint val="75000"/>
                  </a:schemeClr>
                </a:solidFill>
              </a:defRPr>
            </a:lvl1pPr>
          </a:lstStyle>
          <a:p>
            <a:fld id="{187992A0-716E-43E8-BD68-F533C6A7A6A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610588" rtl="0" eaLnBrk="1" latinLnBrk="0" hangingPunct="1">
        <a:spcBef>
          <a:spcPct val="0"/>
        </a:spcBef>
        <a:buNone/>
        <a:defRPr sz="22200" kern="1200">
          <a:solidFill>
            <a:schemeClr val="tx1"/>
          </a:solidFill>
          <a:latin typeface="+mj-lt"/>
          <a:ea typeface="+mj-ea"/>
          <a:cs typeface="+mj-cs"/>
        </a:defRPr>
      </a:lvl1pPr>
    </p:titleStyle>
    <p:bodyStyle>
      <a:lvl1pPr marL="1728970" indent="-1728970" algn="l" defTabSz="4610588" rtl="0" eaLnBrk="1" latinLnBrk="0" hangingPunct="1">
        <a:spcBef>
          <a:spcPct val="20000"/>
        </a:spcBef>
        <a:buFont typeface="Arial" pitchFamily="34" charset="0"/>
        <a:buChar char="•"/>
        <a:defRPr sz="16100" kern="1200">
          <a:solidFill>
            <a:schemeClr val="tx1"/>
          </a:solidFill>
          <a:latin typeface="+mn-lt"/>
          <a:ea typeface="+mn-ea"/>
          <a:cs typeface="+mn-cs"/>
        </a:defRPr>
      </a:lvl1pPr>
      <a:lvl2pPr marL="3746102" indent="-1440809" algn="l" defTabSz="4610588" rtl="0" eaLnBrk="1" latinLnBrk="0" hangingPunct="1">
        <a:spcBef>
          <a:spcPct val="20000"/>
        </a:spcBef>
        <a:buFont typeface="Arial" pitchFamily="34" charset="0"/>
        <a:buChar char="–"/>
        <a:defRPr sz="14100" kern="1200">
          <a:solidFill>
            <a:schemeClr val="tx1"/>
          </a:solidFill>
          <a:latin typeface="+mn-lt"/>
          <a:ea typeface="+mn-ea"/>
          <a:cs typeface="+mn-cs"/>
        </a:defRPr>
      </a:lvl2pPr>
      <a:lvl3pPr marL="5763235" indent="-1152647" algn="l" defTabSz="4610588" rtl="0" eaLnBrk="1" latinLnBrk="0" hangingPunct="1">
        <a:spcBef>
          <a:spcPct val="20000"/>
        </a:spcBef>
        <a:buFont typeface="Arial" pitchFamily="34" charset="0"/>
        <a:buChar char="•"/>
        <a:defRPr sz="12100" kern="1200">
          <a:solidFill>
            <a:schemeClr val="tx1"/>
          </a:solidFill>
          <a:latin typeface="+mn-lt"/>
          <a:ea typeface="+mn-ea"/>
          <a:cs typeface="+mn-cs"/>
        </a:defRPr>
      </a:lvl3pPr>
      <a:lvl4pPr marL="806852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4pPr>
      <a:lvl5pPr marL="10373822"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5pPr>
      <a:lvl6pPr marL="12679116"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6pPr>
      <a:lvl7pPr marL="14984410"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7pPr>
      <a:lvl8pPr marL="17289704"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8pPr>
      <a:lvl9pPr marL="19594998" indent="-1152647" algn="l" defTabSz="4610588" rtl="0" eaLnBrk="1" latinLnBrk="0" hangingPunct="1">
        <a:spcBef>
          <a:spcPct val="20000"/>
        </a:spcBef>
        <a:buFont typeface="Arial" pitchFamily="34" charset="0"/>
        <a:buChar char="•"/>
        <a:defRPr sz="10100" kern="1200">
          <a:solidFill>
            <a:schemeClr val="tx1"/>
          </a:solidFill>
          <a:latin typeface="+mn-lt"/>
          <a:ea typeface="+mn-ea"/>
          <a:cs typeface="+mn-cs"/>
        </a:defRPr>
      </a:lvl9pPr>
    </p:bodyStyle>
    <p:other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xmoussas@gmail.com" TargetMode="External"/><Relationship Id="rId2" Type="http://schemas.openxmlformats.org/officeDocument/2006/relationships/hyperlink" Target="mailto:xmoussas@phys.uoa.gr"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36"/>
          <p:cNvSpPr>
            <a:spLocks noChangeArrowheads="1"/>
          </p:cNvSpPr>
          <p:nvPr/>
        </p:nvSpPr>
        <p:spPr bwMode="auto">
          <a:xfrm>
            <a:off x="4852926" y="1430413"/>
            <a:ext cx="26262657" cy="4776126"/>
          </a:xfrm>
          <a:prstGeom prst="rect">
            <a:avLst/>
          </a:prstGeom>
          <a:noFill/>
          <a:ln w="9525">
            <a:noFill/>
            <a:miter lim="800000"/>
            <a:headEnd/>
            <a:tailEnd/>
          </a:ln>
          <a:effectLst/>
        </p:spPr>
        <p:txBody>
          <a:bodyPr lIns="144992" tIns="72496" rIns="144992" bIns="72496" anchor="ctr"/>
          <a:lstStyle/>
          <a:p>
            <a:pPr algn="ctr" defTabSz="1440593" rtl="1" eaLnBrk="0" hangingPunct="0">
              <a:defRPr/>
            </a:pPr>
            <a:r>
              <a:rPr lang="en-GB" sz="8663" b="1" i="1" dirty="0">
                <a:solidFill>
                  <a:srgbClr val="3333FF"/>
                </a:solidFill>
                <a:effectLst>
                  <a:outerShdw blurRad="38100" dist="38100" dir="2700000" algn="tl">
                    <a:srgbClr val="FFFFFF"/>
                  </a:outerShdw>
                </a:effectLst>
                <a:latin typeface="Times New Roman" pitchFamily="18" charset="0"/>
              </a:rPr>
              <a:t>The Antikythera Mechanism Exhibition</a:t>
            </a:r>
          </a:p>
          <a:p>
            <a:pPr algn="ctr" defTabSz="1440593" rtl="1" eaLnBrk="0" hangingPunct="0">
              <a:defRPr/>
            </a:pPr>
            <a:r>
              <a:rPr lang="en-US" sz="8663" b="1" i="1" dirty="0">
                <a:solidFill>
                  <a:srgbClr val="3333FF"/>
                </a:solidFill>
                <a:effectLst>
                  <a:outerShdw blurRad="38100" dist="38100" dir="2700000" algn="tl">
                    <a:srgbClr val="FFFFFF"/>
                  </a:outerShdw>
                </a:effectLst>
                <a:latin typeface="Times New Roman" pitchFamily="18" charset="0"/>
              </a:rPr>
              <a:t>The first experiments in Physics</a:t>
            </a:r>
            <a:endParaRPr lang="el-GR" sz="5906" b="1" i="1" dirty="0">
              <a:solidFill>
                <a:srgbClr val="3333FF"/>
              </a:solidFill>
              <a:effectLst>
                <a:outerShdw blurRad="38100" dist="38100" dir="2700000" algn="tl">
                  <a:srgbClr val="FFFFFF"/>
                </a:outerShdw>
              </a:effectLst>
              <a:latin typeface="Times New Roman" pitchFamily="18" charset="0"/>
            </a:endParaRPr>
          </a:p>
          <a:p>
            <a:pPr algn="ctr" defTabSz="1440593" rtl="1" eaLnBrk="0" hangingPunct="0">
              <a:defRPr/>
            </a:pPr>
            <a:r>
              <a:rPr lang="el-GR" sz="5906" b="1" i="1" dirty="0">
                <a:solidFill>
                  <a:srgbClr val="3333FF"/>
                </a:solidFill>
                <a:effectLst>
                  <a:outerShdw blurRad="38100" dist="38100" dir="2700000" algn="tl">
                    <a:srgbClr val="FFFFFF"/>
                  </a:outerShdw>
                </a:effectLst>
                <a:latin typeface="Times New Roman" pitchFamily="18" charset="0"/>
              </a:rPr>
              <a:t>Έκθεση Μηχανισμού Αντικυθήρων</a:t>
            </a:r>
          </a:p>
          <a:p>
            <a:pPr algn="ctr" defTabSz="1440593" rtl="1" eaLnBrk="0" hangingPunct="0">
              <a:defRPr/>
            </a:pPr>
            <a:r>
              <a:rPr lang="el-GR" sz="4725" b="1" i="1" dirty="0">
                <a:solidFill>
                  <a:srgbClr val="3333FF"/>
                </a:solidFill>
                <a:effectLst>
                  <a:outerShdw blurRad="38100" dist="38100" dir="2700000" algn="tl">
                    <a:srgbClr val="FFFFFF"/>
                  </a:outerShdw>
                </a:effectLst>
                <a:latin typeface="Times New Roman" pitchFamily="18" charset="0"/>
              </a:rPr>
              <a:t>Τα πρώτα πειράματα φυσικής</a:t>
            </a:r>
            <a:endParaRPr lang="en-US" sz="4725" b="1" i="1" dirty="0">
              <a:solidFill>
                <a:srgbClr val="3333FF"/>
              </a:solidFill>
              <a:effectLst>
                <a:outerShdw blurRad="38100" dist="38100" dir="2700000" algn="tl">
                  <a:srgbClr val="FFFFFF"/>
                </a:outerShdw>
              </a:effectLst>
              <a:latin typeface="Times New Roman" pitchFamily="18" charset="0"/>
            </a:endParaRPr>
          </a:p>
        </p:txBody>
      </p:sp>
      <p:grpSp>
        <p:nvGrpSpPr>
          <p:cNvPr id="3" name="Ομάδα 2">
            <a:extLst>
              <a:ext uri="{FF2B5EF4-FFF2-40B4-BE49-F238E27FC236}">
                <a16:creationId xmlns:a16="http://schemas.microsoft.com/office/drawing/2014/main" id="{D8DF5264-ACE2-9228-F7F4-FDFF0074641F}"/>
              </a:ext>
            </a:extLst>
          </p:cNvPr>
          <p:cNvGrpSpPr/>
          <p:nvPr/>
        </p:nvGrpSpPr>
        <p:grpSpPr>
          <a:xfrm>
            <a:off x="1959197" y="1578486"/>
            <a:ext cx="4830786" cy="5334632"/>
            <a:chOff x="1993246" y="829659"/>
            <a:chExt cx="4830786" cy="5334632"/>
          </a:xfrm>
        </p:grpSpPr>
        <p:sp>
          <p:nvSpPr>
            <p:cNvPr id="8" name="Rectangle 95">
              <a:extLst>
                <a:ext uri="{FF2B5EF4-FFF2-40B4-BE49-F238E27FC236}">
                  <a16:creationId xmlns:a16="http://schemas.microsoft.com/office/drawing/2014/main" id="{606B79BC-687F-372F-4C1D-9C46C70BCC56}"/>
                </a:ext>
              </a:extLst>
            </p:cNvPr>
            <p:cNvSpPr>
              <a:spLocks noChangeArrowheads="1"/>
            </p:cNvSpPr>
            <p:nvPr/>
          </p:nvSpPr>
          <p:spPr bwMode="auto">
            <a:xfrm>
              <a:off x="1993246" y="3055491"/>
              <a:ext cx="4830786" cy="3108800"/>
            </a:xfrm>
            <a:prstGeom prst="rect">
              <a:avLst/>
            </a:prstGeom>
            <a:noFill/>
            <a:ln w="9525">
              <a:noFill/>
              <a:miter lim="800000"/>
              <a:headEnd/>
              <a:tailEnd/>
            </a:ln>
          </p:spPr>
          <p:txBody>
            <a:bodyPr wrap="square" lIns="609853" tIns="304927" rIns="609853" bIns="304927" anchor="ctr">
              <a:spAutoFit/>
            </a:bodyPr>
            <a:lstStyle>
              <a:defPPr>
                <a:defRPr lang="en-US"/>
              </a:defPPr>
              <a:lvl1pPr marL="0" algn="l" defTabSz="4610588" rtl="0" eaLnBrk="1" latinLnBrk="0" hangingPunct="1">
                <a:defRPr sz="9100" kern="1200">
                  <a:solidFill>
                    <a:schemeClr val="tx1"/>
                  </a:solidFill>
                  <a:latin typeface="+mn-lt"/>
                  <a:ea typeface="+mn-ea"/>
                  <a:cs typeface="+mn-cs"/>
                </a:defRPr>
              </a:lvl1pPr>
              <a:lvl2pPr marL="2305294" algn="l" defTabSz="4610588" rtl="0" eaLnBrk="1" latinLnBrk="0" hangingPunct="1">
                <a:defRPr sz="9100" kern="1200">
                  <a:solidFill>
                    <a:schemeClr val="tx1"/>
                  </a:solidFill>
                  <a:latin typeface="+mn-lt"/>
                  <a:ea typeface="+mn-ea"/>
                  <a:cs typeface="+mn-cs"/>
                </a:defRPr>
              </a:lvl2pPr>
              <a:lvl3pPr marL="4610588" algn="l" defTabSz="4610588" rtl="0" eaLnBrk="1" latinLnBrk="0" hangingPunct="1">
                <a:defRPr sz="9100" kern="1200">
                  <a:solidFill>
                    <a:schemeClr val="tx1"/>
                  </a:solidFill>
                  <a:latin typeface="+mn-lt"/>
                  <a:ea typeface="+mn-ea"/>
                  <a:cs typeface="+mn-cs"/>
                </a:defRPr>
              </a:lvl3pPr>
              <a:lvl4pPr marL="6915882" algn="l" defTabSz="4610588" rtl="0" eaLnBrk="1" latinLnBrk="0" hangingPunct="1">
                <a:defRPr sz="9100" kern="1200">
                  <a:solidFill>
                    <a:schemeClr val="tx1"/>
                  </a:solidFill>
                  <a:latin typeface="+mn-lt"/>
                  <a:ea typeface="+mn-ea"/>
                  <a:cs typeface="+mn-cs"/>
                </a:defRPr>
              </a:lvl4pPr>
              <a:lvl5pPr marL="9221175" algn="l" defTabSz="4610588" rtl="0" eaLnBrk="1" latinLnBrk="0" hangingPunct="1">
                <a:defRPr sz="9100" kern="1200">
                  <a:solidFill>
                    <a:schemeClr val="tx1"/>
                  </a:solidFill>
                  <a:latin typeface="+mn-lt"/>
                  <a:ea typeface="+mn-ea"/>
                  <a:cs typeface="+mn-cs"/>
                </a:defRPr>
              </a:lvl5pPr>
              <a:lvl6pPr marL="11526469" algn="l" defTabSz="4610588" rtl="0" eaLnBrk="1" latinLnBrk="0" hangingPunct="1">
                <a:defRPr sz="9100" kern="1200">
                  <a:solidFill>
                    <a:schemeClr val="tx1"/>
                  </a:solidFill>
                  <a:latin typeface="+mn-lt"/>
                  <a:ea typeface="+mn-ea"/>
                  <a:cs typeface="+mn-cs"/>
                </a:defRPr>
              </a:lvl6pPr>
              <a:lvl7pPr marL="13831763" algn="l" defTabSz="4610588" rtl="0" eaLnBrk="1" latinLnBrk="0" hangingPunct="1">
                <a:defRPr sz="9100" kern="1200">
                  <a:solidFill>
                    <a:schemeClr val="tx1"/>
                  </a:solidFill>
                  <a:latin typeface="+mn-lt"/>
                  <a:ea typeface="+mn-ea"/>
                  <a:cs typeface="+mn-cs"/>
                </a:defRPr>
              </a:lvl7pPr>
              <a:lvl8pPr marL="16137057" algn="l" defTabSz="4610588" rtl="0" eaLnBrk="1" latinLnBrk="0" hangingPunct="1">
                <a:defRPr sz="9100" kern="1200">
                  <a:solidFill>
                    <a:schemeClr val="tx1"/>
                  </a:solidFill>
                  <a:latin typeface="+mn-lt"/>
                  <a:ea typeface="+mn-ea"/>
                  <a:cs typeface="+mn-cs"/>
                </a:defRPr>
              </a:lvl8pPr>
              <a:lvl9pPr marL="18442351" algn="l" defTabSz="4610588" rtl="0" eaLnBrk="1" latinLnBrk="0" hangingPunct="1">
                <a:defRPr sz="9100" kern="1200">
                  <a:solidFill>
                    <a:schemeClr val="tx1"/>
                  </a:solidFill>
                  <a:latin typeface="+mn-lt"/>
                  <a:ea typeface="+mn-ea"/>
                  <a:cs typeface="+mn-cs"/>
                </a:defRPr>
              </a:lvl9pPr>
            </a:lstStyle>
            <a:p>
              <a:pPr algn="ctr" defTabSz="6097588"/>
              <a:r>
                <a:rPr lang="en-US" sz="2400" dirty="0">
                  <a:solidFill>
                    <a:srgbClr val="003399"/>
                  </a:solidFill>
                </a:rPr>
                <a:t>National and Kapodistrian University of Athens</a:t>
              </a:r>
            </a:p>
            <a:p>
              <a:pPr algn="ctr" defTabSz="6097588"/>
              <a:r>
                <a:rPr lang="el-GR" sz="2400" dirty="0">
                  <a:solidFill>
                    <a:srgbClr val="003399"/>
                  </a:solidFill>
                </a:rPr>
                <a:t>Εθνικό και Καποδιστριακό Πανεπιστήμιο Αθηνών</a:t>
              </a:r>
              <a:endParaRPr lang="en-GB" sz="2400" dirty="0">
                <a:solidFill>
                  <a:srgbClr val="003399"/>
                </a:solidFill>
              </a:endParaRPr>
            </a:p>
            <a:p>
              <a:pPr algn="ctr" defTabSz="6097588"/>
              <a:r>
                <a:rPr lang="en-GB" sz="1400" b="1" dirty="0">
                  <a:solidFill>
                    <a:srgbClr val="003399"/>
                  </a:solidFill>
                </a:rPr>
                <a:t>Xenophon  </a:t>
              </a:r>
              <a:r>
                <a:rPr lang="en-GB" sz="1400" b="1" dirty="0" err="1">
                  <a:solidFill>
                    <a:srgbClr val="003399"/>
                  </a:solidFill>
                </a:rPr>
                <a:t>Moussas</a:t>
              </a:r>
              <a:r>
                <a:rPr lang="en-GB" sz="1400" b="1" dirty="0">
                  <a:solidFill>
                    <a:srgbClr val="003399"/>
                  </a:solidFill>
                </a:rPr>
                <a:t>    </a:t>
              </a:r>
              <a:r>
                <a:rPr lang="en-GB" sz="1400" b="1" dirty="0">
                  <a:solidFill>
                    <a:srgbClr val="003399"/>
                  </a:solidFill>
                  <a:hlinkClick r:id="rId2"/>
                </a:rPr>
                <a:t>xmoussas@phys.uoa.gr</a:t>
              </a:r>
              <a:r>
                <a:rPr lang="en-GB" sz="1400" b="1" dirty="0">
                  <a:solidFill>
                    <a:srgbClr val="003399"/>
                  </a:solidFill>
                </a:rPr>
                <a:t>, </a:t>
              </a:r>
              <a:r>
                <a:rPr lang="en-GB" sz="1400" b="1" dirty="0">
                  <a:solidFill>
                    <a:srgbClr val="003399"/>
                  </a:solidFill>
                  <a:hlinkClick r:id="rId3"/>
                </a:rPr>
                <a:t>x</a:t>
              </a:r>
              <a:r>
                <a:rPr lang="en-GB" sz="1400" b="1" dirty="0">
                  <a:solidFill>
                    <a:srgbClr val="003399"/>
                  </a:solidFill>
                </a:rPr>
                <a:t> </a:t>
              </a:r>
            </a:p>
            <a:p>
              <a:pPr algn="ctr" defTabSz="6097588"/>
              <a:r>
                <a:rPr lang="en-GB" sz="1400" b="1" dirty="0" err="1">
                  <a:solidFill>
                    <a:srgbClr val="003399"/>
                  </a:solidFill>
                </a:rPr>
                <a:t>tel</a:t>
              </a:r>
              <a:r>
                <a:rPr lang="en-GB" sz="1400" b="1" dirty="0">
                  <a:solidFill>
                    <a:srgbClr val="003399"/>
                  </a:solidFill>
                </a:rPr>
                <a:t> +306978792891</a:t>
              </a:r>
              <a:endParaRPr lang="el-GR" sz="1400" b="1" dirty="0">
                <a:solidFill>
                  <a:srgbClr val="003399"/>
                </a:solidFill>
              </a:endParaRPr>
            </a:p>
            <a:p>
              <a:pPr algn="ctr" defTabSz="6097588"/>
              <a:r>
                <a:rPr lang="en-US" sz="1400" b="1" dirty="0">
                  <a:solidFill>
                    <a:srgbClr val="003399"/>
                  </a:solidFill>
                </a:rPr>
                <a:t>Copyright © 2025 X. Moussas</a:t>
              </a:r>
              <a:endParaRPr lang="el-GR" sz="1400" dirty="0">
                <a:solidFill>
                  <a:srgbClr val="003399"/>
                </a:solidFill>
              </a:endParaRPr>
            </a:p>
            <a:p>
              <a:pPr algn="ctr" defTabSz="6097588"/>
              <a:endParaRPr lang="el-GR" sz="2400" dirty="0">
                <a:solidFill>
                  <a:srgbClr val="003399"/>
                </a:solidFill>
              </a:endParaRPr>
            </a:p>
          </p:txBody>
        </p:sp>
        <p:pic>
          <p:nvPicPr>
            <p:cNvPr id="13" name="Picture 2">
              <a:extLst>
                <a:ext uri="{FF2B5EF4-FFF2-40B4-BE49-F238E27FC236}">
                  <a16:creationId xmlns:a16="http://schemas.microsoft.com/office/drawing/2014/main" id="{20FC68F2-3E7A-214F-A34A-213C999992E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206" y="829659"/>
              <a:ext cx="1502865" cy="2348896"/>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TextBox 49">
            <a:extLst>
              <a:ext uri="{FF2B5EF4-FFF2-40B4-BE49-F238E27FC236}">
                <a16:creationId xmlns:a16="http://schemas.microsoft.com/office/drawing/2014/main" id="{97D134F0-3271-747C-DC6D-3472E8516329}"/>
              </a:ext>
            </a:extLst>
          </p:cNvPr>
          <p:cNvSpPr txBox="1"/>
          <p:nvPr/>
        </p:nvSpPr>
        <p:spPr>
          <a:xfrm>
            <a:off x="14977914" y="7273158"/>
            <a:ext cx="19874208" cy="22252245"/>
          </a:xfrm>
          <a:prstGeom prst="rect">
            <a:avLst/>
          </a:prstGeom>
          <a:noFill/>
        </p:spPr>
        <p:txBody>
          <a:bodyPr wrap="square">
            <a:spAutoFit/>
          </a:bodyPr>
          <a:lstStyle/>
          <a:p>
            <a:endParaRPr lang="el-GR" sz="3600" dirty="0"/>
          </a:p>
          <a:p>
            <a:r>
              <a:rPr lang="el-GR" sz="3600" dirty="0"/>
              <a:t>Πυθαγόρειοι και η Μουσική: Πειραματισμοί με Μετρήσεις</a:t>
            </a:r>
          </a:p>
          <a:p>
            <a:r>
              <a:rPr lang="el-GR" sz="3600" dirty="0"/>
              <a:t>Οι Πυθαγόρειοι είναι οι πρώτοι γνωστοί φιλόσοφοι που πραγματοποίησαν πειράματα με μετρήσεις στον τομέα της μουσικής, αποκαλύπτοντας ότι η μουσική αρμονία βασίζεται σε απλές αριθμητικές αναλογίες. Αυτή η ανακάλυψη επεκτάθηκε στη φιλοσοφική τους θεώρηση ότι ο Κόσμος </a:t>
            </a:r>
            <a:r>
              <a:rPr lang="el-GR" sz="3600" dirty="0" err="1"/>
              <a:t>διέπεται</a:t>
            </a:r>
            <a:r>
              <a:rPr lang="el-GR" sz="3600" dirty="0"/>
              <a:t> από αρμονικούς νόμους.</a:t>
            </a:r>
          </a:p>
          <a:p>
            <a:r>
              <a:rPr lang="el-GR" sz="3600" dirty="0"/>
              <a:t>Πειράματα με το Μονόχορδο</a:t>
            </a:r>
          </a:p>
          <a:p>
            <a:r>
              <a:rPr lang="el-GR" sz="3600" dirty="0"/>
              <a:t>Σύμφωνα με αρχαίες πηγές (</a:t>
            </a:r>
            <a:r>
              <a:rPr lang="el-GR" sz="3600" dirty="0" err="1"/>
              <a:t>Νικόμαχος</a:t>
            </a:r>
            <a:r>
              <a:rPr lang="el-GR" sz="3600" dirty="0"/>
              <a:t> </a:t>
            </a:r>
            <a:r>
              <a:rPr lang="el-GR" sz="3600" dirty="0" err="1"/>
              <a:t>Γερασηνός</a:t>
            </a:r>
            <a:r>
              <a:rPr lang="el-GR" sz="3600" dirty="0"/>
              <a:t>, Βοήθιος, Ιάμβλιχος), ο Πυθαγόρας ή οι μαθητές του χρησιμοποίησαν ένα μονόχορδο (έγχορδο όργανο με ρυθμιζόμενο μήκος χορδής) και ανακάλυψαν:</a:t>
            </a:r>
          </a:p>
          <a:p>
            <a:r>
              <a:rPr lang="el-GR" sz="3600" dirty="0"/>
              <a:t>•	Οκτάβα (αναλογία 1:2) – Αν διπλασιάσεις ή υποδιπλασιάσεις το μήκος της χορδής, αλλάζει κατά μια οκτάβα.</a:t>
            </a:r>
          </a:p>
          <a:p>
            <a:r>
              <a:rPr lang="el-GR" sz="3600" dirty="0"/>
              <a:t>•	Καθαρή Πέμπτη (2:3)</a:t>
            </a:r>
          </a:p>
          <a:p>
            <a:r>
              <a:rPr lang="el-GR" sz="3600" dirty="0"/>
              <a:t>•	Καθαρή Τετάρτη (3:4)</a:t>
            </a:r>
          </a:p>
          <a:p>
            <a:r>
              <a:rPr lang="el-GR" sz="3600" dirty="0"/>
              <a:t>Οι απλοί ακέραιοι λόγοι δημιουργούν τους πιο ευχάριστους και σταθερούς μουσικούς ήχους.</a:t>
            </a:r>
          </a:p>
          <a:p>
            <a:r>
              <a:rPr lang="el-GR" sz="3600" dirty="0"/>
              <a:t>Η Αρμονία των Σφαιρών</a:t>
            </a:r>
          </a:p>
          <a:p>
            <a:r>
              <a:rPr lang="el-GR" sz="3600" dirty="0"/>
              <a:t>Από αυτή την εμπειρική ανακάλυψη, γεννήθηκε η ιδέα ότι τα ουράνια σώματα κινούνται επίσης σύμφωνα με αρμονικές αναλογίες, παράγοντας μια "μουσική των σφαιρών" που δεν είναι ακουστή από τον άνθρωπο, αλλά εκφράζει τη τάξη και την ομορφιά του Κόσμου.</a:t>
            </a:r>
          </a:p>
          <a:p>
            <a:r>
              <a:rPr lang="el-GR" sz="3600" dirty="0"/>
              <a:t>Ο Πλάτων αναφέρεται σε αυτή την ιδέα στην Πολιτεία (617b–c) και στον Τίμαιο (35b–36b), επηρεασμένος από την Πυθαγόρεια σκέψη.</a:t>
            </a:r>
          </a:p>
          <a:p>
            <a:r>
              <a:rPr lang="el-GR" sz="3600" dirty="0"/>
              <a:t>Παράθεση Πηγών</a:t>
            </a:r>
          </a:p>
          <a:p>
            <a:r>
              <a:rPr lang="el-GR" sz="3600" dirty="0"/>
              <a:t>Ιάμβλιχος, Περί του Πυθαγόρου Βίου:</a:t>
            </a:r>
          </a:p>
          <a:p>
            <a:r>
              <a:rPr lang="el-GR" sz="3600" dirty="0"/>
              <a:t>«Ο Πυθαγόρας απέδειξε ότι τα μουσικά διαστήματα εκφράζονται με αριθμητικές αναλογίες, και εφάρμοσε αυτό το μοντέλο στις κινήσεις των ουράνιων σωμάτων.»</a:t>
            </a:r>
          </a:p>
          <a:p>
            <a:r>
              <a:rPr lang="el-GR" sz="3600" dirty="0"/>
              <a:t>Βοήθιος, De </a:t>
            </a:r>
            <a:r>
              <a:rPr lang="el-GR" sz="3600" dirty="0" err="1"/>
              <a:t>Institutione</a:t>
            </a:r>
            <a:r>
              <a:rPr lang="el-GR" sz="3600" dirty="0"/>
              <a:t> </a:t>
            </a:r>
            <a:r>
              <a:rPr lang="el-GR" sz="3600" dirty="0" err="1"/>
              <a:t>Musica</a:t>
            </a:r>
            <a:r>
              <a:rPr lang="el-GR" sz="3600" dirty="0"/>
              <a:t>:</a:t>
            </a:r>
          </a:p>
          <a:p>
            <a:r>
              <a:rPr lang="el-GR" sz="3600" dirty="0"/>
              <a:t>«Ο Πυθαγόρας ανακάλυψε ότι η μουσική συνδέεται με την τάξη του σύμπαντος, και ότι οι ίδιες αναλογίες που διέπουν την αρμονία, διέπουν και τις κινήσεις των ουρανίων σωμάτων.»</a:t>
            </a:r>
          </a:p>
          <a:p>
            <a:r>
              <a:rPr lang="el-GR" sz="3600" dirty="0"/>
              <a:t>Ο Κέπλερ και ο Γαλιλαίος</a:t>
            </a:r>
          </a:p>
          <a:p>
            <a:r>
              <a:rPr lang="el-GR" sz="3600" dirty="0"/>
              <a:t>•	Ο Ιωάννης Κέπλερ (</a:t>
            </a:r>
            <a:r>
              <a:rPr lang="el-GR" sz="3600" dirty="0" err="1"/>
              <a:t>Kepler</a:t>
            </a:r>
            <a:r>
              <a:rPr lang="el-GR" sz="3600" dirty="0"/>
              <a:t>) προσπαθεί αργότερα να </a:t>
            </a:r>
            <a:r>
              <a:rPr lang="el-GR" sz="3600" dirty="0" err="1"/>
              <a:t>ποσοτικοποιήσει</a:t>
            </a:r>
            <a:r>
              <a:rPr lang="el-GR" sz="3600" dirty="0"/>
              <a:t> τις πλανητικές τροχιές με αρμονικές αναλογίες στο έργο του </a:t>
            </a:r>
            <a:r>
              <a:rPr lang="el-GR" sz="3600" dirty="0" err="1"/>
              <a:t>Harmonices</a:t>
            </a:r>
            <a:r>
              <a:rPr lang="el-GR" sz="3600" dirty="0"/>
              <a:t> </a:t>
            </a:r>
            <a:r>
              <a:rPr lang="el-GR" sz="3600" dirty="0" err="1"/>
              <a:t>Mundi</a:t>
            </a:r>
            <a:r>
              <a:rPr lang="el-GR" sz="3600" dirty="0"/>
              <a:t> (1619), συνεχίζοντας την Πυθαγόρεια παράδοση.</a:t>
            </a:r>
          </a:p>
          <a:p>
            <a:r>
              <a:rPr lang="el-GR" sz="3600" dirty="0"/>
              <a:t>•	Ο Γαλιλαίος, γιος μουσικού, επηρεάστηκε από τη μουσική φυσική και τα πειράματα με εκκρεμή και χορδές, τα οποία επίσης έχουν πυθαγόρεια βάση.</a:t>
            </a:r>
          </a:p>
          <a:p>
            <a:endParaRPr lang="el-GR" sz="3600" dirty="0"/>
          </a:p>
          <a:p>
            <a:r>
              <a:rPr lang="el-GR" sz="3600" dirty="0"/>
              <a:t>Ανακάλυψη	Αναλογία	Σημασία</a:t>
            </a:r>
          </a:p>
          <a:p>
            <a:r>
              <a:rPr lang="el-GR" sz="3600" dirty="0"/>
              <a:t>Οκτάβα	1:2	Διπλασιασμός συχνότητας</a:t>
            </a:r>
          </a:p>
          <a:p>
            <a:r>
              <a:rPr lang="el-GR" sz="3600" dirty="0"/>
              <a:t>Καθαρή Πέμπτη	2:3	Κλασικό μουσικό διάστημα</a:t>
            </a:r>
          </a:p>
          <a:p>
            <a:r>
              <a:rPr lang="el-GR" sz="3600" dirty="0"/>
              <a:t>Καθαρή Τετάρτη	3:4	Θεμέλιο μουσικής κλίμακας</a:t>
            </a:r>
          </a:p>
          <a:p>
            <a:r>
              <a:rPr lang="el-GR" sz="3600" dirty="0"/>
              <a:t>Κοσμική Κίνηση (ιδέα)	Αρμονικές σχέσεις	«Μουσική των σφαιρών»</a:t>
            </a:r>
          </a:p>
        </p:txBody>
      </p:sp>
      <p:sp>
        <p:nvSpPr>
          <p:cNvPr id="58" name="TextBox 57">
            <a:extLst>
              <a:ext uri="{FF2B5EF4-FFF2-40B4-BE49-F238E27FC236}">
                <a16:creationId xmlns:a16="http://schemas.microsoft.com/office/drawing/2014/main" id="{527B0F5F-5E6D-93F6-A025-F49849A18054}"/>
              </a:ext>
            </a:extLst>
          </p:cNvPr>
          <p:cNvSpPr txBox="1"/>
          <p:nvPr/>
        </p:nvSpPr>
        <p:spPr>
          <a:xfrm>
            <a:off x="1884562" y="30461507"/>
            <a:ext cx="23030456" cy="21636692"/>
          </a:xfrm>
          <a:prstGeom prst="rect">
            <a:avLst/>
          </a:prstGeom>
          <a:noFill/>
        </p:spPr>
        <p:txBody>
          <a:bodyPr wrap="square">
            <a:spAutoFit/>
          </a:bodyPr>
          <a:lstStyle/>
          <a:p>
            <a:r>
              <a:rPr lang="en-US" sz="4000" dirty="0"/>
              <a:t>The Pythagoreans were the first known group to systematically experiment with measurements in music, discovering that musical harmony is based on simple numerical ratios — and extending this to a vision of the entire cosmos governed by harmonic laws.</a:t>
            </a:r>
          </a:p>
          <a:p>
            <a:r>
              <a:rPr lang="en-US" sz="4000" dirty="0"/>
              <a:t>Pythagorean Experiments in Music</a:t>
            </a:r>
          </a:p>
          <a:p>
            <a:r>
              <a:rPr lang="en-US" sz="4000" dirty="0"/>
              <a:t>According to ancient sources (notably Nicomachus of </a:t>
            </a:r>
            <a:r>
              <a:rPr lang="en-US" sz="4000" dirty="0" err="1"/>
              <a:t>Gerasa</a:t>
            </a:r>
            <a:r>
              <a:rPr lang="en-US" sz="4000" dirty="0"/>
              <a:t>, Boethius, and Iamblichus), Pythagoras or his early followers performed experiments with monochords — a single-stringed instrument with adjustable bridges. They discovered:</a:t>
            </a:r>
          </a:p>
          <a:p>
            <a:r>
              <a:rPr lang="en-US" sz="4000" dirty="0"/>
              <a:t>•Octave (1:2 ratio) — If you halve the length of a string, it sounds an octave higher.</a:t>
            </a:r>
          </a:p>
          <a:p>
            <a:r>
              <a:rPr lang="en-US" sz="4000" dirty="0"/>
              <a:t>•Perfect Fifth (2:3 ratio)</a:t>
            </a:r>
          </a:p>
          <a:p>
            <a:r>
              <a:rPr lang="en-US" sz="4000" dirty="0"/>
              <a:t>•Perfect Fourth (3:4 ratio)</a:t>
            </a:r>
          </a:p>
          <a:p>
            <a:r>
              <a:rPr lang="en-US" sz="4000" dirty="0"/>
              <a:t>These ratios of small whole numbers produce the most pleasing and stable intervals.</a:t>
            </a:r>
          </a:p>
          <a:p>
            <a:r>
              <a:rPr lang="en-US" sz="4000" dirty="0"/>
              <a:t>Harmony of the Spheres</a:t>
            </a:r>
          </a:p>
          <a:p>
            <a:r>
              <a:rPr lang="en-US" sz="4000" dirty="0"/>
              <a:t>This empirical discovery led the Pythagoreans to hypothesize that the planets and stars move in accordance with similar harmonic ratios, producing a “music of the spheres” (</a:t>
            </a:r>
            <a:r>
              <a:rPr lang="en-US" sz="4000" dirty="0" err="1"/>
              <a:t>μουσικὴ</a:t>
            </a:r>
            <a:r>
              <a:rPr lang="en-US" sz="4000" dirty="0"/>
              <a:t> τῶν </a:t>
            </a:r>
            <a:r>
              <a:rPr lang="en-US" sz="4000" dirty="0" err="1"/>
              <a:t>σφ</a:t>
            </a:r>
            <a:r>
              <a:rPr lang="en-US" sz="4000" dirty="0"/>
              <a:t>αιρῶν), inaudible to us but expressing the order and harmony of the cosmos.</a:t>
            </a:r>
          </a:p>
          <a:p>
            <a:r>
              <a:rPr lang="en-US" sz="4000" dirty="0"/>
              <a:t>Plato, in Republic 617b–c and Timaeus 35b–36b, speaks of this cosmic harmony, influenced by Pythagorean thought.</a:t>
            </a:r>
          </a:p>
          <a:p>
            <a:r>
              <a:rPr lang="en-US" sz="4000" dirty="0"/>
              <a:t>Iamblichus, Life of Pythagoras (c. 3rd–4th c. CE):</a:t>
            </a:r>
          </a:p>
          <a:p>
            <a:r>
              <a:rPr lang="en-US" sz="4000" dirty="0"/>
              <a:t>“He [Pythagoras] found that all musical intervals could be expressed by numerical ratios, and he applied this to the movements of the celestial bodies.”</a:t>
            </a:r>
          </a:p>
          <a:p>
            <a:r>
              <a:rPr lang="en-US" sz="4000" dirty="0"/>
              <a:t>Boethius, De </a:t>
            </a:r>
            <a:r>
              <a:rPr lang="en-US" sz="4000" dirty="0" err="1"/>
              <a:t>Institutione</a:t>
            </a:r>
            <a:r>
              <a:rPr lang="en-US" sz="4000" dirty="0"/>
              <a:t> Musica (c. 6th c. CE):</a:t>
            </a:r>
          </a:p>
          <a:p>
            <a:r>
              <a:rPr lang="en-US" sz="4000" dirty="0"/>
              <a:t>“Pythagoras discovered that music is connected to the order of the cosmos, and that the same ratios which govern harmony also govern the motions of the heavens.”</a:t>
            </a:r>
          </a:p>
          <a:p>
            <a:r>
              <a:rPr lang="en-US" sz="4000" dirty="0"/>
              <a:t>Galileo and Kepler</a:t>
            </a:r>
          </a:p>
          <a:p>
            <a:r>
              <a:rPr lang="en-US" sz="4000" dirty="0"/>
              <a:t>•	Johannes Kepler later attempted to quantify planetary orbits using harmonic ratios in his </a:t>
            </a:r>
            <a:r>
              <a:rPr lang="en-US" sz="4000" dirty="0" err="1"/>
              <a:t>Harmonices</a:t>
            </a:r>
            <a:r>
              <a:rPr lang="en-US" sz="4000" dirty="0"/>
              <a:t> Mundi (1619), reviving the Pythagorean cosmic harmony with real planetary data.</a:t>
            </a:r>
          </a:p>
          <a:p>
            <a:r>
              <a:rPr lang="en-US" sz="4000" dirty="0"/>
              <a:t>•	Galileo, the son of a music theorist (Vincenzo Galilei), was also influenced by Pythagorean acoustics and used experiments with pendulums and strings.</a:t>
            </a:r>
          </a:p>
          <a:p>
            <a:endParaRPr lang="en-US" sz="4000" dirty="0"/>
          </a:p>
          <a:p>
            <a:r>
              <a:rPr lang="en-US" sz="4000" dirty="0"/>
              <a:t>Discovery	Ratio	Meaning</a:t>
            </a:r>
          </a:p>
          <a:p>
            <a:r>
              <a:rPr lang="en-US" sz="4000" dirty="0"/>
              <a:t>Octave	1:2	Doubling frequency</a:t>
            </a:r>
          </a:p>
          <a:p>
            <a:r>
              <a:rPr lang="en-US" sz="4000" dirty="0"/>
              <a:t>Perfect Fifth	2:3	Classic musical interval</a:t>
            </a:r>
          </a:p>
          <a:p>
            <a:r>
              <a:rPr lang="en-US" sz="4000" dirty="0"/>
              <a:t>Perfect Fourth	3:4	Foundation of scale</a:t>
            </a:r>
          </a:p>
          <a:p>
            <a:r>
              <a:rPr lang="en-US" sz="4000" dirty="0"/>
              <a:t>Planetary Motion (idea)	Based on harmony	Music of the spheres</a:t>
            </a:r>
          </a:p>
          <a:p>
            <a:endParaRPr lang="en-US" sz="4000" dirty="0"/>
          </a:p>
        </p:txBody>
      </p:sp>
      <p:pic>
        <p:nvPicPr>
          <p:cNvPr id="77" name="Εικόνα 76">
            <a:extLst>
              <a:ext uri="{FF2B5EF4-FFF2-40B4-BE49-F238E27FC236}">
                <a16:creationId xmlns:a16="http://schemas.microsoft.com/office/drawing/2014/main" id="{A83ACAE2-B5D4-BE13-7208-7842D618367E}"/>
              </a:ext>
            </a:extLst>
          </p:cNvPr>
          <p:cNvPicPr>
            <a:picLocks noChangeAspect="1"/>
          </p:cNvPicPr>
          <p:nvPr/>
        </p:nvPicPr>
        <p:blipFill>
          <a:blip r:embed="rId5"/>
          <a:stretch>
            <a:fillRect/>
          </a:stretch>
        </p:blipFill>
        <p:spPr>
          <a:xfrm>
            <a:off x="2317371" y="7849222"/>
            <a:ext cx="12137169" cy="21314368"/>
          </a:xfrm>
          <a:prstGeom prst="rect">
            <a:avLst/>
          </a:prstGeom>
        </p:spPr>
      </p:pic>
      <p:pic>
        <p:nvPicPr>
          <p:cNvPr id="79" name="Εικόνα 78">
            <a:extLst>
              <a:ext uri="{FF2B5EF4-FFF2-40B4-BE49-F238E27FC236}">
                <a16:creationId xmlns:a16="http://schemas.microsoft.com/office/drawing/2014/main" id="{469EE9C1-BA73-51E6-BEE0-8B0CE46E90ED}"/>
              </a:ext>
            </a:extLst>
          </p:cNvPr>
          <p:cNvPicPr>
            <a:picLocks noChangeAspect="1"/>
          </p:cNvPicPr>
          <p:nvPr/>
        </p:nvPicPr>
        <p:blipFill>
          <a:blip r:embed="rId6"/>
          <a:stretch>
            <a:fillRect/>
          </a:stretch>
        </p:blipFill>
        <p:spPr>
          <a:xfrm>
            <a:off x="26009769" y="31395838"/>
            <a:ext cx="8138417" cy="14113568"/>
          </a:xfrm>
          <a:prstGeom prst="rect">
            <a:avLst/>
          </a:prstGeom>
        </p:spPr>
      </p:pic>
    </p:spTree>
    <p:extLst>
      <p:ext uri="{BB962C8B-B14F-4D97-AF65-F5344CB8AC3E}">
        <p14:creationId xmlns:p14="http://schemas.microsoft.com/office/powerpoint/2010/main" val="1640141328"/>
      </p:ext>
    </p:extLst>
  </p:cSld>
  <p:clrMapOvr>
    <a:masterClrMapping/>
  </p:clrMapOvr>
  <p:transition spd="slow">
    <p:randomBar dir="vert"/>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TotalTime>
  <Words>831</Words>
  <Application>Microsoft Office PowerPoint</Application>
  <PresentationFormat>Προσαρμογή</PresentationFormat>
  <Paragraphs>58</Paragraphs>
  <Slides>1</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vt:i4>
      </vt:variant>
    </vt:vector>
  </HeadingPairs>
  <TitlesOfParts>
    <vt:vector size="5" baseType="lpstr">
      <vt:lpstr>Arial</vt:lpstr>
      <vt:lpstr>Calibri</vt:lpstr>
      <vt:lpstr>Times New Roman</vt:lpstr>
      <vt:lpstr>Θέμα του Office</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erg_ASTROFISIKIS</dc:creator>
  <cp:lastModifiedBy>Xenophon Moussas</cp:lastModifiedBy>
  <cp:revision>90</cp:revision>
  <dcterms:created xsi:type="dcterms:W3CDTF">2014-06-01T18:00:45Z</dcterms:created>
  <dcterms:modified xsi:type="dcterms:W3CDTF">2025-07-28T19:30:23Z</dcterms:modified>
</cp:coreProperties>
</file>