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61"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3399"/>
    <a:srgbClr val="D2A000"/>
    <a:srgbClr val="CAC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8325" autoAdjust="0"/>
  </p:normalViewPr>
  <p:slideViewPr>
    <p:cSldViewPr>
      <p:cViewPr varScale="1">
        <p:scale>
          <a:sx n="10" d="100"/>
          <a:sy n="10" d="100"/>
        </p:scale>
        <p:origin x="1376" y="-340"/>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1C79CC-A4C8-4E48-BE93-E55E079F10E9}" type="datetimeFigureOut">
              <a:rPr lang="el-GR" smtClean="0"/>
              <a:t>28/7/2025</a:t>
            </a:fld>
            <a:endParaRPr lang="el-GR"/>
          </a:p>
        </p:txBody>
      </p:sp>
      <p:sp>
        <p:nvSpPr>
          <p:cNvPr id="4" name="Θέση εικόνας διαφάνειας 3"/>
          <p:cNvSpPr>
            <a:spLocks noGrp="1" noRot="1" noChangeAspect="1"/>
          </p:cNvSpPr>
          <p:nvPr>
            <p:ph type="sldImg" idx="2"/>
          </p:nvPr>
        </p:nvSpPr>
        <p:spPr>
          <a:xfrm>
            <a:off x="2205038" y="685800"/>
            <a:ext cx="2447925"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08D308-D6DF-4B45-B387-302964176723}" type="slidenum">
              <a:rPr lang="el-GR" smtClean="0"/>
              <a:t>‹#›</a:t>
            </a:fld>
            <a:endParaRPr lang="el-GR"/>
          </a:p>
        </p:txBody>
      </p:sp>
    </p:spTree>
    <p:extLst>
      <p:ext uri="{BB962C8B-B14F-4D97-AF65-F5344CB8AC3E}">
        <p14:creationId xmlns:p14="http://schemas.microsoft.com/office/powerpoint/2010/main" val="3620838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28/07/2025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28/07/2025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xmoussas@gmail.com" TargetMode="External"/><Relationship Id="rId7" Type="http://schemas.openxmlformats.org/officeDocument/2006/relationships/image" Target="../media/image4.png"/><Relationship Id="rId2" Type="http://schemas.openxmlformats.org/officeDocument/2006/relationships/hyperlink" Target="mailto:xmoussas@phys.uoa.gr" TargetMode="Externa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6"/>
          <p:cNvSpPr>
            <a:spLocks noChangeArrowheads="1"/>
          </p:cNvSpPr>
          <p:nvPr/>
        </p:nvSpPr>
        <p:spPr bwMode="auto">
          <a:xfrm>
            <a:off x="4852926" y="1430413"/>
            <a:ext cx="26262657" cy="4776126"/>
          </a:xfrm>
          <a:prstGeom prst="rect">
            <a:avLst/>
          </a:prstGeom>
          <a:noFill/>
          <a:ln w="9525">
            <a:noFill/>
            <a:miter lim="800000"/>
            <a:headEnd/>
            <a:tailEnd/>
          </a:ln>
          <a:effectLst/>
        </p:spPr>
        <p:txBody>
          <a:bodyPr lIns="144992" tIns="72496" rIns="144992" bIns="72496" anchor="ctr"/>
          <a:lstStyle/>
          <a:p>
            <a:pPr algn="ctr" defTabSz="1440593" rtl="1" eaLnBrk="0" hangingPunct="0">
              <a:defRPr/>
            </a:pPr>
            <a:r>
              <a:rPr lang="en-GB" sz="8663" b="1" i="1" dirty="0">
                <a:solidFill>
                  <a:srgbClr val="3333FF"/>
                </a:solidFill>
                <a:effectLst>
                  <a:outerShdw blurRad="38100" dist="38100" dir="2700000" algn="tl">
                    <a:srgbClr val="FFFFFF"/>
                  </a:outerShdw>
                </a:effectLst>
                <a:latin typeface="Times New Roman" pitchFamily="18" charset="0"/>
              </a:rPr>
              <a:t>The Antikythera Mechanism Exhibition</a:t>
            </a:r>
          </a:p>
          <a:p>
            <a:pPr algn="ctr" defTabSz="1440593" rtl="1" eaLnBrk="0" hangingPunct="0">
              <a:defRPr/>
            </a:pPr>
            <a:r>
              <a:rPr lang="en-US" sz="5906" b="1" i="1" dirty="0">
                <a:solidFill>
                  <a:srgbClr val="3333FF"/>
                </a:solidFill>
                <a:effectLst>
                  <a:outerShdw blurRad="38100" dist="38100" dir="2700000" algn="tl">
                    <a:srgbClr val="FFFFFF"/>
                  </a:outerShdw>
                </a:effectLst>
                <a:latin typeface="Times New Roman" pitchFamily="18" charset="0"/>
              </a:rPr>
              <a:t>How Humans conceived to create a mechanical Cosmos</a:t>
            </a:r>
            <a:endParaRPr lang="el-GR" sz="5906" b="1" i="1" dirty="0">
              <a:solidFill>
                <a:srgbClr val="3333FF"/>
              </a:solidFill>
              <a:effectLst>
                <a:outerShdw blurRad="38100" dist="38100" dir="2700000" algn="tl">
                  <a:srgbClr val="FFFFFF"/>
                </a:outerShdw>
              </a:effectLst>
              <a:latin typeface="Times New Roman" pitchFamily="18" charset="0"/>
            </a:endParaRPr>
          </a:p>
          <a:p>
            <a:pPr algn="ctr" defTabSz="1440593" rtl="1" eaLnBrk="0" hangingPunct="0">
              <a:defRPr/>
            </a:pPr>
            <a:r>
              <a:rPr lang="el-GR" sz="5906" b="1" i="1" dirty="0">
                <a:solidFill>
                  <a:srgbClr val="3333FF"/>
                </a:solidFill>
                <a:effectLst>
                  <a:outerShdw blurRad="38100" dist="38100" dir="2700000" algn="tl">
                    <a:srgbClr val="FFFFFF"/>
                  </a:outerShdw>
                </a:effectLst>
                <a:latin typeface="Times New Roman" pitchFamily="18" charset="0"/>
              </a:rPr>
              <a:t>Έκθεση Μηχανισμού Αντικυθήρων</a:t>
            </a:r>
          </a:p>
          <a:p>
            <a:pPr algn="ctr" defTabSz="1440593" rtl="1" eaLnBrk="0" hangingPunct="0">
              <a:defRPr/>
            </a:pPr>
            <a:r>
              <a:rPr lang="el-GR" sz="4725" b="1" i="1" dirty="0">
                <a:solidFill>
                  <a:srgbClr val="3333FF"/>
                </a:solidFill>
                <a:effectLst>
                  <a:outerShdw blurRad="38100" dist="38100" dir="2700000" algn="tl">
                    <a:srgbClr val="FFFFFF"/>
                  </a:outerShdw>
                </a:effectLst>
                <a:latin typeface="Times New Roman" pitchFamily="18" charset="0"/>
              </a:rPr>
              <a:t>Πώς οι Άνθρωποι συνέλαβαν και πώς μπόρεσαν να φτιάξουν ένα μηχανικό Κόσμο;</a:t>
            </a:r>
            <a:endParaRPr lang="en-US" sz="4725" b="1" i="1" dirty="0">
              <a:solidFill>
                <a:srgbClr val="3333FF"/>
              </a:solidFill>
              <a:effectLst>
                <a:outerShdw blurRad="38100" dist="38100" dir="2700000" algn="tl">
                  <a:srgbClr val="FFFFFF"/>
                </a:outerShdw>
              </a:effectLst>
              <a:latin typeface="Times New Roman" pitchFamily="18" charset="0"/>
            </a:endParaRPr>
          </a:p>
        </p:txBody>
      </p:sp>
      <p:sp>
        <p:nvSpPr>
          <p:cNvPr id="12" name="TextBox 11">
            <a:extLst>
              <a:ext uri="{FF2B5EF4-FFF2-40B4-BE49-F238E27FC236}">
                <a16:creationId xmlns:a16="http://schemas.microsoft.com/office/drawing/2014/main" id="{DC07552E-0E58-38A6-1638-C250665A55FA}"/>
              </a:ext>
            </a:extLst>
          </p:cNvPr>
          <p:cNvSpPr txBox="1"/>
          <p:nvPr/>
        </p:nvSpPr>
        <p:spPr>
          <a:xfrm>
            <a:off x="766160" y="7993238"/>
            <a:ext cx="6700592" cy="39980175"/>
          </a:xfrm>
          <a:prstGeom prst="rect">
            <a:avLst/>
          </a:prstGeom>
          <a:noFill/>
        </p:spPr>
        <p:txBody>
          <a:bodyPr wrap="square">
            <a:spAutoFit/>
          </a:bodyPr>
          <a:lstStyle/>
          <a:p>
            <a:r>
              <a:rPr lang="en-US" sz="3600" dirty="0"/>
              <a:t>That’s a profound and historically rich reflection. Here's a refined version that preserves your ideas while expressing them in a more structured and clear way:</a:t>
            </a:r>
          </a:p>
          <a:p>
            <a:endParaRPr lang="en-US" sz="3600" dirty="0"/>
          </a:p>
          <a:p>
            <a:r>
              <a:rPr lang="en-US" sz="3600" dirty="0"/>
              <a:t>How did humans come to conceive the idea of constructing a mechanical Cosmos?</a:t>
            </a:r>
          </a:p>
          <a:p>
            <a:endParaRPr lang="en-US" sz="3600" dirty="0"/>
          </a:p>
          <a:p>
            <a:r>
              <a:rPr lang="en-US" sz="3600" dirty="0"/>
              <a:t>In ancient times, the Sun, Moon, and planets were not just celestial bodies—they were gods. To predict their movements was seen as a form of hubris, even blasphemy. As Plato notes, such attempts were once considered an insult to the divine. Yet, as he also says, </a:t>
            </a:r>
            <a:r>
              <a:rPr lang="en-US" sz="3600" dirty="0" err="1"/>
              <a:t>Anankē</a:t>
            </a:r>
            <a:r>
              <a:rPr lang="en-US" sz="3600" dirty="0"/>
              <a:t>—necessity—is the strongest of all gods. The need to understand time, seasons, and weather for survival led humans to observe the skies systematically.</a:t>
            </a:r>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r>
              <a:rPr lang="en-US" sz="3600" dirty="0"/>
              <a:t>Out of this necessity, early thinkers began to notice patterns. Over time, they dared to see not capricious deities but order, structure, and rhythm. They discovered causality, and the idea emerged that Nature is governed by logos—reason—and by discoverable principles. The Pythagoreans were among the first to proclaim that the Cosmos is not chaos, but Cosmos: a harmonious system structured by number and proportion.</a:t>
            </a:r>
          </a:p>
          <a:p>
            <a:endParaRPr lang="en-US" sz="3600" dirty="0"/>
          </a:p>
          <a:p>
            <a:r>
              <a:rPr lang="en-US" sz="3600" dirty="0"/>
              <a:t>This bold insight—that the universe can be understood through </a:t>
            </a:r>
            <a:r>
              <a:rPr lang="en-US" sz="3600" i="1" dirty="0"/>
              <a:t>laws of physics </a:t>
            </a:r>
            <a:r>
              <a:rPr lang="en-US" sz="3600" dirty="0"/>
              <a:t>expressed mathematically—marked the beginning of science. </a:t>
            </a:r>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r>
              <a:rPr lang="en-US" sz="3600" dirty="0"/>
              <a:t>The creation of astronomical mechanisms, like the Antikythera Mechanism, is the tangible expression of that revolutionary idea: that the Cosmos is not only divine, but knowable.</a:t>
            </a:r>
          </a:p>
        </p:txBody>
      </p:sp>
      <p:grpSp>
        <p:nvGrpSpPr>
          <p:cNvPr id="3" name="Ομάδα 2">
            <a:extLst>
              <a:ext uri="{FF2B5EF4-FFF2-40B4-BE49-F238E27FC236}">
                <a16:creationId xmlns:a16="http://schemas.microsoft.com/office/drawing/2014/main" id="{D8DF5264-ACE2-9228-F7F4-FDFF0074641F}"/>
              </a:ext>
            </a:extLst>
          </p:cNvPr>
          <p:cNvGrpSpPr/>
          <p:nvPr/>
        </p:nvGrpSpPr>
        <p:grpSpPr>
          <a:xfrm>
            <a:off x="1959197" y="1578486"/>
            <a:ext cx="4830786" cy="5334632"/>
            <a:chOff x="1993246" y="829659"/>
            <a:chExt cx="4830786" cy="5334632"/>
          </a:xfrm>
        </p:grpSpPr>
        <p:sp>
          <p:nvSpPr>
            <p:cNvPr id="8" name="Rectangle 95">
              <a:extLst>
                <a:ext uri="{FF2B5EF4-FFF2-40B4-BE49-F238E27FC236}">
                  <a16:creationId xmlns:a16="http://schemas.microsoft.com/office/drawing/2014/main" id="{606B79BC-687F-372F-4C1D-9C46C70BCC56}"/>
                </a:ext>
              </a:extLst>
            </p:cNvPr>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a:lstStyle>
            <a:p>
              <a:pPr algn="ctr" defTabSz="6097588"/>
              <a:r>
                <a:rPr lang="en-US" sz="2400" dirty="0">
                  <a:solidFill>
                    <a:srgbClr val="003399"/>
                  </a:solidFill>
                </a:rPr>
                <a:t>National and Kapodistrian University of Athens</a:t>
              </a: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2"/>
                </a:rPr>
                <a:t>xmoussas@phys.uoa.gr</a:t>
              </a:r>
              <a:r>
                <a:rPr lang="en-GB" sz="1400" b="1" dirty="0">
                  <a:solidFill>
                    <a:srgbClr val="003399"/>
                  </a:solidFill>
                </a:rPr>
                <a:t>, </a:t>
              </a:r>
              <a:r>
                <a:rPr lang="en-GB" sz="1400" b="1" dirty="0">
                  <a:solidFill>
                    <a:srgbClr val="003399"/>
                  </a:solidFill>
                  <a:hlinkClick r:id="rId3"/>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2025 X. Moussas</a:t>
              </a:r>
              <a:endParaRPr lang="el-GR" sz="1400" dirty="0">
                <a:solidFill>
                  <a:srgbClr val="003399"/>
                </a:solidFill>
              </a:endParaRPr>
            </a:p>
            <a:p>
              <a:pPr algn="ctr" defTabSz="6097588"/>
              <a:endParaRPr lang="el-GR" sz="2400" dirty="0">
                <a:solidFill>
                  <a:srgbClr val="003399"/>
                </a:solidFill>
              </a:endParaRPr>
            </a:p>
          </p:txBody>
        </p:sp>
        <p:pic>
          <p:nvPicPr>
            <p:cNvPr id="13" name="Picture 2">
              <a:extLst>
                <a:ext uri="{FF2B5EF4-FFF2-40B4-BE49-F238E27FC236}">
                  <a16:creationId xmlns:a16="http://schemas.microsoft.com/office/drawing/2014/main" id="{20FC68F2-3E7A-214F-A34A-213C999992E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170CDD64-FE70-A65C-AB72-81014778B4FF}"/>
              </a:ext>
            </a:extLst>
          </p:cNvPr>
          <p:cNvSpPr txBox="1"/>
          <p:nvPr/>
        </p:nvSpPr>
        <p:spPr>
          <a:xfrm>
            <a:off x="7705106" y="14989047"/>
            <a:ext cx="6666796" cy="35548193"/>
          </a:xfrm>
          <a:prstGeom prst="rect">
            <a:avLst/>
          </a:prstGeom>
          <a:noFill/>
        </p:spPr>
        <p:txBody>
          <a:bodyPr wrap="square">
            <a:spAutoFit/>
          </a:bodyPr>
          <a:lstStyle/>
          <a:p>
            <a:r>
              <a:rPr lang="el-GR" sz="3600" dirty="0"/>
              <a:t>Πώς σκέφθηκαν οι άνθρωποι να κατασκευάσουν έναν μηχανικό Κόσμο;</a:t>
            </a:r>
            <a:endParaRPr lang="en-US" sz="3600" dirty="0"/>
          </a:p>
          <a:p>
            <a:endParaRPr lang="en-US" sz="3600" dirty="0"/>
          </a:p>
          <a:p>
            <a:r>
              <a:rPr lang="el-GR" sz="3600" dirty="0"/>
              <a:t>Στην αρχαιότητα, ο Ήλιος, η Σελήνη και οι πλανήτες δεν ήταν απλώς ουράνια σώματα — ήταν θεοί. Το να προβλέψει κανείς τις κινήσεις τους θεωρούνταν ύβρις, ακόμα και βλασφημία. Όπως αναφέρει ο Πλάτων, μια τέτοια πρόβλεψη θεωρούνταν προσβολή προς το θείο. Όμως, όπως συνεχίζει, η Ανάγκη είναι η ισχυρότερη απ’ όλες τις </a:t>
            </a:r>
            <a:r>
              <a:rPr lang="el-GR" sz="3600" dirty="0" err="1"/>
              <a:t>θεότητες.Η</a:t>
            </a:r>
            <a:r>
              <a:rPr lang="el-GR" sz="3600" dirty="0"/>
              <a:t> ανάγκη να κατανοηθεί ο χρόνος, οι εποχές και ο καιρός για την επιβίωση ώθησε τους ανθρώπους να παρατηρήσουν συστηματικά τον ουρανό. Μέσα από αυτή την ανάγκη, άρχισαν να εντοπίζουν επαναλαμβανόμενα μοτίβα. Σταδιακά, αντί να βλέπουν αυθαίρετες θεϊκές πράξεις, αναγνώρισαν τάξη, δομή και ρυθμό.</a:t>
            </a:r>
          </a:p>
          <a:p>
            <a:endParaRPr lang="el-GR" sz="3600" dirty="0"/>
          </a:p>
          <a:p>
            <a:r>
              <a:rPr lang="el-GR" sz="3600" dirty="0"/>
              <a:t>Ανακάλυψαν την αιτιότητα, και γεννήθηκε η ιδέα ότι η Φύση κυβερνάται από λόγο — δηλαδή λογική και αρχές που μπορούν να ανακαλυφθούν. Οι Πυθαγόρειοι πρώτοι διακήρυξαν ότι ο Κόσμος δεν είναι χάος, αλλά κόσμος — ένα αρμονικό σύστημα αριθμών και αναλογιών.</a:t>
            </a:r>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endParaRPr lang="el-GR" sz="3600" dirty="0"/>
          </a:p>
          <a:p>
            <a:r>
              <a:rPr lang="el-GR" sz="3600" dirty="0"/>
              <a:t>Αυτή η ριζοσπαστική ιδέα — ότι το σύμπαν μπορεί να κατανοηθεί μέσα από νόμους της φύσης εκφρασμένους με μαθηματικά — είναι η αρχή της επιστήμης. </a:t>
            </a:r>
          </a:p>
          <a:p>
            <a:endParaRPr lang="el-GR" sz="3600" dirty="0"/>
          </a:p>
          <a:p>
            <a:r>
              <a:rPr lang="el-GR" sz="3600" dirty="0"/>
              <a:t>Η κατασκευή αστρονομικών μηχανισμών, όπως ο Μηχανισμός των Αντικυθήρων, είναι η χειροπιαστή έκφραση αυτής της ιδέας: ότι ο Κόσμος είναι όχι μόνο θεϊκός, αλλά και κατανοήσιμος.</a:t>
            </a:r>
            <a:endParaRPr lang="en-US" sz="3600" dirty="0"/>
          </a:p>
        </p:txBody>
      </p:sp>
      <p:sp>
        <p:nvSpPr>
          <p:cNvPr id="43" name="TextBox 42">
            <a:extLst>
              <a:ext uri="{FF2B5EF4-FFF2-40B4-BE49-F238E27FC236}">
                <a16:creationId xmlns:a16="http://schemas.microsoft.com/office/drawing/2014/main" id="{6C9338EC-1AC8-4F17-50D4-6E5DFA49E80D}"/>
              </a:ext>
            </a:extLst>
          </p:cNvPr>
          <p:cNvSpPr txBox="1"/>
          <p:nvPr/>
        </p:nvSpPr>
        <p:spPr>
          <a:xfrm>
            <a:off x="14568755" y="7979189"/>
            <a:ext cx="9937104" cy="37148631"/>
          </a:xfrm>
          <a:prstGeom prst="rect">
            <a:avLst/>
          </a:prstGeom>
          <a:noFill/>
        </p:spPr>
        <p:txBody>
          <a:bodyPr wrap="square">
            <a:spAutoFit/>
          </a:bodyPr>
          <a:lstStyle/>
          <a:p>
            <a:r>
              <a:rPr lang="el-GR" sz="2800" b="1" dirty="0"/>
              <a:t>Η ιδέα ότι το Σύμπαν έχει μαθηματική δομή γεννιέται με τους Πυθαγορείους, μετασχηματίζεται στον Πλάτωνα, διατηρείται στον Αριστοτέλη ως υπόβαθρο, και </a:t>
            </a:r>
            <a:r>
              <a:rPr lang="el-GR" sz="2800" b="1" dirty="0" err="1"/>
              <a:t>επιστημονικοποιείται</a:t>
            </a:r>
            <a:r>
              <a:rPr lang="el-GR" sz="2800" b="1" dirty="0"/>
              <a:t> με τον Γαλιλαίο. Αυτή είναι και η γένεση της επιστήμης: η πίστη ότι υπάρχει Λόγος, Αναγκαιότητα και Μαθηματική Τάξη στη φύση.</a:t>
            </a:r>
            <a:endParaRPr lang="el-GR" sz="2800" dirty="0"/>
          </a:p>
          <a:p>
            <a:endParaRPr lang="el-GR" sz="2800" b="1" dirty="0"/>
          </a:p>
          <a:p>
            <a:r>
              <a:rPr lang="en-US" sz="2800" b="1" dirty="0" err="1"/>
              <a:t>Αρχ</a:t>
            </a:r>
            <a:r>
              <a:rPr lang="en-US" sz="2800" b="1" dirty="0"/>
              <a:t>αία ελληνικά (από Simplicius / Diogenes Laertius)</a:t>
            </a:r>
            <a:endParaRPr lang="en-US" sz="2800" dirty="0"/>
          </a:p>
          <a:p>
            <a:r>
              <a:rPr lang="en-US" sz="2800" dirty="0"/>
              <a:t>«</a:t>
            </a:r>
            <a:r>
              <a:rPr lang="en-US" sz="2800" dirty="0" err="1"/>
              <a:t>ἀρχὴν</a:t>
            </a:r>
            <a:r>
              <a:rPr lang="en-US" sz="2800" dirty="0"/>
              <a:t> μὲν τῶν ἁπ</a:t>
            </a:r>
            <a:r>
              <a:rPr lang="en-US" sz="2800" dirty="0" err="1"/>
              <a:t>άντων</a:t>
            </a:r>
            <a:r>
              <a:rPr lang="en-US" sz="2800" dirty="0"/>
              <a:t> </a:t>
            </a:r>
            <a:r>
              <a:rPr lang="en-US" sz="2800" dirty="0" err="1"/>
              <a:t>μονάδ</a:t>
            </a:r>
            <a:r>
              <a:rPr lang="en-US" sz="2800" dirty="0"/>
              <a:t>α· ἐκ δὲ τῆς μονάδος ἀόριστον δυάδα</a:t>
            </a:r>
            <a:br>
              <a:rPr lang="en-US" sz="2800" dirty="0"/>
            </a:br>
            <a:r>
              <a:rPr lang="en-US" sz="2800" dirty="0"/>
              <a:t>… ἐκ δὲ τῶν ἀριθμῶν τὰ σημεῖα· ἐκ δὲ τούτων τὰς γραμμὰς, … ἐξ ὧν … τὰ στερεὰ σχήματα· … τὰ αἰσθητὰ σώματα, ὧν καὶ τὰ στοιχεῖα εἶναι τέτταρα, πῦρ· ὕδωρ· γῆ· ἀήρ.»</a:t>
            </a:r>
          </a:p>
          <a:p>
            <a:r>
              <a:rPr lang="en-US" sz="2800" dirty="0"/>
              <a:t> </a:t>
            </a:r>
            <a:r>
              <a:rPr lang="el-GR" sz="2800" i="1" dirty="0"/>
              <a:t>«Από τη μοναδικότητα (μονάδα) προέρχεται το όριο και η ύλη, και από τους αριθμούς μορφές, στερεά σώματα και τα αισθητά στοιχεία της φύσης — οι τέσσερις: φωτιά, νερό, γη, αέρας.»</a:t>
            </a:r>
            <a:endParaRPr lang="en-US" sz="2800" dirty="0"/>
          </a:p>
          <a:p>
            <a:r>
              <a:rPr lang="el-GR" sz="2800" dirty="0"/>
              <a:t>Αυτή η </a:t>
            </a:r>
            <a:r>
              <a:rPr lang="el-GR" sz="2800" dirty="0" err="1"/>
              <a:t>πυθαγορική</a:t>
            </a:r>
            <a:r>
              <a:rPr lang="el-GR" sz="2800" dirty="0"/>
              <a:t> κοσμογονία δείχνει πώς οι μαθηματικές έννοιες (αριθμοί, γεωμετρικές μορφές) θεωρούνται θεμέλια της φυσικής πραγματικότητας.</a:t>
            </a:r>
            <a:endParaRPr lang="en-US" sz="2800" dirty="0"/>
          </a:p>
          <a:p>
            <a:r>
              <a:rPr lang="el-GR" sz="2800" b="1" dirty="0"/>
              <a:t>Αρχαία ελληνική ρήση (πιθανώς από Ιάμβλιχο)</a:t>
            </a:r>
            <a:endParaRPr lang="en-US" sz="2800" dirty="0"/>
          </a:p>
          <a:p>
            <a:r>
              <a:rPr lang="el-GR" sz="2800" dirty="0"/>
              <a:t>«</a:t>
            </a:r>
            <a:r>
              <a:rPr lang="el-GR" sz="2800" dirty="0" err="1"/>
              <a:t>ἐν</a:t>
            </a:r>
            <a:r>
              <a:rPr lang="el-GR" sz="2800" dirty="0"/>
              <a:t> </a:t>
            </a:r>
            <a:r>
              <a:rPr lang="el-GR" sz="2800" dirty="0" err="1"/>
              <a:t>τῷ</a:t>
            </a:r>
            <a:r>
              <a:rPr lang="el-GR" sz="2800" dirty="0"/>
              <a:t> </a:t>
            </a:r>
            <a:r>
              <a:rPr lang="el-GR" sz="2800" dirty="0" err="1"/>
              <a:t>ἀριθμῷ</a:t>
            </a:r>
            <a:r>
              <a:rPr lang="el-GR" sz="2800" dirty="0"/>
              <a:t> </a:t>
            </a:r>
            <a:r>
              <a:rPr lang="el-GR" sz="2800" dirty="0" err="1"/>
              <a:t>δὲ</a:t>
            </a:r>
            <a:r>
              <a:rPr lang="el-GR" sz="2800" dirty="0"/>
              <a:t> τὰ </a:t>
            </a:r>
            <a:r>
              <a:rPr lang="el-GR" sz="2800" dirty="0" err="1"/>
              <a:t>πᾶν</a:t>
            </a:r>
            <a:r>
              <a:rPr lang="el-GR" sz="2800" dirty="0"/>
              <a:t> </a:t>
            </a:r>
            <a:r>
              <a:rPr lang="el-GR" sz="2800" dirty="0" err="1"/>
              <a:t>ἐπεῖχε</a:t>
            </a:r>
            <a:r>
              <a:rPr lang="el-GR" sz="2800" dirty="0"/>
              <a:t>» </a:t>
            </a:r>
            <a:r>
              <a:rPr lang="el-GR" sz="2800" i="1" dirty="0"/>
              <a:t>«Τα πάντα εμπεριέχονται στον αριθμό.»</a:t>
            </a:r>
            <a:endParaRPr lang="en-US" sz="2800" dirty="0"/>
          </a:p>
          <a:p>
            <a:r>
              <a:rPr lang="el-GR" sz="2800" dirty="0"/>
              <a:t>Αυτός ο </a:t>
            </a:r>
            <a:r>
              <a:rPr lang="el-GR" sz="2800" dirty="0" err="1"/>
              <a:t>πυθαγορικός</a:t>
            </a:r>
            <a:r>
              <a:rPr lang="el-GR" sz="2800" dirty="0"/>
              <a:t> τύπος δείχνει την πεποίθηση ότι ο αριθμός είναι η αιτία και η τάξη του σύμπαντος — η ρίζα κάθε φαινομένου.</a:t>
            </a:r>
            <a:endParaRPr lang="en-US" sz="2800" dirty="0"/>
          </a:p>
          <a:p>
            <a:r>
              <a:rPr lang="el-GR" sz="2800" b="1" dirty="0"/>
              <a:t>Λατινική παράφραση (Ιάμβλιχος, μέσω </a:t>
            </a:r>
            <a:r>
              <a:rPr lang="en-US" sz="2800" b="1" dirty="0"/>
              <a:t>Pseudo</a:t>
            </a:r>
            <a:r>
              <a:rPr lang="el-GR" sz="2800" b="1" dirty="0"/>
              <a:t>-</a:t>
            </a:r>
            <a:r>
              <a:rPr lang="en-US" sz="2800" b="1" dirty="0"/>
              <a:t>Iamblichus</a:t>
            </a:r>
            <a:r>
              <a:rPr lang="el-GR" sz="2800" b="1" dirty="0"/>
              <a:t>)</a:t>
            </a:r>
            <a:endParaRPr lang="en-US" sz="2800" dirty="0"/>
          </a:p>
          <a:p>
            <a:r>
              <a:rPr lang="el-GR" sz="2800" dirty="0"/>
              <a:t>Σύντομη απόδοση του </a:t>
            </a:r>
            <a:r>
              <a:rPr lang="el-GR" sz="2800" dirty="0" err="1"/>
              <a:t>πυθαγορικού</a:t>
            </a:r>
            <a:r>
              <a:rPr lang="el-GR" sz="2800" dirty="0"/>
              <a:t> δόγματος προς Λατ.:</a:t>
            </a:r>
            <a:br>
              <a:rPr lang="el-GR" sz="2800" dirty="0"/>
            </a:br>
            <a:r>
              <a:rPr lang="el-GR" sz="2800" i="1" dirty="0"/>
              <a:t>"</a:t>
            </a:r>
            <a:r>
              <a:rPr lang="en-US" sz="2800" i="1" dirty="0"/>
              <a:t>Omnia in </a:t>
            </a:r>
            <a:r>
              <a:rPr lang="en-US" sz="2800" i="1" dirty="0" err="1"/>
              <a:t>numero</a:t>
            </a:r>
            <a:r>
              <a:rPr lang="en-US" sz="2800" i="1" dirty="0"/>
              <a:t> </a:t>
            </a:r>
            <a:r>
              <a:rPr lang="en-US" sz="2800" i="1" dirty="0" err="1"/>
              <a:t>continentur</a:t>
            </a:r>
            <a:r>
              <a:rPr lang="el-GR" sz="2800" i="1" dirty="0"/>
              <a:t>."</a:t>
            </a:r>
            <a:br>
              <a:rPr lang="el-GR" sz="2800" dirty="0"/>
            </a:br>
            <a:r>
              <a:rPr lang="el-GR" sz="2800" dirty="0"/>
              <a:t>(όλα εμπεριέχονται στον αριθμό)</a:t>
            </a:r>
            <a:br>
              <a:rPr lang="el-GR" sz="2800" dirty="0"/>
            </a:br>
            <a:r>
              <a:rPr lang="el-GR" sz="2800" dirty="0"/>
              <a:t>— πιθανή λατινική απόδοση του παραπάνω ελληνικού τύπου.</a:t>
            </a:r>
            <a:endParaRPr lang="en-US" sz="2800" dirty="0"/>
          </a:p>
          <a:p>
            <a:r>
              <a:rPr lang="el-GR" sz="2800" b="1" dirty="0"/>
              <a:t>τι δείχνουν αυτές οι φράσεις</a:t>
            </a:r>
            <a:endParaRPr lang="en-US" sz="2800" dirty="0"/>
          </a:p>
          <a:p>
            <a:pPr lvl="0"/>
            <a:r>
              <a:rPr lang="el-GR" sz="2800" dirty="0"/>
              <a:t>Οι </a:t>
            </a:r>
            <a:r>
              <a:rPr lang="el-GR" sz="2800" b="1" dirty="0"/>
              <a:t>Πυθαγόρειοι</a:t>
            </a:r>
            <a:r>
              <a:rPr lang="el-GR" sz="2800" dirty="0"/>
              <a:t> θεωρούσαν ότι η ύλη και τα φυσικά σώματα προκύπτουν από μαθηματικές δομές — αριθμούς, γραμμές, στερεά σχήματα.</a:t>
            </a:r>
            <a:endParaRPr lang="en-US" sz="2800" dirty="0"/>
          </a:p>
          <a:p>
            <a:pPr lvl="0"/>
            <a:r>
              <a:rPr lang="el-GR" sz="2800" dirty="0"/>
              <a:t>Πίστευαν ότι </a:t>
            </a:r>
            <a:r>
              <a:rPr lang="el-GR" sz="2800" b="1" dirty="0"/>
              <a:t>«τα πάντα είναι αριθμός»</a:t>
            </a:r>
            <a:r>
              <a:rPr lang="el-GR" sz="2800" dirty="0"/>
              <a:t> – δηλαδή ότι η αρμονία, η τάξη και οι νόμοι του κόσμου αποτυπώνονται σε μαθηματικές αναλογίες.</a:t>
            </a:r>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l-GR" sz="2800" dirty="0"/>
          </a:p>
          <a:p>
            <a:pPr lvl="0"/>
            <a:endParaRPr lang="en-US" sz="2800" dirty="0"/>
          </a:p>
          <a:p>
            <a:pPr lvl="0"/>
            <a:r>
              <a:rPr lang="el-GR" sz="2800" dirty="0"/>
              <a:t>Η </a:t>
            </a:r>
            <a:r>
              <a:rPr lang="el-GR" sz="2800" b="1" dirty="0"/>
              <a:t>αρμονία των ουρανίων σωμάτων</a:t>
            </a:r>
            <a:r>
              <a:rPr lang="el-GR" sz="2800" dirty="0"/>
              <a:t> θεωρούνταν προϊόν ενός θεϊκού Λόγου — ο οποίος εκφράζεται μέσω των αριθμών.</a:t>
            </a:r>
            <a:endParaRPr lang="en-US" sz="2800" dirty="0"/>
          </a:p>
          <a:p>
            <a:pPr lvl="0"/>
            <a:r>
              <a:rPr lang="el-GR" sz="2800" dirty="0"/>
              <a:t>Από την </a:t>
            </a:r>
            <a:r>
              <a:rPr lang="el-GR" sz="2800" dirty="0" err="1"/>
              <a:t>Πυθαγόρια</a:t>
            </a:r>
            <a:r>
              <a:rPr lang="el-GR" sz="2800" dirty="0"/>
              <a:t> θεώρηση ξεκινά η ιδέα ότι ο κόσμος είναι κατανοήσιμος μέσω </a:t>
            </a:r>
            <a:r>
              <a:rPr lang="el-GR" sz="2800" b="1" dirty="0"/>
              <a:t>νόμων φυσικής</a:t>
            </a:r>
            <a:r>
              <a:rPr lang="el-GR" sz="2800" dirty="0"/>
              <a:t> που εκφράζονται μαθηματικά — η απαρχή της επιστήμης.</a:t>
            </a:r>
            <a:endParaRPr lang="en-US" sz="2800" dirty="0"/>
          </a:p>
          <a:p>
            <a:r>
              <a:rPr lang="el-GR" sz="2800" b="1" dirty="0"/>
              <a:t>ΠΥΘΑΓΟΡΕΙΟΙ (6ος–5ος αι. π.Χ.)</a:t>
            </a:r>
            <a:endParaRPr lang="en-US" sz="2800" dirty="0"/>
          </a:p>
          <a:p>
            <a:r>
              <a:rPr lang="en-US" sz="2800" b="1" dirty="0"/>
              <a:t>«Τὰ π</a:t>
            </a:r>
            <a:r>
              <a:rPr lang="en-US" sz="2800" b="1" dirty="0" err="1"/>
              <a:t>άντ</a:t>
            </a:r>
            <a:r>
              <a:rPr lang="en-US" sz="2800" b="1" dirty="0"/>
              <a:t>α ἀριθμός.»</a:t>
            </a:r>
            <a:br>
              <a:rPr lang="en-US" sz="2800" dirty="0"/>
            </a:br>
            <a:r>
              <a:rPr lang="el-GR" sz="2800" dirty="0"/>
              <a:t>Πυθαγόρειοι: Η ουσία της φύσης, η δομή της πραγματικότητας, και οι σχέσεις στον Κόσμο εξηγούνται μέσω </a:t>
            </a:r>
            <a:r>
              <a:rPr lang="el-GR" sz="2800" b="1" dirty="0"/>
              <a:t>αριθμών</a:t>
            </a:r>
            <a:r>
              <a:rPr lang="el-GR" sz="2800" dirty="0"/>
              <a:t> και </a:t>
            </a:r>
            <a:r>
              <a:rPr lang="el-GR" sz="2800" b="1" dirty="0"/>
              <a:t>αρμονιών</a:t>
            </a:r>
            <a:r>
              <a:rPr lang="el-GR" sz="2800" dirty="0"/>
              <a:t>. Οι αριθμοί δεν είναι απλώς εργαλεία, αλλά </a:t>
            </a:r>
            <a:r>
              <a:rPr lang="el-GR" sz="2800" b="1" dirty="0"/>
              <a:t>όντα</a:t>
            </a:r>
            <a:r>
              <a:rPr lang="el-GR" sz="2800" dirty="0"/>
              <a:t> που συγκροτούν την πραγματικότητα.</a:t>
            </a:r>
            <a:endParaRPr lang="en-US" sz="2800" dirty="0"/>
          </a:p>
          <a:p>
            <a:r>
              <a:rPr lang="el-GR" sz="2800" b="1" dirty="0"/>
              <a:t>ΠΛΑΤΩΝ (Τίμαιος 53</a:t>
            </a:r>
            <a:r>
              <a:rPr lang="en-US" sz="2800" b="1" dirty="0"/>
              <a:t>b</a:t>
            </a:r>
            <a:r>
              <a:rPr lang="el-GR" sz="2800" b="1" dirty="0"/>
              <a:t>–56</a:t>
            </a:r>
            <a:r>
              <a:rPr lang="en-US" sz="2800" b="1" dirty="0"/>
              <a:t>c</a:t>
            </a:r>
            <a:r>
              <a:rPr lang="el-GR" sz="2800" b="1" dirty="0"/>
              <a:t>)</a:t>
            </a:r>
            <a:endParaRPr lang="en-US" sz="2800" dirty="0"/>
          </a:p>
          <a:p>
            <a:r>
              <a:rPr lang="en-US" sz="2800" b="1" dirty="0"/>
              <a:t>«ὁ </a:t>
            </a:r>
            <a:r>
              <a:rPr lang="en-US" sz="2800" b="1" dirty="0" err="1"/>
              <a:t>θεός</a:t>
            </a:r>
            <a:r>
              <a:rPr lang="en-US" sz="2800" b="1" dirty="0"/>
              <a:t> </a:t>
            </a:r>
            <a:r>
              <a:rPr lang="en-US" sz="2800" b="1" dirty="0" err="1"/>
              <a:t>γεωμετρεῖ</a:t>
            </a:r>
            <a:r>
              <a:rPr lang="en-US" sz="2800" b="1" dirty="0"/>
              <a:t>.»</a:t>
            </a:r>
            <a:endParaRPr lang="en-US" sz="2800" dirty="0"/>
          </a:p>
          <a:p>
            <a:r>
              <a:rPr lang="el-GR" sz="2800" dirty="0"/>
              <a:t>Στο </a:t>
            </a:r>
            <a:r>
              <a:rPr lang="el-GR" sz="2800" b="1" dirty="0"/>
              <a:t>Τίμαιο</a:t>
            </a:r>
            <a:r>
              <a:rPr lang="el-GR" sz="2800" dirty="0"/>
              <a:t>, ο Πλάτωνας περιγράφει τη δημιουργία του Κόσμου από έναν «Δημιουργό» που τον έπλασε με </a:t>
            </a:r>
            <a:r>
              <a:rPr lang="el-GR" sz="2800" b="1" dirty="0"/>
              <a:t>γεωμετρικές και μαθηματικές αναλογίες</a:t>
            </a:r>
            <a:r>
              <a:rPr lang="el-GR" sz="2800" dirty="0"/>
              <a:t>. Τα τέσσερα στοιχεία (</a:t>
            </a:r>
            <a:r>
              <a:rPr lang="el-GR" sz="2800" dirty="0" err="1"/>
              <a:t>γῆ</a:t>
            </a:r>
            <a:r>
              <a:rPr lang="el-GR" sz="2800" dirty="0"/>
              <a:t>, </a:t>
            </a:r>
            <a:r>
              <a:rPr lang="el-GR" sz="2800" dirty="0" err="1"/>
              <a:t>πῦρ</a:t>
            </a:r>
            <a:r>
              <a:rPr lang="el-GR" sz="2800" dirty="0"/>
              <a:t>, </a:t>
            </a:r>
            <a:r>
              <a:rPr lang="el-GR" sz="2800" dirty="0" err="1"/>
              <a:t>ὕδωρ</a:t>
            </a:r>
            <a:r>
              <a:rPr lang="el-GR" sz="2800" dirty="0"/>
              <a:t>, </a:t>
            </a:r>
            <a:r>
              <a:rPr lang="el-GR" sz="2800" dirty="0" err="1"/>
              <a:t>ἀήρ</a:t>
            </a:r>
            <a:r>
              <a:rPr lang="el-GR" sz="2800" dirty="0"/>
              <a:t>) έχουν μορφή κανονικών πολυέδρων:</a:t>
            </a:r>
            <a:endParaRPr lang="en-US" sz="2800" dirty="0"/>
          </a:p>
          <a:p>
            <a:r>
              <a:rPr lang="el-GR" sz="2800" b="1" dirty="0"/>
              <a:t>«</a:t>
            </a:r>
            <a:r>
              <a:rPr lang="el-GR" sz="2800" b="1" dirty="0" err="1"/>
              <a:t>ἐκ</a:t>
            </a:r>
            <a:r>
              <a:rPr lang="el-GR" sz="2800" b="1" dirty="0"/>
              <a:t> </a:t>
            </a:r>
            <a:r>
              <a:rPr lang="el-GR" sz="2800" b="1" dirty="0" err="1"/>
              <a:t>πυρὸς</a:t>
            </a:r>
            <a:r>
              <a:rPr lang="el-GR" sz="2800" b="1" dirty="0"/>
              <a:t> </a:t>
            </a:r>
            <a:r>
              <a:rPr lang="el-GR" sz="2800" b="1" dirty="0" err="1"/>
              <a:t>καὶ</a:t>
            </a:r>
            <a:r>
              <a:rPr lang="el-GR" sz="2800" b="1" dirty="0"/>
              <a:t> </a:t>
            </a:r>
            <a:r>
              <a:rPr lang="el-GR" sz="2800" b="1" dirty="0" err="1"/>
              <a:t>γῆς</a:t>
            </a:r>
            <a:r>
              <a:rPr lang="el-GR" sz="2800" b="1" dirty="0"/>
              <a:t> </a:t>
            </a:r>
            <a:r>
              <a:rPr lang="el-GR" sz="2800" b="1" dirty="0" err="1"/>
              <a:t>καὶ</a:t>
            </a:r>
            <a:r>
              <a:rPr lang="el-GR" sz="2800" b="1" dirty="0"/>
              <a:t> </a:t>
            </a:r>
            <a:r>
              <a:rPr lang="el-GR" sz="2800" b="1" dirty="0" err="1"/>
              <a:t>ὕδατος</a:t>
            </a:r>
            <a:r>
              <a:rPr lang="el-GR" sz="2800" b="1" dirty="0"/>
              <a:t> </a:t>
            </a:r>
            <a:r>
              <a:rPr lang="el-GR" sz="2800" b="1" dirty="0" err="1"/>
              <a:t>καὶ</a:t>
            </a:r>
            <a:r>
              <a:rPr lang="el-GR" sz="2800" b="1" dirty="0"/>
              <a:t> </a:t>
            </a:r>
            <a:r>
              <a:rPr lang="el-GR" sz="2800" b="1" dirty="0" err="1"/>
              <a:t>ἀέρος</a:t>
            </a:r>
            <a:r>
              <a:rPr lang="el-GR" sz="2800" b="1" dirty="0"/>
              <a:t> </a:t>
            </a:r>
            <a:r>
              <a:rPr lang="el-GR" sz="2800" b="1" dirty="0" err="1"/>
              <a:t>ὅσα</a:t>
            </a:r>
            <a:r>
              <a:rPr lang="el-GR" sz="2800" b="1" dirty="0"/>
              <a:t> τρέπεται </a:t>
            </a:r>
            <a:r>
              <a:rPr lang="el-GR" sz="2800" b="1" dirty="0" err="1"/>
              <a:t>εἰς</a:t>
            </a:r>
            <a:r>
              <a:rPr lang="el-GR" sz="2800" b="1" dirty="0"/>
              <a:t> </a:t>
            </a:r>
            <a:r>
              <a:rPr lang="el-GR" sz="2800" b="1" dirty="0" err="1"/>
              <a:t>ἄλληλα</a:t>
            </a:r>
            <a:r>
              <a:rPr lang="el-GR" sz="2800" b="1" dirty="0"/>
              <a:t>, πάντα τούτων τὰ γένη </a:t>
            </a:r>
            <a:r>
              <a:rPr lang="el-GR" sz="2800" b="1" dirty="0" err="1"/>
              <a:t>εἴδη</a:t>
            </a:r>
            <a:r>
              <a:rPr lang="el-GR" sz="2800" b="1" dirty="0"/>
              <a:t> τε </a:t>
            </a:r>
            <a:r>
              <a:rPr lang="el-GR" sz="2800" b="1" dirty="0" err="1"/>
              <a:t>καὶ</a:t>
            </a:r>
            <a:r>
              <a:rPr lang="el-GR" sz="2800" b="1" dirty="0"/>
              <a:t> </a:t>
            </a:r>
            <a:r>
              <a:rPr lang="el-GR" sz="2800" b="1" dirty="0" err="1"/>
              <a:t>ἀριθμοὺς</a:t>
            </a:r>
            <a:r>
              <a:rPr lang="el-GR" sz="2800" b="1" dirty="0"/>
              <a:t> </a:t>
            </a:r>
            <a:r>
              <a:rPr lang="el-GR" sz="2800" b="1" dirty="0" err="1"/>
              <a:t>καὶ</a:t>
            </a:r>
            <a:r>
              <a:rPr lang="el-GR" sz="2800" b="1" dirty="0"/>
              <a:t> κινήσεις </a:t>
            </a:r>
            <a:r>
              <a:rPr lang="el-GR" sz="2800" b="1" dirty="0" err="1"/>
              <a:t>παραλαμβάνων</a:t>
            </a:r>
            <a:r>
              <a:rPr lang="el-GR" sz="2800" b="1" dirty="0"/>
              <a:t>…»</a:t>
            </a:r>
            <a:endParaRPr lang="en-US" sz="2800" dirty="0"/>
          </a:p>
          <a:p>
            <a:r>
              <a:rPr lang="el-GR" sz="2800" dirty="0"/>
              <a:t>Ο Κόσμος έχει </a:t>
            </a:r>
            <a:r>
              <a:rPr lang="el-GR" sz="2800" b="1" dirty="0"/>
              <a:t>δομή μαθηματική</a:t>
            </a:r>
            <a:r>
              <a:rPr lang="el-GR" sz="2800" dirty="0"/>
              <a:t>, και η ψυχή του Κόσμου κατασκευάζεται με </a:t>
            </a:r>
            <a:r>
              <a:rPr lang="el-GR" sz="2800" b="1" dirty="0"/>
              <a:t>αναλογίες</a:t>
            </a:r>
            <a:r>
              <a:rPr lang="el-GR" sz="2800" dirty="0"/>
              <a:t> (1:2:4:8 κ.λπ.).</a:t>
            </a:r>
            <a:endParaRPr lang="en-US" sz="2800" dirty="0"/>
          </a:p>
          <a:p>
            <a:r>
              <a:rPr lang="el-GR" sz="2800" b="1" dirty="0"/>
              <a:t>ΑΡΙΣΤΟΤΕΛΗΣ (Μετά τα Φυσικά, Α5, 985</a:t>
            </a:r>
            <a:r>
              <a:rPr lang="en-US" sz="2800" b="1" dirty="0"/>
              <a:t>b</a:t>
            </a:r>
            <a:r>
              <a:rPr lang="el-GR" sz="2800" b="1" dirty="0"/>
              <a:t>23–27)</a:t>
            </a:r>
            <a:endParaRPr lang="en-US" sz="2800" dirty="0"/>
          </a:p>
          <a:p>
            <a:r>
              <a:rPr lang="el-GR" sz="2800" b="1" dirty="0"/>
              <a:t>«</a:t>
            </a:r>
            <a:r>
              <a:rPr lang="el-GR" sz="2800" b="1" dirty="0" err="1"/>
              <a:t>οἱ</a:t>
            </a:r>
            <a:r>
              <a:rPr lang="el-GR" sz="2800" b="1" dirty="0"/>
              <a:t> Πυθαγόρειοι … τὰ </a:t>
            </a:r>
            <a:r>
              <a:rPr lang="el-GR" sz="2800" b="1" dirty="0" err="1"/>
              <a:t>ὄντα</a:t>
            </a:r>
            <a:r>
              <a:rPr lang="el-GR" sz="2800" b="1" dirty="0"/>
              <a:t> </a:t>
            </a:r>
            <a:r>
              <a:rPr lang="el-GR" sz="2800" b="1" dirty="0" err="1"/>
              <a:t>εἶναι</a:t>
            </a:r>
            <a:r>
              <a:rPr lang="el-GR" sz="2800" b="1" dirty="0"/>
              <a:t> τὰ </a:t>
            </a:r>
            <a:r>
              <a:rPr lang="el-GR" sz="2800" b="1" dirty="0" err="1"/>
              <a:t>ἀριθμοὺς</a:t>
            </a:r>
            <a:r>
              <a:rPr lang="el-GR" sz="2800" b="1" dirty="0"/>
              <a:t>… </a:t>
            </a:r>
            <a:r>
              <a:rPr lang="el-GR" sz="2800" b="1" dirty="0" err="1"/>
              <a:t>ἐν</a:t>
            </a:r>
            <a:r>
              <a:rPr lang="el-GR" sz="2800" b="1" dirty="0"/>
              <a:t> τοῖς </a:t>
            </a:r>
            <a:r>
              <a:rPr lang="el-GR" sz="2800" b="1" dirty="0" err="1"/>
              <a:t>ἀριθμοῖς</a:t>
            </a:r>
            <a:r>
              <a:rPr lang="el-GR" sz="2800" b="1" dirty="0"/>
              <a:t> </a:t>
            </a:r>
            <a:r>
              <a:rPr lang="el-GR" sz="2800" b="1" dirty="0" err="1"/>
              <a:t>θεωρήσαντες</a:t>
            </a:r>
            <a:r>
              <a:rPr lang="el-GR" sz="2800" b="1" dirty="0"/>
              <a:t> πάσας </a:t>
            </a:r>
            <a:r>
              <a:rPr lang="el-GR" sz="2800" b="1" dirty="0" err="1"/>
              <a:t>τὰς</a:t>
            </a:r>
            <a:r>
              <a:rPr lang="el-GR" sz="2800" b="1" dirty="0"/>
              <a:t> </a:t>
            </a:r>
            <a:r>
              <a:rPr lang="el-GR" sz="2800" b="1" dirty="0" err="1"/>
              <a:t>ἁρμονίας</a:t>
            </a:r>
            <a:r>
              <a:rPr lang="el-GR" sz="2800" b="1" dirty="0"/>
              <a:t> </a:t>
            </a:r>
            <a:r>
              <a:rPr lang="el-GR" sz="2800" b="1" dirty="0" err="1"/>
              <a:t>καὶ</a:t>
            </a:r>
            <a:r>
              <a:rPr lang="el-GR" sz="2800" b="1" dirty="0"/>
              <a:t> </a:t>
            </a:r>
            <a:r>
              <a:rPr lang="el-GR" sz="2800" b="1" dirty="0" err="1"/>
              <a:t>ἀναλογίας</a:t>
            </a:r>
            <a:r>
              <a:rPr lang="el-GR" sz="2800" b="1" dirty="0"/>
              <a:t>»</a:t>
            </a:r>
            <a:endParaRPr lang="en-US" sz="2800" dirty="0"/>
          </a:p>
          <a:p>
            <a:r>
              <a:rPr lang="el-GR" sz="2800" dirty="0"/>
              <a:t>Ο Αριστοτέλης, αν και κριτικός, περιγράφει πώς οι Πυθαγόρειοι θεωρούσαν </a:t>
            </a:r>
            <a:r>
              <a:rPr lang="el-GR" sz="2800" b="1" dirty="0"/>
              <a:t>τα όντα ως αριθμούς</a:t>
            </a:r>
            <a:r>
              <a:rPr lang="el-GR" sz="2800" dirty="0"/>
              <a:t> επειδή παρατηρούσαν ότι </a:t>
            </a:r>
            <a:r>
              <a:rPr lang="el-GR" sz="2800" b="1" dirty="0"/>
              <a:t>όλα τα φυσικά φαινόμενα έχουν αναλογίες</a:t>
            </a:r>
            <a:r>
              <a:rPr lang="el-GR" sz="2800" dirty="0"/>
              <a:t>.</a:t>
            </a:r>
            <a:endParaRPr lang="en-US" sz="2800" dirty="0"/>
          </a:p>
          <a:p>
            <a:r>
              <a:rPr lang="en-US" sz="2800" b="1" dirty="0" err="1"/>
              <a:t>ΓΑΛΙΛΑΙΟΣ</a:t>
            </a:r>
            <a:r>
              <a:rPr lang="it-IT" sz="2800" b="1" dirty="0"/>
              <a:t> (Galileo Galilei, </a:t>
            </a:r>
            <a:r>
              <a:rPr lang="it-IT" sz="2800" b="1" i="1" dirty="0"/>
              <a:t>Il Saggiatore</a:t>
            </a:r>
            <a:r>
              <a:rPr lang="it-IT" sz="2800" b="1" dirty="0"/>
              <a:t>, 1623)</a:t>
            </a:r>
            <a:endParaRPr lang="en-US" sz="2800" dirty="0"/>
          </a:p>
          <a:p>
            <a:r>
              <a:rPr lang="el-GR" sz="2800" b="1" dirty="0"/>
              <a:t>«Η Φύση είναι ένα βιβλίο γραμμένο στη γλώσσα των μαθηματικών…»</a:t>
            </a:r>
            <a:br>
              <a:rPr lang="el-GR" sz="2800" dirty="0"/>
            </a:br>
            <a:r>
              <a:rPr lang="en-US" sz="2800" i="1" dirty="0"/>
              <a:t>«Il </a:t>
            </a:r>
            <a:r>
              <a:rPr lang="en-US" sz="2800" i="1" dirty="0" err="1"/>
              <a:t>libro</a:t>
            </a:r>
            <a:r>
              <a:rPr lang="en-US" sz="2800" i="1" dirty="0"/>
              <a:t> </a:t>
            </a:r>
            <a:r>
              <a:rPr lang="en-US" sz="2800" i="1" dirty="0" err="1"/>
              <a:t>della</a:t>
            </a:r>
            <a:r>
              <a:rPr lang="en-US" sz="2800" i="1" dirty="0"/>
              <a:t> natura è </a:t>
            </a:r>
            <a:r>
              <a:rPr lang="en-US" sz="2800" i="1" dirty="0" err="1"/>
              <a:t>scritto</a:t>
            </a:r>
            <a:r>
              <a:rPr lang="en-US" sz="2800" i="1" dirty="0"/>
              <a:t> in lingua </a:t>
            </a:r>
            <a:r>
              <a:rPr lang="en-US" sz="2800" i="1" dirty="0" err="1"/>
              <a:t>matematica</a:t>
            </a:r>
            <a:r>
              <a:rPr lang="en-US" sz="2800" i="1" dirty="0"/>
              <a:t>...»</a:t>
            </a:r>
            <a:endParaRPr lang="en-US" sz="2800" dirty="0"/>
          </a:p>
          <a:p>
            <a:r>
              <a:rPr lang="el-GR" sz="2800" dirty="0"/>
              <a:t>Για τον Γαλιλαίο, η </a:t>
            </a:r>
            <a:r>
              <a:rPr lang="el-GR" sz="2800" b="1" dirty="0"/>
              <a:t>παρατήρηση και η μαθηματική περιγραφή</a:t>
            </a:r>
            <a:r>
              <a:rPr lang="el-GR" sz="2800" dirty="0"/>
              <a:t> είναι η μόνη αξιόπιστη μέθοδος κατανόησης της Φύσης.</a:t>
            </a:r>
            <a:endParaRPr lang="en-US" sz="2800" dirty="0"/>
          </a:p>
        </p:txBody>
      </p:sp>
      <p:sp>
        <p:nvSpPr>
          <p:cNvPr id="44" name="TextBox 43">
            <a:extLst>
              <a:ext uri="{FF2B5EF4-FFF2-40B4-BE49-F238E27FC236}">
                <a16:creationId xmlns:a16="http://schemas.microsoft.com/office/drawing/2014/main" id="{CCE992B7-5974-9FF5-4EDF-A5AA00DEA613}"/>
              </a:ext>
            </a:extLst>
          </p:cNvPr>
          <p:cNvSpPr txBox="1"/>
          <p:nvPr/>
        </p:nvSpPr>
        <p:spPr>
          <a:xfrm>
            <a:off x="26097626" y="14151728"/>
            <a:ext cx="9330560" cy="36656189"/>
          </a:xfrm>
          <a:prstGeom prst="rect">
            <a:avLst/>
          </a:prstGeom>
          <a:noFill/>
        </p:spPr>
        <p:txBody>
          <a:bodyPr wrap="square">
            <a:spAutoFit/>
          </a:bodyPr>
          <a:lstStyle/>
          <a:p>
            <a:r>
              <a:rPr lang="en-US" sz="3600" b="1" dirty="0"/>
              <a:t> The idea that the cosmos is mathematically structured begins with the Pythagoreans, is developed in Plato, transmitted through Aristotle, and scientifically formalized by Galileo. This belief — that there is reason (logos), necessity (</a:t>
            </a:r>
            <a:r>
              <a:rPr lang="en-US" sz="3600" b="1" dirty="0" err="1"/>
              <a:t>anankē</a:t>
            </a:r>
            <a:r>
              <a:rPr lang="en-US" sz="3600" b="1" dirty="0"/>
              <a:t>), and mathematical order in nature — is the foundation of science itself.</a:t>
            </a:r>
            <a:endParaRPr lang="el-GR" sz="3600" b="1" dirty="0"/>
          </a:p>
          <a:p>
            <a:endParaRPr lang="en-US" sz="3600" dirty="0"/>
          </a:p>
          <a:p>
            <a:r>
              <a:rPr lang="en-US" sz="3600" b="1" dirty="0"/>
              <a:t>PYTHAGOREANS (6th–5th c. BCE)</a:t>
            </a:r>
            <a:endParaRPr lang="en-US" sz="3600" dirty="0"/>
          </a:p>
          <a:p>
            <a:r>
              <a:rPr lang="en-US" sz="3600" b="1" dirty="0"/>
              <a:t>"All things are number."</a:t>
            </a:r>
            <a:br>
              <a:rPr lang="en-US" sz="3600" dirty="0"/>
            </a:br>
            <a:r>
              <a:rPr lang="en-US" sz="3600" dirty="0"/>
              <a:t>(</a:t>
            </a:r>
            <a:r>
              <a:rPr lang="en-US" sz="3600" i="1" dirty="0"/>
              <a:t>Τὰ π</a:t>
            </a:r>
            <a:r>
              <a:rPr lang="en-US" sz="3600" i="1" dirty="0" err="1"/>
              <a:t>άντ</a:t>
            </a:r>
            <a:r>
              <a:rPr lang="en-US" sz="3600" i="1" dirty="0"/>
              <a:t>α ἀριθμός</a:t>
            </a:r>
            <a:r>
              <a:rPr lang="en-US" sz="3600" dirty="0"/>
              <a:t>)</a:t>
            </a:r>
          </a:p>
          <a:p>
            <a:r>
              <a:rPr lang="en-US" sz="3600" dirty="0"/>
              <a:t>The Pythagoreans believed that reality is fundamentally composed of </a:t>
            </a:r>
            <a:r>
              <a:rPr lang="en-US" sz="3600" b="1" dirty="0"/>
              <a:t>numbers</a:t>
            </a:r>
            <a:r>
              <a:rPr lang="en-US" sz="3600" dirty="0"/>
              <a:t>, and that the cosmos can be understood through </a:t>
            </a:r>
            <a:r>
              <a:rPr lang="en-US" sz="3600" b="1" dirty="0"/>
              <a:t>mathematical relationships</a:t>
            </a:r>
            <a:r>
              <a:rPr lang="en-US" sz="3600" dirty="0"/>
              <a:t> and </a:t>
            </a:r>
            <a:r>
              <a:rPr lang="en-US" sz="3600" b="1" dirty="0"/>
              <a:t>harmonies</a:t>
            </a:r>
            <a:r>
              <a:rPr lang="en-US" sz="3600" dirty="0"/>
              <a:t>. Numbers were not just tools, but </a:t>
            </a:r>
            <a:r>
              <a:rPr lang="en-US" sz="3600" b="1" dirty="0"/>
              <a:t>beings</a:t>
            </a:r>
            <a:r>
              <a:rPr lang="en-US" sz="3600" dirty="0"/>
              <a:t> — the very fabric of the universe.</a:t>
            </a:r>
          </a:p>
          <a:p>
            <a:r>
              <a:rPr lang="pt-BR" sz="3600" b="1" dirty="0"/>
              <a:t>PLATO (</a:t>
            </a:r>
            <a:r>
              <a:rPr lang="pt-BR" sz="3600" b="1" i="1" dirty="0"/>
              <a:t>Timaeus</a:t>
            </a:r>
            <a:r>
              <a:rPr lang="pt-BR" sz="3600" b="1" dirty="0"/>
              <a:t> 53b–56c)</a:t>
            </a:r>
            <a:endParaRPr lang="en-US" sz="3600" dirty="0"/>
          </a:p>
          <a:p>
            <a:r>
              <a:rPr lang="en-US" sz="3600" b="1" dirty="0"/>
              <a:t>"God always geometrizes."</a:t>
            </a:r>
            <a:br>
              <a:rPr lang="en-US" sz="3600" dirty="0"/>
            </a:br>
            <a:r>
              <a:rPr lang="en-US" sz="3600" dirty="0"/>
              <a:t>(</a:t>
            </a:r>
            <a:r>
              <a:rPr lang="en-US" sz="3600" i="1" dirty="0"/>
              <a:t>ὁ </a:t>
            </a:r>
            <a:r>
              <a:rPr lang="en-US" sz="3600" i="1" dirty="0" err="1"/>
              <a:t>θεὸς</a:t>
            </a:r>
            <a:r>
              <a:rPr lang="en-US" sz="3600" i="1" dirty="0"/>
              <a:t> </a:t>
            </a:r>
            <a:r>
              <a:rPr lang="en-US" sz="3600" i="1" dirty="0" err="1"/>
              <a:t>γεωμετρεῖ</a:t>
            </a:r>
            <a:r>
              <a:rPr lang="en-US" sz="3600" dirty="0"/>
              <a:t>)</a:t>
            </a:r>
          </a:p>
          <a:p>
            <a:r>
              <a:rPr lang="en-US" sz="3600" dirty="0"/>
              <a:t>In the </a:t>
            </a:r>
            <a:r>
              <a:rPr lang="en-US" sz="3600" i="1" dirty="0"/>
              <a:t>Timaeus</a:t>
            </a:r>
            <a:r>
              <a:rPr lang="en-US" sz="3600" dirty="0"/>
              <a:t>, Plato describes a divine craftsman (Demiurge) who creates the cosmos using </a:t>
            </a:r>
            <a:r>
              <a:rPr lang="en-US" sz="3600" b="1" dirty="0"/>
              <a:t>mathematical ratios</a:t>
            </a:r>
            <a:r>
              <a:rPr lang="en-US" sz="3600" dirty="0"/>
              <a:t> and </a:t>
            </a:r>
            <a:r>
              <a:rPr lang="en-US" sz="3600" b="1" dirty="0"/>
              <a:t>geometric forms</a:t>
            </a:r>
            <a:r>
              <a:rPr lang="en-US" sz="3600" dirty="0"/>
              <a:t>. The four elements (earth, fire, water, air) are represented by regular </a:t>
            </a:r>
            <a:r>
              <a:rPr lang="en-US" sz="3600" dirty="0" err="1"/>
              <a:t>polyhedra</a:t>
            </a:r>
            <a:r>
              <a:rPr lang="en-US" sz="3600" dirty="0"/>
              <a:t>.</a:t>
            </a:r>
          </a:p>
          <a:p>
            <a:r>
              <a:rPr lang="en-US" sz="3600" dirty="0"/>
              <a:t>“Taking fire, earth, water, and air, He fashioned them together using number and proportion…”</a:t>
            </a:r>
          </a:p>
          <a:p>
            <a:r>
              <a:rPr lang="en-US" sz="3600" dirty="0"/>
              <a:t>The </a:t>
            </a:r>
            <a:r>
              <a:rPr lang="en-US" sz="3600" b="1" dirty="0"/>
              <a:t>structure of the cosmos is mathematical</a:t>
            </a:r>
            <a:r>
              <a:rPr lang="en-US" sz="3600" dirty="0"/>
              <a:t>, and its soul was formed using harmonic proportions like 1:2:4:8 etc.</a:t>
            </a:r>
            <a:endParaRPr lang="el-GR" sz="3600" dirty="0"/>
          </a:p>
          <a:p>
            <a:endParaRPr lang="el-GR" sz="3600" b="1" dirty="0"/>
          </a:p>
          <a:p>
            <a:endParaRPr lang="el-GR" sz="3600" b="1" dirty="0"/>
          </a:p>
          <a:p>
            <a:endParaRPr lang="el-GR" sz="3600" b="1" dirty="0"/>
          </a:p>
          <a:p>
            <a:endParaRPr lang="el-GR" sz="3600" b="1" dirty="0"/>
          </a:p>
          <a:p>
            <a:endParaRPr lang="el-GR" sz="3600" b="1" dirty="0"/>
          </a:p>
          <a:p>
            <a:endParaRPr lang="el-GR" sz="3600" b="1" dirty="0"/>
          </a:p>
          <a:p>
            <a:endParaRPr lang="el-GR" sz="3600" b="1" dirty="0"/>
          </a:p>
          <a:p>
            <a:endParaRPr lang="el-GR" sz="3600" b="1" dirty="0"/>
          </a:p>
          <a:p>
            <a:endParaRPr lang="el-GR" sz="3600" b="1" dirty="0"/>
          </a:p>
          <a:p>
            <a:endParaRPr lang="el-GR" sz="3600" b="1" dirty="0"/>
          </a:p>
          <a:p>
            <a:r>
              <a:rPr lang="en-US" sz="3600" b="1" dirty="0"/>
              <a:t>ARISTOTLE (</a:t>
            </a:r>
            <a:r>
              <a:rPr lang="en-US" sz="3600" b="1" i="1" dirty="0"/>
              <a:t>Metaphysics</a:t>
            </a:r>
            <a:r>
              <a:rPr lang="en-US" sz="3600" b="1" dirty="0"/>
              <a:t> A5, 985b23–27)</a:t>
            </a:r>
            <a:endParaRPr lang="en-US" sz="3600" dirty="0"/>
          </a:p>
          <a:p>
            <a:r>
              <a:rPr lang="en-US" sz="3600" b="1" dirty="0"/>
              <a:t>"The Pythagoreans… said that things themselves are numbers… since they saw that all things in nature consist of harmonies and ratios."</a:t>
            </a:r>
            <a:endParaRPr lang="en-US" sz="3600" dirty="0"/>
          </a:p>
          <a:p>
            <a:r>
              <a:rPr lang="en-US" sz="3600" dirty="0"/>
              <a:t>Although more critical, Aristotle acknowledges that the Pythagoreans saw the world as governed by </a:t>
            </a:r>
            <a:r>
              <a:rPr lang="en-US" sz="3600" b="1" dirty="0"/>
              <a:t>mathematical proportions</a:t>
            </a:r>
            <a:r>
              <a:rPr lang="en-US" sz="3600" dirty="0"/>
              <a:t> and that they identified </a:t>
            </a:r>
            <a:r>
              <a:rPr lang="en-US" sz="3600" b="1" dirty="0"/>
              <a:t>mathematics with being</a:t>
            </a:r>
            <a:r>
              <a:rPr lang="en-US" sz="3600" dirty="0"/>
              <a:t>.</a:t>
            </a:r>
          </a:p>
          <a:p>
            <a:r>
              <a:rPr lang="it-IT" sz="3600" b="1" dirty="0"/>
              <a:t>GALILEO GALILEI (</a:t>
            </a:r>
            <a:r>
              <a:rPr lang="it-IT" sz="3600" b="1" i="1" dirty="0"/>
              <a:t>Il Saggiatore</a:t>
            </a:r>
            <a:r>
              <a:rPr lang="it-IT" sz="3600" b="1" dirty="0"/>
              <a:t>, 1623)</a:t>
            </a:r>
            <a:endParaRPr lang="en-US" sz="3600" dirty="0"/>
          </a:p>
          <a:p>
            <a:r>
              <a:rPr lang="en-US" sz="3600" b="1" dirty="0"/>
              <a:t>"Philosophy is written in this grand book — the universe — which is continually open to our gaze. But we cannot understand it unless we first learn the language… It is written in the language of mathematics, and its characters are triangles, circles, and other geometric figures."</a:t>
            </a:r>
            <a:endParaRPr lang="en-US" sz="3600" dirty="0"/>
          </a:p>
          <a:p>
            <a:r>
              <a:rPr lang="it-IT" sz="3600" i="1" dirty="0"/>
              <a:t>(Original Italian: "Il libro della natura è scritto in lingua matematica…")</a:t>
            </a:r>
            <a:endParaRPr lang="en-US" sz="3600" dirty="0"/>
          </a:p>
          <a:p>
            <a:r>
              <a:rPr lang="en-US" sz="3600" dirty="0"/>
              <a:t>Galileo asserts that to understand nature, one must understand </a:t>
            </a:r>
            <a:r>
              <a:rPr lang="en-US" sz="3600" b="1" dirty="0"/>
              <a:t>mathematics</a:t>
            </a:r>
            <a:r>
              <a:rPr lang="en-US" sz="3600" dirty="0"/>
              <a:t>. Science must be </a:t>
            </a:r>
            <a:r>
              <a:rPr lang="en-US" sz="3600" b="1" dirty="0"/>
              <a:t>quantitative</a:t>
            </a:r>
            <a:r>
              <a:rPr lang="en-US" sz="3600" dirty="0"/>
              <a:t>, and nature is governed by </a:t>
            </a:r>
            <a:r>
              <a:rPr lang="en-US" sz="3600" b="1" dirty="0"/>
              <a:t>discoverable laws</a:t>
            </a:r>
            <a:r>
              <a:rPr lang="en-US" sz="3600" dirty="0"/>
              <a:t> expressed in mathematical form.</a:t>
            </a:r>
            <a:endParaRPr lang="en-US" sz="900" dirty="0"/>
          </a:p>
        </p:txBody>
      </p:sp>
      <p:pic>
        <p:nvPicPr>
          <p:cNvPr id="4" name="Εικόνα 3">
            <a:extLst>
              <a:ext uri="{FF2B5EF4-FFF2-40B4-BE49-F238E27FC236}">
                <a16:creationId xmlns:a16="http://schemas.microsoft.com/office/drawing/2014/main" id="{1D088438-C941-5E33-DE30-2BD5F0C95E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29794" y="8353278"/>
            <a:ext cx="6666797" cy="5798450"/>
          </a:xfrm>
          <a:prstGeom prst="rect">
            <a:avLst/>
          </a:prstGeom>
        </p:spPr>
      </p:pic>
      <p:pic>
        <p:nvPicPr>
          <p:cNvPr id="6" name="Εικόνα 5">
            <a:extLst>
              <a:ext uri="{FF2B5EF4-FFF2-40B4-BE49-F238E27FC236}">
                <a16:creationId xmlns:a16="http://schemas.microsoft.com/office/drawing/2014/main" id="{E8756D5A-6DAE-FA4A-BE61-FE8474041F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067146" y="8328075"/>
            <a:ext cx="9171195" cy="4993756"/>
          </a:xfrm>
          <a:prstGeom prst="rect">
            <a:avLst/>
          </a:prstGeom>
        </p:spPr>
      </p:pic>
      <p:pic>
        <p:nvPicPr>
          <p:cNvPr id="9" name="Εικόνα 8">
            <a:extLst>
              <a:ext uri="{FF2B5EF4-FFF2-40B4-BE49-F238E27FC236}">
                <a16:creationId xmlns:a16="http://schemas.microsoft.com/office/drawing/2014/main" id="{98AAEC21-DA1D-E0D5-B4CA-D29731F3D80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067062" y="44501294"/>
            <a:ext cx="10129631" cy="5399252"/>
          </a:xfrm>
          <a:prstGeom prst="rect">
            <a:avLst/>
          </a:prstGeom>
        </p:spPr>
      </p:pic>
      <p:pic>
        <p:nvPicPr>
          <p:cNvPr id="11" name="Εικόνα 10">
            <a:extLst>
              <a:ext uri="{FF2B5EF4-FFF2-40B4-BE49-F238E27FC236}">
                <a16:creationId xmlns:a16="http://schemas.microsoft.com/office/drawing/2014/main" id="{612F84BC-81CA-ED58-0C81-9878AB73F87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001332" y="23599243"/>
            <a:ext cx="10261092" cy="5798450"/>
          </a:xfrm>
          <a:prstGeom prst="rect">
            <a:avLst/>
          </a:prstGeom>
        </p:spPr>
      </p:pic>
      <p:pic>
        <p:nvPicPr>
          <p:cNvPr id="15" name="Εικόνα 14">
            <a:extLst>
              <a:ext uri="{FF2B5EF4-FFF2-40B4-BE49-F238E27FC236}">
                <a16:creationId xmlns:a16="http://schemas.microsoft.com/office/drawing/2014/main" id="{DD2047FD-BE28-E309-AFC7-8AD65F0E406C}"/>
              </a:ext>
            </a:extLst>
          </p:cNvPr>
          <p:cNvPicPr>
            <a:picLocks noChangeAspect="1"/>
          </p:cNvPicPr>
          <p:nvPr/>
        </p:nvPicPr>
        <p:blipFill>
          <a:blip r:embed="rId9"/>
          <a:stretch>
            <a:fillRect/>
          </a:stretch>
        </p:blipFill>
        <p:spPr>
          <a:xfrm>
            <a:off x="1176938" y="36339459"/>
            <a:ext cx="12484173" cy="7064487"/>
          </a:xfrm>
          <a:prstGeom prst="rect">
            <a:avLst/>
          </a:prstGeom>
        </p:spPr>
      </p:pic>
      <p:pic>
        <p:nvPicPr>
          <p:cNvPr id="17" name="Εικόνα 16">
            <a:extLst>
              <a:ext uri="{FF2B5EF4-FFF2-40B4-BE49-F238E27FC236}">
                <a16:creationId xmlns:a16="http://schemas.microsoft.com/office/drawing/2014/main" id="{5F03FBF7-8E8E-6C30-A32A-3E8AD9B4B6C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30314" y="21067165"/>
            <a:ext cx="6311437" cy="3631929"/>
          </a:xfrm>
          <a:prstGeom prst="rect">
            <a:avLst/>
          </a:prstGeom>
        </p:spPr>
      </p:pic>
      <p:pic>
        <p:nvPicPr>
          <p:cNvPr id="19" name="Εικόνα 18">
            <a:extLst>
              <a:ext uri="{FF2B5EF4-FFF2-40B4-BE49-F238E27FC236}">
                <a16:creationId xmlns:a16="http://schemas.microsoft.com/office/drawing/2014/main" id="{427E0071-7B55-D063-26E5-06D9C27AEFD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161924" y="31652866"/>
            <a:ext cx="8298517" cy="4686593"/>
          </a:xfrm>
          <a:prstGeom prst="rect">
            <a:avLst/>
          </a:prstGeom>
        </p:spPr>
      </p:pic>
    </p:spTree>
    <p:extLst>
      <p:ext uri="{BB962C8B-B14F-4D97-AF65-F5344CB8AC3E}">
        <p14:creationId xmlns:p14="http://schemas.microsoft.com/office/powerpoint/2010/main" val="1640141328"/>
      </p:ext>
    </p:extLst>
  </p:cSld>
  <p:clrMapOvr>
    <a:masterClrMapping/>
  </p:clrMapOvr>
  <p:transition spd="slow">
    <p:randomBar dir="vert"/>
  </p:transition>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TotalTime>
  <Words>1557</Words>
  <Application>Microsoft Office PowerPoint</Application>
  <PresentationFormat>Προσαρμογή</PresentationFormat>
  <Paragraphs>137</Paragraphs>
  <Slides>1</Slides>
  <Notes>0</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vt:i4>
      </vt:variant>
    </vt:vector>
  </HeadingPairs>
  <TitlesOfParts>
    <vt:vector size="5" baseType="lpstr">
      <vt:lpstr>Arial</vt:lpstr>
      <vt:lpstr>Calibri</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91</cp:revision>
  <dcterms:created xsi:type="dcterms:W3CDTF">2014-06-01T18:00:45Z</dcterms:created>
  <dcterms:modified xsi:type="dcterms:W3CDTF">2025-07-28T19:57:58Z</dcterms:modified>
</cp:coreProperties>
</file>