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7"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88" autoAdjust="0"/>
    <p:restoredTop sz="94640" autoAdjust="0"/>
  </p:normalViewPr>
  <p:slideViewPr>
    <p:cSldViewPr>
      <p:cViewPr>
        <p:scale>
          <a:sx n="33" d="100"/>
          <a:sy n="33" d="100"/>
        </p:scale>
        <p:origin x="-208" y="-1480"/>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20/03/2024</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20/03/2024</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5.gif"/><Relationship Id="rId3" Type="http://schemas.openxmlformats.org/officeDocument/2006/relationships/image" Target="../media/image2.gif"/><Relationship Id="rId21" Type="http://schemas.openxmlformats.org/officeDocument/2006/relationships/hyperlink" Target="mailto:xmoussas@phys.uoa.gr" TargetMode="External"/><Relationship Id="rId7" Type="http://schemas.openxmlformats.org/officeDocument/2006/relationships/image" Target="../media/image5.jpeg"/><Relationship Id="rId12" Type="http://schemas.openxmlformats.org/officeDocument/2006/relationships/image" Target="../media/image10.jpeg"/><Relationship Id="rId17" Type="http://schemas.microsoft.com/office/2007/relationships/hdphoto" Target="../media/hdphoto2.wdp"/><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7.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9.png"/><Relationship Id="rId24" Type="http://schemas.openxmlformats.org/officeDocument/2006/relationships/image" Target="../media/image19.jpeg"/><Relationship Id="rId5" Type="http://schemas.openxmlformats.org/officeDocument/2006/relationships/image" Target="../media/image4.jpeg"/><Relationship Id="rId15" Type="http://schemas.openxmlformats.org/officeDocument/2006/relationships/image" Target="../media/image13.jpeg"/><Relationship Id="rId23" Type="http://schemas.openxmlformats.org/officeDocument/2006/relationships/image" Target="../media/image18.png"/><Relationship Id="rId10" Type="http://schemas.openxmlformats.org/officeDocument/2006/relationships/image" Target="../media/image8.jpeg"/><Relationship Id="rId19" Type="http://schemas.openxmlformats.org/officeDocument/2006/relationships/image" Target="../media/image16.jpeg"/><Relationship Id="rId4" Type="http://schemas.openxmlformats.org/officeDocument/2006/relationships/image" Target="../media/image3.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hyperlink" Target="mailto:xmoussas@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p:cNvPicPr>
            <a:picLocks noChangeAspect="1" noChangeArrowheads="1"/>
          </p:cNvPicPr>
          <p:nvPr/>
        </p:nvPicPr>
        <p:blipFill>
          <a:blip r:embed="rId2" cstate="print"/>
          <a:srcRect/>
          <a:stretch>
            <a:fillRect/>
          </a:stretch>
        </p:blipFill>
        <p:spPr bwMode="auto">
          <a:xfrm>
            <a:off x="1764042" y="8830298"/>
            <a:ext cx="6073994" cy="4104456"/>
          </a:xfrm>
          <a:prstGeom prst="rect">
            <a:avLst/>
          </a:prstGeom>
          <a:noFill/>
          <a:ln w="9525">
            <a:noFill/>
            <a:miter lim="800000"/>
            <a:headEnd/>
            <a:tailEnd/>
          </a:ln>
        </p:spPr>
      </p:pic>
      <p:sp>
        <p:nvSpPr>
          <p:cNvPr id="48" name="Rectangle 36"/>
          <p:cNvSpPr>
            <a:spLocks noChangeArrowheads="1"/>
          </p:cNvSpPr>
          <p:nvPr/>
        </p:nvSpPr>
        <p:spPr bwMode="auto">
          <a:xfrm>
            <a:off x="4228373" y="1791978"/>
            <a:ext cx="26679525" cy="3456384"/>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n-GB" sz="11500" b="1" i="1" dirty="0">
                <a:solidFill>
                  <a:srgbClr val="003399"/>
                </a:solidFill>
                <a:effectLst>
                  <a:outerShdw blurRad="38100" dist="38100" dir="2700000" algn="tl">
                    <a:srgbClr val="FFFFFF"/>
                  </a:outerShdw>
                </a:effectLst>
                <a:latin typeface="Times New Roman" pitchFamily="18" charset="0"/>
              </a:rPr>
              <a:t>The Antikythera Mechanism Exhibition</a:t>
            </a:r>
          </a:p>
          <a:p>
            <a:pPr algn="ctr" defTabSz="1463422" rtl="1" eaLnBrk="0" hangingPunct="0">
              <a:defRPr/>
            </a:pPr>
            <a:r>
              <a:rPr lang="en-GB" sz="8800" b="1" i="1" dirty="0">
                <a:solidFill>
                  <a:srgbClr val="003399"/>
                </a:solidFill>
                <a:effectLst>
                  <a:outerShdw blurRad="38100" dist="38100" dir="2700000" algn="tl">
                    <a:srgbClr val="FFFFFF"/>
                  </a:outerShdw>
                </a:effectLst>
                <a:latin typeface="Times New Roman" pitchFamily="18" charset="0"/>
              </a:rPr>
              <a:t>The mysterious shipwreck</a:t>
            </a:r>
            <a:endParaRPr lang="en-US" sz="6600" b="1" i="1" dirty="0">
              <a:solidFill>
                <a:srgbClr val="003399"/>
              </a:solidFill>
              <a:effectLst>
                <a:outerShdw blurRad="38100" dist="38100" dir="2700000" algn="tl">
                  <a:srgbClr val="FFFFFF"/>
                </a:outerShdw>
              </a:effectLst>
              <a:latin typeface="Times New Roman" pitchFamily="18" charset="0"/>
            </a:endParaRPr>
          </a:p>
        </p:txBody>
      </p:sp>
      <p:sp>
        <p:nvSpPr>
          <p:cNvPr id="51" name="6 - TextBox"/>
          <p:cNvSpPr txBox="1"/>
          <p:nvPr/>
        </p:nvSpPr>
        <p:spPr>
          <a:xfrm>
            <a:off x="7838037" y="19709616"/>
            <a:ext cx="9849660" cy="18374261"/>
          </a:xfrm>
          <a:prstGeom prst="rect">
            <a:avLst/>
          </a:prstGeom>
          <a:noFill/>
        </p:spPr>
        <p:txBody>
          <a:bodyPr wrap="square" rtlCol="0">
            <a:spAutoFit/>
          </a:bodyPr>
          <a:lstStyle/>
          <a:p>
            <a:r>
              <a:rPr lang="en-GB" sz="3600" b="1" dirty="0"/>
              <a:t>A Mysterious Shipwreck with treasures </a:t>
            </a:r>
            <a:endParaRPr lang="el-GR" sz="3600" dirty="0"/>
          </a:p>
          <a:p>
            <a:r>
              <a:rPr lang="en-GB" sz="3600" dirty="0"/>
              <a:t>The Antikythera Mechanism was found in a big ancient shipwreck of the 1</a:t>
            </a:r>
            <a:r>
              <a:rPr lang="en-GB" sz="3600" baseline="30000" dirty="0"/>
              <a:t>st</a:t>
            </a:r>
            <a:r>
              <a:rPr lang="en-GB" sz="3600" dirty="0"/>
              <a:t> century BC. The ship was full of 600 to 1200 tonnes of Greek treasures, which was probably war loot of the Romans from Greece or pirates. The island of Antikythera, was a place of pirates. The Romans had a taste for Greek art right from the beginning of their prehistory. A Roman Emperor alone took 600 statues from the island of Rhodes.</a:t>
            </a:r>
            <a:endParaRPr lang="el-GR" sz="3600" dirty="0"/>
          </a:p>
          <a:p>
            <a:r>
              <a:rPr lang="en-GB" sz="3600" dirty="0"/>
              <a:t>More than one hundred statues were recovered from the sea during 1901-2 as well as some parts of luxurious beds-sofas (Louis XVI like). Precious glasswork mosaic and very elaborate glasses, similar to the Murano Venetian glasses, the multi-coloured glasses, the </a:t>
            </a:r>
            <a:r>
              <a:rPr lang="en-GB" sz="3600" i="1" dirty="0" err="1"/>
              <a:t>millefiori</a:t>
            </a:r>
            <a:r>
              <a:rPr lang="en-GB" sz="3600" dirty="0"/>
              <a:t>,  golden earrings and other jewellery were recovered, as well as numerous amphorae, originally full of tasty wines and olive oil from various Greek Islands, dated between 80 and 70 BCE, Hellenistic pottery between 75 and 50 BC, Roman pottery around 50 BC, coins in use around 80 and 60 BC. These treasures are at the National Archaeological Museum of Athens.</a:t>
            </a:r>
            <a:endParaRPr lang="el-GR" sz="3600" dirty="0"/>
          </a:p>
          <a:p>
            <a:r>
              <a:rPr lang="en-GB" sz="3600" dirty="0"/>
              <a:t>The shipwreck was discovered in April 1900 by sponge divers from the Greek Island of </a:t>
            </a:r>
            <a:r>
              <a:rPr lang="en-GB" sz="3600" dirty="0" err="1"/>
              <a:t>Syme</a:t>
            </a:r>
            <a:r>
              <a:rPr lang="en-GB" sz="3600" dirty="0"/>
              <a:t>, that stopped in the small Greek Island of Antikythera, between Crete and Peloponnese. Eight experienced divers recovered lots of the findings in this first underwater archaeological excavation at a depth of 40 to 65 meters. </a:t>
            </a:r>
            <a:endParaRPr lang="el-GR" sz="3600" dirty="0"/>
          </a:p>
          <a:p>
            <a:r>
              <a:rPr lang="el-GR" sz="3600" dirty="0"/>
              <a:t> </a:t>
            </a:r>
          </a:p>
          <a:p>
            <a:endParaRPr lang="en-GB" sz="3600" dirty="0">
              <a:effectLst>
                <a:outerShdw blurRad="38100" dist="38100" dir="2700000" algn="tl">
                  <a:srgbClr val="000000">
                    <a:alpha val="43137"/>
                  </a:srgbClr>
                </a:outerShdw>
              </a:effectLst>
            </a:endParaRPr>
          </a:p>
        </p:txBody>
      </p:sp>
      <p:pic>
        <p:nvPicPr>
          <p:cNvPr id="52" name="9 - Εικόνα" descr="frag_A_1xm-dafanes.gif"/>
          <p:cNvPicPr>
            <a:picLocks noChangeAspect="1"/>
          </p:cNvPicPr>
          <p:nvPr/>
        </p:nvPicPr>
        <p:blipFill>
          <a:blip r:embed="rId3" cstate="email"/>
          <a:stretch>
            <a:fillRect/>
          </a:stretch>
        </p:blipFill>
        <p:spPr>
          <a:xfrm>
            <a:off x="3405786" y="43385191"/>
            <a:ext cx="2790505" cy="2664296"/>
          </a:xfrm>
          <a:prstGeom prst="rect">
            <a:avLst/>
          </a:prstGeom>
        </p:spPr>
      </p:pic>
      <p:pic>
        <p:nvPicPr>
          <p:cNvPr id="53" name="11 - Εικόνα" descr="AnMech26.JPG"/>
          <p:cNvPicPr>
            <a:picLocks noChangeAspect="1"/>
          </p:cNvPicPr>
          <p:nvPr/>
        </p:nvPicPr>
        <p:blipFill>
          <a:blip r:embed="rId4" cstate="email"/>
          <a:stretch>
            <a:fillRect/>
          </a:stretch>
        </p:blipFill>
        <p:spPr>
          <a:xfrm rot="5400000">
            <a:off x="27669999" y="10701342"/>
            <a:ext cx="6624736" cy="4968552"/>
          </a:xfrm>
          <a:prstGeom prst="rect">
            <a:avLst/>
          </a:prstGeom>
        </p:spPr>
      </p:pic>
      <p:pic>
        <p:nvPicPr>
          <p:cNvPr id="54" name="Picture 2" descr="D:\TEX\Photos\Antikythera_Mechanism\AnMech09.JPG"/>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bright="24000"/>
                    </a14:imgEffect>
                  </a14:imgLayer>
                </a14:imgProps>
              </a:ext>
            </a:extLst>
          </a:blip>
          <a:srcRect/>
          <a:stretch>
            <a:fillRect/>
          </a:stretch>
        </p:blipFill>
        <p:spPr bwMode="auto">
          <a:xfrm>
            <a:off x="28506359" y="18836241"/>
            <a:ext cx="5022558" cy="6696744"/>
          </a:xfrm>
          <a:prstGeom prst="rect">
            <a:avLst/>
          </a:prstGeom>
          <a:noFill/>
        </p:spPr>
      </p:pic>
      <p:pic>
        <p:nvPicPr>
          <p:cNvPr id="56" name="Picture 3" descr="D:\TEX\Photos\Antikythera_Mechanism\P4207540.JPG"/>
          <p:cNvPicPr>
            <a:picLocks noChangeAspect="1" noChangeArrowheads="1"/>
          </p:cNvPicPr>
          <p:nvPr/>
        </p:nvPicPr>
        <p:blipFill>
          <a:blip r:embed="rId7" cstate="email"/>
          <a:srcRect/>
          <a:stretch>
            <a:fillRect/>
          </a:stretch>
        </p:blipFill>
        <p:spPr bwMode="auto">
          <a:xfrm>
            <a:off x="28337605" y="25934420"/>
            <a:ext cx="5149814" cy="4392488"/>
          </a:xfrm>
          <a:prstGeom prst="rect">
            <a:avLst/>
          </a:prstGeom>
          <a:noFill/>
        </p:spPr>
      </p:pic>
      <p:pic>
        <p:nvPicPr>
          <p:cNvPr id="57" name="Picture 1028"/>
          <p:cNvPicPr>
            <a:picLocks noChangeAspect="1" noChangeArrowheads="1"/>
          </p:cNvPicPr>
          <p:nvPr/>
        </p:nvPicPr>
        <p:blipFill>
          <a:blip r:embed="rId8" cstate="email"/>
          <a:stretch>
            <a:fillRect/>
          </a:stretch>
        </p:blipFill>
        <p:spPr bwMode="auto">
          <a:xfrm>
            <a:off x="2113142" y="23832881"/>
            <a:ext cx="4377504" cy="3282266"/>
          </a:xfrm>
          <a:prstGeom prst="ellipse">
            <a:avLst/>
          </a:prstGeom>
          <a:ln>
            <a:noFill/>
          </a:ln>
          <a:effectLst>
            <a:softEdge rad="112500"/>
          </a:effectLst>
        </p:spPr>
      </p:pic>
      <p:pic>
        <p:nvPicPr>
          <p:cNvPr id="58" name="Picture 2"/>
          <p:cNvPicPr>
            <a:picLocks noGrp="1" noChangeAspect="1" noChangeArrowheads="1"/>
          </p:cNvPicPr>
          <p:nvPr>
            <p:ph/>
          </p:nvPr>
        </p:nvPicPr>
        <p:blipFill>
          <a:blip r:embed="rId9" cstate="email"/>
          <a:stretch>
            <a:fillRect/>
          </a:stretch>
        </p:blipFill>
        <p:spPr>
          <a:xfrm>
            <a:off x="2376514" y="27469397"/>
            <a:ext cx="4223539" cy="3223633"/>
          </a:xfrm>
          <a:prstGeom prst="ellipse">
            <a:avLst/>
          </a:prstGeom>
          <a:ln>
            <a:noFill/>
          </a:ln>
          <a:effectLst>
            <a:softEdge rad="112500"/>
          </a:effectLst>
        </p:spPr>
      </p:pic>
      <p:pic>
        <p:nvPicPr>
          <p:cNvPr id="59" name="Picture 1027"/>
          <p:cNvPicPr>
            <a:picLocks noChangeAspect="1" noChangeArrowheads="1"/>
          </p:cNvPicPr>
          <p:nvPr/>
        </p:nvPicPr>
        <p:blipFill>
          <a:blip r:embed="rId10" cstate="email"/>
          <a:stretch>
            <a:fillRect/>
          </a:stretch>
        </p:blipFill>
        <p:spPr bwMode="auto">
          <a:xfrm>
            <a:off x="2448522" y="31339267"/>
            <a:ext cx="4392545" cy="2826874"/>
          </a:xfrm>
          <a:prstGeom prst="ellipse">
            <a:avLst/>
          </a:prstGeom>
          <a:ln>
            <a:noFill/>
          </a:ln>
          <a:effectLst>
            <a:softEdge rad="112500"/>
          </a:effectLst>
        </p:spPr>
      </p:pic>
      <p:pic>
        <p:nvPicPr>
          <p:cNvPr id="60" name="27 - Εικόνα" descr="glass-vase--from-Antikythera1stCBC.gif"/>
          <p:cNvPicPr>
            <a:picLocks noChangeAspect="1"/>
          </p:cNvPicPr>
          <p:nvPr/>
        </p:nvPicPr>
        <p:blipFill>
          <a:blip r:embed="rId11" cstate="email"/>
          <a:stretch>
            <a:fillRect/>
          </a:stretch>
        </p:blipFill>
        <p:spPr bwMode="auto">
          <a:xfrm>
            <a:off x="2592538" y="38352731"/>
            <a:ext cx="4572527" cy="3014210"/>
          </a:xfrm>
          <a:prstGeom prst="rect">
            <a:avLst/>
          </a:prstGeom>
          <a:noFill/>
          <a:ln>
            <a:noFill/>
          </a:ln>
        </p:spPr>
      </p:pic>
      <p:pic>
        <p:nvPicPr>
          <p:cNvPr id="61" name="Picture 2"/>
          <p:cNvPicPr>
            <a:picLocks noChangeAspect="1" noChangeArrowheads="1"/>
          </p:cNvPicPr>
          <p:nvPr/>
        </p:nvPicPr>
        <p:blipFill>
          <a:blip r:embed="rId12" cstate="email"/>
          <a:stretch>
            <a:fillRect/>
          </a:stretch>
        </p:blipFill>
        <p:spPr bwMode="auto">
          <a:xfrm>
            <a:off x="2376514" y="34738958"/>
            <a:ext cx="4407704" cy="3355387"/>
          </a:xfrm>
          <a:prstGeom prst="ellipse">
            <a:avLst/>
          </a:prstGeom>
          <a:ln>
            <a:noFill/>
          </a:ln>
          <a:effectLst>
            <a:softEdge rad="112500"/>
          </a:effectLst>
        </p:spPr>
      </p:pic>
      <p:pic>
        <p:nvPicPr>
          <p:cNvPr id="62" name="Picture 2"/>
          <p:cNvPicPr>
            <a:picLocks noChangeAspect="1" noChangeArrowheads="1"/>
          </p:cNvPicPr>
          <p:nvPr/>
        </p:nvPicPr>
        <p:blipFill>
          <a:blip r:embed="rId13" cstate="email"/>
          <a:srcRect/>
          <a:stretch>
            <a:fillRect/>
          </a:stretch>
        </p:blipFill>
        <p:spPr bwMode="auto">
          <a:xfrm>
            <a:off x="1850903" y="15425807"/>
            <a:ext cx="4901982" cy="7192147"/>
          </a:xfrm>
          <a:prstGeom prst="rect">
            <a:avLst/>
          </a:prstGeom>
          <a:noFill/>
          <a:ln w="9525">
            <a:noFill/>
            <a:miter lim="800000"/>
            <a:headEnd/>
            <a:tailEnd/>
          </a:ln>
        </p:spPr>
      </p:pic>
      <p:pic>
        <p:nvPicPr>
          <p:cNvPr id="63" name="Picture 4" descr="Lendiakos_Ephoplistis_Syme_1900b"/>
          <p:cNvPicPr>
            <a:picLocks noChangeAspect="1" noChangeArrowheads="1"/>
          </p:cNvPicPr>
          <p:nvPr/>
        </p:nvPicPr>
        <p:blipFill>
          <a:blip r:embed="rId14" cstate="print"/>
          <a:srcRect/>
          <a:stretch>
            <a:fillRect/>
          </a:stretch>
        </p:blipFill>
        <p:spPr bwMode="auto">
          <a:xfrm>
            <a:off x="28374286" y="32279072"/>
            <a:ext cx="5211579" cy="5788359"/>
          </a:xfrm>
          <a:prstGeom prst="rect">
            <a:avLst/>
          </a:prstGeom>
          <a:ln>
            <a:noFill/>
          </a:ln>
          <a:effectLst>
            <a:softEdge rad="112500"/>
          </a:effectLst>
        </p:spPr>
      </p:pic>
      <p:pic>
        <p:nvPicPr>
          <p:cNvPr id="64" name="Picture 3" descr="D:\TEX\ANTIKYTHERA_MECHANISM\Photos\REHMIANA_old-photos\Rehmiana III,9 x A1_XM.jpg"/>
          <p:cNvPicPr>
            <a:picLocks noChangeAspect="1" noChangeArrowheads="1"/>
          </p:cNvPicPr>
          <p:nvPr/>
        </p:nvPicPr>
        <p:blipFill>
          <a:blip r:embed="rId15" cstate="print">
            <a:clrChange>
              <a:clrFrom>
                <a:srgbClr val="CFFFD7"/>
              </a:clrFrom>
              <a:clrTo>
                <a:srgbClr val="CFFFD7">
                  <a:alpha val="0"/>
                </a:srgbClr>
              </a:clrTo>
            </a:clrChange>
            <a:duotone>
              <a:prstClr val="black"/>
              <a:schemeClr val="accent3">
                <a:tint val="45000"/>
                <a:satMod val="400000"/>
              </a:schemeClr>
            </a:duotone>
          </a:blip>
          <a:srcRect/>
          <a:stretch>
            <a:fillRect/>
          </a:stretch>
        </p:blipFill>
        <p:spPr bwMode="auto">
          <a:xfrm>
            <a:off x="12961690" y="9419629"/>
            <a:ext cx="8942301" cy="10026110"/>
          </a:xfrm>
          <a:prstGeom prst="rect">
            <a:avLst/>
          </a:prstGeom>
          <a:noFill/>
        </p:spPr>
      </p:pic>
      <p:pic>
        <p:nvPicPr>
          <p:cNvPr id="65" name="Picture 13" descr="diver"/>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15000"/>
                    </a14:imgEffect>
                  </a14:imgLayer>
                </a14:imgProps>
              </a:ext>
            </a:extLst>
          </a:blip>
          <a:srcRect/>
          <a:stretch>
            <a:fillRect/>
          </a:stretch>
        </p:blipFill>
        <p:spPr bwMode="auto">
          <a:xfrm>
            <a:off x="21667543" y="43279164"/>
            <a:ext cx="5549715" cy="3884280"/>
          </a:xfrm>
          <a:prstGeom prst="ellipse">
            <a:avLst/>
          </a:prstGeom>
          <a:ln>
            <a:noFill/>
          </a:ln>
          <a:effectLst>
            <a:softEdge rad="112500"/>
          </a:effectLst>
        </p:spPr>
      </p:pic>
      <p:sp>
        <p:nvSpPr>
          <p:cNvPr id="66" name="29 - TextBox"/>
          <p:cNvSpPr txBox="1"/>
          <p:nvPr/>
        </p:nvSpPr>
        <p:spPr>
          <a:xfrm>
            <a:off x="28572252" y="30923768"/>
            <a:ext cx="4680520" cy="1200329"/>
          </a:xfrm>
          <a:prstGeom prst="rect">
            <a:avLst/>
          </a:prstGeom>
          <a:noFill/>
        </p:spPr>
        <p:txBody>
          <a:bodyPr wrap="square" rtlCol="0">
            <a:spAutoFit/>
          </a:bodyPr>
          <a:lstStyle/>
          <a:p>
            <a:r>
              <a:rPr lang="en-GB" sz="2400" dirty="0"/>
              <a:t>The Antikythera </a:t>
            </a:r>
            <a:r>
              <a:rPr lang="en-GB" sz="2400" dirty="0" err="1"/>
              <a:t>Ephebe</a:t>
            </a:r>
            <a:r>
              <a:rPr lang="en-GB" sz="2400" dirty="0"/>
              <a:t>, Perseus?</a:t>
            </a:r>
          </a:p>
          <a:p>
            <a:r>
              <a:rPr lang="en-GB" sz="2400" dirty="0"/>
              <a:t>O</a:t>
            </a:r>
            <a:r>
              <a:rPr lang="el-GR" sz="2400" dirty="0"/>
              <a:t> έφηβος των Αντικυθήρων. Περσέας;</a:t>
            </a:r>
            <a:endParaRPr lang="en-GB" sz="2400" dirty="0"/>
          </a:p>
        </p:txBody>
      </p:sp>
      <p:sp>
        <p:nvSpPr>
          <p:cNvPr id="67" name="30 - TextBox"/>
          <p:cNvSpPr txBox="1"/>
          <p:nvPr/>
        </p:nvSpPr>
        <p:spPr>
          <a:xfrm>
            <a:off x="28993030" y="16782596"/>
            <a:ext cx="3744416" cy="461665"/>
          </a:xfrm>
          <a:prstGeom prst="rect">
            <a:avLst/>
          </a:prstGeom>
          <a:noFill/>
        </p:spPr>
        <p:txBody>
          <a:bodyPr wrap="square" rtlCol="0">
            <a:spAutoFit/>
          </a:bodyPr>
          <a:lstStyle/>
          <a:p>
            <a:r>
              <a:rPr lang="en-GB" sz="2400" dirty="0"/>
              <a:t>The Antikythera Philosopher</a:t>
            </a:r>
          </a:p>
        </p:txBody>
      </p:sp>
      <p:sp>
        <p:nvSpPr>
          <p:cNvPr id="68" name="32 - TextBox"/>
          <p:cNvSpPr txBox="1"/>
          <p:nvPr/>
        </p:nvSpPr>
        <p:spPr>
          <a:xfrm>
            <a:off x="28337605" y="38270596"/>
            <a:ext cx="5400600" cy="2246769"/>
          </a:xfrm>
          <a:prstGeom prst="rect">
            <a:avLst/>
          </a:prstGeom>
          <a:noFill/>
        </p:spPr>
        <p:txBody>
          <a:bodyPr wrap="square" rtlCol="0">
            <a:spAutoFit/>
          </a:bodyPr>
          <a:lstStyle/>
          <a:p>
            <a:pPr algn="ctr"/>
            <a:r>
              <a:rPr lang="en-US" sz="2000" dirty="0"/>
              <a:t>The family of the starter (</a:t>
            </a:r>
            <a:r>
              <a:rPr lang="en-US" sz="2000" dirty="0" err="1"/>
              <a:t>shipowner</a:t>
            </a:r>
            <a:r>
              <a:rPr lang="en-US" sz="2000" dirty="0"/>
              <a:t>) </a:t>
            </a:r>
            <a:r>
              <a:rPr lang="en-US" sz="2000" dirty="0" err="1"/>
              <a:t>Fotis</a:t>
            </a:r>
            <a:r>
              <a:rPr lang="en-US" sz="2000" dirty="0"/>
              <a:t> </a:t>
            </a:r>
            <a:r>
              <a:rPr lang="en-US" sz="2000" dirty="0" err="1"/>
              <a:t>Lendiakos</a:t>
            </a:r>
            <a:r>
              <a:rPr lang="en-US" sz="2000" dirty="0"/>
              <a:t> around 1900, who equipped the boats of the spongers, </a:t>
            </a:r>
            <a:r>
              <a:rPr lang="en-US" sz="2000" i="1" dirty="0" err="1"/>
              <a:t>Efterpi</a:t>
            </a:r>
            <a:r>
              <a:rPr lang="en-US" sz="2000" i="1" dirty="0"/>
              <a:t> </a:t>
            </a:r>
            <a:r>
              <a:rPr lang="en-US" sz="2000" dirty="0"/>
              <a:t>and </a:t>
            </a:r>
            <a:r>
              <a:rPr lang="en-US" sz="2000" i="1" dirty="0" err="1"/>
              <a:t>Kalliopi</a:t>
            </a:r>
            <a:r>
              <a:rPr lang="en-US" sz="2000" i="1" dirty="0"/>
              <a:t>.</a:t>
            </a:r>
            <a:endParaRPr lang="el-GR" sz="2000" i="1" dirty="0"/>
          </a:p>
          <a:p>
            <a:pPr algn="ctr"/>
            <a:r>
              <a:rPr lang="el-GR" sz="2000" dirty="0"/>
              <a:t>Η οικογένεια του </a:t>
            </a:r>
            <a:r>
              <a:rPr lang="el-GR" sz="2000" dirty="0" err="1"/>
              <a:t>εκκινητή</a:t>
            </a:r>
            <a:r>
              <a:rPr lang="el-GR" sz="2000" dirty="0"/>
              <a:t> (εφοπλιστή) Φώτη </a:t>
            </a:r>
            <a:r>
              <a:rPr lang="el-GR" sz="2000" dirty="0" err="1"/>
              <a:t>Λενδιακού</a:t>
            </a:r>
            <a:r>
              <a:rPr lang="el-GR" sz="2000" dirty="0"/>
              <a:t> γύρω στα 1900, που εξόπλισε τα πλοιάρια των σφουγγαράδων, την </a:t>
            </a:r>
            <a:r>
              <a:rPr lang="el-GR" sz="2000" i="1" dirty="0"/>
              <a:t>Ευτέρπη </a:t>
            </a:r>
            <a:r>
              <a:rPr lang="el-GR" sz="2000" dirty="0"/>
              <a:t>και </a:t>
            </a:r>
            <a:r>
              <a:rPr lang="el-GR" sz="2000" i="1" dirty="0"/>
              <a:t>Καλλιόπη.</a:t>
            </a:r>
            <a:endParaRPr lang="en-GB" sz="2000" i="1" dirty="0"/>
          </a:p>
        </p:txBody>
      </p:sp>
      <p:grpSp>
        <p:nvGrpSpPr>
          <p:cNvPr id="69" name="45 - Ομάδα"/>
          <p:cNvGrpSpPr/>
          <p:nvPr/>
        </p:nvGrpSpPr>
        <p:grpSpPr>
          <a:xfrm>
            <a:off x="21820988" y="38013760"/>
            <a:ext cx="5400599" cy="5271678"/>
            <a:chOff x="20249960" y="43896210"/>
            <a:chExt cx="5045694" cy="5197617"/>
          </a:xfrm>
        </p:grpSpPr>
        <p:pic>
          <p:nvPicPr>
            <p:cNvPr id="70" name="22 - Εικόνα" descr="LykopantisElias.gif"/>
            <p:cNvPicPr>
              <a:picLocks noChangeAspect="1"/>
            </p:cNvPicPr>
            <p:nvPr/>
          </p:nvPicPr>
          <p:blipFill>
            <a:blip r:embed="rId18" cstate="print">
              <a:duotone>
                <a:prstClr val="black"/>
                <a:srgbClr val="D9C3A5">
                  <a:tint val="50000"/>
                  <a:satMod val="180000"/>
                </a:srgbClr>
              </a:duotone>
            </a:blip>
            <a:stretch>
              <a:fillRect/>
            </a:stretch>
          </p:blipFill>
          <p:spPr>
            <a:xfrm>
              <a:off x="21387284" y="43896210"/>
              <a:ext cx="2771047" cy="3740852"/>
            </a:xfrm>
            <a:prstGeom prst="rect">
              <a:avLst/>
            </a:prstGeom>
            <a:ln>
              <a:noFill/>
            </a:ln>
            <a:effectLst>
              <a:softEdge rad="112500"/>
            </a:effectLst>
          </p:spPr>
        </p:pic>
        <p:sp>
          <p:nvSpPr>
            <p:cNvPr id="71" name="33 - TextBox"/>
            <p:cNvSpPr txBox="1"/>
            <p:nvPr/>
          </p:nvSpPr>
          <p:spPr>
            <a:xfrm>
              <a:off x="20249960" y="47788981"/>
              <a:ext cx="5045694" cy="1304846"/>
            </a:xfrm>
            <a:prstGeom prst="rect">
              <a:avLst/>
            </a:prstGeom>
            <a:noFill/>
          </p:spPr>
          <p:txBody>
            <a:bodyPr wrap="square" rtlCol="0">
              <a:spAutoFit/>
            </a:bodyPr>
            <a:lstStyle/>
            <a:p>
              <a:pPr algn="ctr"/>
              <a:r>
                <a:rPr lang="en-GB" sz="2000" dirty="0"/>
                <a:t>Elias </a:t>
              </a:r>
              <a:r>
                <a:rPr lang="en-GB" sz="2000" dirty="0" err="1"/>
                <a:t>Stadiatis</a:t>
              </a:r>
              <a:r>
                <a:rPr lang="en-GB" sz="2000" dirty="0"/>
                <a:t>, the sponge diver who discovered the shipwreck and the Mechanism</a:t>
              </a:r>
              <a:r>
                <a:rPr lang="el-GR" sz="2000" dirty="0"/>
                <a:t>.</a:t>
              </a:r>
            </a:p>
            <a:p>
              <a:pPr algn="ctr"/>
              <a:r>
                <a:rPr lang="el-GR" sz="2000" dirty="0"/>
                <a:t>Ο Ηλίας </a:t>
              </a:r>
              <a:r>
                <a:rPr lang="el-GR" sz="2000" dirty="0" err="1"/>
                <a:t>Σταδιάτης</a:t>
              </a:r>
              <a:r>
                <a:rPr lang="el-GR" sz="2000" dirty="0"/>
                <a:t> είναι ο δύτης που ανακάλυψε το ναυάγιο και τον Μηχανισμό των Αντικυθήρων.</a:t>
              </a:r>
              <a:endParaRPr lang="en-GB" sz="2000" dirty="0"/>
            </a:p>
          </p:txBody>
        </p:sp>
      </p:grpSp>
      <p:grpSp>
        <p:nvGrpSpPr>
          <p:cNvPr id="72" name="35 - Ομάδα"/>
          <p:cNvGrpSpPr/>
          <p:nvPr/>
        </p:nvGrpSpPr>
        <p:grpSpPr>
          <a:xfrm>
            <a:off x="7971583" y="38001138"/>
            <a:ext cx="12713409" cy="10880849"/>
            <a:chOff x="8371210" y="35324280"/>
            <a:chExt cx="10945216" cy="9644218"/>
          </a:xfrm>
        </p:grpSpPr>
        <p:pic>
          <p:nvPicPr>
            <p:cNvPr id="73" name="12 - Εικόνα" descr="SYMIAKO-KAIKI-ANTIKYTHERA-PINAKAKIA.jpg"/>
            <p:cNvPicPr>
              <a:picLocks noChangeAspect="1"/>
            </p:cNvPicPr>
            <p:nvPr/>
          </p:nvPicPr>
          <p:blipFill>
            <a:blip r:embed="rId19" cstate="email">
              <a:duotone>
                <a:schemeClr val="accent1">
                  <a:shade val="45000"/>
                  <a:satMod val="135000"/>
                </a:schemeClr>
                <a:prstClr val="white"/>
              </a:duotone>
              <a:lum bright="-41000" contrast="48000"/>
            </a:blip>
            <a:stretch>
              <a:fillRect/>
            </a:stretch>
          </p:blipFill>
          <p:spPr>
            <a:xfrm>
              <a:off x="8371210" y="35324280"/>
              <a:ext cx="10891491" cy="7865820"/>
            </a:xfrm>
            <a:prstGeom prst="rect">
              <a:avLst/>
            </a:prstGeom>
            <a:ln>
              <a:noFill/>
            </a:ln>
            <a:effectLst>
              <a:softEdge rad="112500"/>
            </a:effectLst>
          </p:spPr>
        </p:pic>
        <p:sp>
          <p:nvSpPr>
            <p:cNvPr id="74" name="34 - TextBox"/>
            <p:cNvSpPr txBox="1"/>
            <p:nvPr/>
          </p:nvSpPr>
          <p:spPr>
            <a:xfrm>
              <a:off x="8371210" y="43249877"/>
              <a:ext cx="10945216" cy="1718621"/>
            </a:xfrm>
            <a:prstGeom prst="rect">
              <a:avLst/>
            </a:prstGeom>
            <a:noFill/>
          </p:spPr>
          <p:txBody>
            <a:bodyPr wrap="square" rtlCol="0">
              <a:spAutoFit/>
            </a:bodyPr>
            <a:lstStyle/>
            <a:p>
              <a:pPr algn="ctr"/>
              <a:r>
                <a:rPr lang="en-GB" sz="2000" dirty="0"/>
                <a:t>Captain Dimitris </a:t>
              </a:r>
              <a:r>
                <a:rPr lang="en-GB" sz="2000" dirty="0" err="1"/>
                <a:t>Kontos</a:t>
              </a:r>
              <a:r>
                <a:rPr lang="el-GR" sz="2000" dirty="0"/>
                <a:t>,</a:t>
              </a:r>
              <a:r>
                <a:rPr lang="en-US" sz="2000" dirty="0"/>
                <a:t> </a:t>
              </a:r>
              <a:r>
                <a:rPr lang="en-US" sz="2000" dirty="0" err="1"/>
                <a:t>prfessor</a:t>
              </a:r>
              <a:r>
                <a:rPr lang="en-US" sz="2000" dirty="0"/>
                <a:t> of Archaeology at the University of Athens A. </a:t>
              </a:r>
              <a:r>
                <a:rPr lang="en-US" sz="2000" dirty="0" err="1"/>
                <a:t>Oikonomos</a:t>
              </a:r>
              <a:r>
                <a:rPr lang="en-US" sz="2000" dirty="0"/>
                <a:t>, minister Sp. </a:t>
              </a:r>
              <a:r>
                <a:rPr lang="en-US" sz="2000" dirty="0" err="1"/>
                <a:t>Stais</a:t>
              </a:r>
              <a:r>
                <a:rPr lang="en-GB" sz="2000" dirty="0"/>
                <a:t> and the crew, the divers (including Elias </a:t>
              </a:r>
              <a:r>
                <a:rPr lang="en-GB" sz="2000" dirty="0" err="1"/>
                <a:t>Stadiatis</a:t>
              </a:r>
              <a:r>
                <a:rPr lang="en-GB" sz="2000" dirty="0"/>
                <a:t> in diver suit), in the boat </a:t>
              </a:r>
              <a:r>
                <a:rPr lang="en-GB" sz="2000" i="1" dirty="0" err="1"/>
                <a:t>Kalliope</a:t>
              </a:r>
              <a:r>
                <a:rPr lang="en-GB" sz="2000" dirty="0"/>
                <a:t> who discovered the shipwreck and the Mechanism</a:t>
              </a:r>
              <a:r>
                <a:rPr lang="el-GR" sz="2000" dirty="0"/>
                <a:t>.</a:t>
              </a:r>
            </a:p>
            <a:p>
              <a:pPr algn="ctr"/>
              <a:r>
                <a:rPr lang="el-GR" sz="2000" dirty="0"/>
                <a:t>Ο καπετάνιος Δημήτρης Κοντός, ο καθηγητής αρχαιολογίας του Πανεπιστημίου Αθηνών Α. Οικονόμος, ο υπουργός </a:t>
              </a:r>
              <a:r>
                <a:rPr lang="el-GR" sz="2000" dirty="0" err="1"/>
                <a:t>Σπυρ</a:t>
              </a:r>
              <a:r>
                <a:rPr lang="el-GR" sz="2000" dirty="0"/>
                <a:t>. </a:t>
              </a:r>
              <a:r>
                <a:rPr lang="el-GR" sz="2000" dirty="0" err="1"/>
                <a:t>Στάης</a:t>
              </a:r>
              <a:r>
                <a:rPr lang="el-GR" sz="2000" dirty="0"/>
                <a:t> και το πλήρωμα, οι δύτες (συμπεριλαμβανομένου του Ηλία </a:t>
              </a:r>
              <a:r>
                <a:rPr lang="el-GR" sz="2000" dirty="0" err="1"/>
                <a:t>Σταδιάτη</a:t>
              </a:r>
              <a:r>
                <a:rPr lang="el-GR" sz="2000" dirty="0"/>
                <a:t> με στολή δύτη), στο σκάφος Καλλιόπη που ανακάλυψε το ναυάγιο και τον Μηχανισμό</a:t>
              </a:r>
            </a:p>
          </p:txBody>
        </p:sp>
      </p:grpSp>
      <p:sp>
        <p:nvSpPr>
          <p:cNvPr id="75" name="36 - TextBox"/>
          <p:cNvSpPr txBox="1"/>
          <p:nvPr/>
        </p:nvSpPr>
        <p:spPr>
          <a:xfrm>
            <a:off x="1296394" y="41533596"/>
            <a:ext cx="6300296" cy="1323439"/>
          </a:xfrm>
          <a:prstGeom prst="rect">
            <a:avLst/>
          </a:prstGeom>
          <a:noFill/>
        </p:spPr>
        <p:txBody>
          <a:bodyPr wrap="square" rtlCol="0">
            <a:spAutoFit/>
          </a:bodyPr>
          <a:lstStyle/>
          <a:p>
            <a:pPr algn="ctr"/>
            <a:r>
              <a:rPr lang="el-GR" sz="2000" dirty="0"/>
              <a:t>Πολυτελή γυάλινα αγγεία, </a:t>
            </a:r>
            <a:r>
              <a:rPr lang="el-GR" sz="2000" dirty="0" err="1"/>
              <a:t>περ</a:t>
            </a:r>
            <a:r>
              <a:rPr lang="el-GR" sz="2000" dirty="0"/>
              <a:t>. 75 </a:t>
            </a:r>
            <a:r>
              <a:rPr lang="el-GR" sz="2000" dirty="0" err="1"/>
              <a:t>π.Χ.</a:t>
            </a:r>
            <a:r>
              <a:rPr lang="el-GR" sz="2000" dirty="0"/>
              <a:t>, από το ναυάγιο.</a:t>
            </a:r>
            <a:br>
              <a:rPr lang="el-GR" sz="2000" dirty="0"/>
            </a:br>
            <a:r>
              <a:rPr lang="la-Latn" sz="2000" dirty="0"/>
              <a:t>Enë qelqi luksoze, rreth 75 para Krishtit, nga mbytja e anijes.</a:t>
            </a:r>
          </a:p>
          <a:p>
            <a:pPr algn="ctr"/>
            <a:r>
              <a:rPr lang="la-Latn" sz="2000" dirty="0"/>
              <a:t>Luxury glass vessels, c 75 BC, from the shipwreck.</a:t>
            </a:r>
          </a:p>
        </p:txBody>
      </p:sp>
      <p:sp>
        <p:nvSpPr>
          <p:cNvPr id="76" name="37 - TextBox"/>
          <p:cNvSpPr txBox="1"/>
          <p:nvPr/>
        </p:nvSpPr>
        <p:spPr>
          <a:xfrm>
            <a:off x="1742413" y="22617954"/>
            <a:ext cx="4788935" cy="923330"/>
          </a:xfrm>
          <a:prstGeom prst="rect">
            <a:avLst/>
          </a:prstGeom>
          <a:noFill/>
        </p:spPr>
        <p:txBody>
          <a:bodyPr wrap="square" rtlCol="0">
            <a:spAutoFit/>
          </a:bodyPr>
          <a:lstStyle/>
          <a:p>
            <a:pPr algn="ctr"/>
            <a:r>
              <a:rPr lang="el-GR" sz="1800" dirty="0"/>
              <a:t>Ενώτιο (σκουλαρίκι) που βρέθηκε στο ναυάγιο.</a:t>
            </a:r>
          </a:p>
          <a:p>
            <a:pPr algn="ctr"/>
            <a:r>
              <a:rPr lang="la-Latn" sz="1800" dirty="0"/>
              <a:t>Earring found in the wreck</a:t>
            </a:r>
            <a:r>
              <a:rPr lang="el-GR" sz="1800" dirty="0"/>
              <a:t>.</a:t>
            </a:r>
            <a:endParaRPr lang="la-Latn" sz="1800" dirty="0"/>
          </a:p>
          <a:p>
            <a:pPr algn="ctr"/>
            <a:r>
              <a:rPr lang="la-Latn" sz="1800" dirty="0"/>
              <a:t>Një vath i gjetur në rrënoja</a:t>
            </a:r>
          </a:p>
        </p:txBody>
      </p:sp>
      <p:sp>
        <p:nvSpPr>
          <p:cNvPr id="77" name="38 - TextBox"/>
          <p:cNvSpPr txBox="1"/>
          <p:nvPr/>
        </p:nvSpPr>
        <p:spPr>
          <a:xfrm>
            <a:off x="1850903" y="13185618"/>
            <a:ext cx="6120680" cy="1477328"/>
          </a:xfrm>
          <a:prstGeom prst="rect">
            <a:avLst/>
          </a:prstGeom>
          <a:noFill/>
        </p:spPr>
        <p:txBody>
          <a:bodyPr wrap="square" rtlCol="0">
            <a:spAutoFit/>
          </a:bodyPr>
          <a:lstStyle/>
          <a:p>
            <a:pPr algn="ctr"/>
            <a:r>
              <a:rPr lang="en-GB" sz="1800" dirty="0"/>
              <a:t>The treasure of  thirty-six silver coins, tetra-drachmas, </a:t>
            </a:r>
          </a:p>
          <a:p>
            <a:pPr algn="ctr"/>
            <a:r>
              <a:rPr lang="en-GB" sz="1800" dirty="0"/>
              <a:t>32 from Ephesus and  4 from </a:t>
            </a:r>
            <a:r>
              <a:rPr lang="en-GB" sz="1800" dirty="0" err="1"/>
              <a:t>Pergamon</a:t>
            </a:r>
            <a:r>
              <a:rPr lang="en-GB" sz="1800" dirty="0"/>
              <a:t>,  from the shipwreck, dated between  104 and 67 BC. Taking into account all other  coins before 60 BC these give an account of the date and provenance of the ship.</a:t>
            </a:r>
          </a:p>
        </p:txBody>
      </p:sp>
      <p:grpSp>
        <p:nvGrpSpPr>
          <p:cNvPr id="78" name="44 - Ομάδα"/>
          <p:cNvGrpSpPr/>
          <p:nvPr/>
        </p:nvGrpSpPr>
        <p:grpSpPr>
          <a:xfrm>
            <a:off x="28635109" y="40536547"/>
            <a:ext cx="4923443" cy="6886164"/>
            <a:chOff x="19517120" y="38683192"/>
            <a:chExt cx="5187673" cy="6250739"/>
          </a:xfrm>
        </p:grpSpPr>
        <p:pic>
          <p:nvPicPr>
            <p:cNvPr id="79" name="40 - Εικόνα" descr="XARTIS_ELLADAS_XM_Antikythera.jpg"/>
            <p:cNvPicPr>
              <a:picLocks noChangeAspect="1"/>
            </p:cNvPicPr>
            <p:nvPr/>
          </p:nvPicPr>
          <p:blipFill>
            <a:blip r:embed="rId20" cstate="print"/>
            <a:stretch>
              <a:fillRect/>
            </a:stretch>
          </p:blipFill>
          <p:spPr>
            <a:xfrm>
              <a:off x="19517120" y="38683192"/>
              <a:ext cx="4978248" cy="3925705"/>
            </a:xfrm>
            <a:prstGeom prst="rect">
              <a:avLst/>
            </a:prstGeom>
            <a:ln>
              <a:noFill/>
            </a:ln>
            <a:effectLst>
              <a:softEdge rad="112500"/>
            </a:effectLst>
          </p:spPr>
        </p:pic>
        <p:sp>
          <p:nvSpPr>
            <p:cNvPr id="80" name="43 - TextBox"/>
            <p:cNvSpPr txBox="1"/>
            <p:nvPr/>
          </p:nvSpPr>
          <p:spPr>
            <a:xfrm>
              <a:off x="19664233" y="43173861"/>
              <a:ext cx="5040560" cy="1760070"/>
            </a:xfrm>
            <a:prstGeom prst="rect">
              <a:avLst/>
            </a:prstGeom>
            <a:noFill/>
          </p:spPr>
          <p:txBody>
            <a:bodyPr wrap="square" rtlCol="0">
              <a:spAutoFit/>
            </a:bodyPr>
            <a:lstStyle/>
            <a:p>
              <a:pPr algn="ctr"/>
              <a:r>
                <a:rPr lang="en-GB" sz="2000" dirty="0"/>
                <a:t>The ship’s possible routes and the </a:t>
              </a:r>
              <a:r>
                <a:rPr lang="en-US" sz="2000" dirty="0"/>
                <a:t>ancient ship with the treasures on their way to Rome, c. 80-60 BC.</a:t>
              </a:r>
              <a:endParaRPr lang="el-GR" sz="2000" dirty="0"/>
            </a:p>
            <a:p>
              <a:pPr algn="ctr"/>
              <a:r>
                <a:rPr lang="el-GR" sz="2000" dirty="0"/>
                <a:t>Πιθανές διαδρομές του αρχαίου πλοίου</a:t>
              </a:r>
              <a:r>
                <a:rPr lang="en-US" sz="2000" dirty="0"/>
                <a:t> </a:t>
              </a:r>
              <a:r>
                <a:rPr lang="el-GR" sz="2000" dirty="0"/>
                <a:t>από το Αιγαίο προς τη Ρώμη. Γύρω στα 80-60 </a:t>
              </a:r>
              <a:r>
                <a:rPr lang="el-GR" sz="2000" dirty="0" err="1"/>
                <a:t>π.Χ.</a:t>
              </a:r>
              <a:r>
                <a:rPr lang="el-GR" sz="2000" dirty="0"/>
                <a:t> </a:t>
              </a:r>
              <a:endParaRPr lang="en-GB" sz="2000" dirty="0">
                <a:solidFill>
                  <a:srgbClr val="FF0000"/>
                </a:solidFill>
              </a:endParaRPr>
            </a:p>
          </p:txBody>
        </p:sp>
      </p:grpSp>
      <p:sp>
        <p:nvSpPr>
          <p:cNvPr id="37" name="30 - TextBox"/>
          <p:cNvSpPr txBox="1"/>
          <p:nvPr/>
        </p:nvSpPr>
        <p:spPr>
          <a:xfrm>
            <a:off x="29145430" y="17790708"/>
            <a:ext cx="3744416" cy="461665"/>
          </a:xfrm>
          <a:prstGeom prst="rect">
            <a:avLst/>
          </a:prstGeom>
          <a:noFill/>
        </p:spPr>
        <p:txBody>
          <a:bodyPr wrap="square" rtlCol="0">
            <a:spAutoFit/>
          </a:bodyPr>
          <a:lstStyle/>
          <a:p>
            <a:r>
              <a:rPr lang="en-GB" sz="2400" dirty="0">
                <a:solidFill>
                  <a:srgbClr val="FF0000"/>
                </a:solidFill>
              </a:rPr>
              <a:t>The Antikythera Philosopher</a:t>
            </a:r>
          </a:p>
        </p:txBody>
      </p:sp>
      <p:sp>
        <p:nvSpPr>
          <p:cNvPr id="35" name="6 - TextBox"/>
          <p:cNvSpPr txBox="1"/>
          <p:nvPr/>
        </p:nvSpPr>
        <p:spPr>
          <a:xfrm>
            <a:off x="18310663" y="19709616"/>
            <a:ext cx="9885189" cy="17266265"/>
          </a:xfrm>
          <a:prstGeom prst="rect">
            <a:avLst/>
          </a:prstGeom>
          <a:noFill/>
        </p:spPr>
        <p:txBody>
          <a:bodyPr wrap="square" rtlCol="0">
            <a:spAutoFit/>
          </a:bodyPr>
          <a:lstStyle/>
          <a:p>
            <a:r>
              <a:rPr lang="el-GR" sz="3100" b="1" dirty="0"/>
              <a:t>Ένα μυστηριώδες ναυάγιο με θησαυρούς</a:t>
            </a:r>
          </a:p>
          <a:p>
            <a:r>
              <a:rPr lang="el-GR" sz="3100" dirty="0"/>
              <a:t>Ο Μηχανισμός των Αντικυθήρων βρέθηκε σε μεγάλο αρχαίο ναυάγιο του 1ου αιώνα </a:t>
            </a:r>
            <a:r>
              <a:rPr lang="el-GR" sz="3100" dirty="0" err="1"/>
              <a:t>π.Χ.</a:t>
            </a:r>
            <a:r>
              <a:rPr lang="el-GR" sz="3100" dirty="0"/>
              <a:t> Το πλοίο ήταν γεμάτο από 600 έως 1200 τόνους ελληνικούς θησαυρούς, που πιθανότατα ήταν πολεμικά λάφυρα των Ρωμαίων από την Ελλάδα ή λεία πειρατών. Το νησί των Αντικυθήρων, ήταν τόπος πειρατών για αιώνες. Οι Ρωμαίοι είχαν αγάπη για την ελληνική τέχνη από την αρχή της προϊστορίας τους. Ένας Ρωμαίος Αυτοκράτορας πήρε 600 αγάλματα μόνον από το νησί της Ρόδου.</a:t>
            </a:r>
          </a:p>
          <a:p>
            <a:r>
              <a:rPr lang="el-GR" sz="3100" dirty="0"/>
              <a:t>Περισσότερα από εκατό αγάλματα ανασύρθηκαν από τη θάλασσα κατά τη διάρκεια του 1901-2, καθώς και ορισμένα τμήματα πολυτελών ανακλίντρων (στιλ </a:t>
            </a:r>
            <a:r>
              <a:rPr lang="fr-CA" sz="3100" dirty="0"/>
              <a:t>Louis XVI</a:t>
            </a:r>
            <a:r>
              <a:rPr lang="el-GR" sz="3100" dirty="0"/>
              <a:t>). Βρέθηκαν πολύτιμα περίτεχνα αγγεία από γυαλί. Κάποια γυάλινα είναι παρόμοια με τα βενετσιάνικα κρυστάλλινα αντικείμενα </a:t>
            </a:r>
            <a:r>
              <a:rPr lang="el-GR" sz="3100" dirty="0" err="1"/>
              <a:t>Murano</a:t>
            </a:r>
            <a:r>
              <a:rPr lang="el-GR" sz="3100" dirty="0"/>
              <a:t>, άλλα με τα πολύχρωμα και περίτεχνα </a:t>
            </a:r>
            <a:r>
              <a:rPr lang="el-GR" sz="3100" dirty="0" err="1"/>
              <a:t>millefiori</a:t>
            </a:r>
            <a:r>
              <a:rPr lang="el-GR" sz="3100" dirty="0"/>
              <a:t>. Βρέθηκαν χρυσά σκουλαρίκια και άλλα κοσμήματα. Επίσης πολυάριθμοι αμφορείς που ασφαλώς αρχικά ήταν γεμάτοι με εύγευστα κρασιά και ελαιόλαδο από διάφορα ελληνικά νησιά. Το ναυάγιο χρονολογείται μεταξύ 80 και 60 </a:t>
            </a:r>
            <a:r>
              <a:rPr lang="el-GR" sz="3100" dirty="0" err="1"/>
              <a:t>π.Χ.</a:t>
            </a:r>
            <a:r>
              <a:rPr lang="el-GR" sz="3100" dirty="0"/>
              <a:t>, ελληνιστική κεραμική μεταξύ 75 και 50 </a:t>
            </a:r>
            <a:r>
              <a:rPr lang="el-GR" sz="3100" dirty="0" err="1"/>
              <a:t>π.Χ.</a:t>
            </a:r>
            <a:r>
              <a:rPr lang="el-GR" sz="3100" dirty="0"/>
              <a:t>, ρωμαϊκή κεραμική γύρω στο 50 </a:t>
            </a:r>
            <a:r>
              <a:rPr lang="el-GR" sz="3100" dirty="0" err="1"/>
              <a:t>π.Χ.</a:t>
            </a:r>
            <a:r>
              <a:rPr lang="el-GR" sz="3100" dirty="0"/>
              <a:t>, νομίσματα σε χρήση γύρω στο 80 και 60 </a:t>
            </a:r>
            <a:r>
              <a:rPr lang="el-GR" sz="3100" dirty="0" err="1"/>
              <a:t>π.Χ.</a:t>
            </a:r>
            <a:r>
              <a:rPr lang="el-GR" sz="3100" dirty="0"/>
              <a:t> Οι θησαυροί αυτοί εκτίθενται στο Εθνικό Αρχαιολογικό Μουσείο Αθηνών.</a:t>
            </a:r>
          </a:p>
          <a:p>
            <a:r>
              <a:rPr lang="el-GR" sz="3100" dirty="0"/>
              <a:t>Το ναυάγιο ανακαλύφθηκε τον Απρίλιο του 1900, τη Μεγάλη Τρίτη, από σφουγγαράδες από το ελληνικό νησί Σύμη, όπου σταμάτησαν από θαλασσοταραχή στο μικρό ελληνικό νησί των Αντικυθήρων, μεταξύ Κρήτης και Πελοποννήσου. Οκτώ έμπειροι δύτες ανακάλυψαν πολλά από τα ευρήματα σε αυτή την πρώτη υποβρύχια αρχαιολογική ανασκαφή σε βάθος 40 έως 65 μέτρων. Τα υπολείμματα του πλοίου σήμερα εκτείνονται σε μήκος 45 μέτρα, πλάτος 10 με 15 και έχουν πάχος γύρω στο ένα μέτρο και βάρος γύρω στους 100 τόνους. Το τεράστιο πλοίο είχε επένδυση από μόλυβδο που το προστάτευε πολλαπλά και έδινε ευστάθεια. Βρέθηκαν και κάποια όπλα του πλοίου.</a:t>
            </a:r>
            <a:endParaRPr lang="en-GB" sz="3100" dirty="0">
              <a:effectLst>
                <a:outerShdw blurRad="38100" dist="38100" dir="2700000" algn="tl">
                  <a:srgbClr val="000000">
                    <a:alpha val="43137"/>
                  </a:srgbClr>
                </a:outerShdw>
              </a:effectLst>
            </a:endParaRPr>
          </a:p>
        </p:txBody>
      </p:sp>
      <p:sp>
        <p:nvSpPr>
          <p:cNvPr id="42" name="Rectangle 36"/>
          <p:cNvSpPr>
            <a:spLocks noChangeArrowheads="1"/>
          </p:cNvSpPr>
          <p:nvPr/>
        </p:nvSpPr>
        <p:spPr bwMode="auto">
          <a:xfrm>
            <a:off x="4055431" y="5450751"/>
            <a:ext cx="26679525" cy="3456384"/>
          </a:xfrm>
          <a:prstGeom prst="rect">
            <a:avLst/>
          </a:prstGeom>
          <a:noFill/>
          <a:ln w="9525">
            <a:noFill/>
            <a:miter lim="800000"/>
            <a:headEnd/>
            <a:tailEnd/>
          </a:ln>
          <a:effectLst/>
        </p:spPr>
        <p:txBody>
          <a:bodyPr lIns="147293" tIns="73647" rIns="147293" bIns="73647" anchor="ctr"/>
          <a:lstStyle/>
          <a:p>
            <a:pPr algn="ctr" defTabSz="1463422" rtl="1" eaLnBrk="0" hangingPunct="0">
              <a:defRPr/>
            </a:pPr>
            <a:r>
              <a:rPr lang="el-GR" sz="11500" b="1" i="1" dirty="0">
                <a:solidFill>
                  <a:srgbClr val="003399"/>
                </a:solidFill>
                <a:effectLst>
                  <a:outerShdw blurRad="38100" dist="38100" dir="2700000" algn="tl">
                    <a:srgbClr val="FFFFFF"/>
                  </a:outerShdw>
                </a:effectLst>
                <a:latin typeface="Times New Roman" pitchFamily="18" charset="0"/>
              </a:rPr>
              <a:t>Έκθεση Μηχανισμού Αντικυθήρων</a:t>
            </a:r>
          </a:p>
          <a:p>
            <a:pPr algn="ctr" defTabSz="1463422" rtl="1" eaLnBrk="0" hangingPunct="0">
              <a:defRPr/>
            </a:pPr>
            <a:r>
              <a:rPr lang="el-GR" sz="11500" b="1" i="1" dirty="0">
                <a:solidFill>
                  <a:srgbClr val="003399"/>
                </a:solidFill>
                <a:effectLst>
                  <a:outerShdw blurRad="38100" dist="38100" dir="2700000" algn="tl">
                    <a:srgbClr val="FFFFFF"/>
                  </a:outerShdw>
                </a:effectLst>
                <a:latin typeface="Times New Roman" pitchFamily="18" charset="0"/>
              </a:rPr>
              <a:t>Το μυστηριώδες ναυάγιο</a:t>
            </a:r>
            <a:endParaRPr lang="en-US" sz="6600" b="1" i="1" dirty="0">
              <a:solidFill>
                <a:srgbClr val="003399"/>
              </a:solidFill>
              <a:effectLst>
                <a:outerShdw blurRad="38100" dist="38100" dir="2700000" algn="tl">
                  <a:srgbClr val="FFFFFF"/>
                </a:outerShdw>
              </a:effectLst>
              <a:latin typeface="Times New Roman" pitchFamily="18" charset="0"/>
            </a:endParaRPr>
          </a:p>
        </p:txBody>
      </p:sp>
      <p:grpSp>
        <p:nvGrpSpPr>
          <p:cNvPr id="43" name="Ομάδα 42"/>
          <p:cNvGrpSpPr/>
          <p:nvPr/>
        </p:nvGrpSpPr>
        <p:grpSpPr>
          <a:xfrm>
            <a:off x="1296394" y="2214633"/>
            <a:ext cx="4830786" cy="5334632"/>
            <a:chOff x="1993246" y="829659"/>
            <a:chExt cx="4830786" cy="5334632"/>
          </a:xfrm>
        </p:grpSpPr>
        <p:sp>
          <p:nvSpPr>
            <p:cNvPr id="46" name="Rectangle 95"/>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p>
              <a:pPr algn="ctr" defTabSz="6097588"/>
              <a:r>
                <a:rPr lang="en-GB" sz="2400" dirty="0" err="1">
                  <a:solidFill>
                    <a:srgbClr val="003399"/>
                  </a:solidFill>
                </a:rPr>
                <a:t>Universiteti</a:t>
              </a:r>
              <a:r>
                <a:rPr lang="en-GB" sz="2400" dirty="0">
                  <a:solidFill>
                    <a:srgbClr val="003399"/>
                  </a:solidFill>
                </a:rPr>
                <a:t> </a:t>
              </a:r>
              <a:r>
                <a:rPr lang="en-GB" sz="2400" dirty="0" err="1">
                  <a:solidFill>
                    <a:srgbClr val="003399"/>
                  </a:solidFill>
                </a:rPr>
                <a:t>Kombëtar</a:t>
              </a:r>
              <a:r>
                <a:rPr lang="en-GB" sz="2400" dirty="0">
                  <a:solidFill>
                    <a:srgbClr val="003399"/>
                  </a:solidFill>
                </a:rPr>
                <a:t> </a:t>
              </a:r>
              <a:r>
                <a:rPr lang="en-GB" sz="2400" dirty="0" err="1">
                  <a:solidFill>
                    <a:srgbClr val="003399"/>
                  </a:solidFill>
                </a:rPr>
                <a:t>dhe</a:t>
              </a:r>
              <a:r>
                <a:rPr lang="en-GB" sz="2400" dirty="0">
                  <a:solidFill>
                    <a:srgbClr val="003399"/>
                  </a:solidFill>
                </a:rPr>
                <a:t> </a:t>
              </a:r>
              <a:r>
                <a:rPr lang="en-GB" sz="2400" dirty="0" err="1">
                  <a:solidFill>
                    <a:srgbClr val="003399"/>
                  </a:solidFill>
                </a:rPr>
                <a:t>Kapodistrian</a:t>
              </a:r>
              <a:r>
                <a:rPr lang="en-GB" sz="2400" dirty="0">
                  <a:solidFill>
                    <a:srgbClr val="003399"/>
                  </a:solidFill>
                </a:rPr>
                <a:t> </a:t>
              </a:r>
              <a:r>
                <a:rPr lang="en-GB" sz="2400" dirty="0" err="1">
                  <a:solidFill>
                    <a:srgbClr val="003399"/>
                  </a:solidFill>
                </a:rPr>
                <a:t>i</a:t>
              </a:r>
              <a:r>
                <a:rPr lang="en-GB" sz="2400" dirty="0">
                  <a:solidFill>
                    <a:srgbClr val="003399"/>
                  </a:solidFill>
                </a:rPr>
                <a:t> </a:t>
              </a:r>
              <a:r>
                <a:rPr lang="en-GB" sz="2400" dirty="0" err="1">
                  <a:solidFill>
                    <a:srgbClr val="003399"/>
                  </a:solidFill>
                </a:rPr>
                <a:t>Athinës</a:t>
              </a:r>
              <a:endParaRPr lang="el-GR" sz="2400" dirty="0">
                <a:solidFill>
                  <a:srgbClr val="003399"/>
                </a:solidFill>
              </a:endParaRP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21"/>
                </a:rPr>
                <a:t>xmoussas@phys.uoa.gr</a:t>
              </a:r>
              <a:r>
                <a:rPr lang="en-GB" sz="1400" b="1" dirty="0">
                  <a:solidFill>
                    <a:srgbClr val="003399"/>
                  </a:solidFill>
                </a:rPr>
                <a:t>, </a:t>
              </a:r>
              <a:r>
                <a:rPr lang="en-GB" sz="1400" b="1" dirty="0">
                  <a:solidFill>
                    <a:srgbClr val="003399"/>
                  </a:solidFill>
                  <a:hlinkClick r:id="rId22"/>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2022 X. Moussas</a:t>
              </a:r>
              <a:endParaRPr lang="el-GR" sz="1400" dirty="0">
                <a:solidFill>
                  <a:srgbClr val="003399"/>
                </a:solidFill>
              </a:endParaRPr>
            </a:p>
            <a:p>
              <a:pPr algn="ctr" defTabSz="6097588"/>
              <a:endParaRPr lang="el-GR" sz="2400" dirty="0">
                <a:solidFill>
                  <a:srgbClr val="003399"/>
                </a:solidFill>
              </a:endParaRPr>
            </a:p>
          </p:txBody>
        </p:sp>
        <p:pic>
          <p:nvPicPr>
            <p:cNvPr id="45" name="Picture 2" descr="https://upload.wikimedia.org/wikipedia/el/2/2b/Logo_uoa_blue.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Εικόνα 2" descr="Εικόνα που περιέχει μπρούτζινα γλυπτά, μουσείο, τέχνη, Τεχνούργημα&#10;&#10;Περιγραφή που δημιουργήθηκε αυτόματα">
            <a:extLst>
              <a:ext uri="{FF2B5EF4-FFF2-40B4-BE49-F238E27FC236}">
                <a16:creationId xmlns:a16="http://schemas.microsoft.com/office/drawing/2014/main" id="{E33747AE-ED8B-DB46-AFDA-E18520B84D4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068264" y="1258299"/>
            <a:ext cx="4378114" cy="6046650"/>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969</Words>
  <Application>Microsoft Office PowerPoint</Application>
  <PresentationFormat>Προσαρμογή</PresentationFormat>
  <Paragraphs>37</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83</cp:revision>
  <dcterms:created xsi:type="dcterms:W3CDTF">2014-06-01T18:00:45Z</dcterms:created>
  <dcterms:modified xsi:type="dcterms:W3CDTF">2024-03-20T09:17:16Z</dcterms:modified>
</cp:coreProperties>
</file>