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Lst>
  <p:sldSz cx="36004500" cy="51206400"/>
  <p:notesSz cx="6858000" cy="9144000"/>
  <p:defaultTextStyle>
    <a:defPPr>
      <a:defRPr lang="en-US"/>
    </a:defPPr>
    <a:lvl1pPr marL="0" algn="l" defTabSz="4610588" rtl="0" eaLnBrk="1" latinLnBrk="0" hangingPunct="1">
      <a:defRPr sz="9100" kern="1200">
        <a:solidFill>
          <a:schemeClr val="tx1"/>
        </a:solidFill>
        <a:latin typeface="+mn-lt"/>
        <a:ea typeface="+mn-ea"/>
        <a:cs typeface="+mn-cs"/>
      </a:defRPr>
    </a:lvl1pPr>
    <a:lvl2pPr marL="2305294" algn="l" defTabSz="4610588" rtl="0" eaLnBrk="1" latinLnBrk="0" hangingPunct="1">
      <a:defRPr sz="9100" kern="1200">
        <a:solidFill>
          <a:schemeClr val="tx1"/>
        </a:solidFill>
        <a:latin typeface="+mn-lt"/>
        <a:ea typeface="+mn-ea"/>
        <a:cs typeface="+mn-cs"/>
      </a:defRPr>
    </a:lvl2pPr>
    <a:lvl3pPr marL="4610588" algn="l" defTabSz="4610588" rtl="0" eaLnBrk="1" latinLnBrk="0" hangingPunct="1">
      <a:defRPr sz="9100" kern="1200">
        <a:solidFill>
          <a:schemeClr val="tx1"/>
        </a:solidFill>
        <a:latin typeface="+mn-lt"/>
        <a:ea typeface="+mn-ea"/>
        <a:cs typeface="+mn-cs"/>
      </a:defRPr>
    </a:lvl3pPr>
    <a:lvl4pPr marL="6915882" algn="l" defTabSz="4610588" rtl="0" eaLnBrk="1" latinLnBrk="0" hangingPunct="1">
      <a:defRPr sz="9100" kern="1200">
        <a:solidFill>
          <a:schemeClr val="tx1"/>
        </a:solidFill>
        <a:latin typeface="+mn-lt"/>
        <a:ea typeface="+mn-ea"/>
        <a:cs typeface="+mn-cs"/>
      </a:defRPr>
    </a:lvl4pPr>
    <a:lvl5pPr marL="9221175" algn="l" defTabSz="4610588" rtl="0" eaLnBrk="1" latinLnBrk="0" hangingPunct="1">
      <a:defRPr sz="9100" kern="1200">
        <a:solidFill>
          <a:schemeClr val="tx1"/>
        </a:solidFill>
        <a:latin typeface="+mn-lt"/>
        <a:ea typeface="+mn-ea"/>
        <a:cs typeface="+mn-cs"/>
      </a:defRPr>
    </a:lvl5pPr>
    <a:lvl6pPr marL="11526469" algn="l" defTabSz="4610588" rtl="0" eaLnBrk="1" latinLnBrk="0" hangingPunct="1">
      <a:defRPr sz="9100" kern="1200">
        <a:solidFill>
          <a:schemeClr val="tx1"/>
        </a:solidFill>
        <a:latin typeface="+mn-lt"/>
        <a:ea typeface="+mn-ea"/>
        <a:cs typeface="+mn-cs"/>
      </a:defRPr>
    </a:lvl6pPr>
    <a:lvl7pPr marL="13831763" algn="l" defTabSz="4610588" rtl="0" eaLnBrk="1" latinLnBrk="0" hangingPunct="1">
      <a:defRPr sz="9100" kern="1200">
        <a:solidFill>
          <a:schemeClr val="tx1"/>
        </a:solidFill>
        <a:latin typeface="+mn-lt"/>
        <a:ea typeface="+mn-ea"/>
        <a:cs typeface="+mn-cs"/>
      </a:defRPr>
    </a:lvl7pPr>
    <a:lvl8pPr marL="16137057" algn="l" defTabSz="4610588" rtl="0" eaLnBrk="1" latinLnBrk="0" hangingPunct="1">
      <a:defRPr sz="9100" kern="1200">
        <a:solidFill>
          <a:schemeClr val="tx1"/>
        </a:solidFill>
        <a:latin typeface="+mn-lt"/>
        <a:ea typeface="+mn-ea"/>
        <a:cs typeface="+mn-cs"/>
      </a:defRPr>
    </a:lvl8pPr>
    <a:lvl9pPr marL="18442351" algn="l" defTabSz="4610588" rtl="0" eaLnBrk="1" latinLnBrk="0" hangingPunct="1">
      <a:defRPr sz="9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28">
          <p15:clr>
            <a:srgbClr val="A4A3A4"/>
          </p15:clr>
        </p15:guide>
        <p15:guide id="2" pos="113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A68"/>
    <a:srgbClr val="008080"/>
    <a:srgbClr val="FF7C80"/>
    <a:srgbClr val="D2A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456" autoAdjust="0"/>
    <p:restoredTop sz="94640" autoAdjust="0"/>
  </p:normalViewPr>
  <p:slideViewPr>
    <p:cSldViewPr>
      <p:cViewPr>
        <p:scale>
          <a:sx n="25" d="100"/>
          <a:sy n="25" d="100"/>
        </p:scale>
        <p:origin x="-1414" y="-5664"/>
      </p:cViewPr>
      <p:guideLst>
        <p:guide orient="horz" pos="16128"/>
        <p:guide pos="113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700340" y="15907186"/>
            <a:ext cx="30603825" cy="10976185"/>
          </a:xfrm>
        </p:spPr>
        <p:txBody>
          <a:bodyPr/>
          <a:lstStyle/>
          <a:p>
            <a:r>
              <a:rPr lang="el-GR"/>
              <a:t>Kλικ για επεξεργασία του τίτλου</a:t>
            </a:r>
            <a:endParaRPr lang="en-GB"/>
          </a:p>
        </p:txBody>
      </p:sp>
      <p:sp>
        <p:nvSpPr>
          <p:cNvPr id="3" name="2 - Υπότιτλος"/>
          <p:cNvSpPr>
            <a:spLocks noGrp="1"/>
          </p:cNvSpPr>
          <p:nvPr>
            <p:ph type="subTitle" idx="1"/>
          </p:nvPr>
        </p:nvSpPr>
        <p:spPr>
          <a:xfrm>
            <a:off x="5400677" y="29016960"/>
            <a:ext cx="25203151" cy="13086080"/>
          </a:xfrm>
        </p:spPr>
        <p:txBody>
          <a:bodyPr/>
          <a:lstStyle>
            <a:lvl1pPr marL="0" indent="0" algn="ctr">
              <a:buNone/>
              <a:defRPr>
                <a:solidFill>
                  <a:schemeClr val="tx1">
                    <a:tint val="75000"/>
                  </a:schemeClr>
                </a:solidFill>
              </a:defRPr>
            </a:lvl1pPr>
            <a:lvl2pPr marL="2305294" indent="0" algn="ctr">
              <a:buNone/>
              <a:defRPr>
                <a:solidFill>
                  <a:schemeClr val="tx1">
                    <a:tint val="75000"/>
                  </a:schemeClr>
                </a:solidFill>
              </a:defRPr>
            </a:lvl2pPr>
            <a:lvl3pPr marL="4610588" indent="0" algn="ctr">
              <a:buNone/>
              <a:defRPr>
                <a:solidFill>
                  <a:schemeClr val="tx1">
                    <a:tint val="75000"/>
                  </a:schemeClr>
                </a:solidFill>
              </a:defRPr>
            </a:lvl3pPr>
            <a:lvl4pPr marL="6915882" indent="0" algn="ctr">
              <a:buNone/>
              <a:defRPr>
                <a:solidFill>
                  <a:schemeClr val="tx1">
                    <a:tint val="75000"/>
                  </a:schemeClr>
                </a:solidFill>
              </a:defRPr>
            </a:lvl4pPr>
            <a:lvl5pPr marL="9221175" indent="0" algn="ctr">
              <a:buNone/>
              <a:defRPr>
                <a:solidFill>
                  <a:schemeClr val="tx1">
                    <a:tint val="75000"/>
                  </a:schemeClr>
                </a:solidFill>
              </a:defRPr>
            </a:lvl5pPr>
            <a:lvl6pPr marL="11526469" indent="0" algn="ctr">
              <a:buNone/>
              <a:defRPr>
                <a:solidFill>
                  <a:schemeClr val="tx1">
                    <a:tint val="75000"/>
                  </a:schemeClr>
                </a:solidFill>
              </a:defRPr>
            </a:lvl6pPr>
            <a:lvl7pPr marL="13831763" indent="0" algn="ctr">
              <a:buNone/>
              <a:defRPr>
                <a:solidFill>
                  <a:schemeClr val="tx1">
                    <a:tint val="75000"/>
                  </a:schemeClr>
                </a:solidFill>
              </a:defRPr>
            </a:lvl7pPr>
            <a:lvl8pPr marL="16137057" indent="0" algn="ctr">
              <a:buNone/>
              <a:defRPr>
                <a:solidFill>
                  <a:schemeClr val="tx1">
                    <a:tint val="75000"/>
                  </a:schemeClr>
                </a:solidFill>
              </a:defRPr>
            </a:lvl8pPr>
            <a:lvl9pPr marL="18442351"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28/07/2025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28/07/2025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19577443" y="2738126"/>
            <a:ext cx="6075762" cy="58247280"/>
          </a:xfrm>
        </p:spPr>
        <p:txBody>
          <a:bodyPr vert="eaVert"/>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a:xfrm>
            <a:off x="1350172" y="2738126"/>
            <a:ext cx="17627205" cy="58247280"/>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28/07/2025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28/07/2025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844109" y="32904856"/>
            <a:ext cx="30603825" cy="10170160"/>
          </a:xfrm>
        </p:spPr>
        <p:txBody>
          <a:bodyPr anchor="t"/>
          <a:lstStyle>
            <a:lvl1pPr algn="l">
              <a:defRPr sz="20200" b="1" cap="all"/>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2844109" y="21703466"/>
            <a:ext cx="30603825" cy="11201395"/>
          </a:xfrm>
        </p:spPr>
        <p:txBody>
          <a:bodyPr anchor="b"/>
          <a:lstStyle>
            <a:lvl1pPr marL="0" indent="0">
              <a:buNone/>
              <a:defRPr sz="10100">
                <a:solidFill>
                  <a:schemeClr val="tx1">
                    <a:tint val="75000"/>
                  </a:schemeClr>
                </a:solidFill>
              </a:defRPr>
            </a:lvl1pPr>
            <a:lvl2pPr marL="2305294" indent="0">
              <a:buNone/>
              <a:defRPr sz="9100">
                <a:solidFill>
                  <a:schemeClr val="tx1">
                    <a:tint val="75000"/>
                  </a:schemeClr>
                </a:solidFill>
              </a:defRPr>
            </a:lvl2pPr>
            <a:lvl3pPr marL="4610588" indent="0">
              <a:buNone/>
              <a:defRPr sz="8100">
                <a:solidFill>
                  <a:schemeClr val="tx1">
                    <a:tint val="75000"/>
                  </a:schemeClr>
                </a:solidFill>
              </a:defRPr>
            </a:lvl3pPr>
            <a:lvl4pPr marL="6915882" indent="0">
              <a:buNone/>
              <a:defRPr sz="7100">
                <a:solidFill>
                  <a:schemeClr val="tx1">
                    <a:tint val="75000"/>
                  </a:schemeClr>
                </a:solidFill>
              </a:defRPr>
            </a:lvl4pPr>
            <a:lvl5pPr marL="9221175" indent="0">
              <a:buNone/>
              <a:defRPr sz="7100">
                <a:solidFill>
                  <a:schemeClr val="tx1">
                    <a:tint val="75000"/>
                  </a:schemeClr>
                </a:solidFill>
              </a:defRPr>
            </a:lvl5pPr>
            <a:lvl6pPr marL="11526469" indent="0">
              <a:buNone/>
              <a:defRPr sz="7100">
                <a:solidFill>
                  <a:schemeClr val="tx1">
                    <a:tint val="75000"/>
                  </a:schemeClr>
                </a:solidFill>
              </a:defRPr>
            </a:lvl6pPr>
            <a:lvl7pPr marL="13831763" indent="0">
              <a:buNone/>
              <a:defRPr sz="7100">
                <a:solidFill>
                  <a:schemeClr val="tx1">
                    <a:tint val="75000"/>
                  </a:schemeClr>
                </a:solidFill>
              </a:defRPr>
            </a:lvl7pPr>
            <a:lvl8pPr marL="16137057" indent="0">
              <a:buNone/>
              <a:defRPr sz="7100">
                <a:solidFill>
                  <a:schemeClr val="tx1">
                    <a:tint val="75000"/>
                  </a:schemeClr>
                </a:solidFill>
              </a:defRPr>
            </a:lvl8pPr>
            <a:lvl9pPr marL="18442351" indent="0">
              <a:buNone/>
              <a:defRPr sz="71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28/07/2025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sz="half" idx="1"/>
          </p:nvPr>
        </p:nvSpPr>
        <p:spPr>
          <a:xfrm>
            <a:off x="1350171" y="15930884"/>
            <a:ext cx="11851481" cy="45054526"/>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περιεχομένου"/>
          <p:cNvSpPr>
            <a:spLocks noGrp="1"/>
          </p:cNvSpPr>
          <p:nvPr>
            <p:ph sz="half" idx="2"/>
          </p:nvPr>
        </p:nvSpPr>
        <p:spPr>
          <a:xfrm>
            <a:off x="13801727" y="15930884"/>
            <a:ext cx="11851481" cy="45054526"/>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28/07/2025</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1800225" y="2050630"/>
            <a:ext cx="32404051" cy="8534400"/>
          </a:xfrm>
        </p:spPr>
        <p:txBody>
          <a:bodyPr/>
          <a:lstStyle>
            <a:lvl1pPr>
              <a:defRPr/>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1800227" y="11462176"/>
            <a:ext cx="15908240" cy="4776890"/>
          </a:xfrm>
        </p:spPr>
        <p:txBody>
          <a:bodyPr anchor="b"/>
          <a:lstStyle>
            <a:lvl1pPr marL="0" indent="0">
              <a:buNone/>
              <a:defRPr sz="12100" b="1"/>
            </a:lvl1pPr>
            <a:lvl2pPr marL="2305294" indent="0">
              <a:buNone/>
              <a:defRPr sz="10100" b="1"/>
            </a:lvl2pPr>
            <a:lvl3pPr marL="4610588" indent="0">
              <a:buNone/>
              <a:defRPr sz="9100" b="1"/>
            </a:lvl3pPr>
            <a:lvl4pPr marL="6915882" indent="0">
              <a:buNone/>
              <a:defRPr sz="8100" b="1"/>
            </a:lvl4pPr>
            <a:lvl5pPr marL="9221175" indent="0">
              <a:buNone/>
              <a:defRPr sz="8100" b="1"/>
            </a:lvl5pPr>
            <a:lvl6pPr marL="11526469" indent="0">
              <a:buNone/>
              <a:defRPr sz="8100" b="1"/>
            </a:lvl6pPr>
            <a:lvl7pPr marL="13831763" indent="0">
              <a:buNone/>
              <a:defRPr sz="8100" b="1"/>
            </a:lvl7pPr>
            <a:lvl8pPr marL="16137057" indent="0">
              <a:buNone/>
              <a:defRPr sz="8100" b="1"/>
            </a:lvl8pPr>
            <a:lvl9pPr marL="18442351" indent="0">
              <a:buNone/>
              <a:defRPr sz="81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1800227" y="16239067"/>
            <a:ext cx="15908240" cy="29502951"/>
          </a:xfrm>
        </p:spPr>
        <p:txBody>
          <a:bodyPr/>
          <a:lstStyle>
            <a:lvl1pPr>
              <a:defRPr sz="12100"/>
            </a:lvl1pPr>
            <a:lvl2pPr>
              <a:defRPr sz="10100"/>
            </a:lvl2pPr>
            <a:lvl3pPr>
              <a:defRPr sz="9100"/>
            </a:lvl3pPr>
            <a:lvl4pPr>
              <a:defRPr sz="8100"/>
            </a:lvl4pPr>
            <a:lvl5pPr>
              <a:defRPr sz="8100"/>
            </a:lvl5pPr>
            <a:lvl6pPr>
              <a:defRPr sz="8100"/>
            </a:lvl6pPr>
            <a:lvl7pPr>
              <a:defRPr sz="8100"/>
            </a:lvl7pPr>
            <a:lvl8pPr>
              <a:defRPr sz="8100"/>
            </a:lvl8pPr>
            <a:lvl9pPr>
              <a:defRPr sz="8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κειμένου"/>
          <p:cNvSpPr>
            <a:spLocks noGrp="1"/>
          </p:cNvSpPr>
          <p:nvPr>
            <p:ph type="body" sz="quarter" idx="3"/>
          </p:nvPr>
        </p:nvSpPr>
        <p:spPr>
          <a:xfrm>
            <a:off x="18289790" y="11462176"/>
            <a:ext cx="15914487" cy="4776890"/>
          </a:xfrm>
        </p:spPr>
        <p:txBody>
          <a:bodyPr anchor="b"/>
          <a:lstStyle>
            <a:lvl1pPr marL="0" indent="0">
              <a:buNone/>
              <a:defRPr sz="12100" b="1"/>
            </a:lvl1pPr>
            <a:lvl2pPr marL="2305294" indent="0">
              <a:buNone/>
              <a:defRPr sz="10100" b="1"/>
            </a:lvl2pPr>
            <a:lvl3pPr marL="4610588" indent="0">
              <a:buNone/>
              <a:defRPr sz="9100" b="1"/>
            </a:lvl3pPr>
            <a:lvl4pPr marL="6915882" indent="0">
              <a:buNone/>
              <a:defRPr sz="8100" b="1"/>
            </a:lvl4pPr>
            <a:lvl5pPr marL="9221175" indent="0">
              <a:buNone/>
              <a:defRPr sz="8100" b="1"/>
            </a:lvl5pPr>
            <a:lvl6pPr marL="11526469" indent="0">
              <a:buNone/>
              <a:defRPr sz="8100" b="1"/>
            </a:lvl6pPr>
            <a:lvl7pPr marL="13831763" indent="0">
              <a:buNone/>
              <a:defRPr sz="8100" b="1"/>
            </a:lvl7pPr>
            <a:lvl8pPr marL="16137057" indent="0">
              <a:buNone/>
              <a:defRPr sz="8100" b="1"/>
            </a:lvl8pPr>
            <a:lvl9pPr marL="18442351" indent="0">
              <a:buNone/>
              <a:defRPr sz="81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18289790" y="16239067"/>
            <a:ext cx="15914487" cy="29502951"/>
          </a:xfrm>
        </p:spPr>
        <p:txBody>
          <a:bodyPr/>
          <a:lstStyle>
            <a:lvl1pPr>
              <a:defRPr sz="12100"/>
            </a:lvl1pPr>
            <a:lvl2pPr>
              <a:defRPr sz="10100"/>
            </a:lvl2pPr>
            <a:lvl3pPr>
              <a:defRPr sz="9100"/>
            </a:lvl3pPr>
            <a:lvl4pPr>
              <a:defRPr sz="8100"/>
            </a:lvl4pPr>
            <a:lvl5pPr>
              <a:defRPr sz="8100"/>
            </a:lvl5pPr>
            <a:lvl6pPr>
              <a:defRPr sz="8100"/>
            </a:lvl6pPr>
            <a:lvl7pPr>
              <a:defRPr sz="8100"/>
            </a:lvl7pPr>
            <a:lvl8pPr>
              <a:defRPr sz="8100"/>
            </a:lvl8pPr>
            <a:lvl9pPr>
              <a:defRPr sz="8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7" name="6 - Θέση ημερομηνίας"/>
          <p:cNvSpPr>
            <a:spLocks noGrp="1"/>
          </p:cNvSpPr>
          <p:nvPr>
            <p:ph type="dt" sz="half" idx="10"/>
          </p:nvPr>
        </p:nvSpPr>
        <p:spPr/>
        <p:txBody>
          <a:bodyPr/>
          <a:lstStyle/>
          <a:p>
            <a:fld id="{716D7509-9ED9-4B61-87DC-A724F859E6AB}" type="datetimeFigureOut">
              <a:rPr lang="en-GB" smtClean="0"/>
              <a:pPr/>
              <a:t>28/07/2025</a:t>
            </a:fld>
            <a:endParaRPr lang="en-GB"/>
          </a:p>
        </p:txBody>
      </p:sp>
      <p:sp>
        <p:nvSpPr>
          <p:cNvPr id="8" name="7 - Θέση υποσέλιδου"/>
          <p:cNvSpPr>
            <a:spLocks noGrp="1"/>
          </p:cNvSpPr>
          <p:nvPr>
            <p:ph type="ftr" sz="quarter" idx="11"/>
          </p:nvPr>
        </p:nvSpPr>
        <p:spPr/>
        <p:txBody>
          <a:bodyPr/>
          <a:lstStyle/>
          <a:p>
            <a:endParaRPr lang="en-GB"/>
          </a:p>
        </p:txBody>
      </p:sp>
      <p:sp>
        <p:nvSpPr>
          <p:cNvPr id="9" name="8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ημερομηνίας"/>
          <p:cNvSpPr>
            <a:spLocks noGrp="1"/>
          </p:cNvSpPr>
          <p:nvPr>
            <p:ph type="dt" sz="half" idx="10"/>
          </p:nvPr>
        </p:nvSpPr>
        <p:spPr/>
        <p:txBody>
          <a:bodyPr/>
          <a:lstStyle/>
          <a:p>
            <a:fld id="{716D7509-9ED9-4B61-87DC-A724F859E6AB}" type="datetimeFigureOut">
              <a:rPr lang="en-GB" smtClean="0"/>
              <a:pPr/>
              <a:t>28/07/2025</a:t>
            </a:fld>
            <a:endParaRPr lang="en-GB"/>
          </a:p>
        </p:txBody>
      </p:sp>
      <p:sp>
        <p:nvSpPr>
          <p:cNvPr id="4" name="3 - Θέση υποσέλιδου"/>
          <p:cNvSpPr>
            <a:spLocks noGrp="1"/>
          </p:cNvSpPr>
          <p:nvPr>
            <p:ph type="ftr" sz="quarter" idx="11"/>
          </p:nvPr>
        </p:nvSpPr>
        <p:spPr/>
        <p:txBody>
          <a:bodyPr/>
          <a:lstStyle/>
          <a:p>
            <a:endParaRPr lang="en-GB"/>
          </a:p>
        </p:txBody>
      </p:sp>
      <p:sp>
        <p:nvSpPr>
          <p:cNvPr id="5" name="4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16D7509-9ED9-4B61-87DC-A724F859E6AB}" type="datetimeFigureOut">
              <a:rPr lang="en-GB" smtClean="0"/>
              <a:pPr/>
              <a:t>28/07/2025</a:t>
            </a:fld>
            <a:endParaRPr lang="en-GB"/>
          </a:p>
        </p:txBody>
      </p:sp>
      <p:sp>
        <p:nvSpPr>
          <p:cNvPr id="3" name="2 - Θέση υποσέλιδου"/>
          <p:cNvSpPr>
            <a:spLocks noGrp="1"/>
          </p:cNvSpPr>
          <p:nvPr>
            <p:ph type="ftr" sz="quarter" idx="11"/>
          </p:nvPr>
        </p:nvSpPr>
        <p:spPr/>
        <p:txBody>
          <a:bodyPr/>
          <a:lstStyle/>
          <a:p>
            <a:endParaRPr lang="en-GB"/>
          </a:p>
        </p:txBody>
      </p:sp>
      <p:sp>
        <p:nvSpPr>
          <p:cNvPr id="4" name="3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00228" y="2038777"/>
            <a:ext cx="11845234" cy="8676641"/>
          </a:xfrm>
        </p:spPr>
        <p:txBody>
          <a:bodyPr anchor="b"/>
          <a:lstStyle>
            <a:lvl1pPr algn="l">
              <a:defRPr sz="10100" b="1"/>
            </a:lvl1pPr>
          </a:lstStyle>
          <a:p>
            <a:r>
              <a:rPr lang="el-GR"/>
              <a:t>Kλικ για επεξεργασία του τίτλου</a:t>
            </a:r>
            <a:endParaRPr lang="en-GB"/>
          </a:p>
        </p:txBody>
      </p:sp>
      <p:sp>
        <p:nvSpPr>
          <p:cNvPr id="3" name="2 - Θέση περιεχομένου"/>
          <p:cNvSpPr>
            <a:spLocks noGrp="1"/>
          </p:cNvSpPr>
          <p:nvPr>
            <p:ph idx="1"/>
          </p:nvPr>
        </p:nvSpPr>
        <p:spPr>
          <a:xfrm>
            <a:off x="14076762" y="2038780"/>
            <a:ext cx="20127518" cy="43703245"/>
          </a:xfrm>
        </p:spPr>
        <p:txBody>
          <a:bodyPr/>
          <a:lstStyle>
            <a:lvl1pPr>
              <a:defRPr sz="16100"/>
            </a:lvl1pPr>
            <a:lvl2pPr>
              <a:defRPr sz="14100"/>
            </a:lvl2pPr>
            <a:lvl3pPr>
              <a:defRPr sz="12100"/>
            </a:lvl3pPr>
            <a:lvl4pPr>
              <a:defRPr sz="10100"/>
            </a:lvl4pPr>
            <a:lvl5pPr>
              <a:defRPr sz="10100"/>
            </a:lvl5pPr>
            <a:lvl6pPr>
              <a:defRPr sz="10100"/>
            </a:lvl6pPr>
            <a:lvl7pPr>
              <a:defRPr sz="10100"/>
            </a:lvl7pPr>
            <a:lvl8pPr>
              <a:defRPr sz="10100"/>
            </a:lvl8pPr>
            <a:lvl9pPr>
              <a:defRPr sz="10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κειμένου"/>
          <p:cNvSpPr>
            <a:spLocks noGrp="1"/>
          </p:cNvSpPr>
          <p:nvPr>
            <p:ph type="body" sz="half" idx="2"/>
          </p:nvPr>
        </p:nvSpPr>
        <p:spPr>
          <a:xfrm>
            <a:off x="1800228" y="10715419"/>
            <a:ext cx="11845234" cy="35026606"/>
          </a:xfrm>
        </p:spPr>
        <p:txBody>
          <a:bodyPr/>
          <a:lstStyle>
            <a:lvl1pPr marL="0" indent="0">
              <a:buNone/>
              <a:defRPr sz="7100"/>
            </a:lvl1pPr>
            <a:lvl2pPr marL="2305294" indent="0">
              <a:buNone/>
              <a:defRPr sz="6100"/>
            </a:lvl2pPr>
            <a:lvl3pPr marL="4610588" indent="0">
              <a:buNone/>
              <a:defRPr sz="5000"/>
            </a:lvl3pPr>
            <a:lvl4pPr marL="6915882" indent="0">
              <a:buNone/>
              <a:defRPr sz="4500"/>
            </a:lvl4pPr>
            <a:lvl5pPr marL="9221175" indent="0">
              <a:buNone/>
              <a:defRPr sz="4500"/>
            </a:lvl5pPr>
            <a:lvl6pPr marL="11526469" indent="0">
              <a:buNone/>
              <a:defRPr sz="4500"/>
            </a:lvl6pPr>
            <a:lvl7pPr marL="13831763" indent="0">
              <a:buNone/>
              <a:defRPr sz="4500"/>
            </a:lvl7pPr>
            <a:lvl8pPr marL="16137057" indent="0">
              <a:buNone/>
              <a:defRPr sz="4500"/>
            </a:lvl8pPr>
            <a:lvl9pPr marL="18442351" indent="0">
              <a:buNone/>
              <a:defRPr sz="45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28/07/2025</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7057137" y="35844485"/>
            <a:ext cx="21602700" cy="4231645"/>
          </a:xfrm>
        </p:spPr>
        <p:txBody>
          <a:bodyPr anchor="b"/>
          <a:lstStyle>
            <a:lvl1pPr algn="l">
              <a:defRPr sz="10100" b="1"/>
            </a:lvl1pPr>
          </a:lstStyle>
          <a:p>
            <a:r>
              <a:rPr lang="el-GR"/>
              <a:t>Kλικ για επεξεργασία του τίτλου</a:t>
            </a:r>
            <a:endParaRPr lang="en-GB"/>
          </a:p>
        </p:txBody>
      </p:sp>
      <p:sp>
        <p:nvSpPr>
          <p:cNvPr id="3" name="2 - Θέση εικόνας"/>
          <p:cNvSpPr>
            <a:spLocks noGrp="1"/>
          </p:cNvSpPr>
          <p:nvPr>
            <p:ph type="pic" idx="1"/>
          </p:nvPr>
        </p:nvSpPr>
        <p:spPr>
          <a:xfrm>
            <a:off x="7057137" y="4575384"/>
            <a:ext cx="21602700" cy="30723840"/>
          </a:xfrm>
        </p:spPr>
        <p:txBody>
          <a:bodyPr/>
          <a:lstStyle>
            <a:lvl1pPr marL="0" indent="0">
              <a:buNone/>
              <a:defRPr sz="16100"/>
            </a:lvl1pPr>
            <a:lvl2pPr marL="2305294" indent="0">
              <a:buNone/>
              <a:defRPr sz="14100"/>
            </a:lvl2pPr>
            <a:lvl3pPr marL="4610588" indent="0">
              <a:buNone/>
              <a:defRPr sz="12100"/>
            </a:lvl3pPr>
            <a:lvl4pPr marL="6915882" indent="0">
              <a:buNone/>
              <a:defRPr sz="10100"/>
            </a:lvl4pPr>
            <a:lvl5pPr marL="9221175" indent="0">
              <a:buNone/>
              <a:defRPr sz="10100"/>
            </a:lvl5pPr>
            <a:lvl6pPr marL="11526469" indent="0">
              <a:buNone/>
              <a:defRPr sz="10100"/>
            </a:lvl6pPr>
            <a:lvl7pPr marL="13831763" indent="0">
              <a:buNone/>
              <a:defRPr sz="10100"/>
            </a:lvl7pPr>
            <a:lvl8pPr marL="16137057" indent="0">
              <a:buNone/>
              <a:defRPr sz="10100"/>
            </a:lvl8pPr>
            <a:lvl9pPr marL="18442351" indent="0">
              <a:buNone/>
              <a:defRPr sz="10100"/>
            </a:lvl9pPr>
          </a:lstStyle>
          <a:p>
            <a:endParaRPr lang="en-GB"/>
          </a:p>
        </p:txBody>
      </p:sp>
      <p:sp>
        <p:nvSpPr>
          <p:cNvPr id="4" name="3 - Θέση κειμένου"/>
          <p:cNvSpPr>
            <a:spLocks noGrp="1"/>
          </p:cNvSpPr>
          <p:nvPr>
            <p:ph type="body" sz="half" idx="2"/>
          </p:nvPr>
        </p:nvSpPr>
        <p:spPr>
          <a:xfrm>
            <a:off x="7057137" y="40076130"/>
            <a:ext cx="21602700" cy="6009635"/>
          </a:xfrm>
        </p:spPr>
        <p:txBody>
          <a:bodyPr/>
          <a:lstStyle>
            <a:lvl1pPr marL="0" indent="0">
              <a:buNone/>
              <a:defRPr sz="7100"/>
            </a:lvl1pPr>
            <a:lvl2pPr marL="2305294" indent="0">
              <a:buNone/>
              <a:defRPr sz="6100"/>
            </a:lvl2pPr>
            <a:lvl3pPr marL="4610588" indent="0">
              <a:buNone/>
              <a:defRPr sz="5000"/>
            </a:lvl3pPr>
            <a:lvl4pPr marL="6915882" indent="0">
              <a:buNone/>
              <a:defRPr sz="4500"/>
            </a:lvl4pPr>
            <a:lvl5pPr marL="9221175" indent="0">
              <a:buNone/>
              <a:defRPr sz="4500"/>
            </a:lvl5pPr>
            <a:lvl6pPr marL="11526469" indent="0">
              <a:buNone/>
              <a:defRPr sz="4500"/>
            </a:lvl6pPr>
            <a:lvl7pPr marL="13831763" indent="0">
              <a:buNone/>
              <a:defRPr sz="4500"/>
            </a:lvl7pPr>
            <a:lvl8pPr marL="16137057" indent="0">
              <a:buNone/>
              <a:defRPr sz="4500"/>
            </a:lvl8pPr>
            <a:lvl9pPr marL="18442351" indent="0">
              <a:buNone/>
              <a:defRPr sz="45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28/07/2025</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1800225" y="2050630"/>
            <a:ext cx="32404051" cy="8534400"/>
          </a:xfrm>
          <a:prstGeom prst="rect">
            <a:avLst/>
          </a:prstGeom>
        </p:spPr>
        <p:txBody>
          <a:bodyPr vert="horz" lIns="461059" tIns="230529" rIns="461059" bIns="230529" rtlCol="0" anchor="ctr">
            <a:normAutofit/>
          </a:body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1800225" y="11948170"/>
            <a:ext cx="32404051" cy="33793855"/>
          </a:xfrm>
          <a:prstGeom prst="rect">
            <a:avLst/>
          </a:prstGeom>
        </p:spPr>
        <p:txBody>
          <a:bodyPr vert="horz" lIns="461059" tIns="230529" rIns="461059" bIns="230529"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2"/>
          </p:nvPr>
        </p:nvSpPr>
        <p:spPr>
          <a:xfrm>
            <a:off x="1800225" y="47460756"/>
            <a:ext cx="8401051" cy="2726265"/>
          </a:xfrm>
          <a:prstGeom prst="rect">
            <a:avLst/>
          </a:prstGeom>
        </p:spPr>
        <p:txBody>
          <a:bodyPr vert="horz" lIns="461059" tIns="230529" rIns="461059" bIns="230529" rtlCol="0" anchor="ctr"/>
          <a:lstStyle>
            <a:lvl1pPr algn="l">
              <a:defRPr sz="6100">
                <a:solidFill>
                  <a:schemeClr val="tx1">
                    <a:tint val="75000"/>
                  </a:schemeClr>
                </a:solidFill>
              </a:defRPr>
            </a:lvl1pPr>
          </a:lstStyle>
          <a:p>
            <a:fld id="{716D7509-9ED9-4B61-87DC-A724F859E6AB}" type="datetimeFigureOut">
              <a:rPr lang="en-GB" smtClean="0"/>
              <a:pPr/>
              <a:t>28/07/2025</a:t>
            </a:fld>
            <a:endParaRPr lang="en-GB"/>
          </a:p>
        </p:txBody>
      </p:sp>
      <p:sp>
        <p:nvSpPr>
          <p:cNvPr id="5" name="4 - Θέση υποσέλιδου"/>
          <p:cNvSpPr>
            <a:spLocks noGrp="1"/>
          </p:cNvSpPr>
          <p:nvPr>
            <p:ph type="ftr" sz="quarter" idx="3"/>
          </p:nvPr>
        </p:nvSpPr>
        <p:spPr>
          <a:xfrm>
            <a:off x="12301540" y="47460756"/>
            <a:ext cx="11401425" cy="2726265"/>
          </a:xfrm>
          <a:prstGeom prst="rect">
            <a:avLst/>
          </a:prstGeom>
        </p:spPr>
        <p:txBody>
          <a:bodyPr vert="horz" lIns="461059" tIns="230529" rIns="461059" bIns="230529" rtlCol="0" anchor="ctr"/>
          <a:lstStyle>
            <a:lvl1pPr algn="ctr">
              <a:defRPr sz="6100">
                <a:solidFill>
                  <a:schemeClr val="tx1">
                    <a:tint val="75000"/>
                  </a:schemeClr>
                </a:solidFill>
              </a:defRPr>
            </a:lvl1pPr>
          </a:lstStyle>
          <a:p>
            <a:endParaRPr lang="en-GB"/>
          </a:p>
        </p:txBody>
      </p:sp>
      <p:sp>
        <p:nvSpPr>
          <p:cNvPr id="6" name="5 - Θέση αριθμού διαφάνειας"/>
          <p:cNvSpPr>
            <a:spLocks noGrp="1"/>
          </p:cNvSpPr>
          <p:nvPr>
            <p:ph type="sldNum" sz="quarter" idx="4"/>
          </p:nvPr>
        </p:nvSpPr>
        <p:spPr>
          <a:xfrm>
            <a:off x="25803225" y="47460756"/>
            <a:ext cx="8401051" cy="2726265"/>
          </a:xfrm>
          <a:prstGeom prst="rect">
            <a:avLst/>
          </a:prstGeom>
        </p:spPr>
        <p:txBody>
          <a:bodyPr vert="horz" lIns="461059" tIns="230529" rIns="461059" bIns="230529" rtlCol="0" anchor="ctr"/>
          <a:lstStyle>
            <a:lvl1pPr algn="r">
              <a:defRPr sz="6100">
                <a:solidFill>
                  <a:schemeClr val="tx1">
                    <a:tint val="75000"/>
                  </a:schemeClr>
                </a:solidFill>
              </a:defRPr>
            </a:lvl1pPr>
          </a:lstStyle>
          <a:p>
            <a:fld id="{187992A0-716E-43E8-BD68-F533C6A7A6A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610588" rtl="0" eaLnBrk="1" latinLnBrk="0" hangingPunct="1">
        <a:spcBef>
          <a:spcPct val="0"/>
        </a:spcBef>
        <a:buNone/>
        <a:defRPr sz="22200" kern="1200">
          <a:solidFill>
            <a:schemeClr val="tx1"/>
          </a:solidFill>
          <a:latin typeface="+mj-lt"/>
          <a:ea typeface="+mj-ea"/>
          <a:cs typeface="+mj-cs"/>
        </a:defRPr>
      </a:lvl1pPr>
    </p:titleStyle>
    <p:bodyStyle>
      <a:lvl1pPr marL="1728970" indent="-1728970" algn="l" defTabSz="4610588" rtl="0" eaLnBrk="1" latinLnBrk="0" hangingPunct="1">
        <a:spcBef>
          <a:spcPct val="20000"/>
        </a:spcBef>
        <a:buFont typeface="Arial" pitchFamily="34" charset="0"/>
        <a:buChar char="•"/>
        <a:defRPr sz="16100" kern="1200">
          <a:solidFill>
            <a:schemeClr val="tx1"/>
          </a:solidFill>
          <a:latin typeface="+mn-lt"/>
          <a:ea typeface="+mn-ea"/>
          <a:cs typeface="+mn-cs"/>
        </a:defRPr>
      </a:lvl1pPr>
      <a:lvl2pPr marL="3746102" indent="-1440809" algn="l" defTabSz="4610588" rtl="0" eaLnBrk="1" latinLnBrk="0" hangingPunct="1">
        <a:spcBef>
          <a:spcPct val="20000"/>
        </a:spcBef>
        <a:buFont typeface="Arial" pitchFamily="34" charset="0"/>
        <a:buChar char="–"/>
        <a:defRPr sz="14100" kern="1200">
          <a:solidFill>
            <a:schemeClr val="tx1"/>
          </a:solidFill>
          <a:latin typeface="+mn-lt"/>
          <a:ea typeface="+mn-ea"/>
          <a:cs typeface="+mn-cs"/>
        </a:defRPr>
      </a:lvl2pPr>
      <a:lvl3pPr marL="5763235" indent="-1152647" algn="l" defTabSz="4610588" rtl="0" eaLnBrk="1" latinLnBrk="0" hangingPunct="1">
        <a:spcBef>
          <a:spcPct val="20000"/>
        </a:spcBef>
        <a:buFont typeface="Arial" pitchFamily="34" charset="0"/>
        <a:buChar char="•"/>
        <a:defRPr sz="12100" kern="1200">
          <a:solidFill>
            <a:schemeClr val="tx1"/>
          </a:solidFill>
          <a:latin typeface="+mn-lt"/>
          <a:ea typeface="+mn-ea"/>
          <a:cs typeface="+mn-cs"/>
        </a:defRPr>
      </a:lvl3pPr>
      <a:lvl4pPr marL="8068528"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4pPr>
      <a:lvl5pPr marL="10373822"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5pPr>
      <a:lvl6pPr marL="12679116"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6pPr>
      <a:lvl7pPr marL="14984410"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7pPr>
      <a:lvl8pPr marL="17289704"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8pPr>
      <a:lvl9pPr marL="19594998"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9pPr>
    </p:bodyStyle>
    <p:otherStyle>
      <a:defPPr>
        <a:defRPr lang="en-US"/>
      </a:defPPr>
      <a:lvl1pPr marL="0" algn="l" defTabSz="4610588" rtl="0" eaLnBrk="1" latinLnBrk="0" hangingPunct="1">
        <a:defRPr sz="9100" kern="1200">
          <a:solidFill>
            <a:schemeClr val="tx1"/>
          </a:solidFill>
          <a:latin typeface="+mn-lt"/>
          <a:ea typeface="+mn-ea"/>
          <a:cs typeface="+mn-cs"/>
        </a:defRPr>
      </a:lvl1pPr>
      <a:lvl2pPr marL="2305294" algn="l" defTabSz="4610588" rtl="0" eaLnBrk="1" latinLnBrk="0" hangingPunct="1">
        <a:defRPr sz="9100" kern="1200">
          <a:solidFill>
            <a:schemeClr val="tx1"/>
          </a:solidFill>
          <a:latin typeface="+mn-lt"/>
          <a:ea typeface="+mn-ea"/>
          <a:cs typeface="+mn-cs"/>
        </a:defRPr>
      </a:lvl2pPr>
      <a:lvl3pPr marL="4610588" algn="l" defTabSz="4610588" rtl="0" eaLnBrk="1" latinLnBrk="0" hangingPunct="1">
        <a:defRPr sz="9100" kern="1200">
          <a:solidFill>
            <a:schemeClr val="tx1"/>
          </a:solidFill>
          <a:latin typeface="+mn-lt"/>
          <a:ea typeface="+mn-ea"/>
          <a:cs typeface="+mn-cs"/>
        </a:defRPr>
      </a:lvl3pPr>
      <a:lvl4pPr marL="6915882" algn="l" defTabSz="4610588" rtl="0" eaLnBrk="1" latinLnBrk="0" hangingPunct="1">
        <a:defRPr sz="9100" kern="1200">
          <a:solidFill>
            <a:schemeClr val="tx1"/>
          </a:solidFill>
          <a:latin typeface="+mn-lt"/>
          <a:ea typeface="+mn-ea"/>
          <a:cs typeface="+mn-cs"/>
        </a:defRPr>
      </a:lvl4pPr>
      <a:lvl5pPr marL="9221175" algn="l" defTabSz="4610588" rtl="0" eaLnBrk="1" latinLnBrk="0" hangingPunct="1">
        <a:defRPr sz="9100" kern="1200">
          <a:solidFill>
            <a:schemeClr val="tx1"/>
          </a:solidFill>
          <a:latin typeface="+mn-lt"/>
          <a:ea typeface="+mn-ea"/>
          <a:cs typeface="+mn-cs"/>
        </a:defRPr>
      </a:lvl5pPr>
      <a:lvl6pPr marL="11526469" algn="l" defTabSz="4610588" rtl="0" eaLnBrk="1" latinLnBrk="0" hangingPunct="1">
        <a:defRPr sz="9100" kern="1200">
          <a:solidFill>
            <a:schemeClr val="tx1"/>
          </a:solidFill>
          <a:latin typeface="+mn-lt"/>
          <a:ea typeface="+mn-ea"/>
          <a:cs typeface="+mn-cs"/>
        </a:defRPr>
      </a:lvl6pPr>
      <a:lvl7pPr marL="13831763" algn="l" defTabSz="4610588" rtl="0" eaLnBrk="1" latinLnBrk="0" hangingPunct="1">
        <a:defRPr sz="9100" kern="1200">
          <a:solidFill>
            <a:schemeClr val="tx1"/>
          </a:solidFill>
          <a:latin typeface="+mn-lt"/>
          <a:ea typeface="+mn-ea"/>
          <a:cs typeface="+mn-cs"/>
        </a:defRPr>
      </a:lvl7pPr>
      <a:lvl8pPr marL="16137057" algn="l" defTabSz="4610588" rtl="0" eaLnBrk="1" latinLnBrk="0" hangingPunct="1">
        <a:defRPr sz="9100" kern="1200">
          <a:solidFill>
            <a:schemeClr val="tx1"/>
          </a:solidFill>
          <a:latin typeface="+mn-lt"/>
          <a:ea typeface="+mn-ea"/>
          <a:cs typeface="+mn-cs"/>
        </a:defRPr>
      </a:lvl8pPr>
      <a:lvl9pPr marL="18442351" algn="l" defTabSz="4610588" rtl="0" eaLnBrk="1" latinLnBrk="0" hangingPunct="1">
        <a:defRPr sz="9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xmoussas@gmail.com" TargetMode="External"/><Relationship Id="rId5" Type="http://schemas.openxmlformats.org/officeDocument/2006/relationships/hyperlink" Target="mailto:xmoussas@phys.uoa.gr"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6"/>
          <p:cNvSpPr>
            <a:spLocks noChangeArrowheads="1"/>
          </p:cNvSpPr>
          <p:nvPr/>
        </p:nvSpPr>
        <p:spPr bwMode="auto">
          <a:xfrm>
            <a:off x="4662487" y="903800"/>
            <a:ext cx="26679525" cy="2632648"/>
          </a:xfrm>
          <a:prstGeom prst="rect">
            <a:avLst/>
          </a:prstGeom>
          <a:noFill/>
          <a:ln w="9525">
            <a:noFill/>
            <a:miter lim="800000"/>
            <a:headEnd/>
            <a:tailEnd/>
          </a:ln>
          <a:effectLst/>
        </p:spPr>
        <p:txBody>
          <a:bodyPr lIns="147293" tIns="73647" rIns="147293" bIns="73647" anchor="ctr"/>
          <a:lstStyle/>
          <a:p>
            <a:pPr algn="ctr" defTabSz="1463422" rtl="1" eaLnBrk="0" hangingPunct="0">
              <a:defRPr/>
            </a:pPr>
            <a:r>
              <a:rPr lang="en-GB" sz="11500" b="1" i="1" dirty="0">
                <a:solidFill>
                  <a:srgbClr val="003399"/>
                </a:solidFill>
                <a:effectLst>
                  <a:outerShdw blurRad="38100" dist="38100" dir="2700000" algn="tl">
                    <a:srgbClr val="FFFFFF"/>
                  </a:outerShdw>
                </a:effectLst>
                <a:latin typeface="Times New Roman" pitchFamily="18" charset="0"/>
              </a:rPr>
              <a:t>The Antikythera Mechanism Exhibition</a:t>
            </a:r>
          </a:p>
          <a:p>
            <a:pPr algn="ctr" defTabSz="1463422" rtl="1" eaLnBrk="0" hangingPunct="0">
              <a:defRPr/>
            </a:pPr>
            <a:r>
              <a:rPr lang="en-GB" sz="6600" b="1" i="1" dirty="0">
                <a:solidFill>
                  <a:srgbClr val="003399"/>
                </a:solidFill>
                <a:effectLst>
                  <a:outerShdw blurRad="38100" dist="38100" dir="2700000" algn="tl">
                    <a:srgbClr val="FFFFFF"/>
                  </a:outerShdw>
                </a:effectLst>
                <a:latin typeface="Times New Roman" pitchFamily="18" charset="0"/>
              </a:rPr>
              <a:t>Who made the Antikythera Mechanism? Archimedes and Hipparchus</a:t>
            </a:r>
            <a:endParaRPr lang="en-GB" sz="7200" b="1" i="1" dirty="0">
              <a:solidFill>
                <a:srgbClr val="003399"/>
              </a:solidFill>
              <a:effectLst>
                <a:outerShdw blurRad="38100" dist="38100" dir="2700000" algn="tl">
                  <a:srgbClr val="FFFFFF"/>
                </a:outerShdw>
              </a:effectLst>
              <a:latin typeface="Times New Roman" pitchFamily="18" charset="0"/>
            </a:endParaRPr>
          </a:p>
        </p:txBody>
      </p:sp>
      <p:sp>
        <p:nvSpPr>
          <p:cNvPr id="25" name="4 - TextBox"/>
          <p:cNvSpPr txBox="1"/>
          <p:nvPr/>
        </p:nvSpPr>
        <p:spPr>
          <a:xfrm>
            <a:off x="2324563" y="28557562"/>
            <a:ext cx="12149295" cy="20482530"/>
          </a:xfrm>
          <a:prstGeom prst="rect">
            <a:avLst/>
          </a:prstGeom>
          <a:noFill/>
        </p:spPr>
        <p:txBody>
          <a:bodyPr wrap="square" rtlCol="0">
            <a:spAutoFit/>
          </a:bodyPr>
          <a:lstStyle/>
          <a:p>
            <a:r>
              <a:rPr lang="el-GR" sz="2500" b="1" dirty="0"/>
              <a:t>Ποιος συνέλαβε τη δημιουργία ενός μηχανικού Κόσμου; Ποιος έφτιαξε τον μηχανισμό; </a:t>
            </a:r>
            <a:endParaRPr lang="en-US" sz="2500" b="1" dirty="0"/>
          </a:p>
          <a:p>
            <a:r>
              <a:rPr lang="el-GR" sz="2500" dirty="0"/>
              <a:t>Δύο επιφανείς φιλόσοφοι, ο Αρχιμήδης και ο Ίππαρχος, είναι πιθανό να έχουν συμβάλει στη δημιουργία του μηχανισμού.</a:t>
            </a:r>
          </a:p>
          <a:p>
            <a:r>
              <a:rPr lang="el-GR" sz="2500" dirty="0"/>
              <a:t>Ο </a:t>
            </a:r>
            <a:r>
              <a:rPr lang="el-GR" sz="2500" dirty="0" err="1"/>
              <a:t>Κικέρων</a:t>
            </a:r>
            <a:r>
              <a:rPr lang="el-GR" sz="2500" dirty="0"/>
              <a:t> σπούδασε στη Ρόδο στη φιλοσοφική σχολή Ποσειδωνίου. Εκεί ο σημαντικός αυτός φιλόσοφος τον δίδαξε πολλά και αστρονομία και έδειξε στον Κικέρωνα ένα παρόμοιο αστρονομικό μηχανισμό. Καθώς δείχνουν οι μελέτες μας, ο μηχανισμός κατασκευάστηκε μεταξύ 150 και 100 π.Χ. Συνεπώς ο </a:t>
            </a:r>
            <a:r>
              <a:rPr lang="el-GR" sz="2500" dirty="0" err="1"/>
              <a:t>Ποσειδώνιος</a:t>
            </a:r>
            <a:r>
              <a:rPr lang="el-GR" sz="2500" dirty="0"/>
              <a:t> δεν μπορεί να είναι ο κατασκευαστής, όπως συχνά γράφεται. Ο </a:t>
            </a:r>
            <a:r>
              <a:rPr lang="el-GR" sz="2500" dirty="0" err="1"/>
              <a:t>Ποσειδώνιος</a:t>
            </a:r>
            <a:r>
              <a:rPr lang="el-GR" sz="2500" dirty="0"/>
              <a:t> ασφαλώς έφτιαξε ένα παρόμοιο μηχάνημα.</a:t>
            </a:r>
          </a:p>
          <a:p>
            <a:r>
              <a:rPr lang="el-GR" sz="2500" dirty="0"/>
              <a:t>Ο Αρχιμήδης (γεννήθηκε το 287 π.Χ. και σκοτώθηκε από τους Ρωμαίους το 212 π.Χ.) είναι ένας από τους μεγαλύτερους μαθηματικούς, αστρονόμους, μηχανικούς και φυσικούς όλων των εποχών. Είχε διδαχθεί μαθηματικά και αστρονομία από τον πατέρα του αστρονόμο Φειδία, όπως μας πληροφορεί ο ίδιος. </a:t>
            </a:r>
          </a:p>
          <a:p>
            <a:r>
              <a:rPr lang="el-GR" sz="2500" dirty="0"/>
              <a:t>Εργάστηκε και σπούδασε στην Αλεξάνδρεια, στο Μουσείο και τη Βιβλιοθήκη, που ήταν Πανεπιστήμιο και Ερευνητικό Κέντρο και έγινε μέγιστη μεγαλοφυΐα. Ανέπτυξε πολλές τεχνικές εφαρμογές. Οι στρατιωτικές τεχνικές εφαρμογές του έχουν γίνει θρυλικές, καθώς αυτές του επέτρεψαν να κρατήσει ελεύθερη την πατρίδα του, τις Συρακούσες, σχεδόν μόνος του. Το εξαγωνικό σύστημα κατόπτρων του νέου διαστημικού τηλεσκοπίου </a:t>
            </a:r>
            <a:r>
              <a:rPr lang="en-US" sz="2500" dirty="0"/>
              <a:t>James Webb </a:t>
            </a:r>
            <a:r>
              <a:rPr lang="el-GR" sz="2500" dirty="0"/>
              <a:t>της </a:t>
            </a:r>
            <a:r>
              <a:rPr lang="en-US" sz="2500" dirty="0"/>
              <a:t>NASA </a:t>
            </a:r>
            <a:r>
              <a:rPr lang="el-GR" sz="2500" dirty="0"/>
              <a:t>σχεδιάστηκε και χρησιμοποιήθηκε από τον Αρχιμήδη για να κάψει τον στόλο των Ρωμαίων.</a:t>
            </a:r>
          </a:p>
          <a:p>
            <a:r>
              <a:rPr lang="el-GR" sz="2500" dirty="0"/>
              <a:t>Ο Αρχιμήδης κατασκεύασε πολλές αξιοθαύμαστες μηχανές και αυτόματα, αστρονομικά και άλλα όργανα, όπλα και δύο μηχανικά μοντέλα του Σύμπαντος, που ονομάζονταν Σφαίρες. Οι μηχανικές Ουράνιες Σφαίρες του Αρχιμήδη αναπαρήγαγαν αυτομάτως τις κινήσεις των ουράνιων σωμάτων, του Ήλιου, της Σελήνης και των πλανητών στον ουρανό και προέβλεψαν επίσης εκλείψεις. Αυτά μας τα περιγράφει ο </a:t>
            </a:r>
            <a:r>
              <a:rPr lang="el-GR" sz="2500" dirty="0" err="1"/>
              <a:t>Κικέρων</a:t>
            </a:r>
            <a:r>
              <a:rPr lang="el-GR" sz="2500" dirty="0"/>
              <a:t>, ο οποίος θαύμαζε τον Αρχιμήδη. Ο Κικέρων περιεργάστηκε μια ουράνια σφαίρα του Αρχιμήδη στο σπίτι του Μάρκελου στη Ρώμη και γράφει σχετικά: «Όταν ο Γάιος </a:t>
            </a:r>
            <a:r>
              <a:rPr lang="el-GR" sz="2500" dirty="0" err="1"/>
              <a:t>Σουλπίκιος</a:t>
            </a:r>
            <a:r>
              <a:rPr lang="el-GR" sz="2500" dirty="0"/>
              <a:t> Γάλλος (</a:t>
            </a:r>
            <a:r>
              <a:rPr lang="la-Latn" sz="2500" dirty="0"/>
              <a:t>Gaius Sulpicius Gallus </a:t>
            </a:r>
            <a:r>
              <a:rPr lang="el-GR" sz="2500" dirty="0"/>
              <a:t>ή </a:t>
            </a:r>
            <a:r>
              <a:rPr lang="la-Latn" sz="2500" dirty="0"/>
              <a:t>Galus</a:t>
            </a:r>
            <a:r>
              <a:rPr lang="el-GR" sz="2500" dirty="0"/>
              <a:t>) μετακίνησε την [Ουράνια] Σφαίρα, η Σελήνη ακολούθησε τον Ήλιο σε όσες περιστροφές θα έπρεπε να γίνονταν στην πραγματικότητα και παρατήρησε μια έκλειψη όταν η Σελήνη έφτασε σε μια θέση που η σκιά της ήταν στη Γη, όταν τα τρία σώματα ήρθαν σε μια ευθεία γραμμή».</a:t>
            </a:r>
            <a:endParaRPr lang="en-US" sz="2500" dirty="0"/>
          </a:p>
          <a:p>
            <a:r>
              <a:rPr lang="el-GR" sz="2500" dirty="0"/>
              <a:t>Ο Κικέρων επίσης γράφει ότι ο Θαλής είχε εφεύρει την ουράνια σφαίρα, η οποία διαμορφώθηκε από τον Εύδοξο μαθητή του Πλάτωνα [Κικέρων, de </a:t>
            </a:r>
            <a:r>
              <a:rPr lang="el-GR" sz="2500" dirty="0" err="1"/>
              <a:t>re</a:t>
            </a:r>
            <a:r>
              <a:rPr lang="el-GR" sz="2500" dirty="0"/>
              <a:t> </a:t>
            </a:r>
            <a:r>
              <a:rPr lang="el-GR" sz="2500" dirty="0" err="1"/>
              <a:t>pvblica</a:t>
            </a:r>
            <a:r>
              <a:rPr lang="el-GR" sz="2500" dirty="0"/>
              <a:t> </a:t>
            </a:r>
            <a:r>
              <a:rPr lang="el-GR" sz="2500" dirty="0" err="1"/>
              <a:t>liber</a:t>
            </a:r>
            <a:r>
              <a:rPr lang="el-GR" sz="2500" dirty="0"/>
              <a:t> </a:t>
            </a:r>
            <a:r>
              <a:rPr lang="el-GR" sz="2500" dirty="0" err="1"/>
              <a:t>primvs</a:t>
            </a:r>
            <a:r>
              <a:rPr lang="el-GR" sz="2500" dirty="0"/>
              <a:t>, 21, …</a:t>
            </a:r>
            <a:r>
              <a:rPr lang="en-US" sz="2500" dirty="0" err="1"/>
              <a:t>sphaerae</a:t>
            </a:r>
            <a:r>
              <a:rPr lang="en-US" sz="2500" dirty="0"/>
              <a:t> </a:t>
            </a:r>
            <a:r>
              <a:rPr lang="en-US" sz="2500" dirty="0" err="1"/>
              <a:t>illius</a:t>
            </a:r>
            <a:r>
              <a:rPr lang="en-US" sz="2500" dirty="0"/>
              <a:t> </a:t>
            </a:r>
            <a:r>
              <a:rPr lang="en-US" sz="2500" dirty="0" err="1"/>
              <a:t>alterius</a:t>
            </a:r>
            <a:r>
              <a:rPr lang="en-US" sz="2500" dirty="0"/>
              <a:t> </a:t>
            </a:r>
            <a:r>
              <a:rPr lang="en-US" sz="2500" dirty="0" err="1"/>
              <a:t>solidae</a:t>
            </a:r>
            <a:r>
              <a:rPr lang="en-US" sz="2500" dirty="0"/>
              <a:t> </a:t>
            </a:r>
            <a:r>
              <a:rPr lang="en-US" sz="2500" dirty="0" err="1"/>
              <a:t>atque</a:t>
            </a:r>
            <a:r>
              <a:rPr lang="en-US" sz="2500" dirty="0"/>
              <a:t> </a:t>
            </a:r>
            <a:r>
              <a:rPr lang="en-US" sz="2500" dirty="0" err="1"/>
              <a:t>plenae</a:t>
            </a:r>
            <a:r>
              <a:rPr lang="en-US" sz="2500" dirty="0"/>
              <a:t> </a:t>
            </a:r>
            <a:r>
              <a:rPr lang="en-US" sz="2500" dirty="0" err="1"/>
              <a:t>vetus</a:t>
            </a:r>
            <a:r>
              <a:rPr lang="en-US" sz="2500" dirty="0"/>
              <a:t> </a:t>
            </a:r>
            <a:r>
              <a:rPr lang="en-US" sz="2500" dirty="0" err="1"/>
              <a:t>esse</a:t>
            </a:r>
            <a:r>
              <a:rPr lang="en-US" sz="2500" dirty="0"/>
              <a:t> </a:t>
            </a:r>
            <a:r>
              <a:rPr lang="en-US" sz="2500" dirty="0" err="1"/>
              <a:t>inventum</a:t>
            </a:r>
            <a:r>
              <a:rPr lang="en-US" sz="2500" dirty="0"/>
              <a:t>, et </a:t>
            </a:r>
            <a:r>
              <a:rPr lang="en-US" sz="2500" dirty="0" err="1"/>
              <a:t>eam</a:t>
            </a:r>
            <a:r>
              <a:rPr lang="en-US" sz="2500" dirty="0"/>
              <a:t> a </a:t>
            </a:r>
            <a:r>
              <a:rPr lang="en-US" sz="2500" dirty="0" err="1"/>
              <a:t>Thalete</a:t>
            </a:r>
            <a:r>
              <a:rPr lang="en-US" sz="2500" dirty="0"/>
              <a:t> </a:t>
            </a:r>
            <a:r>
              <a:rPr lang="en-US" sz="2500" dirty="0" err="1"/>
              <a:t>Milesio</a:t>
            </a:r>
            <a:r>
              <a:rPr lang="en-US" sz="2500" dirty="0"/>
              <a:t> </a:t>
            </a:r>
            <a:r>
              <a:rPr lang="en-US" sz="2500" dirty="0" err="1"/>
              <a:t>primum</a:t>
            </a:r>
            <a:r>
              <a:rPr lang="en-US" sz="2500" dirty="0"/>
              <a:t> </a:t>
            </a:r>
            <a:r>
              <a:rPr lang="en-US" sz="2500" dirty="0" err="1"/>
              <a:t>esse</a:t>
            </a:r>
            <a:r>
              <a:rPr lang="en-US" sz="2500" dirty="0"/>
              <a:t> </a:t>
            </a:r>
            <a:r>
              <a:rPr lang="en-US" sz="2500" dirty="0" err="1"/>
              <a:t>tornatam</a:t>
            </a:r>
            <a:r>
              <a:rPr lang="en-US" sz="2500" dirty="0"/>
              <a:t>, post </a:t>
            </a:r>
            <a:r>
              <a:rPr lang="en-US" sz="2500" dirty="0" err="1"/>
              <a:t>autem</a:t>
            </a:r>
            <a:r>
              <a:rPr lang="en-US" sz="2500" dirty="0"/>
              <a:t> ab </a:t>
            </a:r>
            <a:r>
              <a:rPr lang="en-US" sz="2500" dirty="0" err="1"/>
              <a:t>Eudoxo</a:t>
            </a:r>
            <a:r>
              <a:rPr lang="en-US" sz="2500" dirty="0"/>
              <a:t> </a:t>
            </a:r>
            <a:r>
              <a:rPr lang="en-US" sz="2500" dirty="0" err="1"/>
              <a:t>Cnidio</a:t>
            </a:r>
            <a:r>
              <a:rPr lang="en-US" sz="2500" dirty="0"/>
              <a:t>, </a:t>
            </a:r>
            <a:r>
              <a:rPr lang="en-US" sz="2500" dirty="0" err="1"/>
              <a:t>discipulo</a:t>
            </a:r>
            <a:r>
              <a:rPr lang="en-US" sz="2500" dirty="0"/>
              <a:t> </a:t>
            </a:r>
            <a:r>
              <a:rPr lang="en-US" sz="2500" dirty="0" err="1"/>
              <a:t>ut</a:t>
            </a:r>
            <a:r>
              <a:rPr lang="en-US" sz="2500" dirty="0"/>
              <a:t> </a:t>
            </a:r>
            <a:r>
              <a:rPr lang="en-US" sz="2500" dirty="0" err="1"/>
              <a:t>ferebat</a:t>
            </a:r>
            <a:r>
              <a:rPr lang="en-US" sz="2500" dirty="0"/>
              <a:t> </a:t>
            </a:r>
            <a:r>
              <a:rPr lang="en-US" sz="2500" dirty="0" err="1"/>
              <a:t>Platonis</a:t>
            </a:r>
            <a:r>
              <a:rPr lang="en-US" sz="2500" dirty="0"/>
              <a:t>, </a:t>
            </a:r>
            <a:r>
              <a:rPr lang="en-US" sz="2500" dirty="0" err="1"/>
              <a:t>eandem</a:t>
            </a:r>
            <a:r>
              <a:rPr lang="en-US" sz="2500" dirty="0"/>
              <a:t> </a:t>
            </a:r>
            <a:r>
              <a:rPr lang="en-US" sz="2500" dirty="0" err="1"/>
              <a:t>illam</a:t>
            </a:r>
            <a:r>
              <a:rPr lang="en-US" sz="2500" dirty="0"/>
              <a:t> </a:t>
            </a:r>
            <a:r>
              <a:rPr lang="en-US" sz="2500" dirty="0" err="1"/>
              <a:t>astris</a:t>
            </a:r>
            <a:r>
              <a:rPr lang="en-US" sz="2500" dirty="0"/>
              <a:t> quae </a:t>
            </a:r>
            <a:r>
              <a:rPr lang="en-US" sz="2500" dirty="0" err="1"/>
              <a:t>caelo</a:t>
            </a:r>
            <a:r>
              <a:rPr lang="en-US" sz="2500" dirty="0"/>
              <a:t> </a:t>
            </a:r>
            <a:r>
              <a:rPr lang="en-US" sz="2500" dirty="0" err="1"/>
              <a:t>inhaererent</a:t>
            </a:r>
            <a:r>
              <a:rPr lang="en-US" sz="2500" dirty="0"/>
              <a:t> </a:t>
            </a:r>
            <a:r>
              <a:rPr lang="en-US" sz="2500" dirty="0" err="1"/>
              <a:t>esse</a:t>
            </a:r>
            <a:r>
              <a:rPr lang="en-US" sz="2500" dirty="0"/>
              <a:t> </a:t>
            </a:r>
            <a:r>
              <a:rPr lang="en-US" sz="2500" dirty="0" err="1"/>
              <a:t>descriptam</a:t>
            </a:r>
            <a:r>
              <a:rPr lang="en-US" sz="2500" dirty="0"/>
              <a:t>; </a:t>
            </a:r>
            <a:r>
              <a:rPr lang="en-US" sz="2500" dirty="0" err="1"/>
              <a:t>cuius</a:t>
            </a:r>
            <a:r>
              <a:rPr lang="en-US" sz="2500" dirty="0"/>
              <a:t> </a:t>
            </a:r>
            <a:r>
              <a:rPr lang="en-US" sz="2500" dirty="0" err="1"/>
              <a:t>omnem</a:t>
            </a:r>
            <a:r>
              <a:rPr lang="en-US" sz="2500" dirty="0"/>
              <a:t> </a:t>
            </a:r>
            <a:r>
              <a:rPr lang="en-US" sz="2500" dirty="0" err="1"/>
              <a:t>ornatum</a:t>
            </a:r>
            <a:r>
              <a:rPr lang="en-US" sz="2500" dirty="0"/>
              <a:t> et </a:t>
            </a:r>
            <a:r>
              <a:rPr lang="en-US" sz="2500" dirty="0" err="1"/>
              <a:t>descriptionem</a:t>
            </a:r>
            <a:r>
              <a:rPr lang="en-US" sz="2500" dirty="0"/>
              <a:t> </a:t>
            </a:r>
            <a:r>
              <a:rPr lang="en-US" sz="2500" dirty="0" err="1"/>
              <a:t>sumptam</a:t>
            </a:r>
            <a:r>
              <a:rPr lang="en-US" sz="2500" dirty="0"/>
              <a:t> ab </a:t>
            </a:r>
            <a:r>
              <a:rPr lang="en-US" sz="2500" dirty="0" err="1"/>
              <a:t>Eudoxo</a:t>
            </a:r>
            <a:r>
              <a:rPr lang="en-US" sz="2500" dirty="0"/>
              <a:t> </a:t>
            </a:r>
            <a:r>
              <a:rPr lang="en-US" sz="2500" dirty="0" err="1"/>
              <a:t>multis</a:t>
            </a:r>
            <a:r>
              <a:rPr lang="en-US" sz="2500" dirty="0"/>
              <a:t> </a:t>
            </a:r>
            <a:r>
              <a:rPr lang="en-US" sz="2500" dirty="0" err="1"/>
              <a:t>annis</a:t>
            </a:r>
            <a:r>
              <a:rPr lang="en-US" sz="2500" dirty="0"/>
              <a:t> post non </a:t>
            </a:r>
            <a:r>
              <a:rPr lang="en-US" sz="2500" dirty="0" err="1"/>
              <a:t>astrologiae</a:t>
            </a:r>
            <a:r>
              <a:rPr lang="en-US" sz="2500" dirty="0"/>
              <a:t> </a:t>
            </a:r>
            <a:r>
              <a:rPr lang="en-US" sz="2500" dirty="0" err="1"/>
              <a:t>scientia</a:t>
            </a:r>
            <a:r>
              <a:rPr lang="en-US" sz="2500" dirty="0"/>
              <a:t> </a:t>
            </a:r>
            <a:r>
              <a:rPr lang="en-US" sz="2500" dirty="0" err="1"/>
              <a:t>sed</a:t>
            </a:r>
            <a:r>
              <a:rPr lang="en-US" sz="2500" dirty="0"/>
              <a:t> </a:t>
            </a:r>
            <a:r>
              <a:rPr lang="en-US" sz="2500" dirty="0" err="1"/>
              <a:t>poetica</a:t>
            </a:r>
            <a:r>
              <a:rPr lang="en-US" sz="2500" dirty="0"/>
              <a:t> </a:t>
            </a:r>
            <a:r>
              <a:rPr lang="en-US" sz="2500" dirty="0" err="1"/>
              <a:t>quadam</a:t>
            </a:r>
            <a:r>
              <a:rPr lang="en-US" sz="2500" dirty="0"/>
              <a:t> </a:t>
            </a:r>
            <a:r>
              <a:rPr lang="en-US" sz="2500" dirty="0" err="1"/>
              <a:t>facultate</a:t>
            </a:r>
            <a:r>
              <a:rPr lang="en-US" sz="2500" dirty="0"/>
              <a:t> </a:t>
            </a:r>
            <a:r>
              <a:rPr lang="en-US" sz="2500" dirty="0" err="1"/>
              <a:t>versibus</a:t>
            </a:r>
            <a:r>
              <a:rPr lang="en-US" sz="2500" dirty="0"/>
              <a:t> </a:t>
            </a:r>
            <a:r>
              <a:rPr lang="en-US" sz="2500" dirty="0" err="1"/>
              <a:t>Aratum</a:t>
            </a:r>
            <a:r>
              <a:rPr lang="en-US" sz="2500" dirty="0"/>
              <a:t> </a:t>
            </a:r>
            <a:r>
              <a:rPr lang="en-US" sz="2500" dirty="0" err="1"/>
              <a:t>extulisse</a:t>
            </a:r>
            <a:r>
              <a:rPr lang="en-US" sz="2500" dirty="0"/>
              <a:t>.</a:t>
            </a:r>
            <a:r>
              <a:rPr lang="el-GR" sz="2500" dirty="0"/>
              <a:t>]</a:t>
            </a:r>
            <a:endParaRPr lang="en-US" sz="2500" dirty="0"/>
          </a:p>
          <a:p>
            <a:r>
              <a:rPr lang="el-GR" sz="2500" dirty="0"/>
              <a:t>Αυτές οι ουράνιες σφαίρες του Αρχιμήδη είναι πιθανώς οι πρώτες μορφές μηχανημάτων όπως ο Μηχανισμός των Αντικυθήρων. Βέβαια ο Αρχιμήδης σκοτώθηκε πριν κατασκευαστεί ο μηχανισμός. Συνεπώς θεωρούμε ότι τα μηχανήματά του αποτέλεσαν πρότυπα για την κατασκευή του Μηχανισμού των Αντικυθήρων. </a:t>
            </a:r>
          </a:p>
          <a:p>
            <a:r>
              <a:rPr lang="el-GR" sz="2500" dirty="0"/>
              <a:t>Την εποχή της κατασκευής του μηχανισμού, 150 με 100 π.Χ., ο σημαντικότερος Έλληνας αστρονόμος ήταν ο Ίππαρχος ο Ρόδιος, που είχε εξαιρετική παράδοση στις μεταλλικές κατασκευές, όπως ο περίφημος Κολοσσός της Ρόδου. Ο Ίππαρχος κατασκεύασε διάφορα επιστημονικά όργανα. Ήταν μοναδικά ικανός στη λήψη μετρήσεων και σπουδαίος θεωρητικός μαθηματικός και φυσικός. Χρησιμοποίησε την </a:t>
            </a:r>
            <a:r>
              <a:rPr lang="el-GR" sz="2500" dirty="0" err="1"/>
              <a:t>επικυκλική</a:t>
            </a:r>
            <a:r>
              <a:rPr lang="el-GR" sz="2500" dirty="0"/>
              <a:t> θεωρία για την τροχιά της Σελήνης, του Ήλιου και των πλανητών, την οποία χρησιμοποιεί ο Μηχανισμός. Έτσι ο Ίππαρχος είναι ένας πιθανός κατασκευαστής του Μηχανισμού. Ο Ίππαρχος πιθανότατα είχε ένα σχέδιο των ουράνιων σφαιρών και πλανηταρίων του Αρχιμήδη και πιθανώς των μετρήσεων των χρόνων εκλείψεων Ηλίου και Σελήνης, που εκτιμούμε ότι ελήφθησαν την εποχή του Αρχιμήδη στις Συρακούσες, και μετά από αυτήν (από μαθητές του μεγάλου μαθηματικού, φυσικού και μηχανικού) να εμπνεύστηκε αλλά και να βασίστηκε σε αυτά.</a:t>
            </a:r>
          </a:p>
        </p:txBody>
      </p:sp>
      <p:grpSp>
        <p:nvGrpSpPr>
          <p:cNvPr id="26" name="20 - Ομάδα"/>
          <p:cNvGrpSpPr/>
          <p:nvPr/>
        </p:nvGrpSpPr>
        <p:grpSpPr>
          <a:xfrm>
            <a:off x="25586470" y="10499679"/>
            <a:ext cx="7304706" cy="8600927"/>
            <a:chOff x="16093169" y="6651447"/>
            <a:chExt cx="7304706" cy="8600927"/>
          </a:xfrm>
        </p:grpSpPr>
        <p:pic>
          <p:nvPicPr>
            <p:cNvPr id="27" name="Picture 10"/>
            <p:cNvPicPr>
              <a:picLocks noChangeAspect="1" noChangeArrowheads="1"/>
            </p:cNvPicPr>
            <p:nvPr/>
          </p:nvPicPr>
          <p:blipFill>
            <a:blip r:embed="rId2" cstate="print"/>
            <a:srcRect/>
            <a:stretch>
              <a:fillRect/>
            </a:stretch>
          </p:blipFill>
          <p:spPr bwMode="auto">
            <a:xfrm>
              <a:off x="16322662" y="6651447"/>
              <a:ext cx="6073927" cy="6261539"/>
            </a:xfrm>
            <a:prstGeom prst="ellipse">
              <a:avLst/>
            </a:prstGeom>
            <a:ln>
              <a:noFill/>
            </a:ln>
            <a:effectLst>
              <a:softEdge rad="112500"/>
            </a:effectLst>
          </p:spPr>
        </p:pic>
        <p:sp>
          <p:nvSpPr>
            <p:cNvPr id="28" name="15 - Ορθογώνιο"/>
            <p:cNvSpPr/>
            <p:nvPr/>
          </p:nvSpPr>
          <p:spPr>
            <a:xfrm>
              <a:off x="16093169" y="12944050"/>
              <a:ext cx="7304706" cy="2308324"/>
            </a:xfrm>
            <a:prstGeom prst="rect">
              <a:avLst/>
            </a:prstGeom>
          </p:spPr>
          <p:txBody>
            <a:bodyPr wrap="square">
              <a:spAutoFit/>
            </a:bodyPr>
            <a:lstStyle/>
            <a:p>
              <a:pPr algn="ctr"/>
              <a:r>
                <a:rPr lang="en-US" sz="2400" dirty="0"/>
                <a:t>Archimedes (287 BC – 212 BC) constructed two mechanical celestial spheres: </a:t>
              </a:r>
              <a:r>
                <a:rPr lang="en-US" sz="2400" dirty="0" err="1"/>
                <a:t>Orreries</a:t>
              </a:r>
              <a:r>
                <a:rPr lang="en-US" sz="2400" dirty="0"/>
                <a:t> and </a:t>
              </a:r>
              <a:r>
                <a:rPr lang="en-US" sz="2400" dirty="0" err="1"/>
                <a:t>Planetaria</a:t>
              </a:r>
              <a:endParaRPr lang="en-US" sz="2400" dirty="0"/>
            </a:p>
            <a:p>
              <a:pPr algn="ctr"/>
              <a:r>
                <a:rPr lang="el-GR" sz="2400" dirty="0"/>
                <a:t>Ο Αρχιμήδης</a:t>
              </a:r>
              <a:r>
                <a:rPr lang="en-US" sz="2400" dirty="0"/>
                <a:t> (287 </a:t>
              </a:r>
              <a:r>
                <a:rPr lang="el-GR" sz="2400" dirty="0" err="1"/>
                <a:t>π.Χ.</a:t>
              </a:r>
              <a:r>
                <a:rPr lang="en-US" sz="2400" dirty="0"/>
                <a:t> – 212 </a:t>
              </a:r>
              <a:r>
                <a:rPr lang="el-GR" sz="2400" dirty="0"/>
                <a:t>π.Χ.</a:t>
              </a:r>
              <a:r>
                <a:rPr lang="en-US" sz="2400" dirty="0"/>
                <a:t>) </a:t>
              </a:r>
              <a:r>
                <a:rPr lang="el-GR" sz="2400" dirty="0"/>
                <a:t>κατασκεύασε πολλά αστρονομικά όργανα, πολύπλοκα μηχανήματα, ένα κανόνι που λειτουργούσε με ατμό το οποίο έχει απεικονίσει ο Λεονάρδος Ντα Βίντσι. </a:t>
              </a:r>
              <a:endParaRPr lang="en-GB" sz="2400" dirty="0"/>
            </a:p>
          </p:txBody>
        </p:sp>
      </p:grpSp>
      <p:grpSp>
        <p:nvGrpSpPr>
          <p:cNvPr id="32" name="18 - Ομάδα"/>
          <p:cNvGrpSpPr/>
          <p:nvPr/>
        </p:nvGrpSpPr>
        <p:grpSpPr>
          <a:xfrm>
            <a:off x="24515906" y="35977273"/>
            <a:ext cx="10365719" cy="11660072"/>
            <a:chOff x="15211970" y="25315168"/>
            <a:chExt cx="9487818" cy="11660072"/>
          </a:xfrm>
        </p:grpSpPr>
        <p:grpSp>
          <p:nvGrpSpPr>
            <p:cNvPr id="33" name="18 - Ομάδα"/>
            <p:cNvGrpSpPr>
              <a:grpSpLocks/>
            </p:cNvGrpSpPr>
            <p:nvPr/>
          </p:nvGrpSpPr>
          <p:grpSpPr bwMode="auto">
            <a:xfrm>
              <a:off x="15211970" y="25315168"/>
              <a:ext cx="9487818" cy="9001000"/>
              <a:chOff x="21007388" y="8591550"/>
              <a:chExt cx="11576247" cy="9151938"/>
            </a:xfrm>
          </p:grpSpPr>
          <p:sp>
            <p:nvSpPr>
              <p:cNvPr id="35" name="5 - Έλλειψη"/>
              <p:cNvSpPr>
                <a:spLocks noChangeArrowheads="1"/>
              </p:cNvSpPr>
              <p:nvPr/>
            </p:nvSpPr>
            <p:spPr bwMode="auto">
              <a:xfrm>
                <a:off x="22034698" y="8591550"/>
                <a:ext cx="10548937" cy="9151938"/>
              </a:xfrm>
              <a:prstGeom prst="ellipse">
                <a:avLst/>
              </a:prstGeom>
              <a:solidFill>
                <a:srgbClr val="00B050">
                  <a:alpha val="43000"/>
                </a:srgbClr>
              </a:solidFill>
              <a:ln w="38100" algn="ctr">
                <a:solidFill>
                  <a:srgbClr val="FFFF00"/>
                </a:solidFill>
                <a:round/>
                <a:headEnd/>
                <a:tailEnd/>
              </a:ln>
            </p:spPr>
            <p:txBody>
              <a:bodyPr lIns="349708" tIns="174852" rIns="349708" bIns="174852"/>
              <a:lstStyle/>
              <a:p>
                <a:endParaRPr lang="en-US"/>
              </a:p>
            </p:txBody>
          </p:sp>
          <p:sp>
            <p:nvSpPr>
              <p:cNvPr id="36" name="5 - Έλλειψη"/>
              <p:cNvSpPr>
                <a:spLocks noChangeArrowheads="1"/>
              </p:cNvSpPr>
              <p:nvPr/>
            </p:nvSpPr>
            <p:spPr bwMode="auto">
              <a:xfrm>
                <a:off x="21007388" y="8591550"/>
                <a:ext cx="10548937" cy="9151938"/>
              </a:xfrm>
              <a:prstGeom prst="ellipse">
                <a:avLst/>
              </a:prstGeom>
              <a:solidFill>
                <a:srgbClr val="FF0000">
                  <a:alpha val="43000"/>
                </a:srgbClr>
              </a:solidFill>
              <a:ln w="38100" algn="ctr">
                <a:solidFill>
                  <a:srgbClr val="FFFF00"/>
                </a:solidFill>
                <a:round/>
                <a:headEnd/>
                <a:tailEnd/>
              </a:ln>
            </p:spPr>
            <p:txBody>
              <a:bodyPr lIns="349708" tIns="174852" rIns="349708" bIns="174852"/>
              <a:lstStyle/>
              <a:p>
                <a:endParaRPr lang="en-US"/>
              </a:p>
            </p:txBody>
          </p:sp>
          <p:sp>
            <p:nvSpPr>
              <p:cNvPr id="37" name="8 - Έλλειψη"/>
              <p:cNvSpPr>
                <a:spLocks noChangeArrowheads="1"/>
              </p:cNvSpPr>
              <p:nvPr/>
            </p:nvSpPr>
            <p:spPr bwMode="auto">
              <a:xfrm>
                <a:off x="30891331" y="12457113"/>
                <a:ext cx="1638328" cy="898525"/>
              </a:xfrm>
              <a:prstGeom prst="ellipse">
                <a:avLst/>
              </a:prstGeom>
              <a:solidFill>
                <a:schemeClr val="accent2">
                  <a:lumMod val="60000"/>
                  <a:lumOff val="40000"/>
                  <a:alpha val="39000"/>
                </a:schemeClr>
              </a:solidFill>
              <a:ln w="28575" algn="ctr">
                <a:solidFill>
                  <a:srgbClr val="FFFF00"/>
                </a:solidFill>
                <a:round/>
                <a:headEnd/>
                <a:tailEnd/>
              </a:ln>
            </p:spPr>
            <p:txBody>
              <a:bodyPr lIns="349708" tIns="174852" rIns="349708" bIns="174852"/>
              <a:lstStyle/>
              <a:p>
                <a:pPr>
                  <a:defRPr/>
                </a:pPr>
                <a:endParaRPr lang="en-US"/>
              </a:p>
            </p:txBody>
          </p:sp>
          <p:sp>
            <p:nvSpPr>
              <p:cNvPr id="38" name="9 - Έλλειψη"/>
              <p:cNvSpPr>
                <a:spLocks noChangeArrowheads="1"/>
              </p:cNvSpPr>
              <p:nvPr/>
            </p:nvSpPr>
            <p:spPr bwMode="auto">
              <a:xfrm>
                <a:off x="31251525" y="12673013"/>
                <a:ext cx="452438" cy="484187"/>
              </a:xfrm>
              <a:prstGeom prst="ellipse">
                <a:avLst/>
              </a:prstGeom>
              <a:solidFill>
                <a:srgbClr val="FFFF00">
                  <a:alpha val="41960"/>
                </a:srgbClr>
              </a:solidFill>
              <a:ln w="9525" algn="ctr">
                <a:solidFill>
                  <a:schemeClr val="tx1"/>
                </a:solidFill>
                <a:round/>
                <a:headEnd/>
                <a:tailEnd/>
              </a:ln>
            </p:spPr>
            <p:txBody>
              <a:bodyPr lIns="349708" tIns="174852" rIns="349708" bIns="174852"/>
              <a:lstStyle/>
              <a:p>
                <a:endParaRPr lang="en-US"/>
              </a:p>
            </p:txBody>
          </p:sp>
          <p:sp>
            <p:nvSpPr>
              <p:cNvPr id="39" name="Oval 7"/>
              <p:cNvSpPr>
                <a:spLocks noChangeArrowheads="1"/>
              </p:cNvSpPr>
              <p:nvPr/>
            </p:nvSpPr>
            <p:spPr bwMode="auto">
              <a:xfrm>
                <a:off x="26066750" y="13033375"/>
                <a:ext cx="452438" cy="449263"/>
              </a:xfrm>
              <a:prstGeom prst="ellipse">
                <a:avLst/>
              </a:prstGeom>
              <a:solidFill>
                <a:srgbClr val="FF7C80"/>
              </a:solidFill>
              <a:ln w="9525">
                <a:solidFill>
                  <a:schemeClr val="tx1"/>
                </a:solidFill>
                <a:round/>
                <a:headEnd/>
                <a:tailEnd/>
              </a:ln>
            </p:spPr>
            <p:txBody>
              <a:bodyPr wrap="none" lIns="349758" tIns="174879" rIns="349758" bIns="174879" anchor="ctr"/>
              <a:lstStyle/>
              <a:p>
                <a:endParaRPr lang="en-US"/>
              </a:p>
            </p:txBody>
          </p:sp>
          <p:sp>
            <p:nvSpPr>
              <p:cNvPr id="41" name="Oval 8"/>
              <p:cNvSpPr>
                <a:spLocks noChangeArrowheads="1"/>
              </p:cNvSpPr>
              <p:nvPr/>
            </p:nvSpPr>
            <p:spPr bwMode="auto">
              <a:xfrm>
                <a:off x="27363290" y="13033375"/>
                <a:ext cx="452438" cy="449263"/>
              </a:xfrm>
              <a:prstGeom prst="ellipse">
                <a:avLst/>
              </a:prstGeom>
              <a:solidFill>
                <a:srgbClr val="00B050"/>
              </a:solidFill>
              <a:ln w="9525">
                <a:solidFill>
                  <a:schemeClr val="tx1"/>
                </a:solidFill>
                <a:round/>
                <a:headEnd/>
                <a:tailEnd/>
              </a:ln>
            </p:spPr>
            <p:txBody>
              <a:bodyPr wrap="none" lIns="349758" tIns="174879" rIns="349758" bIns="174879" anchor="ctr"/>
              <a:lstStyle/>
              <a:p>
                <a:endParaRPr lang="en-US"/>
              </a:p>
            </p:txBody>
          </p:sp>
        </p:grpSp>
        <p:sp>
          <p:nvSpPr>
            <p:cNvPr id="34" name="17 - Ορθογώνιο"/>
            <p:cNvSpPr/>
            <p:nvPr/>
          </p:nvSpPr>
          <p:spPr>
            <a:xfrm>
              <a:off x="15716026" y="35036248"/>
              <a:ext cx="8856984" cy="1938992"/>
            </a:xfrm>
            <a:prstGeom prst="rect">
              <a:avLst/>
            </a:prstGeom>
          </p:spPr>
          <p:txBody>
            <a:bodyPr wrap="square">
              <a:spAutoFit/>
            </a:bodyPr>
            <a:lstStyle/>
            <a:p>
              <a:pPr algn="ctr"/>
              <a:r>
                <a:rPr lang="en-US" sz="2400" dirty="0">
                  <a:solidFill>
                    <a:prstClr val="black"/>
                  </a:solidFill>
                </a:rPr>
                <a:t>Figure of the mechanism of the moon that gives a variable velocity to the moon in its orbit around the Earth. </a:t>
              </a:r>
              <a:endParaRPr lang="el-GR" sz="2400" dirty="0">
                <a:solidFill>
                  <a:prstClr val="black"/>
                </a:solidFill>
              </a:endParaRPr>
            </a:p>
            <a:p>
              <a:pPr algn="ctr"/>
              <a:r>
                <a:rPr lang="en-US" sz="2400" dirty="0">
                  <a:solidFill>
                    <a:prstClr val="black"/>
                  </a:solidFill>
                </a:rPr>
                <a:t>The moon thus follows Kepler's second law in the mechanism. </a:t>
              </a:r>
              <a:endParaRPr lang="el-GR" sz="2400" dirty="0">
                <a:solidFill>
                  <a:prstClr val="black"/>
                </a:solidFill>
              </a:endParaRPr>
            </a:p>
            <a:p>
              <a:pPr algn="ctr"/>
              <a:r>
                <a:rPr lang="en-US" sz="2400" dirty="0">
                  <a:solidFill>
                    <a:prstClr val="black"/>
                  </a:solidFill>
                </a:rPr>
                <a:t>This is achieved in a genius way by adding two-cycle movements with cyclists. This method was used by Hipparchus.</a:t>
              </a:r>
            </a:p>
          </p:txBody>
        </p:sp>
      </p:grpSp>
      <p:sp>
        <p:nvSpPr>
          <p:cNvPr id="20" name="Rectangle 36"/>
          <p:cNvSpPr>
            <a:spLocks noChangeArrowheads="1"/>
          </p:cNvSpPr>
          <p:nvPr/>
        </p:nvSpPr>
        <p:spPr bwMode="auto">
          <a:xfrm>
            <a:off x="4751251" y="4310608"/>
            <a:ext cx="26679525" cy="2632648"/>
          </a:xfrm>
          <a:prstGeom prst="rect">
            <a:avLst/>
          </a:prstGeom>
          <a:noFill/>
          <a:ln w="9525">
            <a:noFill/>
            <a:miter lim="800000"/>
            <a:headEnd/>
            <a:tailEnd/>
          </a:ln>
          <a:effectLst/>
        </p:spPr>
        <p:txBody>
          <a:bodyPr lIns="147293" tIns="73647" rIns="147293" bIns="73647" anchor="ctr"/>
          <a:lstStyle/>
          <a:p>
            <a:pPr algn="ctr" defTabSz="1463422" rtl="1" eaLnBrk="0" hangingPunct="0">
              <a:defRPr/>
            </a:pPr>
            <a:r>
              <a:rPr lang="el-GR" sz="11500" b="1" i="1" dirty="0">
                <a:solidFill>
                  <a:srgbClr val="003399"/>
                </a:solidFill>
                <a:effectLst>
                  <a:outerShdw blurRad="38100" dist="38100" dir="2700000" algn="tl">
                    <a:srgbClr val="FFFFFF"/>
                  </a:outerShdw>
                </a:effectLst>
                <a:latin typeface="Times New Roman" pitchFamily="18" charset="0"/>
              </a:rPr>
              <a:t>Έκθεση Μηχανισμού Αντικυθήρων</a:t>
            </a:r>
          </a:p>
          <a:p>
            <a:pPr algn="ctr" defTabSz="1463422" rtl="1" eaLnBrk="0" hangingPunct="0">
              <a:defRPr/>
            </a:pPr>
            <a:r>
              <a:rPr lang="el-GR" sz="5400" b="1" i="1" dirty="0">
                <a:solidFill>
                  <a:srgbClr val="003399"/>
                </a:solidFill>
                <a:effectLst>
                  <a:outerShdw blurRad="38100" dist="38100" dir="2700000" algn="tl">
                    <a:srgbClr val="FFFFFF"/>
                  </a:outerShdw>
                </a:effectLst>
                <a:latin typeface="Times New Roman" pitchFamily="18" charset="0"/>
              </a:rPr>
              <a:t>Ποιος έφτιαξε τον Μηχανισμό των Αντικυθήρων; Αρχιμήδης και Ίππαρχος</a:t>
            </a:r>
            <a:endParaRPr lang="en-GB" sz="3600" b="1" i="1" dirty="0">
              <a:solidFill>
                <a:srgbClr val="003399"/>
              </a:solidFill>
              <a:effectLst>
                <a:outerShdw blurRad="38100" dist="38100" dir="2700000" algn="tl">
                  <a:srgbClr val="FFFFFF"/>
                </a:outerShdw>
              </a:effectLst>
              <a:latin typeface="Times New Roman" pitchFamily="18" charset="0"/>
            </a:endParaRPr>
          </a:p>
        </p:txBody>
      </p:sp>
      <p:pic>
        <p:nvPicPr>
          <p:cNvPr id="1026" name="Εικόνα 6"/>
          <p:cNvPicPr>
            <a:picLocks noChangeAspect="1" noChangeArrowheads="1"/>
          </p:cNvPicPr>
          <p:nvPr/>
        </p:nvPicPr>
        <p:blipFill>
          <a:blip r:embed="rId3" cstate="print">
            <a:lum bright="20000" contrast="60000"/>
            <a:extLst>
              <a:ext uri="{28A0092B-C50C-407E-A947-70E740481C1C}">
                <a14:useLocalDpi xmlns:a14="http://schemas.microsoft.com/office/drawing/2010/main" val="0"/>
              </a:ext>
            </a:extLst>
          </a:blip>
          <a:srcRect/>
          <a:stretch>
            <a:fillRect/>
          </a:stretch>
        </p:blipFill>
        <p:spPr bwMode="auto">
          <a:xfrm>
            <a:off x="2592538" y="10214246"/>
            <a:ext cx="11881320" cy="1573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4 - TextBox"/>
          <p:cNvSpPr txBox="1"/>
          <p:nvPr/>
        </p:nvSpPr>
        <p:spPr>
          <a:xfrm>
            <a:off x="15085388" y="10297863"/>
            <a:ext cx="8549903" cy="38256627"/>
          </a:xfrm>
          <a:prstGeom prst="rect">
            <a:avLst/>
          </a:prstGeom>
          <a:noFill/>
        </p:spPr>
        <p:txBody>
          <a:bodyPr wrap="square" rtlCol="0">
            <a:spAutoFit/>
          </a:bodyPr>
          <a:lstStyle/>
          <a:p>
            <a:r>
              <a:rPr lang="en-GB" sz="4000" dirty="0"/>
              <a:t>Who conceived the creation of a mechanical Cosmos? Who made the mechanism? Two prominent philosophers, Archimedes and Hipparchus are candidates.</a:t>
            </a:r>
            <a:endParaRPr lang="el-GR" sz="4000" dirty="0"/>
          </a:p>
          <a:p>
            <a:r>
              <a:rPr lang="en-GB" sz="4000" dirty="0"/>
              <a:t>Cicero studied in Rhodes at the philosophical school </a:t>
            </a:r>
            <a:r>
              <a:rPr lang="en-GB" sz="4000" dirty="0" err="1"/>
              <a:t>Posidonius</a:t>
            </a:r>
            <a:r>
              <a:rPr lang="en-GB" sz="4000" dirty="0"/>
              <a:t>, where he showed a similar astronomical mechanism. But as our studies  suggest that the mechanism was made between 150 and 100 BC, </a:t>
            </a:r>
            <a:r>
              <a:rPr lang="en-GB" sz="4000" dirty="0" err="1"/>
              <a:t>Posidonius</a:t>
            </a:r>
            <a:r>
              <a:rPr lang="en-GB" sz="4000" dirty="0"/>
              <a:t> cannot be the constructor.</a:t>
            </a:r>
            <a:endParaRPr lang="el-GR" sz="4000" dirty="0"/>
          </a:p>
          <a:p>
            <a:r>
              <a:rPr lang="en-US" sz="4000" dirty="0"/>
              <a:t>Archimedes (B. 287 BC - 212 BC) is one of the greatest mathematicians, astronomer, engineer and physicist. He had been taught mathematics and astronomy by his father astronomer Phidias.  </a:t>
            </a:r>
            <a:r>
              <a:rPr lang="en-GB" sz="4000" dirty="0"/>
              <a:t>He worked and studied in Alexandria, the Museum and the Library, which were a University and a Research Centre and became a well-educated genius. He developed many technical applications. His military technical applications have become legendary, as these allowed him to keep his homeland Syracuse free. </a:t>
            </a:r>
            <a:endParaRPr lang="el-GR" sz="4000" dirty="0"/>
          </a:p>
          <a:p>
            <a:r>
              <a:rPr lang="en-US" sz="4000" dirty="0"/>
              <a:t>Archimedes constructed many miraculous machines and automata, instruments and two mechanical models of the Universe, called </a:t>
            </a:r>
            <a:r>
              <a:rPr lang="en-US" sz="4000" i="1" dirty="0"/>
              <a:t>Spheres</a:t>
            </a:r>
            <a:r>
              <a:rPr lang="en-US" sz="4000" dirty="0"/>
              <a:t> that reproduced the motions of celestial bodies, the Sun, the Moon, and the planets in the sky and predicted eclipses too, as described by Cicero who played with one and writes: </a:t>
            </a:r>
            <a:r>
              <a:rPr lang="en-GB" sz="4000" i="1" dirty="0"/>
              <a:t>“When Gallus </a:t>
            </a:r>
            <a:r>
              <a:rPr lang="en-GB" sz="4000" dirty="0"/>
              <a:t>[</a:t>
            </a:r>
            <a:r>
              <a:rPr lang="la-Latn" sz="4000" dirty="0"/>
              <a:t>Gaius Sulpicius Gallus </a:t>
            </a:r>
            <a:r>
              <a:rPr lang="el-GR" sz="4000" dirty="0"/>
              <a:t>ή </a:t>
            </a:r>
            <a:r>
              <a:rPr lang="la-Latn" sz="4000" dirty="0"/>
              <a:t>Galus</a:t>
            </a:r>
            <a:r>
              <a:rPr lang="en-GB" sz="4000" dirty="0"/>
              <a:t>]</a:t>
            </a:r>
            <a:r>
              <a:rPr lang="en-GB" sz="4000" i="1" dirty="0"/>
              <a:t> moved the </a:t>
            </a:r>
            <a:r>
              <a:rPr lang="en-GB" sz="4000" dirty="0"/>
              <a:t>[Celestial]</a:t>
            </a:r>
            <a:r>
              <a:rPr lang="en-GB" sz="4000" i="1" dirty="0"/>
              <a:t> Sphere, the Moon followed the Sun in as many revolutions as it could have been in reality and we observed an eclipse when the Moon came to a position that its shadow was on Earth, when the three bodies came to a line”. </a:t>
            </a:r>
            <a:r>
              <a:rPr lang="en-GB" sz="4000" dirty="0"/>
              <a:t> </a:t>
            </a:r>
            <a:r>
              <a:rPr lang="en-US" sz="4000" dirty="0"/>
              <a:t>These celestial spheres of Archimedes are the predecessors of the Antikythera Mechanism.</a:t>
            </a:r>
            <a:endParaRPr lang="el-GR" sz="4000" dirty="0"/>
          </a:p>
          <a:p>
            <a:r>
              <a:rPr lang="en-GB" sz="4000" dirty="0"/>
              <a:t>At the time of the construction of the mechanism, 150 to 100 BC, the most important Greek astronomer was Hipparchus of Rhodes that had excellent tradition in construction work as the famous Colossus of Rhodes. Hipparchus constructed several instruments. He was uniquely skilled in taking measurements and a great theoretician. He used the epicyclical theory for the orbit of the Moon, the Sun and the planets. Thus Hipparchus is a possible constructor of the mechanism, and perhaps he had a blueprint of the </a:t>
            </a:r>
            <a:r>
              <a:rPr lang="en-GB" sz="4000" i="1" dirty="0" err="1"/>
              <a:t>Sphaerae</a:t>
            </a:r>
            <a:r>
              <a:rPr lang="en-GB" sz="4000" dirty="0"/>
              <a:t> (celestial spheres, </a:t>
            </a:r>
            <a:r>
              <a:rPr lang="en-GB" sz="4000" dirty="0" err="1"/>
              <a:t>Orreries</a:t>
            </a:r>
            <a:r>
              <a:rPr lang="en-GB" sz="4000" dirty="0"/>
              <a:t> and </a:t>
            </a:r>
            <a:r>
              <a:rPr lang="en-GB" sz="4000" dirty="0" err="1"/>
              <a:t>planetaria</a:t>
            </a:r>
            <a:r>
              <a:rPr lang="en-GB" sz="4000" dirty="0"/>
              <a:t>) of Archimedes.</a:t>
            </a:r>
            <a:endParaRPr lang="el-GR" sz="4000" dirty="0"/>
          </a:p>
          <a:p>
            <a:r>
              <a:rPr lang="en-US" sz="4000" dirty="0"/>
              <a:t> </a:t>
            </a:r>
            <a:endParaRPr lang="el-GR" sz="4000" dirty="0"/>
          </a:p>
        </p:txBody>
      </p:sp>
      <p:sp>
        <p:nvSpPr>
          <p:cNvPr id="24" name="15 - Ορθογώνιο"/>
          <p:cNvSpPr/>
          <p:nvPr/>
        </p:nvSpPr>
        <p:spPr>
          <a:xfrm>
            <a:off x="2324563" y="26035249"/>
            <a:ext cx="12581343" cy="707886"/>
          </a:xfrm>
          <a:prstGeom prst="rect">
            <a:avLst/>
          </a:prstGeom>
        </p:spPr>
        <p:txBody>
          <a:bodyPr wrap="square">
            <a:spAutoFit/>
          </a:bodyPr>
          <a:lstStyle/>
          <a:p>
            <a:r>
              <a:rPr lang="el-GR" sz="2000" dirty="0"/>
              <a:t>Ο Αρχιμήδης (287 π.Χ. - 212 π.Χ.).  </a:t>
            </a:r>
            <a:r>
              <a:rPr lang="la-Latn" sz="2000" dirty="0"/>
              <a:t>Stanza della Segnatura, "</a:t>
            </a:r>
            <a:r>
              <a:rPr lang="el-GR" sz="2000" dirty="0"/>
              <a:t>Σχολή Αθηνών", Αποστολικό Μέγαρο, Βατικανό, Ρώμη.</a:t>
            </a:r>
          </a:p>
          <a:p>
            <a:r>
              <a:rPr lang="en-US" sz="2000" dirty="0">
                <a:solidFill>
                  <a:prstClr val="black"/>
                </a:solidFill>
              </a:rPr>
              <a:t>Archimedes (287 BC – 212 BC). </a:t>
            </a:r>
            <a:r>
              <a:rPr lang="en-US" sz="2000" dirty="0"/>
              <a:t>Stanza </a:t>
            </a:r>
            <a:r>
              <a:rPr lang="en-US" sz="2000" dirty="0" err="1"/>
              <a:t>della</a:t>
            </a:r>
            <a:r>
              <a:rPr lang="en-US" sz="2000" dirty="0"/>
              <a:t> </a:t>
            </a:r>
            <a:r>
              <a:rPr lang="en-US" sz="2000" dirty="0" err="1"/>
              <a:t>Segnatura</a:t>
            </a:r>
            <a:r>
              <a:rPr lang="en-US" sz="2000" dirty="0"/>
              <a:t>, </a:t>
            </a:r>
            <a:r>
              <a:rPr lang="en-US" sz="2000" i="1" dirty="0" err="1"/>
              <a:t>Scuola</a:t>
            </a:r>
            <a:r>
              <a:rPr lang="en-US" sz="2000" i="1" dirty="0"/>
              <a:t> di Α</a:t>
            </a:r>
            <a:r>
              <a:rPr lang="en-GB" sz="2000" i="1" dirty="0" err="1"/>
              <a:t>tene</a:t>
            </a:r>
            <a:r>
              <a:rPr lang="en-US" sz="2000" dirty="0"/>
              <a:t>, </a:t>
            </a:r>
            <a:r>
              <a:rPr lang="en-US" sz="2000" dirty="0" err="1"/>
              <a:t>Apostolical</a:t>
            </a:r>
            <a:r>
              <a:rPr lang="en-US" sz="2000" dirty="0"/>
              <a:t> Palace, Rome.</a:t>
            </a:r>
            <a:endParaRPr lang="en-GB" sz="2000" dirty="0"/>
          </a:p>
        </p:txBody>
      </p:sp>
      <p:grpSp>
        <p:nvGrpSpPr>
          <p:cNvPr id="7" name="Ομάδα 6"/>
          <p:cNvGrpSpPr/>
          <p:nvPr/>
        </p:nvGrpSpPr>
        <p:grpSpPr>
          <a:xfrm>
            <a:off x="25635099" y="29563640"/>
            <a:ext cx="6696744" cy="6215336"/>
            <a:chOff x="15107203" y="34636549"/>
            <a:chExt cx="10946191" cy="9660010"/>
          </a:xfrm>
        </p:grpSpPr>
        <p:grpSp>
          <p:nvGrpSpPr>
            <p:cNvPr id="4" name="Ομάδα 3"/>
            <p:cNvGrpSpPr/>
            <p:nvPr/>
          </p:nvGrpSpPr>
          <p:grpSpPr>
            <a:xfrm>
              <a:off x="18270859" y="34636549"/>
              <a:ext cx="4329340" cy="4680653"/>
              <a:chOff x="-10002807" y="14914893"/>
              <a:chExt cx="5201717" cy="5915825"/>
            </a:xfrm>
          </p:grpSpPr>
          <p:sp>
            <p:nvSpPr>
              <p:cNvPr id="2" name="Έλλειψη 1"/>
              <p:cNvSpPr/>
              <p:nvPr/>
            </p:nvSpPr>
            <p:spPr>
              <a:xfrm>
                <a:off x="-9985664" y="15492292"/>
                <a:ext cx="5184574" cy="47976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Κύλινδρος 2"/>
              <p:cNvSpPr/>
              <p:nvPr/>
            </p:nvSpPr>
            <p:spPr>
              <a:xfrm>
                <a:off x="-10002807" y="14914893"/>
                <a:ext cx="5184574" cy="5915825"/>
              </a:xfrm>
              <a:prstGeom prst="can">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40" name="15 - Ορθογώνιο"/>
            <p:cNvSpPr/>
            <p:nvPr/>
          </p:nvSpPr>
          <p:spPr>
            <a:xfrm>
              <a:off x="15107203" y="39560864"/>
              <a:ext cx="10946191" cy="4735695"/>
            </a:xfrm>
            <a:prstGeom prst="rect">
              <a:avLst/>
            </a:prstGeom>
          </p:spPr>
          <p:txBody>
            <a:bodyPr wrap="square">
              <a:spAutoFit/>
            </a:bodyPr>
            <a:lstStyle/>
            <a:p>
              <a:pPr algn="ctr"/>
              <a:r>
                <a:rPr lang="en-US" sz="2400" dirty="0">
                  <a:solidFill>
                    <a:prstClr val="black"/>
                  </a:solidFill>
                </a:rPr>
                <a:t>A sphere inscribed in a cylinder was the mark on the tomb of Archimedes with which Cicero, an admirer of the greatest mathematician, recognized and beautified the tomb.</a:t>
              </a:r>
              <a:endParaRPr lang="el-GR" sz="2400" dirty="0">
                <a:solidFill>
                  <a:prstClr val="black"/>
                </a:solidFill>
              </a:endParaRPr>
            </a:p>
            <a:p>
              <a:pPr algn="ctr"/>
              <a:r>
                <a:rPr lang="el-GR" sz="2400" dirty="0">
                  <a:solidFill>
                    <a:prstClr val="black"/>
                  </a:solidFill>
                </a:rPr>
                <a:t>Σφαίρα εγγεγραμμένη σε κύλινδρο ήταν το σήμα πάνω στον τάφο του Αρχιμήδη με το οποίο ο Κικέρων, θαυμαστής του μέγιστου μαθηματικού αναγνώρισε και καλλώπισε τον τάφο.</a:t>
              </a:r>
              <a:endParaRPr lang="en-GB" sz="2400" dirty="0"/>
            </a:p>
          </p:txBody>
        </p:sp>
      </p:grpSp>
      <p:sp>
        <p:nvSpPr>
          <p:cNvPr id="47" name="17 - Ορθογώνιο"/>
          <p:cNvSpPr/>
          <p:nvPr/>
        </p:nvSpPr>
        <p:spPr>
          <a:xfrm>
            <a:off x="24630419" y="48278464"/>
            <a:ext cx="8856984" cy="1938992"/>
          </a:xfrm>
          <a:prstGeom prst="rect">
            <a:avLst/>
          </a:prstGeom>
        </p:spPr>
        <p:txBody>
          <a:bodyPr wrap="square">
            <a:spAutoFit/>
          </a:bodyPr>
          <a:lstStyle/>
          <a:p>
            <a:pPr algn="ctr"/>
            <a:r>
              <a:rPr lang="el-GR" sz="2400" dirty="0">
                <a:solidFill>
                  <a:prstClr val="black"/>
                </a:solidFill>
              </a:rPr>
              <a:t>Σχήμα του μηχανισμού της σελήνης που δίνει μεταβλητή ταχύτητα </a:t>
            </a:r>
            <a:r>
              <a:rPr lang="el-GR" sz="2400" dirty="0"/>
              <a:t>στη </a:t>
            </a:r>
            <a:r>
              <a:rPr lang="el-GR" sz="2400" dirty="0">
                <a:solidFill>
                  <a:prstClr val="black"/>
                </a:solidFill>
              </a:rPr>
              <a:t>σελήνη στην τροχιά της γύρω από την Γη. Η σελήνη έτσι στον μηχανισμό ακολουθεί τον δεύτερο νόμο του Κέπλερ. Αυτό επιτυγχάνεται με μεγαλοφυή </a:t>
            </a:r>
            <a:r>
              <a:rPr lang="el-GR" sz="2400" dirty="0"/>
              <a:t>τρόπο</a:t>
            </a:r>
            <a:r>
              <a:rPr lang="el-GR" sz="2400" dirty="0">
                <a:solidFill>
                  <a:prstClr val="black"/>
                </a:solidFill>
              </a:rPr>
              <a:t> προσθέτοντας </a:t>
            </a:r>
            <a:r>
              <a:rPr lang="el-GR" sz="2400" dirty="0"/>
              <a:t>δυο κ</a:t>
            </a:r>
            <a:r>
              <a:rPr lang="el-GR" sz="2400" dirty="0">
                <a:solidFill>
                  <a:prstClr val="black"/>
                </a:solidFill>
              </a:rPr>
              <a:t>υκλικές κινήσεις με </a:t>
            </a:r>
            <a:r>
              <a:rPr lang="el-GR" sz="2400" dirty="0" err="1">
                <a:solidFill>
                  <a:prstClr val="black"/>
                </a:solidFill>
              </a:rPr>
              <a:t>επικύκλους</a:t>
            </a:r>
            <a:r>
              <a:rPr lang="el-GR" sz="2400" dirty="0">
                <a:solidFill>
                  <a:prstClr val="black"/>
                </a:solidFill>
              </a:rPr>
              <a:t>. Τ</a:t>
            </a:r>
            <a:r>
              <a:rPr lang="el-GR" sz="2400" dirty="0"/>
              <a:t>η</a:t>
            </a:r>
            <a:r>
              <a:rPr lang="el-GR" sz="2400" dirty="0">
                <a:solidFill>
                  <a:prstClr val="black"/>
                </a:solidFill>
              </a:rPr>
              <a:t> μέθοδο αυτή χρησιμοποίησε ο Ίππαρχος. </a:t>
            </a:r>
            <a:endParaRPr lang="en-US" sz="2400" dirty="0">
              <a:solidFill>
                <a:prstClr val="black"/>
              </a:solidFill>
            </a:endParaRPr>
          </a:p>
        </p:txBody>
      </p:sp>
      <p:sp>
        <p:nvSpPr>
          <p:cNvPr id="31" name="16 - Ορθογώνιο"/>
          <p:cNvSpPr/>
          <p:nvPr/>
        </p:nvSpPr>
        <p:spPr>
          <a:xfrm>
            <a:off x="24127213" y="27192602"/>
            <a:ext cx="10523054" cy="1938992"/>
          </a:xfrm>
          <a:prstGeom prst="rect">
            <a:avLst/>
          </a:prstGeom>
        </p:spPr>
        <p:txBody>
          <a:bodyPr wrap="square">
            <a:spAutoFit/>
          </a:bodyPr>
          <a:lstStyle/>
          <a:p>
            <a:pPr algn="ctr"/>
            <a:r>
              <a:rPr lang="en-US" sz="2400" dirty="0"/>
              <a:t>Hipparchus of Rhodes is considered to be the greatest Greek astronomer and mathematician at the time of the Mechanism </a:t>
            </a:r>
          </a:p>
          <a:p>
            <a:pPr algn="ctr"/>
            <a:r>
              <a:rPr lang="el-GR" sz="2400" dirty="0"/>
              <a:t>Ο Ίππαρχος ήταν μέγας αστρονόμος, μαθηματικός και φυσικός, δημιούργησε την τριγωνομετρία.</a:t>
            </a:r>
            <a:endParaRPr lang="en-GB" sz="2400" dirty="0"/>
          </a:p>
          <a:p>
            <a:pPr algn="ctr"/>
            <a:endParaRPr lang="en-GB" sz="2400" dirty="0"/>
          </a:p>
        </p:txBody>
      </p:sp>
      <p:pic>
        <p:nvPicPr>
          <p:cNvPr id="8" name="Εικόνα 7" descr="Εικόνα που περιέχει άγαλμα, προτομή, τέχνη, Τεχνούργημα&#10;&#10;Περιγραφή που δημιουργήθηκε αυτόματα">
            <a:extLst>
              <a:ext uri="{FF2B5EF4-FFF2-40B4-BE49-F238E27FC236}">
                <a16:creationId xmlns:a16="http://schemas.microsoft.com/office/drawing/2014/main" id="{0B4D4480-71C2-E137-B545-91CA574DE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02628" y="1929271"/>
            <a:ext cx="3247639" cy="3660249"/>
          </a:xfrm>
          <a:prstGeom prst="rect">
            <a:avLst/>
          </a:prstGeom>
        </p:spPr>
      </p:pic>
      <p:sp>
        <p:nvSpPr>
          <p:cNvPr id="9" name="15 - Ορθογώνιο"/>
          <p:cNvSpPr/>
          <p:nvPr/>
        </p:nvSpPr>
        <p:spPr>
          <a:xfrm>
            <a:off x="31402629" y="5698154"/>
            <a:ext cx="3275786" cy="3785652"/>
          </a:xfrm>
          <a:prstGeom prst="rect">
            <a:avLst/>
          </a:prstGeom>
        </p:spPr>
        <p:txBody>
          <a:bodyPr wrap="square">
            <a:spAutoFit/>
          </a:bodyPr>
          <a:lstStyle/>
          <a:p>
            <a:pPr algn="ctr"/>
            <a:r>
              <a:rPr lang="en-US" sz="2400" dirty="0"/>
              <a:t>Posidonius had a machine similar to the Antikythera in his university in Rhodes</a:t>
            </a:r>
          </a:p>
          <a:p>
            <a:pPr algn="ctr"/>
            <a:r>
              <a:rPr lang="en-US" sz="2400" dirty="0"/>
              <a:t>  </a:t>
            </a:r>
            <a:r>
              <a:rPr lang="el-GR" sz="2400" dirty="0"/>
              <a:t>Ο </a:t>
            </a:r>
            <a:r>
              <a:rPr lang="el-GR" sz="2400" dirty="0" err="1"/>
              <a:t>Ποσειδώνιος</a:t>
            </a:r>
            <a:r>
              <a:rPr lang="el-GR" sz="2400" dirty="0"/>
              <a:t> είχε ένα μηχανισμό σαν αυτόν των Αντικυθήρων στην Ρόδο. Τον περιγράφει ο Ρωμαίος </a:t>
            </a:r>
            <a:r>
              <a:rPr lang="el-GR" sz="2400" dirty="0" err="1"/>
              <a:t>Κικέρων</a:t>
            </a:r>
            <a:r>
              <a:rPr lang="el-GR" sz="2400" dirty="0"/>
              <a:t> που σπούδασε στην Ρόδο.</a:t>
            </a:r>
            <a:endParaRPr lang="en-GB" sz="2400" dirty="0"/>
          </a:p>
        </p:txBody>
      </p:sp>
      <p:grpSp>
        <p:nvGrpSpPr>
          <p:cNvPr id="5" name="Ομάδα 4">
            <a:extLst>
              <a:ext uri="{FF2B5EF4-FFF2-40B4-BE49-F238E27FC236}">
                <a16:creationId xmlns:a16="http://schemas.microsoft.com/office/drawing/2014/main" id="{DA26019A-836E-ADE2-E454-FE8E1D5BDFC9}"/>
              </a:ext>
            </a:extLst>
          </p:cNvPr>
          <p:cNvGrpSpPr/>
          <p:nvPr/>
        </p:nvGrpSpPr>
        <p:grpSpPr>
          <a:xfrm>
            <a:off x="1531760" y="2146429"/>
            <a:ext cx="4830786" cy="5334632"/>
            <a:chOff x="1993246" y="829659"/>
            <a:chExt cx="4830786" cy="5334632"/>
          </a:xfrm>
        </p:grpSpPr>
        <p:sp>
          <p:nvSpPr>
            <p:cNvPr id="6" name="Rectangle 95">
              <a:extLst>
                <a:ext uri="{FF2B5EF4-FFF2-40B4-BE49-F238E27FC236}">
                  <a16:creationId xmlns:a16="http://schemas.microsoft.com/office/drawing/2014/main" id="{6E325019-A967-6627-86CC-87D4CB56E6B0}"/>
                </a:ext>
              </a:extLst>
            </p:cNvPr>
            <p:cNvSpPr>
              <a:spLocks noChangeArrowheads="1"/>
            </p:cNvSpPr>
            <p:nvPr/>
          </p:nvSpPr>
          <p:spPr bwMode="auto">
            <a:xfrm>
              <a:off x="1993246" y="3055491"/>
              <a:ext cx="4830786" cy="3108800"/>
            </a:xfrm>
            <a:prstGeom prst="rect">
              <a:avLst/>
            </a:prstGeom>
            <a:noFill/>
            <a:ln w="9525">
              <a:noFill/>
              <a:miter lim="800000"/>
              <a:headEnd/>
              <a:tailEnd/>
            </a:ln>
          </p:spPr>
          <p:txBody>
            <a:bodyPr wrap="square" lIns="609853" tIns="304927" rIns="609853" bIns="304927" anchor="ctr">
              <a:spAutoFit/>
            </a:bodyPr>
            <a:lstStyle>
              <a:defPPr>
                <a:defRPr lang="en-US"/>
              </a:defPPr>
              <a:lvl1pPr marL="0" algn="l" defTabSz="4610588" rtl="0" eaLnBrk="1" latinLnBrk="0" hangingPunct="1">
                <a:defRPr sz="9100" kern="1200">
                  <a:solidFill>
                    <a:schemeClr val="tx1"/>
                  </a:solidFill>
                  <a:latin typeface="+mn-lt"/>
                  <a:ea typeface="+mn-ea"/>
                  <a:cs typeface="+mn-cs"/>
                </a:defRPr>
              </a:lvl1pPr>
              <a:lvl2pPr marL="2305294" algn="l" defTabSz="4610588" rtl="0" eaLnBrk="1" latinLnBrk="0" hangingPunct="1">
                <a:defRPr sz="9100" kern="1200">
                  <a:solidFill>
                    <a:schemeClr val="tx1"/>
                  </a:solidFill>
                  <a:latin typeface="+mn-lt"/>
                  <a:ea typeface="+mn-ea"/>
                  <a:cs typeface="+mn-cs"/>
                </a:defRPr>
              </a:lvl2pPr>
              <a:lvl3pPr marL="4610588" algn="l" defTabSz="4610588" rtl="0" eaLnBrk="1" latinLnBrk="0" hangingPunct="1">
                <a:defRPr sz="9100" kern="1200">
                  <a:solidFill>
                    <a:schemeClr val="tx1"/>
                  </a:solidFill>
                  <a:latin typeface="+mn-lt"/>
                  <a:ea typeface="+mn-ea"/>
                  <a:cs typeface="+mn-cs"/>
                </a:defRPr>
              </a:lvl3pPr>
              <a:lvl4pPr marL="6915882" algn="l" defTabSz="4610588" rtl="0" eaLnBrk="1" latinLnBrk="0" hangingPunct="1">
                <a:defRPr sz="9100" kern="1200">
                  <a:solidFill>
                    <a:schemeClr val="tx1"/>
                  </a:solidFill>
                  <a:latin typeface="+mn-lt"/>
                  <a:ea typeface="+mn-ea"/>
                  <a:cs typeface="+mn-cs"/>
                </a:defRPr>
              </a:lvl4pPr>
              <a:lvl5pPr marL="9221175" algn="l" defTabSz="4610588" rtl="0" eaLnBrk="1" latinLnBrk="0" hangingPunct="1">
                <a:defRPr sz="9100" kern="1200">
                  <a:solidFill>
                    <a:schemeClr val="tx1"/>
                  </a:solidFill>
                  <a:latin typeface="+mn-lt"/>
                  <a:ea typeface="+mn-ea"/>
                  <a:cs typeface="+mn-cs"/>
                </a:defRPr>
              </a:lvl5pPr>
              <a:lvl6pPr marL="11526469" algn="l" defTabSz="4610588" rtl="0" eaLnBrk="1" latinLnBrk="0" hangingPunct="1">
                <a:defRPr sz="9100" kern="1200">
                  <a:solidFill>
                    <a:schemeClr val="tx1"/>
                  </a:solidFill>
                  <a:latin typeface="+mn-lt"/>
                  <a:ea typeface="+mn-ea"/>
                  <a:cs typeface="+mn-cs"/>
                </a:defRPr>
              </a:lvl6pPr>
              <a:lvl7pPr marL="13831763" algn="l" defTabSz="4610588" rtl="0" eaLnBrk="1" latinLnBrk="0" hangingPunct="1">
                <a:defRPr sz="9100" kern="1200">
                  <a:solidFill>
                    <a:schemeClr val="tx1"/>
                  </a:solidFill>
                  <a:latin typeface="+mn-lt"/>
                  <a:ea typeface="+mn-ea"/>
                  <a:cs typeface="+mn-cs"/>
                </a:defRPr>
              </a:lvl7pPr>
              <a:lvl8pPr marL="16137057" algn="l" defTabSz="4610588" rtl="0" eaLnBrk="1" latinLnBrk="0" hangingPunct="1">
                <a:defRPr sz="9100" kern="1200">
                  <a:solidFill>
                    <a:schemeClr val="tx1"/>
                  </a:solidFill>
                  <a:latin typeface="+mn-lt"/>
                  <a:ea typeface="+mn-ea"/>
                  <a:cs typeface="+mn-cs"/>
                </a:defRPr>
              </a:lvl8pPr>
              <a:lvl9pPr marL="18442351" algn="l" defTabSz="4610588" rtl="0" eaLnBrk="1" latinLnBrk="0" hangingPunct="1">
                <a:defRPr sz="9100" kern="1200">
                  <a:solidFill>
                    <a:schemeClr val="tx1"/>
                  </a:solidFill>
                  <a:latin typeface="+mn-lt"/>
                  <a:ea typeface="+mn-ea"/>
                  <a:cs typeface="+mn-cs"/>
                </a:defRPr>
              </a:lvl9pPr>
            </a:lstStyle>
            <a:p>
              <a:pPr algn="ctr" defTabSz="6097588"/>
              <a:r>
                <a:rPr lang="en-US" sz="2400" dirty="0">
                  <a:solidFill>
                    <a:srgbClr val="003399"/>
                  </a:solidFill>
                </a:rPr>
                <a:t>National and Kapodistrian University of Athens</a:t>
              </a:r>
            </a:p>
            <a:p>
              <a:pPr algn="ctr" defTabSz="6097588"/>
              <a:r>
                <a:rPr lang="el-GR" sz="2400" dirty="0">
                  <a:solidFill>
                    <a:srgbClr val="003399"/>
                  </a:solidFill>
                </a:rPr>
                <a:t>Εθνικό και Καποδιστριακό Πανεπιστήμιο Αθηνών</a:t>
              </a:r>
              <a:endParaRPr lang="en-GB" sz="2400" dirty="0">
                <a:solidFill>
                  <a:srgbClr val="003399"/>
                </a:solidFill>
              </a:endParaRPr>
            </a:p>
            <a:p>
              <a:pPr algn="ctr" defTabSz="6097588"/>
              <a:r>
                <a:rPr lang="en-GB" sz="1400" b="1" dirty="0">
                  <a:solidFill>
                    <a:srgbClr val="003399"/>
                  </a:solidFill>
                </a:rPr>
                <a:t>Xenophon  </a:t>
              </a:r>
              <a:r>
                <a:rPr lang="en-GB" sz="1400" b="1" dirty="0" err="1">
                  <a:solidFill>
                    <a:srgbClr val="003399"/>
                  </a:solidFill>
                </a:rPr>
                <a:t>Moussas</a:t>
              </a:r>
              <a:r>
                <a:rPr lang="en-GB" sz="1400" b="1" dirty="0">
                  <a:solidFill>
                    <a:srgbClr val="003399"/>
                  </a:solidFill>
                </a:rPr>
                <a:t>    </a:t>
              </a:r>
              <a:r>
                <a:rPr lang="en-GB" sz="1400" b="1" dirty="0">
                  <a:solidFill>
                    <a:srgbClr val="003399"/>
                  </a:solidFill>
                  <a:hlinkClick r:id="rId5"/>
                </a:rPr>
                <a:t>xmoussas@phys.uoa.gr</a:t>
              </a:r>
              <a:r>
                <a:rPr lang="en-GB" sz="1400" b="1" dirty="0">
                  <a:solidFill>
                    <a:srgbClr val="003399"/>
                  </a:solidFill>
                </a:rPr>
                <a:t>, </a:t>
              </a:r>
              <a:r>
                <a:rPr lang="en-GB" sz="1400" b="1" dirty="0">
                  <a:solidFill>
                    <a:srgbClr val="003399"/>
                  </a:solidFill>
                  <a:hlinkClick r:id="rId6"/>
                </a:rPr>
                <a:t>x</a:t>
              </a:r>
              <a:r>
                <a:rPr lang="en-GB" sz="1400" b="1" dirty="0">
                  <a:solidFill>
                    <a:srgbClr val="003399"/>
                  </a:solidFill>
                </a:rPr>
                <a:t> </a:t>
              </a:r>
            </a:p>
            <a:p>
              <a:pPr algn="ctr" defTabSz="6097588"/>
              <a:r>
                <a:rPr lang="en-GB" sz="1400" b="1" dirty="0" err="1">
                  <a:solidFill>
                    <a:srgbClr val="003399"/>
                  </a:solidFill>
                </a:rPr>
                <a:t>tel</a:t>
              </a:r>
              <a:r>
                <a:rPr lang="en-GB" sz="1400" b="1" dirty="0">
                  <a:solidFill>
                    <a:srgbClr val="003399"/>
                  </a:solidFill>
                </a:rPr>
                <a:t> +306978792891</a:t>
              </a:r>
              <a:endParaRPr lang="el-GR" sz="1400" b="1" dirty="0">
                <a:solidFill>
                  <a:srgbClr val="003399"/>
                </a:solidFill>
              </a:endParaRPr>
            </a:p>
            <a:p>
              <a:pPr algn="ctr" defTabSz="6097588"/>
              <a:r>
                <a:rPr lang="en-US" sz="1400" b="1" dirty="0">
                  <a:solidFill>
                    <a:srgbClr val="003399"/>
                  </a:solidFill>
                </a:rPr>
                <a:t>Copyright © 2025 X. Moussas</a:t>
              </a:r>
              <a:endParaRPr lang="el-GR" sz="1400" dirty="0">
                <a:solidFill>
                  <a:srgbClr val="003399"/>
                </a:solidFill>
              </a:endParaRPr>
            </a:p>
            <a:p>
              <a:pPr algn="ctr" defTabSz="6097588"/>
              <a:endParaRPr lang="el-GR" sz="2400" dirty="0">
                <a:solidFill>
                  <a:srgbClr val="003399"/>
                </a:solidFill>
              </a:endParaRPr>
            </a:p>
          </p:txBody>
        </p:sp>
        <p:pic>
          <p:nvPicPr>
            <p:cNvPr id="10" name="Picture 2">
              <a:extLst>
                <a:ext uri="{FF2B5EF4-FFF2-40B4-BE49-F238E27FC236}">
                  <a16:creationId xmlns:a16="http://schemas.microsoft.com/office/drawing/2014/main" id="{C435C6D3-BE87-58CB-0156-D629773FC15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57206" y="829659"/>
              <a:ext cx="1502865" cy="2348896"/>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Εικόνα 12" descr="Εικόνα που περιέχει τέχνη, ζωγραφική, ανθρώπινο πρόσωπο, μουσείο&#10;&#10;Περιγραφή που δημιουργήθηκε αυτόματα">
            <a:extLst>
              <a:ext uri="{FF2B5EF4-FFF2-40B4-BE49-F238E27FC236}">
                <a16:creationId xmlns:a16="http://schemas.microsoft.com/office/drawing/2014/main" id="{AFEDDFA9-7B39-6DD1-D7FA-CC32613000C9}"/>
              </a:ext>
            </a:extLst>
          </p:cNvPr>
          <p:cNvPicPr>
            <a:picLocks noChangeAspect="1"/>
          </p:cNvPicPr>
          <p:nvPr/>
        </p:nvPicPr>
        <p:blipFill>
          <a:blip r:embed="rId8"/>
          <a:stretch>
            <a:fillRect/>
          </a:stretch>
        </p:blipFill>
        <p:spPr>
          <a:xfrm>
            <a:off x="23671970" y="20070690"/>
            <a:ext cx="11558736" cy="6604992"/>
          </a:xfrm>
          <a:prstGeom prst="rect">
            <a:avLst/>
          </a:prstGeom>
        </p:spPr>
      </p:pic>
    </p:spTree>
    <p:extLst>
      <p:ext uri="{BB962C8B-B14F-4D97-AF65-F5344CB8AC3E}">
        <p14:creationId xmlns:p14="http://schemas.microsoft.com/office/powerpoint/2010/main" val="2846199901"/>
      </p:ext>
    </p:extLst>
  </p:cSld>
  <p:clrMapOvr>
    <a:masterClrMapping/>
  </p:clrMapOvr>
  <p:transition spd="slow">
    <p:randomBar dir="vert"/>
  </p:transition>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718</TotalTime>
  <Words>1455</Words>
  <Application>Microsoft Office PowerPoint</Application>
  <PresentationFormat>Προσαρμογή</PresentationFormat>
  <Paragraphs>38</Paragraphs>
  <Slides>1</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vt:i4>
      </vt:variant>
    </vt:vector>
  </HeadingPairs>
  <TitlesOfParts>
    <vt:vector size="5" baseType="lpstr">
      <vt:lpstr>Arial</vt:lpstr>
      <vt:lpstr>Calibri</vt:lpstr>
      <vt:lpstr>Times New Roman</vt:lpstr>
      <vt:lpstr>Θέμα του Office</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erg_ASTROFISIKIS</dc:creator>
  <cp:lastModifiedBy>Xenophon Moussas</cp:lastModifiedBy>
  <cp:revision>91</cp:revision>
  <dcterms:created xsi:type="dcterms:W3CDTF">2014-06-01T18:00:45Z</dcterms:created>
  <dcterms:modified xsi:type="dcterms:W3CDTF">2025-07-28T17:58:19Z</dcterms:modified>
</cp:coreProperties>
</file>