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
  </p:notesMasterIdLst>
  <p:sldIdLst>
    <p:sldId id="257"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8B8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588" autoAdjust="0"/>
    <p:restoredTop sz="99467" autoAdjust="0"/>
  </p:normalViewPr>
  <p:slideViewPr>
    <p:cSldViewPr>
      <p:cViewPr>
        <p:scale>
          <a:sx n="10" d="100"/>
          <a:sy n="10" d="100"/>
        </p:scale>
        <p:origin x="2424" y="4"/>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6AA13D-0C25-498D-A51A-582817D77BE7}" type="datetimeFigureOut">
              <a:rPr lang="en-GB" smtClean="0"/>
              <a:pPr/>
              <a:t>20/03/2024</a:t>
            </a:fld>
            <a:endParaRPr lang="en-GB"/>
          </a:p>
        </p:txBody>
      </p:sp>
      <p:sp>
        <p:nvSpPr>
          <p:cNvPr id="4" name="3 - Θέση εικόνας διαφάνειας"/>
          <p:cNvSpPr>
            <a:spLocks noGrp="1" noRot="1" noChangeAspect="1"/>
          </p:cNvSpPr>
          <p:nvPr>
            <p:ph type="sldImg" idx="2"/>
          </p:nvPr>
        </p:nvSpPr>
        <p:spPr>
          <a:xfrm>
            <a:off x="2205038" y="685800"/>
            <a:ext cx="2447925"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5A2DE7-89EB-44A4-86BA-7844F70BB41B}" type="slidenum">
              <a:rPr lang="en-GB" smtClean="0"/>
              <a:pPr/>
              <a:t>‹#›</a:t>
            </a:fld>
            <a:endParaRPr lang="en-GB"/>
          </a:p>
        </p:txBody>
      </p:sp>
    </p:spTree>
    <p:extLst>
      <p:ext uri="{BB962C8B-B14F-4D97-AF65-F5344CB8AC3E}">
        <p14:creationId xmlns:p14="http://schemas.microsoft.com/office/powerpoint/2010/main" val="401280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4.jpeg"/><Relationship Id="rId12" Type="http://schemas.openxmlformats.org/officeDocument/2006/relationships/hyperlink" Target="mailto:xmoussas@gmail.com"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hyperlink" Target="mailto:xmoussas@phys.uoa.gr" TargetMode="External"/><Relationship Id="rId5" Type="http://schemas.openxmlformats.org/officeDocument/2006/relationships/image" Target="../media/image3.jpe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6"/>
          <p:cNvSpPr>
            <a:spLocks noChangeArrowheads="1"/>
          </p:cNvSpPr>
          <p:nvPr/>
        </p:nvSpPr>
        <p:spPr bwMode="auto">
          <a:xfrm>
            <a:off x="6615612" y="3362775"/>
            <a:ext cx="22538504" cy="2448272"/>
          </a:xfrm>
          <a:prstGeom prst="rect">
            <a:avLst/>
          </a:prstGeom>
          <a:noFill/>
          <a:ln w="9525">
            <a:noFill/>
            <a:miter lim="800000"/>
            <a:headEnd/>
            <a:tailEnd/>
          </a:ln>
          <a:effectLst/>
        </p:spPr>
        <p:txBody>
          <a:bodyPr lIns="147293" tIns="73647" rIns="147293" bIns="73647" anchor="ctr"/>
          <a:lstStyle/>
          <a:p>
            <a:pPr algn="ctr" defTabSz="1463422" rtl="1" eaLnBrk="0" hangingPunct="0">
              <a:defRPr/>
            </a:pPr>
            <a:r>
              <a:rPr lang="el-GR" sz="8800" b="1" i="1" dirty="0">
                <a:solidFill>
                  <a:srgbClr val="003399"/>
                </a:solidFill>
                <a:effectLst>
                  <a:outerShdw blurRad="38100" dist="38100" dir="2700000" algn="tl">
                    <a:srgbClr val="FFFFFF"/>
                  </a:outerShdw>
                </a:effectLst>
                <a:latin typeface="Times New Roman" pitchFamily="18" charset="0"/>
              </a:rPr>
              <a:t>Έκθεση Μηχανισμού Αντικυθήρων</a:t>
            </a:r>
          </a:p>
          <a:p>
            <a:pPr algn="ctr" defTabSz="1463422" rtl="1" eaLnBrk="0" hangingPunct="0">
              <a:defRPr/>
            </a:pPr>
            <a:r>
              <a:rPr lang="el-GR" sz="8800" b="1" i="1" dirty="0">
                <a:solidFill>
                  <a:srgbClr val="003399"/>
                </a:solidFill>
                <a:effectLst>
                  <a:outerShdw blurRad="38100" dist="38100" dir="2700000" algn="tl">
                    <a:srgbClr val="FFFFFF"/>
                  </a:outerShdw>
                </a:effectLst>
                <a:latin typeface="Times New Roman" pitchFamily="18" charset="0"/>
              </a:rPr>
              <a:t>  </a:t>
            </a:r>
            <a:r>
              <a:rPr lang="el-GR" sz="6000" b="1" i="1" dirty="0">
                <a:solidFill>
                  <a:srgbClr val="003399"/>
                </a:solidFill>
                <a:effectLst>
                  <a:outerShdw blurRad="38100" dist="38100" dir="2700000" algn="tl">
                    <a:srgbClr val="FFFFFF"/>
                  </a:outerShdw>
                </a:effectLst>
                <a:latin typeface="Times New Roman" pitchFamily="18" charset="0"/>
              </a:rPr>
              <a:t>Το εγχειρίδιο του οργάνου</a:t>
            </a:r>
            <a:endParaRPr lang="en-US" sz="4400" b="1" i="1" dirty="0">
              <a:solidFill>
                <a:srgbClr val="003399"/>
              </a:solidFill>
              <a:effectLst>
                <a:outerShdw blurRad="38100" dist="38100" dir="2700000" algn="tl">
                  <a:srgbClr val="FFFFFF"/>
                </a:outerShdw>
              </a:effectLst>
              <a:latin typeface="Times New Roman" pitchFamily="18" charset="0"/>
            </a:endParaRPr>
          </a:p>
        </p:txBody>
      </p:sp>
      <p:pic>
        <p:nvPicPr>
          <p:cNvPr id="26" name="Picture 4"/>
          <p:cNvPicPr>
            <a:picLocks noChangeAspect="1" noChangeArrowheads="1"/>
          </p:cNvPicPr>
          <p:nvPr/>
        </p:nvPicPr>
        <p:blipFill>
          <a:blip r:embed="rId2" cstate="print"/>
          <a:srcRect/>
          <a:stretch>
            <a:fillRect/>
          </a:stretch>
        </p:blipFill>
        <p:spPr bwMode="auto">
          <a:xfrm>
            <a:off x="1928356" y="34089531"/>
            <a:ext cx="10180743" cy="8324014"/>
          </a:xfrm>
          <a:prstGeom prst="rect">
            <a:avLst/>
          </a:prstGeom>
          <a:noFill/>
          <a:ln w="9525">
            <a:noFill/>
            <a:miter lim="800000"/>
            <a:headEnd/>
            <a:tailEnd/>
          </a:ln>
        </p:spPr>
      </p:pic>
      <p:pic>
        <p:nvPicPr>
          <p:cNvPr id="28" name="Picture 3"/>
          <p:cNvPicPr>
            <a:picLocks noChangeAspect="1" noChangeArrowheads="1"/>
          </p:cNvPicPr>
          <p:nvPr/>
        </p:nvPicPr>
        <p:blipFill>
          <a:blip r:embed="rId3" cstate="print">
            <a:duotone>
              <a:schemeClr val="accent1">
                <a:shade val="45000"/>
                <a:satMod val="135000"/>
              </a:schemeClr>
              <a:prstClr val="white"/>
            </a:duotone>
            <a:lum bright="-20000" contrast="30000"/>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098031" y="23690982"/>
            <a:ext cx="9566337" cy="980051"/>
          </a:xfrm>
          <a:prstGeom prst="rect">
            <a:avLst/>
          </a:prstGeom>
          <a:noFill/>
          <a:ln w="9525">
            <a:noFill/>
            <a:miter lim="800000"/>
            <a:headEnd/>
            <a:tailEnd/>
          </a:ln>
        </p:spPr>
      </p:pic>
      <p:sp>
        <p:nvSpPr>
          <p:cNvPr id="29" name="13 - Ορθογώνιο"/>
          <p:cNvSpPr/>
          <p:nvPr/>
        </p:nvSpPr>
        <p:spPr>
          <a:xfrm>
            <a:off x="2044779" y="42790447"/>
            <a:ext cx="10584592" cy="6494085"/>
          </a:xfrm>
          <a:prstGeom prst="rect">
            <a:avLst/>
          </a:prstGeom>
        </p:spPr>
        <p:txBody>
          <a:bodyPr wrap="square">
            <a:spAutoFit/>
          </a:bodyPr>
          <a:lstStyle/>
          <a:p>
            <a:r>
              <a:rPr lang="en-GB" sz="3200" i="1" dirty="0" err="1"/>
              <a:t>Parapegma</a:t>
            </a:r>
            <a:r>
              <a:rPr lang="en-GB" sz="3200" dirty="0"/>
              <a:t>, astronomical calendar to determine the exact date during the year.</a:t>
            </a:r>
          </a:p>
          <a:p>
            <a:r>
              <a:rPr lang="en-GB" sz="3200" dirty="0">
                <a:ea typeface="Calibri" pitchFamily="34" charset="0"/>
                <a:cs typeface="Arial" pitchFamily="34" charset="0"/>
              </a:rPr>
              <a:t>They use 36 stars (</a:t>
            </a:r>
            <a:r>
              <a:rPr lang="en-GB" sz="3200" dirty="0" err="1">
                <a:ea typeface="Calibri" pitchFamily="34" charset="0"/>
                <a:cs typeface="Arial" pitchFamily="34" charset="0"/>
              </a:rPr>
              <a:t>decans</a:t>
            </a:r>
            <a:r>
              <a:rPr lang="en-GB" sz="3200" dirty="0">
                <a:ea typeface="Calibri" pitchFamily="34" charset="0"/>
                <a:cs typeface="Arial" pitchFamily="34" charset="0"/>
              </a:rPr>
              <a:t>, marked every 10 degrees in the ecliptic); they know the date by their rising or setting together with the Sun, which is a very characteristic event that everyone could observe.</a:t>
            </a:r>
          </a:p>
          <a:p>
            <a:r>
              <a:rPr lang="en-GB" sz="2800" dirty="0">
                <a:ea typeface="Calibri" pitchFamily="34" charset="0"/>
                <a:cs typeface="Arial" pitchFamily="34" charset="0"/>
              </a:rPr>
              <a:t>Hyades set in the evening</a:t>
            </a:r>
          </a:p>
          <a:p>
            <a:r>
              <a:rPr lang="en-GB" sz="2800" dirty="0">
                <a:ea typeface="Calibri" pitchFamily="34" charset="0"/>
                <a:cs typeface="Arial" pitchFamily="34" charset="0"/>
              </a:rPr>
              <a:t>Taurus begins to rise</a:t>
            </a:r>
          </a:p>
          <a:p>
            <a:r>
              <a:rPr lang="en-GB" sz="2800" dirty="0" err="1">
                <a:ea typeface="Calibri" pitchFamily="34" charset="0"/>
                <a:cs typeface="Arial" pitchFamily="34" charset="0"/>
              </a:rPr>
              <a:t>Lyra</a:t>
            </a:r>
            <a:r>
              <a:rPr lang="en-GB" sz="2800" dirty="0">
                <a:ea typeface="Calibri" pitchFamily="34" charset="0"/>
                <a:cs typeface="Arial" pitchFamily="34" charset="0"/>
              </a:rPr>
              <a:t> [Vega] rises in the evening</a:t>
            </a:r>
          </a:p>
          <a:p>
            <a:r>
              <a:rPr lang="en-GB" sz="2800" dirty="0">
                <a:ea typeface="Calibri" pitchFamily="34" charset="0"/>
                <a:cs typeface="Arial" pitchFamily="34" charset="0"/>
              </a:rPr>
              <a:t>Pleiades rise in the morning</a:t>
            </a:r>
          </a:p>
          <a:p>
            <a:r>
              <a:rPr lang="en-GB" sz="2800" dirty="0">
                <a:ea typeface="Calibri" pitchFamily="34" charset="0"/>
                <a:cs typeface="Arial" pitchFamily="34" charset="0"/>
              </a:rPr>
              <a:t>Hyades rise in the morning</a:t>
            </a:r>
          </a:p>
          <a:p>
            <a:r>
              <a:rPr lang="en-GB" sz="2800" dirty="0">
                <a:ea typeface="Calibri" pitchFamily="34" charset="0"/>
                <a:cs typeface="Arial" pitchFamily="34" charset="0"/>
              </a:rPr>
              <a:t>Gemini begin to rise</a:t>
            </a:r>
          </a:p>
          <a:p>
            <a:r>
              <a:rPr lang="en-GB" sz="2800" dirty="0">
                <a:ea typeface="Calibri" pitchFamily="34" charset="0"/>
                <a:cs typeface="Arial" pitchFamily="34" charset="0"/>
              </a:rPr>
              <a:t>Eagle [Altair] rises in the evening</a:t>
            </a:r>
          </a:p>
          <a:p>
            <a:r>
              <a:rPr lang="en-GB" sz="2800" dirty="0">
                <a:ea typeface="Calibri" pitchFamily="34" charset="0"/>
                <a:cs typeface="Arial" pitchFamily="34" charset="0"/>
              </a:rPr>
              <a:t>Arcturus sets in the morning, etc. </a:t>
            </a:r>
          </a:p>
        </p:txBody>
      </p:sp>
      <p:sp>
        <p:nvSpPr>
          <p:cNvPr id="30" name="15 - Ορθογώνιο"/>
          <p:cNvSpPr/>
          <p:nvPr/>
        </p:nvSpPr>
        <p:spPr>
          <a:xfrm>
            <a:off x="1830104" y="24962839"/>
            <a:ext cx="9834264" cy="769441"/>
          </a:xfrm>
          <a:prstGeom prst="rect">
            <a:avLst/>
          </a:prstGeom>
        </p:spPr>
        <p:txBody>
          <a:bodyPr wrap="square">
            <a:spAutoFit/>
          </a:bodyPr>
          <a:lstStyle/>
          <a:p>
            <a:pPr algn="ctr"/>
            <a:r>
              <a:rPr lang="el-GR" sz="2400" dirty="0"/>
              <a:t>ΧΡΥΣΟΥΝ ΣΦΑΙΡΙΟ</a:t>
            </a:r>
            <a:r>
              <a:rPr lang="en-GB" sz="2400" dirty="0"/>
              <a:t>N</a:t>
            </a:r>
            <a:r>
              <a:rPr lang="el-GR" sz="2400" dirty="0"/>
              <a:t>, </a:t>
            </a:r>
            <a:r>
              <a:rPr lang="en-GB" sz="2400" dirty="0"/>
              <a:t>little golden sphere, perhaps the pointer of the Sun</a:t>
            </a:r>
            <a:endParaRPr lang="el-GR" sz="2400" dirty="0"/>
          </a:p>
          <a:p>
            <a:pPr algn="ctr"/>
            <a:endParaRPr lang="en-GB" sz="2000" dirty="0">
              <a:ea typeface="Calibri" pitchFamily="34" charset="0"/>
              <a:cs typeface="Arial" pitchFamily="34" charset="0"/>
            </a:endParaRPr>
          </a:p>
        </p:txBody>
      </p:sp>
      <p:grpSp>
        <p:nvGrpSpPr>
          <p:cNvPr id="31" name="17 - Ομάδα"/>
          <p:cNvGrpSpPr/>
          <p:nvPr/>
        </p:nvGrpSpPr>
        <p:grpSpPr>
          <a:xfrm>
            <a:off x="23758612" y="43867649"/>
            <a:ext cx="5620373" cy="4339683"/>
            <a:chOff x="14059842" y="37412512"/>
            <a:chExt cx="10362285" cy="8115169"/>
          </a:xfrm>
        </p:grpSpPr>
        <p:pic>
          <p:nvPicPr>
            <p:cNvPr id="32" name="Picture 1"/>
            <p:cNvPicPr>
              <a:picLocks noChangeAspect="1" noChangeArrowheads="1"/>
            </p:cNvPicPr>
            <p:nvPr/>
          </p:nvPicPr>
          <p:blipFill>
            <a:blip r:embed="rId5" cstate="print">
              <a:clrChange>
                <a:clrFrom>
                  <a:srgbClr val="000000"/>
                </a:clrFrom>
                <a:clrTo>
                  <a:srgbClr val="000000">
                    <a:alpha val="0"/>
                  </a:srgbClr>
                </a:clrTo>
              </a:clrChange>
              <a:duotone>
                <a:schemeClr val="accent1">
                  <a:shade val="45000"/>
                  <a:satMod val="135000"/>
                </a:schemeClr>
                <a:prstClr val="white"/>
              </a:duotone>
              <a:lum bright="-30000" contrast="40000"/>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14059842" y="37412512"/>
              <a:ext cx="10362285" cy="8115169"/>
            </a:xfrm>
            <a:prstGeom prst="rect">
              <a:avLst/>
            </a:prstGeom>
            <a:ln>
              <a:noFill/>
            </a:ln>
            <a:effectLst>
              <a:softEdge rad="112500"/>
            </a:effectLst>
          </p:spPr>
        </p:pic>
        <p:sp>
          <p:nvSpPr>
            <p:cNvPr id="33" name="16 - Ορθογώνιο"/>
            <p:cNvSpPr/>
            <p:nvPr/>
          </p:nvSpPr>
          <p:spPr>
            <a:xfrm>
              <a:off x="14419882" y="37916568"/>
              <a:ext cx="9433048" cy="707886"/>
            </a:xfrm>
            <a:prstGeom prst="rect">
              <a:avLst/>
            </a:prstGeom>
            <a:solidFill>
              <a:schemeClr val="accent1">
                <a:alpha val="51000"/>
              </a:schemeClr>
            </a:solidFill>
          </p:spPr>
          <p:txBody>
            <a:bodyPr wrap="square">
              <a:spAutoFit/>
            </a:bodyPr>
            <a:lstStyle/>
            <a:p>
              <a:pPr algn="ctr"/>
              <a:r>
                <a:rPr lang="el-GR" sz="4000" dirty="0">
                  <a:solidFill>
                    <a:schemeClr val="bg1"/>
                  </a:solidFill>
                </a:rPr>
                <a:t>ΤΟΥ </a:t>
              </a:r>
              <a:r>
                <a:rPr lang="el-GR" sz="4000" b="1" dirty="0">
                  <a:solidFill>
                    <a:schemeClr val="bg1"/>
                  </a:solidFill>
                </a:rPr>
                <a:t>ΚΟΣΜΟΥ </a:t>
              </a:r>
              <a:r>
                <a:rPr lang="el-GR" sz="4000" dirty="0">
                  <a:solidFill>
                    <a:schemeClr val="bg1"/>
                  </a:solidFill>
                </a:rPr>
                <a:t>ΚΕΙΤΑΙ, </a:t>
              </a:r>
              <a:r>
                <a:rPr lang="en-GB" sz="4000" dirty="0">
                  <a:solidFill>
                    <a:schemeClr val="bg1"/>
                  </a:solidFill>
                </a:rPr>
                <a:t>… of the cosmos lies</a:t>
              </a:r>
              <a:endParaRPr lang="en-GB" sz="3600" dirty="0">
                <a:solidFill>
                  <a:schemeClr val="bg1"/>
                </a:solidFill>
                <a:ea typeface="Calibri" pitchFamily="34" charset="0"/>
                <a:cs typeface="Arial" pitchFamily="34" charset="0"/>
              </a:endParaRPr>
            </a:p>
          </p:txBody>
        </p:sp>
      </p:grpSp>
      <p:pic>
        <p:nvPicPr>
          <p:cNvPr id="18" name="Picture 2" descr="D:\TEX\00_ANTIKYTHERA_MECHANISM\Images_2007\IAMfig5.6-invers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89314" y="20534856"/>
            <a:ext cx="4173932" cy="494309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30539217" y="16003742"/>
            <a:ext cx="4716524" cy="30869989"/>
          </a:xfrm>
          <a:prstGeom prst="rect">
            <a:avLst/>
          </a:prstGeom>
        </p:spPr>
        <p:txBody>
          <a:bodyPr wrap="square">
            <a:spAutoFit/>
          </a:bodyPr>
          <a:lstStyle/>
          <a:p>
            <a:r>
              <a:rPr lang="el-GR" sz="2000" dirty="0"/>
              <a:t>Α ΑΙΓΟΚΕΡΩΣ ΑΡΧΕΤΑΙ </a:t>
            </a:r>
            <a:r>
              <a:rPr lang="el-GR" sz="2000" dirty="0" err="1"/>
              <a:t>ΑΝΑΤΕΛΛΕΙΝ</a:t>
            </a:r>
            <a:endParaRPr lang="el-GR" sz="2000" dirty="0"/>
          </a:p>
          <a:p>
            <a:r>
              <a:rPr lang="el-GR" sz="2000" dirty="0"/>
              <a:t>2 …</a:t>
            </a:r>
            <a:r>
              <a:rPr lang="el-GR" sz="2000" dirty="0" err="1"/>
              <a:t>ΤΡΟΠΑΙ</a:t>
            </a:r>
            <a:r>
              <a:rPr lang="el-GR" sz="2000" dirty="0"/>
              <a:t> </a:t>
            </a:r>
            <a:r>
              <a:rPr lang="el-GR" sz="2000" dirty="0" err="1"/>
              <a:t>ΧΕΙΜΕΡΙΝΑΙ</a:t>
            </a:r>
            <a:endParaRPr lang="el-GR" sz="2000" dirty="0"/>
          </a:p>
          <a:p>
            <a:r>
              <a:rPr lang="el-GR" sz="2000" dirty="0"/>
              <a:t>3 Β …ΕΠΙΤΕΛΛΕΙ ΕΣΠΕΡΙΟΣ</a:t>
            </a:r>
          </a:p>
          <a:p>
            <a:r>
              <a:rPr lang="el-GR" sz="2000" dirty="0"/>
              <a:t> </a:t>
            </a:r>
          </a:p>
          <a:p>
            <a:r>
              <a:rPr lang="el-GR" sz="2000" dirty="0"/>
              <a:t>Ι ΚΡΙΟΣ ΑΡΧΕΤΑΙ </a:t>
            </a:r>
            <a:r>
              <a:rPr lang="el-GR" sz="2000" dirty="0" err="1"/>
              <a:t>ΕΠΙΤΕΛΛΕΙΝ</a:t>
            </a:r>
            <a:endParaRPr lang="el-GR" sz="2000" dirty="0"/>
          </a:p>
          <a:p>
            <a:r>
              <a:rPr lang="el-GR" sz="2000" dirty="0"/>
              <a:t>2 ΙΣΗΜΕΡΙΑ ΕΑΡΙΝΗ Α</a:t>
            </a:r>
          </a:p>
          <a:p>
            <a:r>
              <a:rPr lang="el-GR" sz="2000" dirty="0"/>
              <a:t>   Κ </a:t>
            </a:r>
            <a:r>
              <a:rPr lang="el-GR" sz="2000" i="1" dirty="0"/>
              <a:t>… </a:t>
            </a:r>
            <a:r>
              <a:rPr lang="el-GR" sz="2000" dirty="0"/>
              <a:t>ΕΣΠΕΡΙΑ</a:t>
            </a:r>
          </a:p>
          <a:p>
            <a:r>
              <a:rPr lang="el-GR" sz="2000" dirty="0"/>
              <a:t>4 Λ </a:t>
            </a:r>
            <a:r>
              <a:rPr lang="el-GR" sz="2000" dirty="0" err="1"/>
              <a:t>ΥΑΔΕΣ</a:t>
            </a:r>
            <a:r>
              <a:rPr lang="el-GR" sz="2000" dirty="0"/>
              <a:t> </a:t>
            </a:r>
            <a:r>
              <a:rPr lang="el-GR" sz="2000" dirty="0" err="1"/>
              <a:t>ΔΥΟΝΤΑΙ</a:t>
            </a:r>
            <a:r>
              <a:rPr lang="el-GR" sz="2000" dirty="0"/>
              <a:t> </a:t>
            </a:r>
            <a:r>
              <a:rPr lang="el-GR" sz="2000" dirty="0" err="1"/>
              <a:t>ΕΣ̣ΠΕΡΙΑΙ</a:t>
            </a:r>
            <a:r>
              <a:rPr lang="el-GR" sz="2000" dirty="0"/>
              <a:t> ΚΑ [21]</a:t>
            </a:r>
          </a:p>
          <a:p>
            <a:r>
              <a:rPr lang="el-GR" sz="2000" dirty="0"/>
              <a:t>5 Μ ΤΑΥΡΟΣ </a:t>
            </a:r>
            <a:r>
              <a:rPr lang="el-GR" sz="2000" dirty="0" err="1"/>
              <a:t>ΑΡΧ̣Ε̣ΤΑΙ</a:t>
            </a:r>
            <a:r>
              <a:rPr lang="el-GR" sz="2000" dirty="0"/>
              <a:t> ΑΝΑΤΕΛΛΕΙ Α</a:t>
            </a:r>
          </a:p>
          <a:p>
            <a:r>
              <a:rPr lang="el-GR" sz="2000" dirty="0"/>
              <a:t>6 Ν ΛΥΡΑ ΕΠΙΤΕΛΛΕΙ ΕΣΠΕΡΙΑ ΙΑ[11]</a:t>
            </a:r>
          </a:p>
          <a:p>
            <a:r>
              <a:rPr lang="el-GR" sz="2000" dirty="0"/>
              <a:t>7 Ξ ΠΛΕΙΑΣ ΕΠΙΤΕΛΛΕΙ </a:t>
            </a:r>
            <a:r>
              <a:rPr lang="el-GR" sz="2000" dirty="0" err="1"/>
              <a:t>ΕΩΙΑ</a:t>
            </a:r>
            <a:r>
              <a:rPr lang="el-GR" sz="2000" dirty="0"/>
              <a:t> ΙΖ [17]</a:t>
            </a:r>
          </a:p>
          <a:p>
            <a:r>
              <a:rPr lang="el-GR" sz="2000" dirty="0"/>
              <a:t>8 Ο </a:t>
            </a:r>
            <a:r>
              <a:rPr lang="el-GR" sz="2000" dirty="0" err="1"/>
              <a:t>ΥΑΣ</a:t>
            </a:r>
            <a:r>
              <a:rPr lang="el-GR" sz="2000" dirty="0"/>
              <a:t> ΕΠΙΤΕΛΛΕΙ </a:t>
            </a:r>
            <a:r>
              <a:rPr lang="el-GR" sz="2000" dirty="0" err="1"/>
              <a:t>ΕΩΙΑ</a:t>
            </a:r>
            <a:r>
              <a:rPr lang="el-GR" sz="2000" dirty="0"/>
              <a:t> ΚΕ [25]</a:t>
            </a:r>
          </a:p>
          <a:p>
            <a:r>
              <a:rPr lang="el-GR" sz="2000" dirty="0"/>
              <a:t>9 Π ΔΙΔΥΜΟΙ ΑΡΧΟΝΤΑΙ </a:t>
            </a:r>
            <a:r>
              <a:rPr lang="el-GR" sz="2000" dirty="0" err="1"/>
              <a:t>ΕΠΙΤΕΛΛΕΙΝ</a:t>
            </a:r>
            <a:r>
              <a:rPr lang="el-GR" sz="2000" dirty="0"/>
              <a:t> Α [1]</a:t>
            </a:r>
          </a:p>
          <a:p>
            <a:r>
              <a:rPr lang="el-GR" sz="2000" dirty="0"/>
              <a:t>10 Ρ ΑΕΤΟΣ ΕΠΙΤΕΛΛΕΙ ΕΣΠΕΡΙΟΣ</a:t>
            </a:r>
          </a:p>
          <a:p>
            <a:r>
              <a:rPr lang="el-GR" sz="2000" dirty="0"/>
              <a:t>11 Σ ΑΡΚΤΟΥΡΟΣ </a:t>
            </a:r>
            <a:r>
              <a:rPr lang="el-GR" sz="2000" dirty="0" err="1"/>
              <a:t>ΔΥΝΕΙ</a:t>
            </a:r>
            <a:r>
              <a:rPr lang="el-GR" sz="2000" dirty="0"/>
              <a:t> </a:t>
            </a:r>
            <a:r>
              <a:rPr lang="el-GR" sz="2000" dirty="0" err="1"/>
              <a:t>ΕΩΙΟΣ</a:t>
            </a:r>
            <a:r>
              <a:rPr lang="el-GR" sz="2000" dirty="0"/>
              <a:t> Ι [10]</a:t>
            </a:r>
          </a:p>
          <a:p>
            <a:r>
              <a:rPr lang="el-GR" sz="2000" dirty="0"/>
              <a:t> </a:t>
            </a:r>
          </a:p>
          <a:p>
            <a:r>
              <a:rPr lang="en-US" sz="2000" dirty="0"/>
              <a:t>X</a:t>
            </a:r>
            <a:r>
              <a:rPr lang="el-GR" sz="2000" dirty="0"/>
              <a:t>+1 Κ ΠΛΕΙΑΔΕΣ </a:t>
            </a:r>
            <a:r>
              <a:rPr lang="el-GR" sz="2000" dirty="0" err="1"/>
              <a:t>ΔΥΝΟΥΣΙ</a:t>
            </a:r>
            <a:r>
              <a:rPr lang="el-GR" sz="2000" dirty="0"/>
              <a:t> </a:t>
            </a:r>
            <a:r>
              <a:rPr lang="el-GR" sz="2000" dirty="0" err="1"/>
              <a:t>ΕΣΠΕΡΙΑΙ</a:t>
            </a:r>
            <a:endParaRPr lang="el-GR" sz="2000" dirty="0"/>
          </a:p>
          <a:p>
            <a:r>
              <a:rPr lang="el-GR" sz="2000" dirty="0"/>
              <a:t> </a:t>
            </a:r>
          </a:p>
          <a:p>
            <a:r>
              <a:rPr lang="el-GR" sz="2000" dirty="0"/>
              <a:t>3 Β </a:t>
            </a:r>
            <a:r>
              <a:rPr lang="el-GR" sz="2000" dirty="0" err="1"/>
              <a:t>ΕΡΙΦΟΙ</a:t>
            </a:r>
            <a:r>
              <a:rPr lang="el-GR" sz="2000" dirty="0"/>
              <a:t> </a:t>
            </a:r>
            <a:r>
              <a:rPr lang="el-GR" sz="2000" dirty="0" err="1"/>
              <a:t>ΕΠΙΤΕΛΛΟΥΣΙΝ</a:t>
            </a:r>
            <a:r>
              <a:rPr lang="el-GR" sz="2000" dirty="0"/>
              <a:t> ΕΣΠΕΡΙΟΙ ΙΑ [11] </a:t>
            </a:r>
          </a:p>
          <a:p>
            <a:r>
              <a:rPr lang="el-GR" sz="2000" dirty="0"/>
              <a:t>4 Γ ΠΛΕΙΑΣ ΕΠΙΤΕΛΛΕΙ ΕΣΠΕΡΙΑ ΙΔ [14]</a:t>
            </a:r>
          </a:p>
          <a:p>
            <a:r>
              <a:rPr lang="el-GR" sz="2000" dirty="0"/>
              <a:t>5 Δ ΣΤΕΦΑΝΟΣ </a:t>
            </a:r>
            <a:r>
              <a:rPr lang="el-GR" sz="2000" dirty="0" err="1"/>
              <a:t>ΕΩΙΟΣ</a:t>
            </a:r>
            <a:r>
              <a:rPr lang="el-GR" sz="2000" dirty="0"/>
              <a:t> </a:t>
            </a:r>
            <a:r>
              <a:rPr lang="el-GR" sz="2000" dirty="0" err="1"/>
              <a:t>ΕΠΙΤ̣ΕΛΛΕΙ</a:t>
            </a:r>
            <a:r>
              <a:rPr lang="el-GR" sz="2000" dirty="0"/>
              <a:t>. Ι</a:t>
            </a:r>
            <a:r>
              <a:rPr lang="en-US" sz="2000" dirty="0"/>
              <a:t>C</a:t>
            </a:r>
            <a:r>
              <a:rPr lang="el-GR" sz="2000" dirty="0"/>
              <a:t> [16]</a:t>
            </a:r>
          </a:p>
          <a:p>
            <a:r>
              <a:rPr lang="el-GR" sz="2000" dirty="0"/>
              <a:t> </a:t>
            </a:r>
          </a:p>
          <a:p>
            <a:r>
              <a:rPr lang="el-GR" sz="2000" dirty="0"/>
              <a:t>13 Ψ ΑΙΞ ΕΠΙΤΕΛΛΕΙ ΕΣΠΕΡΙΑ ΙΘ [19]</a:t>
            </a:r>
          </a:p>
          <a:p>
            <a:r>
              <a:rPr lang="el-GR" sz="2000" dirty="0"/>
              <a:t>14 Ω ΑΡΚΤΟΥΡΟΣ ΕΠΙΤΕΛΛΕΙ </a:t>
            </a:r>
            <a:r>
              <a:rPr lang="el-GR" sz="2000" dirty="0" err="1"/>
              <a:t>ΕΩΙΟΣ</a:t>
            </a:r>
            <a:r>
              <a:rPr lang="el-GR" sz="2000" dirty="0"/>
              <a:t> ΚΑ [21]</a:t>
            </a:r>
          </a:p>
          <a:p>
            <a:r>
              <a:rPr lang="el-GR" sz="2000" dirty="0"/>
              <a:t> </a:t>
            </a:r>
          </a:p>
          <a:p>
            <a:r>
              <a:rPr lang="el-GR" sz="2000" dirty="0"/>
              <a:t>2 ΥΔΡΟΧΟΟΣ ΑΡΧΕΤΑΙ </a:t>
            </a:r>
            <a:r>
              <a:rPr lang="el-GR" sz="2000" dirty="0" err="1"/>
              <a:t>ΕΠΙΤΕΛΛΕΙΝ</a:t>
            </a:r>
            <a:r>
              <a:rPr lang="el-GR" sz="2000" dirty="0"/>
              <a:t> Α [1]</a:t>
            </a:r>
          </a:p>
          <a:p>
            <a:r>
              <a:rPr lang="el-GR" sz="2000" dirty="0"/>
              <a:t>3 </a:t>
            </a:r>
            <a:r>
              <a:rPr lang="el-GR" sz="2000" dirty="0" err="1"/>
              <a:t>ΔΕΛΦΙΣ</a:t>
            </a:r>
            <a:r>
              <a:rPr lang="el-GR" sz="2000" dirty="0"/>
              <a:t> </a:t>
            </a:r>
            <a:r>
              <a:rPr lang="el-GR" sz="2000" dirty="0" err="1"/>
              <a:t>ΔΥΕΤΑΙ</a:t>
            </a:r>
            <a:r>
              <a:rPr lang="el-GR" sz="2000" dirty="0"/>
              <a:t> ΕΣΠΕΡΙΟΣ Ι</a:t>
            </a:r>
            <a:r>
              <a:rPr lang="en-US" sz="2000" dirty="0"/>
              <a:t>C</a:t>
            </a:r>
            <a:r>
              <a:rPr lang="el-GR" sz="2000" dirty="0"/>
              <a:t> [16]</a:t>
            </a:r>
          </a:p>
          <a:p>
            <a:r>
              <a:rPr lang="el-GR" sz="2000" dirty="0"/>
              <a:t>4 ΛΥΡΑ </a:t>
            </a:r>
            <a:r>
              <a:rPr lang="el-GR" sz="2000" dirty="0" err="1"/>
              <a:t>ΔΥΕΤΑΙ</a:t>
            </a:r>
            <a:r>
              <a:rPr lang="el-GR" sz="2000" dirty="0"/>
              <a:t> ΕΣΠΕΡΙΑ Κ [</a:t>
            </a:r>
            <a:r>
              <a:rPr lang="el-GR" sz="2000" dirty="0">
                <a:solidFill>
                  <a:srgbClr val="FF0000"/>
                </a:solidFill>
              </a:rPr>
              <a:t>20</a:t>
            </a:r>
            <a:r>
              <a:rPr lang="el-GR" sz="2000" dirty="0"/>
              <a:t>]</a:t>
            </a:r>
          </a:p>
          <a:p>
            <a:r>
              <a:rPr lang="el-GR" sz="2000" dirty="0"/>
              <a:t> </a:t>
            </a:r>
          </a:p>
          <a:p>
            <a:r>
              <a:rPr lang="el-GR" sz="2000" dirty="0"/>
              <a:t>11 Φ ΠΑΡΘΕΝΟΣ ΑΡΧΕΤΑΙ </a:t>
            </a:r>
            <a:r>
              <a:rPr lang="el-GR" sz="2000" dirty="0" err="1"/>
              <a:t>ΕΠΙΤΕΛΛΕΙΝ</a:t>
            </a:r>
            <a:r>
              <a:rPr lang="el-GR" sz="2000" dirty="0"/>
              <a:t> Α [1]</a:t>
            </a:r>
          </a:p>
          <a:p>
            <a:r>
              <a:rPr lang="el-GR" sz="2000" dirty="0"/>
              <a:t>12 Χ ΙΠΠΟΣ ΕΠΙΤΕΛΛΕΙ ΕΣΠΕΡΙΟΣ Ι</a:t>
            </a:r>
            <a:r>
              <a:rPr lang="en-US" sz="2000" dirty="0"/>
              <a:t>C</a:t>
            </a:r>
            <a:r>
              <a:rPr lang="el-GR" sz="2000" dirty="0"/>
              <a:t> [16]</a:t>
            </a:r>
          </a:p>
          <a:p>
            <a:r>
              <a:rPr lang="el-GR" sz="2000" dirty="0"/>
              <a:t>13 Ψ ΑΙΞ ΕΠΙΤΕΛΛΕΙ ΕΣΠΕΡΙ</a:t>
            </a:r>
            <a:r>
              <a:rPr lang="el-GR" sz="2000" dirty="0">
                <a:solidFill>
                  <a:srgbClr val="FF0000"/>
                </a:solidFill>
              </a:rPr>
              <a:t>Α Κ </a:t>
            </a:r>
            <a:r>
              <a:rPr lang="el-GR" sz="2000" dirty="0"/>
              <a:t>[20]</a:t>
            </a:r>
          </a:p>
          <a:p>
            <a:r>
              <a:rPr lang="el-GR" sz="2000" dirty="0"/>
              <a:t>14 Ω ΑΡΚΤΟΥΡΟΣ ΕΠΙΤΕΛΛΕΙ </a:t>
            </a:r>
            <a:r>
              <a:rPr lang="el-GR" sz="2000" dirty="0" err="1"/>
              <a:t>ΕΩΙΟΣ</a:t>
            </a:r>
            <a:r>
              <a:rPr lang="el-GR" sz="2000" dirty="0"/>
              <a:t> ΚΒ [21]</a:t>
            </a:r>
          </a:p>
          <a:p>
            <a:r>
              <a:rPr lang="el-GR" sz="2000" dirty="0"/>
              <a:t> </a:t>
            </a:r>
          </a:p>
          <a:p>
            <a:r>
              <a:rPr lang="el-GR" sz="2000" dirty="0"/>
              <a:t>0 ΑΠΟ </a:t>
            </a:r>
            <a:r>
              <a:rPr lang="el-GR" sz="2000" dirty="0" err="1"/>
              <a:t>ΠΕΡΙΙΣΤΑΝ</a:t>
            </a:r>
            <a:r>
              <a:rPr lang="el-GR" sz="2000" dirty="0"/>
              <a:t>… </a:t>
            </a:r>
          </a:p>
          <a:p>
            <a:r>
              <a:rPr lang="el-GR" sz="2000" dirty="0"/>
              <a:t>1 ΤΑΙ ΔΕ ΚΑΙ </a:t>
            </a:r>
            <a:r>
              <a:rPr lang="el-GR" sz="2000" dirty="0" err="1"/>
              <a:t>ΚΑΤΑΛΗΓΟΥΣΙ</a:t>
            </a:r>
            <a:endParaRPr lang="el-GR" sz="2000" dirty="0"/>
          </a:p>
          <a:p>
            <a:r>
              <a:rPr lang="el-GR" sz="2000" dirty="0"/>
              <a:t>2 ΠΡΟΣ … </a:t>
            </a:r>
            <a:r>
              <a:rPr lang="el-GR" sz="2000" dirty="0" err="1"/>
              <a:t>ΜΙΚΡΑΙ</a:t>
            </a:r>
            <a:r>
              <a:rPr lang="el-GR" sz="2000" dirty="0"/>
              <a:t> ΤΟ ΔΕ </a:t>
            </a:r>
          </a:p>
          <a:p>
            <a:r>
              <a:rPr lang="el-GR" sz="2000" dirty="0"/>
              <a:t>3 </a:t>
            </a:r>
            <a:r>
              <a:rPr lang="el-GR" sz="2000" dirty="0" err="1"/>
              <a:t>ΧΡΩΜΑ…ΙΝΟΝ</a:t>
            </a:r>
            <a:r>
              <a:rPr lang="el-GR" sz="2000" dirty="0"/>
              <a:t>   Χ</a:t>
            </a:r>
          </a:p>
          <a:p>
            <a:r>
              <a:rPr lang="el-GR" sz="2000" dirty="0"/>
              <a:t>4 Ω  </a:t>
            </a:r>
            <a:r>
              <a:rPr lang="el-GR" sz="2000" dirty="0" err="1"/>
              <a:t>Ω</a:t>
            </a:r>
            <a:r>
              <a:rPr lang="el-GR" sz="2000" dirty="0"/>
              <a:t>   </a:t>
            </a:r>
          </a:p>
          <a:p>
            <a:r>
              <a:rPr lang="el-GR" sz="2000" dirty="0"/>
              <a:t>5 ΑΠΟ ΒΟΡΕΙΟΥ, ΠΕΡΙΙΣΤΑΝΤΑΙ</a:t>
            </a:r>
          </a:p>
          <a:p>
            <a:r>
              <a:rPr lang="el-GR" sz="2000" dirty="0"/>
              <a:t>6 ΔΕ ΚΑΙ </a:t>
            </a:r>
            <a:r>
              <a:rPr lang="el-GR" sz="2000" dirty="0" err="1"/>
              <a:t>ΚΑΤΑΛΗΓΟΥ̣ΣΙ</a:t>
            </a:r>
            <a:r>
              <a:rPr lang="el-GR" sz="2000" dirty="0"/>
              <a:t> ΠΡΟΣ</a:t>
            </a:r>
          </a:p>
          <a:p>
            <a:r>
              <a:rPr lang="el-GR" sz="2000" dirty="0"/>
              <a:t>7 ΛΙΒΑ </a:t>
            </a:r>
            <a:r>
              <a:rPr lang="el-GR" sz="2000" dirty="0" err="1"/>
              <a:t>ΜΕΣΑΙ</a:t>
            </a:r>
            <a:r>
              <a:rPr lang="el-GR" sz="2000" dirty="0"/>
              <a:t> Τ</a:t>
            </a:r>
            <a:r>
              <a:rPr lang="el-GR" sz="2000" dirty="0">
                <a:solidFill>
                  <a:srgbClr val="FF0000"/>
                </a:solidFill>
              </a:rPr>
              <a:t>α</a:t>
            </a:r>
            <a:r>
              <a:rPr lang="el-GR" sz="2000" dirty="0"/>
              <a:t> ΔΕ </a:t>
            </a:r>
            <a:r>
              <a:rPr lang="el-GR" sz="2000" dirty="0" err="1"/>
              <a:t>ΧΡΩ[ΜΑ</a:t>
            </a:r>
            <a:r>
              <a:rPr lang="el-GR" sz="2000" dirty="0"/>
              <a:t>] …</a:t>
            </a:r>
          </a:p>
          <a:p>
            <a:r>
              <a:rPr lang="el-GR" sz="2000" dirty="0"/>
              <a:t>8 ΜΑΜΑ ΜΕΛΑΝ </a:t>
            </a:r>
          </a:p>
          <a:p>
            <a:r>
              <a:rPr lang="el-GR" sz="2000" dirty="0"/>
              <a:t>9 Α Ν Β Φ Α Ν  Β Φ</a:t>
            </a:r>
          </a:p>
          <a:p>
            <a:r>
              <a:rPr lang="el-GR" sz="2000" dirty="0"/>
              <a:t>10 …ΑΠΟ </a:t>
            </a:r>
            <a:r>
              <a:rPr lang="el-GR" sz="2000" dirty="0" err="1"/>
              <a:t>ΘΡΑΚΙΑΝ</a:t>
            </a:r>
            <a:r>
              <a:rPr lang="el-GR" sz="2000" dirty="0"/>
              <a:t> ΠΕΡΙ </a:t>
            </a:r>
          </a:p>
          <a:p>
            <a:r>
              <a:rPr lang="el-GR" sz="2000" dirty="0"/>
              <a:t>11 … ΙΣΤΑΝΤΑΙ ΔΕ ΚΑΙ </a:t>
            </a:r>
          </a:p>
          <a:p>
            <a:r>
              <a:rPr lang="el-GR" sz="2000" dirty="0"/>
              <a:t>12 </a:t>
            </a:r>
            <a:r>
              <a:rPr lang="el-GR" sz="2000" dirty="0" err="1"/>
              <a:t>ΚΑΤΑΛΗΓΟΥΣΙ</a:t>
            </a:r>
            <a:r>
              <a:rPr lang="el-GR" sz="2000" dirty="0"/>
              <a:t> </a:t>
            </a:r>
          </a:p>
          <a:p>
            <a:r>
              <a:rPr lang="el-GR" sz="2000" dirty="0"/>
              <a:t>13 ΠΡΟΣ </a:t>
            </a:r>
            <a:r>
              <a:rPr lang="el-GR" sz="2000" dirty="0" err="1"/>
              <a:t>ΑΠΗΛΙ[ΩΤΗΝ</a:t>
            </a:r>
            <a:r>
              <a:rPr lang="el-GR" sz="2000" dirty="0"/>
              <a:t>]</a:t>
            </a:r>
          </a:p>
          <a:p>
            <a:r>
              <a:rPr lang="el-GR" sz="2000" dirty="0"/>
              <a:t>14 Ω ΗΝ ΜΕΓΑ-</a:t>
            </a:r>
          </a:p>
          <a:p>
            <a:r>
              <a:rPr lang="el-GR" sz="2000" dirty="0"/>
              <a:t>15 </a:t>
            </a:r>
            <a:r>
              <a:rPr lang="el-GR" sz="2000" dirty="0" err="1"/>
              <a:t>ΛΗΝ</a:t>
            </a:r>
            <a:r>
              <a:rPr lang="el-GR" sz="2000" dirty="0"/>
              <a:t> ΤΟ ΔΕ </a:t>
            </a:r>
          </a:p>
          <a:p>
            <a:r>
              <a:rPr lang="el-GR" sz="2000" dirty="0"/>
              <a:t>16 ΧΡΩΜΑ  </a:t>
            </a:r>
          </a:p>
          <a:p>
            <a:r>
              <a:rPr lang="el-GR" sz="2000" dirty="0"/>
              <a:t>17 ΠΥΡΡΟΝ</a:t>
            </a:r>
          </a:p>
          <a:p>
            <a:r>
              <a:rPr lang="el-GR" sz="2000" dirty="0"/>
              <a:t>18 </a:t>
            </a:r>
            <a:r>
              <a:rPr lang="el-GR" sz="2000" dirty="0" err="1"/>
              <a:t>ΖΘΣ</a:t>
            </a:r>
            <a:r>
              <a:rPr lang="el-GR" sz="2000" dirty="0"/>
              <a:t> Χ </a:t>
            </a:r>
            <a:r>
              <a:rPr lang="el-GR" sz="2000" dirty="0" err="1"/>
              <a:t>ΖΘ</a:t>
            </a:r>
            <a:r>
              <a:rPr lang="el-GR" sz="2000" dirty="0"/>
              <a:t> Σ … Χ </a:t>
            </a:r>
          </a:p>
          <a:p>
            <a:r>
              <a:rPr lang="el-GR" sz="2000" dirty="0"/>
              <a:t>19 ΑΠΟ </a:t>
            </a:r>
            <a:r>
              <a:rPr lang="el-GR" sz="2000" dirty="0" err="1"/>
              <a:t>ΖΕ</a:t>
            </a:r>
            <a:r>
              <a:rPr lang="el-GR" sz="2000" dirty="0"/>
              <a:t>-</a:t>
            </a:r>
          </a:p>
          <a:p>
            <a:r>
              <a:rPr lang="el-GR" sz="2000" dirty="0"/>
              <a:t>20 ΦΥΡΟΥ ΠΕ</a:t>
            </a:r>
          </a:p>
          <a:p>
            <a:r>
              <a:rPr lang="el-GR" sz="2000" dirty="0"/>
              <a:t>21 </a:t>
            </a:r>
            <a:r>
              <a:rPr lang="el-GR" sz="2000" dirty="0" err="1"/>
              <a:t>ΡΙΙΣΤΑΝ</a:t>
            </a:r>
            <a:endParaRPr lang="el-GR" sz="2000" dirty="0"/>
          </a:p>
          <a:p>
            <a:r>
              <a:rPr lang="el-GR" sz="2000" dirty="0"/>
              <a:t>22 ΤΑΙ ΔΕ ΠΡΟΣ </a:t>
            </a:r>
          </a:p>
          <a:p>
            <a:r>
              <a:rPr lang="el-GR" sz="2000" dirty="0"/>
              <a:t>23 </a:t>
            </a:r>
            <a:r>
              <a:rPr lang="el-GR" sz="2000" dirty="0" err="1"/>
              <a:t>ΝΟΤΟΝ</a:t>
            </a:r>
            <a:r>
              <a:rPr lang="el-GR" sz="2000" dirty="0"/>
              <a:t> ΚΑΙ  </a:t>
            </a:r>
          </a:p>
          <a:p>
            <a:r>
              <a:rPr lang="el-GR" sz="2000" dirty="0"/>
              <a:t>24 </a:t>
            </a:r>
            <a:r>
              <a:rPr lang="el-GR" sz="2000" dirty="0" err="1"/>
              <a:t>ΚΑΤΑΛΗΓΟΥ</a:t>
            </a:r>
            <a:r>
              <a:rPr lang="el-GR" sz="2000" dirty="0"/>
              <a:t> </a:t>
            </a:r>
          </a:p>
          <a:p>
            <a:r>
              <a:rPr lang="el-GR" sz="2000" dirty="0"/>
              <a:t>25 ΣΙΝ ΠΡΟΣ </a:t>
            </a:r>
            <a:r>
              <a:rPr lang="el-GR" sz="2000" dirty="0" err="1"/>
              <a:t>ΑΠΗ</a:t>
            </a:r>
            <a:r>
              <a:rPr lang="el-GR" sz="2000" dirty="0"/>
              <a:t> </a:t>
            </a:r>
          </a:p>
          <a:p>
            <a:r>
              <a:rPr lang="el-GR" sz="2000" dirty="0"/>
              <a:t>26 </a:t>
            </a:r>
            <a:r>
              <a:rPr lang="el-GR" sz="2000" dirty="0" err="1"/>
              <a:t>ΛΙΩΤΗΝ</a:t>
            </a:r>
            <a:r>
              <a:rPr lang="el-GR" sz="2000" dirty="0"/>
              <a:t> ΜΕ </a:t>
            </a:r>
          </a:p>
          <a:p>
            <a:r>
              <a:rPr lang="el-GR" sz="2000" dirty="0"/>
              <a:t>27 ΣΑΙ ΤΟ ΔΕ </a:t>
            </a:r>
            <a:r>
              <a:rPr lang="el-GR" sz="2000" dirty="0" err="1"/>
              <a:t>ΧΡΩΜ</a:t>
            </a:r>
            <a:r>
              <a:rPr lang="el-GR" sz="2000" dirty="0"/>
              <a:t>-</a:t>
            </a:r>
          </a:p>
          <a:p>
            <a:r>
              <a:rPr lang="el-GR" sz="2000" dirty="0"/>
              <a:t>28 ΜΑ ΜΕΛΑΝ ...</a:t>
            </a:r>
          </a:p>
          <a:p>
            <a:r>
              <a:rPr lang="el-GR" sz="2000" dirty="0"/>
              <a:t>29 </a:t>
            </a:r>
            <a:r>
              <a:rPr lang="el-GR" sz="2000" dirty="0" err="1"/>
              <a:t>ΛΞ</a:t>
            </a:r>
            <a:r>
              <a:rPr lang="el-GR" sz="2000" dirty="0"/>
              <a:t> </a:t>
            </a:r>
            <a:r>
              <a:rPr lang="el-GR" sz="2000" dirty="0" err="1"/>
              <a:t>ΠΚΖΦ</a:t>
            </a:r>
            <a:endParaRPr lang="el-GR" sz="2000" dirty="0"/>
          </a:p>
          <a:p>
            <a:r>
              <a:rPr lang="el-GR" sz="2000" dirty="0"/>
              <a:t>30 ΑΠΟ ΝΟΤΟΥ ΠΕΡΙ </a:t>
            </a:r>
          </a:p>
          <a:p>
            <a:r>
              <a:rPr lang="el-GR" sz="2000" dirty="0"/>
              <a:t>31 ΙΣΤΑΝΤΑΙ ΔΕ ΚΑΙ </a:t>
            </a:r>
          </a:p>
          <a:p>
            <a:r>
              <a:rPr lang="el-GR" sz="2000" dirty="0"/>
              <a:t>32 </a:t>
            </a:r>
            <a:r>
              <a:rPr lang="el-GR" sz="2000" dirty="0" err="1"/>
              <a:t>ΚΑΤΑΛΗΓΟΥΣΙΝ</a:t>
            </a:r>
            <a:r>
              <a:rPr lang="el-GR" sz="2000" dirty="0"/>
              <a:t> </a:t>
            </a:r>
          </a:p>
          <a:p>
            <a:r>
              <a:rPr lang="el-GR" sz="2000" dirty="0"/>
              <a:t>33 ΠΡΟΣ </a:t>
            </a:r>
            <a:r>
              <a:rPr lang="el-GR" sz="2000" dirty="0" err="1"/>
              <a:t>ΑΠΗΛΙΩΤΗΝ</a:t>
            </a:r>
            <a:r>
              <a:rPr lang="el-GR" sz="2000" dirty="0"/>
              <a:t>  </a:t>
            </a:r>
          </a:p>
          <a:p>
            <a:r>
              <a:rPr lang="el-GR" sz="2000" dirty="0"/>
              <a:t>34 ΜΙΚΡΑΙ </a:t>
            </a:r>
            <a:r>
              <a:rPr lang="el-GR" sz="2000" dirty="0">
                <a:solidFill>
                  <a:srgbClr val="FF0000"/>
                </a:solidFill>
              </a:rPr>
              <a:t>ΔΕ</a:t>
            </a:r>
            <a:r>
              <a:rPr lang="el-GR" sz="2000" dirty="0"/>
              <a:t> ΤΟ ΧΡΩΜΑ  </a:t>
            </a:r>
          </a:p>
          <a:p>
            <a:r>
              <a:rPr lang="el-GR" sz="2000" dirty="0"/>
              <a:t>35 ΜΕΛΑΝ  </a:t>
            </a:r>
          </a:p>
          <a:p>
            <a:r>
              <a:rPr lang="el-GR" sz="2000" dirty="0"/>
              <a:t>36 Τ Η Θ Ρ Ψ  </a:t>
            </a:r>
          </a:p>
          <a:p>
            <a:r>
              <a:rPr lang="el-GR" sz="2000" dirty="0"/>
              <a:t> </a:t>
            </a:r>
          </a:p>
          <a:p>
            <a:r>
              <a:rPr lang="el-GR" sz="2000" dirty="0"/>
              <a:t>8 </a:t>
            </a:r>
            <a:r>
              <a:rPr lang="el-GR" sz="2000" dirty="0" err="1"/>
              <a:t>Σ̣</a:t>
            </a:r>
            <a:r>
              <a:rPr lang="el-GR" sz="2000" dirty="0"/>
              <a:t> ̣| ̣ </a:t>
            </a:r>
            <a:r>
              <a:rPr lang="el-GR" sz="2000" dirty="0" err="1"/>
              <a:t>̣</a:t>
            </a:r>
            <a:r>
              <a:rPr lang="el-GR" sz="2000" dirty="0"/>
              <a:t> </a:t>
            </a:r>
            <a:r>
              <a:rPr lang="el-GR" sz="2000" dirty="0" err="1"/>
              <a:t>̣</a:t>
            </a:r>
            <a:r>
              <a:rPr lang="el-GR" sz="2000" dirty="0"/>
              <a:t> | Β</a:t>
            </a:r>
          </a:p>
          <a:p>
            <a:r>
              <a:rPr lang="el-GR" sz="2000" dirty="0"/>
              <a:t>13 Η | </a:t>
            </a:r>
            <a:r>
              <a:rPr lang="el-GR" sz="2000" dirty="0" err="1"/>
              <a:t>ὥρ</a:t>
            </a:r>
            <a:r>
              <a:rPr lang="el-GR" sz="2000" dirty="0"/>
              <a:t> </a:t>
            </a:r>
            <a:r>
              <a:rPr lang="el-GR" sz="2000" dirty="0" err="1"/>
              <a:t>α΄</a:t>
            </a:r>
            <a:r>
              <a:rPr lang="el-GR" sz="2000" dirty="0"/>
              <a:t>. | Γ</a:t>
            </a:r>
          </a:p>
          <a:p>
            <a:r>
              <a:rPr lang="el-GR" sz="2000" dirty="0"/>
              <a:t>20 Σ [ ] | </a:t>
            </a:r>
            <a:r>
              <a:rPr lang="el-GR" sz="2000" dirty="0" err="1"/>
              <a:t>ὥρ</a:t>
            </a:r>
            <a:r>
              <a:rPr lang="el-GR" sz="2000" dirty="0"/>
              <a:t> </a:t>
            </a:r>
            <a:r>
              <a:rPr lang="el-GR" sz="2000" dirty="0" err="1"/>
              <a:t>ϛ΄</a:t>
            </a:r>
            <a:r>
              <a:rPr lang="el-GR" sz="2000" dirty="0"/>
              <a:t>. | Ε</a:t>
            </a:r>
          </a:p>
          <a:p>
            <a:r>
              <a:rPr lang="el-GR" sz="2000" dirty="0"/>
              <a:t>25 Η | </a:t>
            </a:r>
            <a:r>
              <a:rPr lang="el-GR" sz="2000" dirty="0" err="1"/>
              <a:t>ὥρ</a:t>
            </a:r>
            <a:r>
              <a:rPr lang="el-GR" sz="2000" dirty="0"/>
              <a:t> </a:t>
            </a:r>
            <a:r>
              <a:rPr lang="el-GR" sz="2000" dirty="0" err="1"/>
              <a:t>ϛ΄</a:t>
            </a:r>
            <a:r>
              <a:rPr lang="el-GR" sz="2000" dirty="0"/>
              <a:t>. | Ζ</a:t>
            </a:r>
          </a:p>
          <a:p>
            <a:r>
              <a:rPr lang="el-GR" sz="2000" dirty="0"/>
              <a:t>26 </a:t>
            </a:r>
            <a:r>
              <a:rPr lang="el-GR" sz="2000" dirty="0" err="1"/>
              <a:t>Σἡμ</a:t>
            </a:r>
            <a:r>
              <a:rPr lang="el-GR" sz="2000" dirty="0"/>
              <a:t> (</a:t>
            </a:r>
            <a:r>
              <a:rPr lang="el-GR" sz="2000" dirty="0" err="1"/>
              <a:t>έρας</a:t>
            </a:r>
            <a:r>
              <a:rPr lang="el-GR" sz="2000" dirty="0"/>
              <a:t>) | </a:t>
            </a:r>
            <a:r>
              <a:rPr lang="el-GR" sz="2000" dirty="0" err="1"/>
              <a:t>ὥρ</a:t>
            </a:r>
            <a:r>
              <a:rPr lang="el-GR" sz="2000" dirty="0"/>
              <a:t> </a:t>
            </a:r>
            <a:r>
              <a:rPr lang="el-GR" sz="2000" dirty="0" err="1"/>
              <a:t>ζ΄</a:t>
            </a:r>
            <a:r>
              <a:rPr lang="el-GR" sz="2000" dirty="0"/>
              <a:t>. | </a:t>
            </a:r>
            <a:r>
              <a:rPr lang="el-GR" sz="2000" dirty="0" err="1"/>
              <a:t>Η̣</a:t>
            </a:r>
            <a:endParaRPr lang="el-GR" sz="2000" dirty="0"/>
          </a:p>
          <a:p>
            <a:r>
              <a:rPr lang="el-GR" sz="2000" dirty="0"/>
              <a:t>61 Σ [ ] | [ ] | [Ο]</a:t>
            </a:r>
          </a:p>
          <a:p>
            <a:r>
              <a:rPr lang="el-GR" sz="2000" dirty="0"/>
              <a:t>67 Σ [ ] | </a:t>
            </a:r>
            <a:r>
              <a:rPr lang="el-GR" sz="2000" dirty="0" err="1"/>
              <a:t>ὥ̣ρ̣</a:t>
            </a:r>
            <a:r>
              <a:rPr lang="el-GR" sz="2000" dirty="0"/>
              <a:t> </a:t>
            </a:r>
            <a:r>
              <a:rPr lang="el-GR" sz="2000" dirty="0" err="1"/>
              <a:t>η΄</a:t>
            </a:r>
            <a:r>
              <a:rPr lang="el-GR" sz="2000" dirty="0"/>
              <a:t> | Π</a:t>
            </a:r>
          </a:p>
          <a:p>
            <a:r>
              <a:rPr lang="el-GR" sz="2000" dirty="0"/>
              <a:t>72 </a:t>
            </a:r>
            <a:r>
              <a:rPr lang="el-GR" sz="2000" dirty="0">
                <a:solidFill>
                  <a:srgbClr val="FF0000"/>
                </a:solidFill>
              </a:rPr>
              <a:t>Η </a:t>
            </a:r>
            <a:r>
              <a:rPr lang="el-GR" sz="2000" dirty="0" err="1">
                <a:solidFill>
                  <a:srgbClr val="FF0000"/>
                </a:solidFill>
              </a:rPr>
              <a:t>ν̣υ</a:t>
            </a:r>
            <a:r>
              <a:rPr lang="el-GR" sz="2000" dirty="0">
                <a:solidFill>
                  <a:srgbClr val="FF0000"/>
                </a:solidFill>
              </a:rPr>
              <a:t>̣ </a:t>
            </a:r>
            <a:r>
              <a:rPr lang="el-GR" sz="2000" dirty="0"/>
              <a:t>(</a:t>
            </a:r>
            <a:r>
              <a:rPr lang="el-GR" sz="2000" dirty="0" err="1"/>
              <a:t>κτὸς</a:t>
            </a:r>
            <a:r>
              <a:rPr lang="el-GR" sz="2000" dirty="0"/>
              <a:t>) | </a:t>
            </a:r>
            <a:r>
              <a:rPr lang="el-GR" sz="2000" dirty="0" err="1"/>
              <a:t>ὥ̣ρ</a:t>
            </a:r>
            <a:r>
              <a:rPr lang="el-GR" sz="2000" dirty="0"/>
              <a:t>̣  ̣΄. | Ρ</a:t>
            </a:r>
          </a:p>
          <a:p>
            <a:r>
              <a:rPr lang="el-GR" sz="2000" dirty="0"/>
              <a:t>78 Η | </a:t>
            </a:r>
            <a:r>
              <a:rPr lang="el-GR" sz="2000" dirty="0" err="1"/>
              <a:t>ὥρ</a:t>
            </a:r>
            <a:r>
              <a:rPr lang="el-GR" sz="2000" dirty="0"/>
              <a:t> </a:t>
            </a:r>
            <a:r>
              <a:rPr lang="el-GR" sz="2000" dirty="0" err="1"/>
              <a:t>α΄</a:t>
            </a:r>
            <a:r>
              <a:rPr lang="el-GR" sz="2000" dirty="0"/>
              <a:t>. | Τ</a:t>
            </a:r>
          </a:p>
          <a:p>
            <a:r>
              <a:rPr lang="el-GR" sz="2000" dirty="0"/>
              <a:t>79 </a:t>
            </a:r>
            <a:r>
              <a:rPr lang="el-GR" sz="2000" dirty="0">
                <a:solidFill>
                  <a:srgbClr val="FF0000"/>
                </a:solidFill>
              </a:rPr>
              <a:t>Σ </a:t>
            </a:r>
            <a:r>
              <a:rPr lang="el-GR" sz="2000" dirty="0" err="1">
                <a:solidFill>
                  <a:srgbClr val="FF0000"/>
                </a:solidFill>
              </a:rPr>
              <a:t>ἡ</a:t>
            </a:r>
            <a:r>
              <a:rPr lang="el-GR" sz="2000" dirty="0" err="1"/>
              <a:t>μ</a:t>
            </a:r>
            <a:r>
              <a:rPr lang="el-GR" sz="2000" dirty="0"/>
              <a:t> (</a:t>
            </a:r>
            <a:r>
              <a:rPr lang="el-GR" sz="2000" dirty="0" err="1"/>
              <a:t>έρας</a:t>
            </a:r>
            <a:r>
              <a:rPr lang="el-GR" sz="2000" dirty="0"/>
              <a:t>) | </a:t>
            </a:r>
            <a:r>
              <a:rPr lang="el-GR" sz="2000" dirty="0" err="1"/>
              <a:t>ὥρ</a:t>
            </a:r>
            <a:r>
              <a:rPr lang="el-GR" sz="2000" dirty="0"/>
              <a:t> ι΄. | Υ</a:t>
            </a:r>
          </a:p>
          <a:p>
            <a:r>
              <a:rPr lang="el-GR" sz="2000" dirty="0"/>
              <a:t>114 Σ </a:t>
            </a:r>
            <a:r>
              <a:rPr lang="el-GR" sz="2000" dirty="0" err="1"/>
              <a:t>ἡμ</a:t>
            </a:r>
            <a:r>
              <a:rPr lang="el-GR" sz="2000" dirty="0"/>
              <a:t> (</a:t>
            </a:r>
            <a:r>
              <a:rPr lang="el-GR" sz="2000" dirty="0" err="1"/>
              <a:t>έρας</a:t>
            </a:r>
            <a:r>
              <a:rPr lang="el-GR" sz="2000" dirty="0"/>
              <a:t>) | </a:t>
            </a:r>
            <a:r>
              <a:rPr lang="el-GR" sz="2000" dirty="0" err="1"/>
              <a:t>ὥρ</a:t>
            </a:r>
            <a:r>
              <a:rPr lang="el-GR" sz="2000" dirty="0"/>
              <a:t> </a:t>
            </a:r>
            <a:r>
              <a:rPr lang="el-GR" sz="2000" dirty="0" err="1"/>
              <a:t>ιβ΄</a:t>
            </a:r>
            <a:r>
              <a:rPr lang="el-GR" sz="2000" dirty="0"/>
              <a:t>. | Γ ̅</a:t>
            </a:r>
          </a:p>
          <a:p>
            <a:r>
              <a:rPr lang="el-GR" sz="2000" dirty="0"/>
              <a:t>119 Η </a:t>
            </a:r>
            <a:r>
              <a:rPr lang="el-GR" sz="2000" dirty="0" err="1"/>
              <a:t>νυ</a:t>
            </a:r>
            <a:r>
              <a:rPr lang="el-GR" sz="2000" dirty="0"/>
              <a:t> (</a:t>
            </a:r>
            <a:r>
              <a:rPr lang="el-GR" sz="2000" dirty="0" err="1"/>
              <a:t>κτὸς</a:t>
            </a:r>
            <a:r>
              <a:rPr lang="el-GR" sz="2000" dirty="0"/>
              <a:t>) | </a:t>
            </a:r>
            <a:r>
              <a:rPr lang="el-GR" sz="2000" dirty="0" err="1"/>
              <a:t>ὥρ</a:t>
            </a:r>
            <a:r>
              <a:rPr lang="el-GR" sz="2000" dirty="0"/>
              <a:t> </a:t>
            </a:r>
            <a:r>
              <a:rPr lang="el-GR" sz="2000" dirty="0" err="1"/>
              <a:t>ιβ΄</a:t>
            </a:r>
            <a:r>
              <a:rPr lang="el-GR" sz="2000" dirty="0"/>
              <a:t>. | </a:t>
            </a:r>
            <a:r>
              <a:rPr lang="el-GR" sz="2000" dirty="0" err="1"/>
              <a:t>Δ̅</a:t>
            </a:r>
            <a:endParaRPr lang="el-GR" sz="2000" dirty="0"/>
          </a:p>
          <a:p>
            <a:r>
              <a:rPr lang="el-GR" sz="2000" dirty="0"/>
              <a:t>120 Σ </a:t>
            </a:r>
            <a:r>
              <a:rPr lang="el-GR" sz="2000" dirty="0" err="1"/>
              <a:t>ἡμ</a:t>
            </a:r>
            <a:r>
              <a:rPr lang="el-GR" sz="2000" dirty="0"/>
              <a:t> (</a:t>
            </a:r>
            <a:r>
              <a:rPr lang="el-GR" sz="2000" dirty="0" err="1"/>
              <a:t>έρας</a:t>
            </a:r>
            <a:r>
              <a:rPr lang="el-GR" sz="2000" dirty="0"/>
              <a:t>) | </a:t>
            </a:r>
            <a:r>
              <a:rPr lang="el-GR" sz="2000" dirty="0" err="1"/>
              <a:t>ὥρ</a:t>
            </a:r>
            <a:r>
              <a:rPr lang="el-GR" sz="2000" dirty="0"/>
              <a:t>  </a:t>
            </a:r>
            <a:r>
              <a:rPr lang="el-GR" sz="2000" dirty="0" err="1"/>
              <a:t>̣΄</a:t>
            </a:r>
            <a:r>
              <a:rPr lang="el-GR" sz="2000" dirty="0"/>
              <a:t>. | </a:t>
            </a:r>
            <a:r>
              <a:rPr lang="el-GR" sz="2000" dirty="0" err="1"/>
              <a:t>Ε̣̅</a:t>
            </a:r>
            <a:endParaRPr lang="el-GR" sz="2000" dirty="0"/>
          </a:p>
          <a:p>
            <a:r>
              <a:rPr lang="el-GR" sz="2000" dirty="0"/>
              <a:t>125 Σ </a:t>
            </a:r>
            <a:r>
              <a:rPr lang="el-GR" sz="2000" dirty="0" err="1"/>
              <a:t>ἡμ̣</a:t>
            </a:r>
            <a:r>
              <a:rPr lang="el-GR" sz="2000" dirty="0"/>
              <a:t> (</a:t>
            </a:r>
            <a:r>
              <a:rPr lang="el-GR" sz="2000" dirty="0" err="1"/>
              <a:t>έρας</a:t>
            </a:r>
            <a:r>
              <a:rPr lang="el-GR" sz="2000" dirty="0"/>
              <a:t>) </a:t>
            </a:r>
            <a:r>
              <a:rPr lang="el-GR" sz="2000" dirty="0" err="1"/>
              <a:t>ὥ̣ρ̣</a:t>
            </a:r>
            <a:r>
              <a:rPr lang="el-GR" sz="2000" dirty="0"/>
              <a:t> </a:t>
            </a:r>
            <a:r>
              <a:rPr lang="el-GR" sz="2000" dirty="0" err="1"/>
              <a:t>η΄</a:t>
            </a:r>
            <a:r>
              <a:rPr lang="el-GR" sz="2000" dirty="0"/>
              <a:t>. | Η </a:t>
            </a:r>
            <a:r>
              <a:rPr lang="el-GR" sz="2000" dirty="0" err="1"/>
              <a:t>ὥρ</a:t>
            </a:r>
            <a:r>
              <a:rPr lang="el-GR" sz="2000" dirty="0"/>
              <a:t> </a:t>
            </a:r>
            <a:r>
              <a:rPr lang="el-GR" sz="2000" dirty="0" err="1"/>
              <a:t>γ΄</a:t>
            </a:r>
            <a:r>
              <a:rPr lang="el-GR" sz="2000" dirty="0"/>
              <a:t>. | </a:t>
            </a:r>
            <a:r>
              <a:rPr lang="el-GR" sz="2000" dirty="0" err="1"/>
              <a:t>Ζ̅</a:t>
            </a:r>
            <a:endParaRPr lang="el-GR" sz="2000" dirty="0"/>
          </a:p>
          <a:p>
            <a:r>
              <a:rPr lang="el-GR" sz="2000" dirty="0"/>
              <a:t>131 Σ </a:t>
            </a:r>
            <a:r>
              <a:rPr lang="el-GR" sz="2000" dirty="0" err="1"/>
              <a:t>ὥρ</a:t>
            </a:r>
            <a:r>
              <a:rPr lang="el-GR" sz="2000" dirty="0"/>
              <a:t> (ᾳ) </a:t>
            </a:r>
            <a:r>
              <a:rPr lang="el-GR" sz="2000" dirty="0" err="1"/>
              <a:t>β΄</a:t>
            </a:r>
            <a:r>
              <a:rPr lang="el-GR" sz="2000" dirty="0"/>
              <a:t>. | Η </a:t>
            </a:r>
            <a:r>
              <a:rPr lang="el-GR" sz="2000" dirty="0" err="1"/>
              <a:t>νυ</a:t>
            </a:r>
            <a:r>
              <a:rPr lang="el-GR" sz="2000" dirty="0"/>
              <a:t> (</a:t>
            </a:r>
            <a:r>
              <a:rPr lang="el-GR" sz="2000" dirty="0" err="1"/>
              <a:t>κτὸς</a:t>
            </a:r>
            <a:r>
              <a:rPr lang="el-GR" sz="2000" dirty="0"/>
              <a:t>) </a:t>
            </a:r>
            <a:r>
              <a:rPr lang="el-GR" sz="2000" dirty="0" err="1"/>
              <a:t>ὥρ</a:t>
            </a:r>
            <a:r>
              <a:rPr lang="el-GR" sz="2000" dirty="0"/>
              <a:t> </a:t>
            </a:r>
            <a:r>
              <a:rPr lang="el-GR" sz="2000" dirty="0" err="1"/>
              <a:t>θ΄</a:t>
            </a:r>
            <a:r>
              <a:rPr lang="el-GR" sz="2000" dirty="0"/>
              <a:t>. | </a:t>
            </a:r>
            <a:r>
              <a:rPr lang="el-GR" sz="2000" dirty="0" err="1"/>
              <a:t>Η̅</a:t>
            </a:r>
            <a:endParaRPr lang="el-GR" sz="2000" dirty="0"/>
          </a:p>
          <a:p>
            <a:r>
              <a:rPr lang="el-GR" sz="2000" dirty="0"/>
              <a:t>137 Σ </a:t>
            </a:r>
            <a:r>
              <a:rPr lang="el-GR" sz="2000" dirty="0" err="1"/>
              <a:t>ἡμ</a:t>
            </a:r>
            <a:r>
              <a:rPr lang="el-GR" sz="2000" dirty="0"/>
              <a:t> (</a:t>
            </a:r>
            <a:r>
              <a:rPr lang="el-GR" sz="2000" dirty="0" err="1"/>
              <a:t>έρας</a:t>
            </a:r>
            <a:r>
              <a:rPr lang="el-GR" sz="2000" dirty="0"/>
              <a:t>) </a:t>
            </a:r>
            <a:r>
              <a:rPr lang="el-GR" sz="2000" dirty="0" err="1"/>
              <a:t>ὥρ</a:t>
            </a:r>
            <a:r>
              <a:rPr lang="el-GR" sz="2000" dirty="0"/>
              <a:t> </a:t>
            </a:r>
            <a:r>
              <a:rPr lang="el-GR" sz="2000" dirty="0" err="1"/>
              <a:t>ε΄</a:t>
            </a:r>
            <a:r>
              <a:rPr lang="el-GR" sz="2000" dirty="0"/>
              <a:t>. | Η </a:t>
            </a:r>
            <a:r>
              <a:rPr lang="el-GR" sz="2000" dirty="0" err="1"/>
              <a:t>ὥρ</a:t>
            </a:r>
            <a:r>
              <a:rPr lang="el-GR" sz="2000" dirty="0"/>
              <a:t> </a:t>
            </a:r>
            <a:r>
              <a:rPr lang="el-GR" sz="2000" dirty="0" err="1"/>
              <a:t>ιβ΄</a:t>
            </a:r>
            <a:r>
              <a:rPr lang="el-GR" sz="2000" dirty="0"/>
              <a:t>. | </a:t>
            </a:r>
            <a:r>
              <a:rPr lang="el-GR" sz="2000" dirty="0" err="1"/>
              <a:t>Θ̅</a:t>
            </a:r>
            <a:endParaRPr lang="el-GR" sz="2000" dirty="0"/>
          </a:p>
          <a:p>
            <a:r>
              <a:rPr lang="el-GR" sz="2000" dirty="0"/>
              <a:t>172 Σ </a:t>
            </a:r>
            <a:r>
              <a:rPr lang="el-GR" sz="2000" dirty="0" err="1"/>
              <a:t>ὥρ</a:t>
            </a:r>
            <a:r>
              <a:rPr lang="el-GR" sz="2000" dirty="0"/>
              <a:t> </a:t>
            </a:r>
            <a:r>
              <a:rPr lang="el-GR" sz="2000" dirty="0" err="1"/>
              <a:t>ϛ΄</a:t>
            </a:r>
            <a:r>
              <a:rPr lang="el-GR" sz="2000" dirty="0"/>
              <a:t>. | Η </a:t>
            </a:r>
            <a:r>
              <a:rPr lang="el-GR" sz="2000" dirty="0" err="1"/>
              <a:t>ὥρ</a:t>
            </a:r>
            <a:r>
              <a:rPr lang="el-GR" sz="2000" dirty="0"/>
              <a:t> </a:t>
            </a:r>
            <a:r>
              <a:rPr lang="el-GR" sz="2000" dirty="0" err="1"/>
              <a:t>ιβ΄</a:t>
            </a:r>
            <a:r>
              <a:rPr lang="el-GR" sz="2000" dirty="0"/>
              <a:t>. | </a:t>
            </a:r>
            <a:r>
              <a:rPr lang="el-GR" sz="2000" dirty="0" err="1"/>
              <a:t>Π̅</a:t>
            </a:r>
            <a:endParaRPr lang="el-GR" sz="2000" dirty="0"/>
          </a:p>
          <a:p>
            <a:r>
              <a:rPr lang="el-GR" sz="2000" dirty="0"/>
              <a:t>178 Σ </a:t>
            </a:r>
            <a:r>
              <a:rPr lang="el-GR" sz="2000" dirty="0" err="1"/>
              <a:t>ὥρ</a:t>
            </a:r>
            <a:r>
              <a:rPr lang="el-GR" sz="2000" dirty="0"/>
              <a:t> </a:t>
            </a:r>
            <a:r>
              <a:rPr lang="el-GR" sz="2000" dirty="0" err="1"/>
              <a:t>θ΄</a:t>
            </a:r>
            <a:r>
              <a:rPr lang="el-GR" sz="2000" dirty="0"/>
              <a:t>. | Η </a:t>
            </a:r>
            <a:r>
              <a:rPr lang="el-GR" sz="2000" dirty="0" err="1"/>
              <a:t>ὥρ</a:t>
            </a:r>
            <a:r>
              <a:rPr lang="el-GR" sz="2000" dirty="0"/>
              <a:t> </a:t>
            </a:r>
            <a:r>
              <a:rPr lang="el-GR" sz="2000" dirty="0" err="1"/>
              <a:t>θ΄</a:t>
            </a:r>
            <a:r>
              <a:rPr lang="el-GR" sz="2000" dirty="0"/>
              <a:t>. | </a:t>
            </a:r>
            <a:r>
              <a:rPr lang="el-GR" sz="2000" dirty="0" err="1"/>
              <a:t>Ρ̅</a:t>
            </a:r>
            <a:endParaRPr lang="el-GR" sz="2000" dirty="0"/>
          </a:p>
          <a:p>
            <a:r>
              <a:rPr lang="el-GR" sz="2000" dirty="0"/>
              <a:t>184 Σ </a:t>
            </a:r>
            <a:r>
              <a:rPr lang="el-GR" sz="2000" dirty="0" err="1"/>
              <a:t>ἡμ</a:t>
            </a:r>
            <a:r>
              <a:rPr lang="el-GR" sz="2000" dirty="0"/>
              <a:t> (</a:t>
            </a:r>
            <a:r>
              <a:rPr lang="el-GR" sz="2000" dirty="0" err="1"/>
              <a:t>έρας</a:t>
            </a:r>
            <a:r>
              <a:rPr lang="el-GR" sz="2000" dirty="0"/>
              <a:t>) </a:t>
            </a:r>
            <a:r>
              <a:rPr lang="el-GR" sz="2000" dirty="0" err="1"/>
              <a:t>ὥρ</a:t>
            </a:r>
            <a:r>
              <a:rPr lang="el-GR" sz="2000" dirty="0"/>
              <a:t> </a:t>
            </a:r>
            <a:r>
              <a:rPr lang="el-GR" sz="2000" dirty="0" err="1"/>
              <a:t>δ΄</a:t>
            </a:r>
            <a:r>
              <a:rPr lang="el-GR" sz="2000" dirty="0"/>
              <a:t>. | </a:t>
            </a:r>
            <a:r>
              <a:rPr lang="el-GR" sz="2000" dirty="0" err="1"/>
              <a:t>Η̣</a:t>
            </a:r>
            <a:r>
              <a:rPr lang="el-GR" sz="2000" dirty="0"/>
              <a:t> </a:t>
            </a:r>
            <a:r>
              <a:rPr lang="el-GR" sz="2000" dirty="0" err="1"/>
              <a:t>ὥρ</a:t>
            </a:r>
            <a:r>
              <a:rPr lang="el-GR" sz="2000" dirty="0"/>
              <a:t> </a:t>
            </a:r>
            <a:r>
              <a:rPr lang="el-GR" sz="2000" dirty="0" err="1"/>
              <a:t>α΄</a:t>
            </a:r>
            <a:r>
              <a:rPr lang="el-GR" sz="2000" dirty="0"/>
              <a:t>. | </a:t>
            </a:r>
            <a:r>
              <a:rPr lang="el-GR" sz="2000" dirty="0" err="1"/>
              <a:t>Σ̣̅</a:t>
            </a:r>
            <a:endParaRPr lang="el-GR" sz="2000" dirty="0"/>
          </a:p>
          <a:p>
            <a:r>
              <a:rPr lang="el-GR" sz="2000" dirty="0"/>
              <a:t>190 Σ </a:t>
            </a:r>
            <a:r>
              <a:rPr lang="el-GR" sz="2000" dirty="0" err="1"/>
              <a:t>ἡμ</a:t>
            </a:r>
            <a:r>
              <a:rPr lang="el-GR" sz="2000" dirty="0"/>
              <a:t> (</a:t>
            </a:r>
            <a:r>
              <a:rPr lang="el-GR" sz="2000" dirty="0" err="1"/>
              <a:t>έρας</a:t>
            </a:r>
            <a:r>
              <a:rPr lang="el-GR" sz="2000" dirty="0"/>
              <a:t>) | </a:t>
            </a:r>
            <a:r>
              <a:rPr lang="el-GR" sz="2000" dirty="0" err="1"/>
              <a:t>ὥρ</a:t>
            </a:r>
            <a:r>
              <a:rPr lang="el-GR" sz="2000" dirty="0"/>
              <a:t> </a:t>
            </a:r>
            <a:r>
              <a:rPr lang="el-GR" sz="2000" dirty="0" err="1"/>
              <a:t>θ΄</a:t>
            </a:r>
            <a:r>
              <a:rPr lang="el-GR" sz="2000" dirty="0"/>
              <a:t>. | </a:t>
            </a:r>
            <a:r>
              <a:rPr lang="el-GR" sz="2000" dirty="0" err="1"/>
              <a:t>Τ̅</a:t>
            </a:r>
            <a:endParaRPr lang="el-GR" sz="2000" dirty="0"/>
          </a:p>
          <a:p>
            <a:r>
              <a:rPr lang="el-GR" sz="2000" dirty="0"/>
              <a:t> </a:t>
            </a:r>
          </a:p>
          <a:p>
            <a:r>
              <a:rPr lang="el-GR" sz="2000" dirty="0"/>
              <a:t>Α </a:t>
            </a:r>
            <a:r>
              <a:rPr lang="el-GR" sz="2000" dirty="0" err="1"/>
              <a:t>Ἴσθμια</a:t>
            </a:r>
            <a:r>
              <a:rPr lang="el-GR" sz="2000" dirty="0"/>
              <a:t>, </a:t>
            </a:r>
            <a:r>
              <a:rPr lang="el-GR" sz="2000" dirty="0" err="1"/>
              <a:t>Ὀλύμπ̣ι̣α̣</a:t>
            </a:r>
            <a:r>
              <a:rPr lang="el-GR" sz="2000" dirty="0"/>
              <a:t> </a:t>
            </a:r>
          </a:p>
          <a:p>
            <a:r>
              <a:rPr lang="el-GR" sz="2000" dirty="0"/>
              <a:t>Β </a:t>
            </a:r>
            <a:r>
              <a:rPr lang="el-GR" sz="2000" dirty="0" err="1"/>
              <a:t>Νέμε̣α̣</a:t>
            </a:r>
            <a:r>
              <a:rPr lang="el-GR" sz="2000" dirty="0"/>
              <a:t>, </a:t>
            </a:r>
            <a:r>
              <a:rPr lang="el-GR" sz="2000" dirty="0" err="1"/>
              <a:t>Νᾶα</a:t>
            </a:r>
            <a:r>
              <a:rPr lang="el-GR" sz="2000" dirty="0"/>
              <a:t> </a:t>
            </a:r>
          </a:p>
          <a:p>
            <a:r>
              <a:rPr lang="el-GR" sz="2000" dirty="0"/>
              <a:t>Γ </a:t>
            </a:r>
            <a:r>
              <a:rPr lang="el-GR" sz="2000" dirty="0" err="1"/>
              <a:t>Ἴσθμ̣ια</a:t>
            </a:r>
            <a:r>
              <a:rPr lang="el-GR" sz="2000" dirty="0"/>
              <a:t>, </a:t>
            </a:r>
            <a:r>
              <a:rPr lang="el-GR" sz="2000" dirty="0" err="1"/>
              <a:t>Π̣ύθι̣α</a:t>
            </a:r>
            <a:r>
              <a:rPr lang="el-GR" sz="2000" dirty="0"/>
              <a:t> </a:t>
            </a:r>
          </a:p>
          <a:p>
            <a:r>
              <a:rPr lang="el-GR" sz="2000" dirty="0"/>
              <a:t>Δ </a:t>
            </a:r>
            <a:r>
              <a:rPr lang="el-GR" sz="2000" dirty="0" err="1"/>
              <a:t>Νέμεα</a:t>
            </a:r>
            <a:r>
              <a:rPr lang="el-GR" sz="2000" dirty="0"/>
              <a:t> </a:t>
            </a:r>
            <a:r>
              <a:rPr lang="el-GR" sz="2000" dirty="0" err="1"/>
              <a:t>Ἁ̣λ</a:t>
            </a:r>
            <a:r>
              <a:rPr lang="el-GR" sz="2000" dirty="0" err="1">
                <a:solidFill>
                  <a:srgbClr val="FF0000"/>
                </a:solidFill>
              </a:rPr>
              <a:t>ι̣</a:t>
            </a:r>
            <a:r>
              <a:rPr lang="el-GR" sz="2000" dirty="0" err="1"/>
              <a:t>εῖα</a:t>
            </a:r>
            <a:r>
              <a:rPr lang="el-GR" sz="2000" dirty="0"/>
              <a:t>     αλλού </a:t>
            </a:r>
            <a:r>
              <a:rPr lang="el-GR" sz="2000" dirty="0" err="1">
                <a:solidFill>
                  <a:srgbClr val="FF0000"/>
                </a:solidFill>
              </a:rPr>
              <a:t>Αλεεια</a:t>
            </a:r>
            <a:endParaRPr lang="el-GR" sz="2000" dirty="0">
              <a:solidFill>
                <a:srgbClr val="FF0000"/>
              </a:solidFill>
            </a:endParaRPr>
          </a:p>
          <a:p>
            <a:r>
              <a:rPr lang="el-GR" sz="2000" dirty="0"/>
              <a:t> </a:t>
            </a:r>
          </a:p>
          <a:p>
            <a:r>
              <a:rPr lang="el-GR" sz="2000" dirty="0"/>
              <a:t> </a:t>
            </a:r>
          </a:p>
          <a:p>
            <a:endParaRPr lang="vi-VN" sz="2000" b="1" dirty="0"/>
          </a:p>
        </p:txBody>
      </p:sp>
      <p:sp>
        <p:nvSpPr>
          <p:cNvPr id="35" name="Rectangle 4"/>
          <p:cNvSpPr>
            <a:spLocks noChangeArrowheads="1"/>
          </p:cNvSpPr>
          <p:nvPr/>
        </p:nvSpPr>
        <p:spPr bwMode="auto">
          <a:xfrm>
            <a:off x="1887540" y="25640137"/>
            <a:ext cx="21255623" cy="3754777"/>
          </a:xfrm>
          <a:prstGeom prst="rect">
            <a:avLst/>
          </a:prstGeom>
          <a:noFill/>
          <a:ln w="9525">
            <a:noFill/>
            <a:miter lim="800000"/>
            <a:headEnd/>
            <a:tailEnd/>
          </a:ln>
          <a:effectLst/>
        </p:spPr>
        <p:txBody>
          <a:bodyPr vert="horz" wrap="square" lIns="91440" tIns="304704" rIns="91440" bIns="0" numCol="1" anchor="ctr" anchorCtr="0" compatLnSpc="1">
            <a:prstTxWarp prst="textNoShape">
              <a:avLst/>
            </a:prstTxWarp>
            <a:spAutoFit/>
          </a:bodyPr>
          <a:lstStyle/>
          <a:p>
            <a:r>
              <a:rPr lang="en-GB" sz="2800" dirty="0"/>
              <a:t>The text of the manual is now fragmented, but we</a:t>
            </a:r>
            <a:r>
              <a:rPr lang="en-US" sz="2800" dirty="0"/>
              <a:t> have managed to read a large part of it. The text explains how to use the computer and how to make observations of celestial bodies. </a:t>
            </a:r>
            <a:endParaRPr lang="el-GR" sz="2800" dirty="0"/>
          </a:p>
          <a:p>
            <a:r>
              <a:rPr lang="en-US" sz="2800" dirty="0"/>
              <a:t>There are many references to the planets and their </a:t>
            </a:r>
            <a:r>
              <a:rPr lang="en-GB" sz="2800" dirty="0"/>
              <a:t>motion</a:t>
            </a:r>
            <a:r>
              <a:rPr lang="en-US" sz="2800" dirty="0"/>
              <a:t> in the sky, especially about their retrograde motion (for Mars).</a:t>
            </a:r>
            <a:endParaRPr lang="el-GR" sz="2800" dirty="0"/>
          </a:p>
          <a:p>
            <a:r>
              <a:rPr lang="en-US" sz="2800" dirty="0"/>
              <a:t>Of particular importance is that the astronomical manual is referred to very long periodicities of planets, of the order of five centuries, which probably means that they had several centuries of observations of the planets. This information is new and totally unexpected. The manual mentions a periodicity of Venus that is 462 year, which is equal to 289 synodic periods of planet Venus. Another very long period of planet Saturn with duration 442 years which is equal to 15 revolutions of Saturn in the ecliptic and 427 synodic period of the planet.</a:t>
            </a:r>
            <a:endParaRPr lang="el-GR" sz="2800" dirty="0"/>
          </a:p>
          <a:p>
            <a:endParaRPr lang="el-GR" sz="2800" dirty="0"/>
          </a:p>
        </p:txBody>
      </p:sp>
      <p:sp>
        <p:nvSpPr>
          <p:cNvPr id="36" name="Rectangle 4"/>
          <p:cNvSpPr>
            <a:spLocks noChangeArrowheads="1"/>
          </p:cNvSpPr>
          <p:nvPr/>
        </p:nvSpPr>
        <p:spPr bwMode="auto">
          <a:xfrm>
            <a:off x="1932372" y="6258528"/>
            <a:ext cx="10176727" cy="14711623"/>
          </a:xfrm>
          <a:prstGeom prst="rect">
            <a:avLst/>
          </a:prstGeom>
          <a:noFill/>
          <a:ln w="9525">
            <a:noFill/>
            <a:miter lim="800000"/>
            <a:headEnd/>
            <a:tailEnd/>
          </a:ln>
          <a:effectLst/>
        </p:spPr>
        <p:txBody>
          <a:bodyPr vert="horz" wrap="square" lIns="91440" tIns="304704" rIns="91440" bIns="0" numCol="1" anchor="ctr" anchorCtr="0" compatLnSpc="1">
            <a:prstTxWarp prst="textNoShape">
              <a:avLst/>
            </a:prstTxWarp>
            <a:spAutoFit/>
          </a:bodyPr>
          <a:lstStyle/>
          <a:p>
            <a:r>
              <a:rPr lang="en-GB" sz="3600" b="1" dirty="0"/>
              <a:t>The manual of the instrument   </a:t>
            </a:r>
            <a:r>
              <a:rPr lang="en-GB" sz="3600" dirty="0"/>
              <a:t>CODEX </a:t>
            </a:r>
            <a:r>
              <a:rPr lang="en-GB" sz="3600" dirty="0" err="1"/>
              <a:t>ANTIKYTHEREANIS</a:t>
            </a:r>
            <a:endParaRPr lang="el-GR" sz="3600" dirty="0"/>
          </a:p>
          <a:p>
            <a:r>
              <a:rPr lang="en-GB" sz="3600" dirty="0"/>
              <a:t>As with any scientific instrument or computer, the mechanism has a user manual, which</a:t>
            </a:r>
            <a:r>
              <a:rPr lang="en-US" sz="3600" dirty="0"/>
              <a:t> describes the mechanical and astronomical aspects of the mechanism.</a:t>
            </a:r>
            <a:endParaRPr lang="el-GR" sz="3600" dirty="0"/>
          </a:p>
          <a:p>
            <a:r>
              <a:rPr lang="en-GB" sz="3600" dirty="0"/>
              <a:t>The manual is written in Greek, with characters probably engraved between 150 to 100 BC. The writing appears on every surface available on the mechanism as well as on special copper sheets which are the covers of the instrument. </a:t>
            </a:r>
            <a:endParaRPr lang="el-GR" sz="3600" dirty="0"/>
          </a:p>
          <a:p>
            <a:r>
              <a:rPr lang="en-GB" sz="3600" dirty="0"/>
              <a:t>The user manual provides information that is very practical. It describes the instrument and acts as a concise but detailed practical astronomy book. It presents the capabilities of the computer and the “laws of nature” the instrument’s calculations are based on, for example the periodicities of eclipses and the repetitions of the phases of the Moon over very long time periods. In the manual there are references to the </a:t>
            </a:r>
            <a:r>
              <a:rPr lang="en-GB" sz="3600" dirty="0" err="1"/>
              <a:t>Saros</a:t>
            </a:r>
            <a:r>
              <a:rPr lang="en-GB" sz="3600" dirty="0"/>
              <a:t> period of eclipses, which is 223 months and to the </a:t>
            </a:r>
            <a:r>
              <a:rPr lang="en-GB" sz="3600" dirty="0" err="1"/>
              <a:t>Meton</a:t>
            </a:r>
            <a:r>
              <a:rPr lang="en-GB" sz="3600" dirty="0"/>
              <a:t> and </a:t>
            </a:r>
            <a:r>
              <a:rPr lang="en-GB" sz="3600" dirty="0" err="1"/>
              <a:t>Callippus</a:t>
            </a:r>
            <a:r>
              <a:rPr lang="en-GB" sz="3600" dirty="0"/>
              <a:t> periods of 19 years and 76 years respectively, for the position and phases of the Moon in the sky. It has the periodicities of the planets, up to 462 years for Venus, which means that the Greeks had observations for many centuries.</a:t>
            </a:r>
            <a:endParaRPr lang="el-GR" sz="3600" dirty="0"/>
          </a:p>
        </p:txBody>
      </p:sp>
      <p:sp>
        <p:nvSpPr>
          <p:cNvPr id="38" name="13 - Ορθογώνιο"/>
          <p:cNvSpPr/>
          <p:nvPr/>
        </p:nvSpPr>
        <p:spPr>
          <a:xfrm>
            <a:off x="12766881" y="42442639"/>
            <a:ext cx="10796922" cy="6555641"/>
          </a:xfrm>
          <a:prstGeom prst="rect">
            <a:avLst/>
          </a:prstGeom>
        </p:spPr>
        <p:txBody>
          <a:bodyPr wrap="square">
            <a:spAutoFit/>
          </a:bodyPr>
          <a:lstStyle/>
          <a:p>
            <a:r>
              <a:rPr lang="el-GR" sz="2000" i="1" dirty="0">
                <a:solidFill>
                  <a:srgbClr val="FF0000"/>
                </a:solidFill>
              </a:rPr>
              <a:t>Παράπηγμα </a:t>
            </a:r>
            <a:endParaRPr lang="en-US" sz="2000" i="1" dirty="0">
              <a:solidFill>
                <a:srgbClr val="FF0000"/>
              </a:solidFill>
            </a:endParaRPr>
          </a:p>
          <a:p>
            <a:r>
              <a:rPr lang="el-GR" sz="2000" dirty="0">
                <a:solidFill>
                  <a:srgbClr val="FF0000"/>
                </a:solidFill>
              </a:rPr>
              <a:t>Το παράπηγμα είναι ένας πίνακας που αποτελεί βοήθημα το οποίο επιτρέπει την τήρηση ενός σωστού ηλιακού ημερολογίου για τον προσδιορισμό της ακριβούς ημερομηνίας κατά τη διάρκεια του έτους.</a:t>
            </a:r>
          </a:p>
          <a:p>
            <a:r>
              <a:rPr lang="el-GR" sz="2000" dirty="0">
                <a:solidFill>
                  <a:srgbClr val="FF0000"/>
                </a:solidFill>
              </a:rPr>
              <a:t>Παραπήγματα υπήρχαν στις αγορές όλων των ελληνικών πόλεων.</a:t>
            </a:r>
          </a:p>
          <a:p>
            <a:r>
              <a:rPr lang="el-GR" sz="2000" dirty="0">
                <a:solidFill>
                  <a:srgbClr val="FF0000"/>
                </a:solidFill>
              </a:rPr>
              <a:t>Τα παραπήγματα χρησιμοποιούν 36 αστέρια (τους </a:t>
            </a:r>
            <a:r>
              <a:rPr lang="el-GR" sz="2000" dirty="0" err="1">
                <a:solidFill>
                  <a:srgbClr val="FF0000"/>
                </a:solidFill>
              </a:rPr>
              <a:t>δεκανούς</a:t>
            </a:r>
            <a:r>
              <a:rPr lang="el-GR" sz="2000" dirty="0">
                <a:solidFill>
                  <a:srgbClr val="FF0000"/>
                </a:solidFill>
              </a:rPr>
              <a:t>, οι οποίοι σημειώνονται κάθε 10 μοίρες στην εκλειπτική). Προσδιορίζεται η ακριβής ημερομηνία από τη σύγχρονη ανατολή ή τη δύση ενός άστρου μαζί με την ανατολή του Ηλίου ή τη δύση του Ηλίου. Αυτή η ανατολή ή δύση είναι ένα πολύ χαρακτηριστικό γεγονός που όλοι μπορούσαν να παρατηρήσουν και να ρυθμίσουν το ημερολόγιό τους.</a:t>
            </a:r>
          </a:p>
          <a:p>
            <a:r>
              <a:rPr lang="el-GR" sz="2000" dirty="0">
                <a:solidFill>
                  <a:srgbClr val="FF0000"/>
                </a:solidFill>
              </a:rPr>
              <a:t>Οι </a:t>
            </a:r>
            <a:r>
              <a:rPr lang="el-GR" sz="2000" dirty="0" err="1">
                <a:solidFill>
                  <a:srgbClr val="FF0000"/>
                </a:solidFill>
              </a:rPr>
              <a:t>Υάδες</a:t>
            </a:r>
            <a:r>
              <a:rPr lang="el-GR" sz="2000" dirty="0">
                <a:solidFill>
                  <a:srgbClr val="FF0000"/>
                </a:solidFill>
              </a:rPr>
              <a:t> δύουν με τη δύση του Ηλίου</a:t>
            </a:r>
          </a:p>
          <a:p>
            <a:r>
              <a:rPr lang="el-GR" sz="2000" dirty="0">
                <a:solidFill>
                  <a:srgbClr val="FF0000"/>
                </a:solidFill>
              </a:rPr>
              <a:t>Ο Ταύρος αρχίζει να ανατέλλει … [λείπει το υπόλοιπο κείμενο]</a:t>
            </a:r>
          </a:p>
          <a:p>
            <a:r>
              <a:rPr lang="el-GR" sz="2000" dirty="0">
                <a:solidFill>
                  <a:srgbClr val="FF0000"/>
                </a:solidFill>
              </a:rPr>
              <a:t>Η Λύρα ανατέλλει με τη δύση του Ηλίου</a:t>
            </a:r>
          </a:p>
          <a:p>
            <a:r>
              <a:rPr lang="el-GR" sz="2000" dirty="0">
                <a:solidFill>
                  <a:srgbClr val="FF0000"/>
                </a:solidFill>
              </a:rPr>
              <a:t>Οι Πλειάδες ανατέλλουν με την ανατολή του Ηλίου</a:t>
            </a:r>
          </a:p>
          <a:p>
            <a:r>
              <a:rPr lang="el-GR" sz="2000" dirty="0">
                <a:solidFill>
                  <a:srgbClr val="FF0000"/>
                </a:solidFill>
              </a:rPr>
              <a:t>Οι </a:t>
            </a:r>
            <a:r>
              <a:rPr lang="el-GR" sz="2000" dirty="0" err="1">
                <a:solidFill>
                  <a:srgbClr val="FF0000"/>
                </a:solidFill>
              </a:rPr>
              <a:t>Υάδες</a:t>
            </a:r>
            <a:r>
              <a:rPr lang="el-GR" sz="2000" dirty="0">
                <a:solidFill>
                  <a:srgbClr val="FF0000"/>
                </a:solidFill>
              </a:rPr>
              <a:t> ανατέλλουν με την ανατολή του Ηλίου</a:t>
            </a:r>
          </a:p>
          <a:p>
            <a:r>
              <a:rPr lang="el-GR" sz="2000" dirty="0">
                <a:solidFill>
                  <a:srgbClr val="FF0000"/>
                </a:solidFill>
              </a:rPr>
              <a:t>Οι Δίδυμοι αρχίζουν να ανατέλλουν</a:t>
            </a:r>
          </a:p>
          <a:p>
            <a:r>
              <a:rPr lang="el-GR" sz="2000" dirty="0">
                <a:solidFill>
                  <a:srgbClr val="FF0000"/>
                </a:solidFill>
              </a:rPr>
              <a:t>Ο Αετός ανατέλλει με τη δύση του Ηλίου</a:t>
            </a:r>
          </a:p>
          <a:p>
            <a:r>
              <a:rPr lang="el-GR" sz="2000" dirty="0">
                <a:solidFill>
                  <a:srgbClr val="FF0000"/>
                </a:solidFill>
              </a:rPr>
              <a:t>Ο Αρκτούρος δύει το πρωί κ.λπ.</a:t>
            </a:r>
          </a:p>
          <a:p>
            <a:r>
              <a:rPr lang="el-GR" sz="2000">
                <a:solidFill>
                  <a:srgbClr val="FF0000"/>
                </a:solidFill>
                <a:ea typeface="Calibri" pitchFamily="34" charset="0"/>
                <a:cs typeface="Arial" pitchFamily="34" charset="0"/>
              </a:rPr>
              <a:t>Ισημερία </a:t>
            </a:r>
            <a:endParaRPr lang="el-GR" sz="2000" dirty="0">
              <a:solidFill>
                <a:srgbClr val="FF0000"/>
              </a:solidFill>
              <a:ea typeface="Calibri" pitchFamily="34" charset="0"/>
              <a:cs typeface="Arial" pitchFamily="34" charset="0"/>
            </a:endParaRPr>
          </a:p>
          <a:p>
            <a:r>
              <a:rPr lang="el-GR" sz="2000" dirty="0">
                <a:solidFill>
                  <a:srgbClr val="FF0000"/>
                </a:solidFill>
                <a:ea typeface="Calibri" pitchFamily="34" charset="0"/>
                <a:cs typeface="Arial" pitchFamily="34" charset="0"/>
              </a:rPr>
              <a:t>Θερινό ηλιοστάσιο</a:t>
            </a:r>
          </a:p>
          <a:p>
            <a:r>
              <a:rPr lang="el-GR" sz="2000" dirty="0">
                <a:solidFill>
                  <a:srgbClr val="FF0000"/>
                </a:solidFill>
                <a:ea typeface="Calibri" pitchFamily="34" charset="0"/>
                <a:cs typeface="Arial" pitchFamily="34" charset="0"/>
              </a:rPr>
              <a:t>Χειμερινό Ηλιοστάσιο</a:t>
            </a:r>
            <a:endParaRPr lang="en-GB" sz="1800" dirty="0">
              <a:solidFill>
                <a:srgbClr val="FF0000"/>
              </a:solidFill>
              <a:ea typeface="Calibri" pitchFamily="34" charset="0"/>
              <a:cs typeface="Arial" pitchFamily="34" charset="0"/>
            </a:endParaRPr>
          </a:p>
        </p:txBody>
      </p:sp>
      <p:sp>
        <p:nvSpPr>
          <p:cNvPr id="40" name="Rectangle 4"/>
          <p:cNvSpPr>
            <a:spLocks noChangeArrowheads="1"/>
          </p:cNvSpPr>
          <p:nvPr/>
        </p:nvSpPr>
        <p:spPr bwMode="auto">
          <a:xfrm>
            <a:off x="12515350" y="6426020"/>
            <a:ext cx="11299985" cy="13234295"/>
          </a:xfrm>
          <a:prstGeom prst="rect">
            <a:avLst/>
          </a:prstGeom>
          <a:noFill/>
          <a:ln w="9525">
            <a:noFill/>
            <a:miter lim="800000"/>
            <a:headEnd/>
            <a:tailEnd/>
          </a:ln>
          <a:effectLst/>
        </p:spPr>
        <p:txBody>
          <a:bodyPr vert="horz" wrap="square" lIns="91440" tIns="304704" rIns="91440" bIns="0" numCol="1" anchor="ctr" anchorCtr="0" compatLnSpc="1">
            <a:prstTxWarp prst="textNoShape">
              <a:avLst/>
            </a:prstTxWarp>
            <a:spAutoFit/>
          </a:bodyPr>
          <a:lstStyle/>
          <a:p>
            <a:r>
              <a:rPr lang="el-GR" sz="2800" b="1" dirty="0"/>
              <a:t>Το εγχειρίδιο του οργάνου </a:t>
            </a:r>
            <a:r>
              <a:rPr lang="el-GR" sz="2800" b="1" dirty="0" err="1"/>
              <a:t>CODEX</a:t>
            </a:r>
            <a:r>
              <a:rPr lang="el-GR" sz="2800" b="1" dirty="0"/>
              <a:t> </a:t>
            </a:r>
            <a:r>
              <a:rPr lang="el-GR" sz="2800" b="1" dirty="0" err="1"/>
              <a:t>ANTIKYTHEREANIS</a:t>
            </a:r>
            <a:endParaRPr lang="el-GR" sz="2800" b="1" dirty="0"/>
          </a:p>
          <a:p>
            <a:r>
              <a:rPr lang="el-GR" sz="2800" b="1" dirty="0"/>
              <a:t>Όπως συμβαίνει με κάθε επιστημονικό όργανο ή υπολογιστή, ο μηχανισμός διαθέτει εγχειρίδιο χρήσης. Το κείμενο περιγράφει τις μηχανικές και αστρονομικές πτυχές του μηχανισμού και τους νόμους φυσικής που χρησιμοποιεί.</a:t>
            </a:r>
          </a:p>
          <a:p>
            <a:r>
              <a:rPr lang="el-GR" sz="2800" b="1" dirty="0"/>
              <a:t>Το εγχειρίδιο είναι γραμμένο στα ελληνικά, με χαρακτήρες πιθανώς χαραγμένους μεταξύ 150 και 100 </a:t>
            </a:r>
            <a:r>
              <a:rPr lang="el-GR" sz="2800" b="1" dirty="0" err="1"/>
              <a:t>π.Χ.</a:t>
            </a:r>
            <a:r>
              <a:rPr lang="el-GR" sz="2800" b="1" dirty="0"/>
              <a:t> Η γραφή εμφανίζεται σε κάθε διαθέσιμη επιφάνεια του μηχανισμού καθώς και σε ειδικά φύλλα χαλκού που είναι τα καλύμματα του οργάνου.</a:t>
            </a:r>
          </a:p>
          <a:p>
            <a:r>
              <a:rPr lang="el-GR" sz="2800" b="1" dirty="0"/>
              <a:t>Το εγχειρίδιο χρήσης παρέχει πληροφορίες που είναι πολύ πρακτικές. Περιγράφει το όργανο και λειτουργεί ως ένα συνοπτικό αλλά λεπτομερές πρακτικό βιβλίο αστρονομίας που περιλαμβάνει και τους νόμους φυσικής που χρησιμοποιεί η αστρονομία να προβλέψει τα αστρονομικά φαινόμενα. </a:t>
            </a:r>
          </a:p>
          <a:p>
            <a:r>
              <a:rPr lang="el-GR" sz="2800" b="1" dirty="0"/>
              <a:t>Παρουσιάζει τις δυνατότητες του υπολογιστή και τους «νόμους της φύσης», στους οποίους βασίζονται οι υπολογισμοί του οργάνου. Για παράδειγμα, τις περιοδικότητες των εκλείψεων και τις επαναλήψεις των φάσεων της Σελήνης για πολύ μεγάλες χρονικές περιόδους με τις οποίες προβλέπει εκλείψεις ηλίου και σελήνης και τις φάσεις της σελήνης. Στο εγχειρίδιο υπάρχουν αναφορές στην περίοδο των εκλείψεων που ονομάζεται Σάρος, που είναι 223 μήνες και στις περιόδους </a:t>
            </a:r>
            <a:r>
              <a:rPr lang="el-GR" sz="2800" b="1" dirty="0" err="1"/>
              <a:t>Μέτωνος</a:t>
            </a:r>
            <a:r>
              <a:rPr lang="el-GR" sz="2800" b="1" dirty="0"/>
              <a:t> και </a:t>
            </a:r>
            <a:r>
              <a:rPr lang="el-GR" sz="2800" b="1" dirty="0" err="1"/>
              <a:t>Καλλίπου</a:t>
            </a:r>
            <a:r>
              <a:rPr lang="el-GR" sz="2800" b="1" dirty="0"/>
              <a:t> 19 ετών και 76 ετών αντίστοιχα. Αυτές οι περιοδικότητες επιτρέπουν τον προσδιορισμό της θέσης και της φάσης της Σελήνης στον ουρανό. </a:t>
            </a:r>
          </a:p>
          <a:p>
            <a:r>
              <a:rPr lang="el-GR" sz="2800" b="1" dirty="0"/>
              <a:t>Έχει τις περιοδικότητες όλων των τότε γνωστών πλανητών, αλλά και των φάσεών τους σε σχέση με τη Γη και τον Ήλιο. Υπάρχουν μακρόχρονες περιοδικότητες, 462 χρόνια για την Αφροδίτη και 442 για τον Κρόνο. Αυτό ίσως σημαίνει ότι οι Έλληνες είχαν παρατηρήσεις για πολλούς αιώνες ή και ότι προσδιορίστηκαν με βάση τις γνωστές περιοδικότητες των πλανητών.</a:t>
            </a:r>
            <a:endParaRPr lang="el-GR" sz="2800" dirty="0"/>
          </a:p>
        </p:txBody>
      </p:sp>
      <p:sp>
        <p:nvSpPr>
          <p:cNvPr id="41" name="Rectangle 4"/>
          <p:cNvSpPr>
            <a:spLocks noChangeArrowheads="1"/>
          </p:cNvSpPr>
          <p:nvPr/>
        </p:nvSpPr>
        <p:spPr bwMode="auto">
          <a:xfrm>
            <a:off x="1887539" y="29649781"/>
            <a:ext cx="21255623" cy="4185664"/>
          </a:xfrm>
          <a:prstGeom prst="rect">
            <a:avLst/>
          </a:prstGeom>
          <a:noFill/>
          <a:ln w="9525">
            <a:noFill/>
            <a:miter lim="800000"/>
            <a:headEnd/>
            <a:tailEnd/>
          </a:ln>
          <a:effectLst/>
        </p:spPr>
        <p:txBody>
          <a:bodyPr vert="horz" wrap="square" lIns="91440" tIns="304704" rIns="91440" bIns="0" numCol="1" anchor="ctr" anchorCtr="0" compatLnSpc="1">
            <a:prstTxWarp prst="textNoShape">
              <a:avLst/>
            </a:prstTxWarp>
            <a:spAutoFit/>
          </a:bodyPr>
          <a:lstStyle/>
          <a:p>
            <a:r>
              <a:rPr lang="el-GR" sz="2800" dirty="0"/>
              <a:t>Το κείμενο του εγχειριδίου είναι πλέον κατακερματισμένο, αλλά έχουμε καταφέρει να διαβάσουμε ένα μεγάλο μέρος του. Το κείμενο εξηγεί πώς να χρησιμοποιείτε τον υπολογιστή. Μπορεί επίσης να περιγράφει πώς να στοχεύσετε το όργανο προς ένα ουράνιο σώμα χρησιμοποιώντας ένα σκόπευτρο.</a:t>
            </a:r>
          </a:p>
          <a:p>
            <a:r>
              <a:rPr lang="el-GR" sz="2800" dirty="0"/>
              <a:t>Υπάρχουν πολλές αναφορές για τους πλανήτες και την κίνησή τους στον ουρανό, ειδικά για την ανάδρομη κίνησή τους (π.χ. για τον Άρη).</a:t>
            </a:r>
          </a:p>
          <a:p>
            <a:r>
              <a:rPr lang="el-GR" sz="2800" dirty="0"/>
              <a:t>Ιδιαίτερη σημασία έχει ότι το αστρονομικό εγχειρίδιο αναφέρεται σε πολύ μεγάλες περιοδικότητες πλανητών, της τάξης των πέντε αιώνων, πράγμα που πιθανώς σημαίνει ότι είχαν αρκετούς αιώνες παρατηρήσεων των πλανητών. Αυτή η πληροφορία είναι νέα και εντελώς απροσδόκητη. Το εγχειρίδιο αναφέρει μια περιοδικότητα της Αφροδίτης που είναι 462 έτη. Αυτή ισούται με 289 συνοδικές περιόδους του πλανήτη Αφροδίτη. Μια άλλη πολύ μεγάλη περίοδος του πλανήτη Κρόνου με διάρκεια 442 χρόνια, που ισούται με 15 περιστροφές του Κρόνου στην εκλειπτική και 427 συνοδικές περιόδους του πλανήτη.</a:t>
            </a:r>
          </a:p>
        </p:txBody>
      </p:sp>
      <p:pic>
        <p:nvPicPr>
          <p:cNvPr id="1026" name="Picture 2" descr="D:\TEX\00_ANTIKYTHERA_MECHANISM\Images_2007\IAMfig5.2-blu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33698" y="20514732"/>
            <a:ext cx="3539718" cy="48328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50837" y="34089531"/>
            <a:ext cx="10711527" cy="819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43710" y="6350431"/>
            <a:ext cx="10264689" cy="8340372"/>
          </a:xfrm>
          <a:prstGeom prst="rect">
            <a:avLst/>
          </a:prstGeom>
        </p:spPr>
      </p:pic>
      <p:sp>
        <p:nvSpPr>
          <p:cNvPr id="44" name="Rectangle 36"/>
          <p:cNvSpPr>
            <a:spLocks noChangeArrowheads="1"/>
          </p:cNvSpPr>
          <p:nvPr/>
        </p:nvSpPr>
        <p:spPr bwMode="auto">
          <a:xfrm>
            <a:off x="7015331" y="720430"/>
            <a:ext cx="22538504" cy="2448272"/>
          </a:xfrm>
          <a:prstGeom prst="rect">
            <a:avLst/>
          </a:prstGeom>
          <a:noFill/>
          <a:ln w="9525">
            <a:noFill/>
            <a:miter lim="800000"/>
            <a:headEnd/>
            <a:tailEnd/>
          </a:ln>
          <a:effectLst/>
        </p:spPr>
        <p:txBody>
          <a:bodyPr lIns="147293" tIns="73647" rIns="147293" bIns="73647" anchor="ctr"/>
          <a:lstStyle/>
          <a:p>
            <a:pPr algn="ctr" defTabSz="1463422" rtl="1" eaLnBrk="0" hangingPunct="0">
              <a:defRPr/>
            </a:pPr>
            <a:r>
              <a:rPr lang="en-GB" sz="8800" b="1" i="1" dirty="0">
                <a:solidFill>
                  <a:srgbClr val="003399"/>
                </a:solidFill>
                <a:effectLst>
                  <a:outerShdw blurRad="38100" dist="38100" dir="2700000" algn="tl">
                    <a:srgbClr val="FFFFFF"/>
                  </a:outerShdw>
                </a:effectLst>
                <a:latin typeface="Times New Roman" pitchFamily="18" charset="0"/>
              </a:rPr>
              <a:t>The Antikythera Mechanism Exhibition</a:t>
            </a:r>
          </a:p>
          <a:p>
            <a:pPr algn="ctr" defTabSz="1463422" rtl="1" eaLnBrk="0" hangingPunct="0">
              <a:defRPr/>
            </a:pPr>
            <a:r>
              <a:rPr lang="en-US" sz="6600" b="1" i="1" dirty="0">
                <a:solidFill>
                  <a:srgbClr val="003399"/>
                </a:solidFill>
                <a:effectLst>
                  <a:outerShdw blurRad="38100" dist="38100" dir="2700000" algn="tl">
                    <a:srgbClr val="FFFFFF"/>
                  </a:outerShdw>
                </a:effectLst>
                <a:latin typeface="Times New Roman" pitchFamily="18" charset="0"/>
              </a:rPr>
              <a:t> the Instrument Manual </a:t>
            </a:r>
          </a:p>
        </p:txBody>
      </p:sp>
      <p:sp>
        <p:nvSpPr>
          <p:cNvPr id="50" name="Ορθογώνιο 49"/>
          <p:cNvSpPr/>
          <p:nvPr/>
        </p:nvSpPr>
        <p:spPr>
          <a:xfrm>
            <a:off x="23815335" y="15669037"/>
            <a:ext cx="6248255" cy="27669113"/>
          </a:xfrm>
          <a:prstGeom prst="rect">
            <a:avLst/>
          </a:prstGeom>
        </p:spPr>
        <p:txBody>
          <a:bodyPr wrap="square">
            <a:spAutoFit/>
          </a:bodyPr>
          <a:lstStyle/>
          <a:p>
            <a:r>
              <a:rPr lang="el-GR" sz="1600" dirty="0"/>
              <a:t>1 ΥΠΟΛΕΙΠΟΜΕΝΟΣ </a:t>
            </a:r>
          </a:p>
          <a:p>
            <a:r>
              <a:rPr lang="el-GR" sz="1600" dirty="0"/>
              <a:t>2 ΜΕΓΙΣΤΟΥ ΑΠΟΣΤΗΜΑΤΟΣ</a:t>
            </a:r>
          </a:p>
          <a:p>
            <a:r>
              <a:rPr lang="el-GR" sz="1600" dirty="0"/>
              <a:t>3 ΟΝ ΕΞ ΑΡΧΗΣ Π</a:t>
            </a:r>
          </a:p>
          <a:p>
            <a:r>
              <a:rPr lang="el-GR" sz="1600" dirty="0"/>
              <a:t>4 Σ… ΕΙΣ ΔΕ ΤΑ ΕΠΟΜΕΝΑ Ο ΔΕ ΦΩΣΦΟΡΟΣ [Αφροδίτη]</a:t>
            </a:r>
          </a:p>
          <a:p>
            <a:r>
              <a:rPr lang="el-GR" sz="1600" dirty="0"/>
              <a:t>5 </a:t>
            </a:r>
            <a:r>
              <a:rPr lang="el-GR" sz="1600" dirty="0" err="1"/>
              <a:t>ΖΩΙΔΙΟΥ</a:t>
            </a:r>
            <a:r>
              <a:rPr lang="el-GR" sz="1600" dirty="0"/>
              <a:t>, ΕΝ ΔΕ </a:t>
            </a:r>
            <a:r>
              <a:rPr lang="el-GR" sz="1600" dirty="0" err="1"/>
              <a:t>ΙΣΟΙΣ</a:t>
            </a:r>
            <a:r>
              <a:rPr lang="el-GR" sz="1600" dirty="0"/>
              <a:t> ΥΞΒ </a:t>
            </a:r>
            <a:r>
              <a:rPr lang="en-US" sz="1600" dirty="0"/>
              <a:t>L</a:t>
            </a:r>
            <a:r>
              <a:rPr lang="el-GR" sz="1600" dirty="0"/>
              <a:t> [462 ΕΤΗ] </a:t>
            </a:r>
            <a:r>
              <a:rPr lang="el-GR" sz="1600" dirty="0" err="1"/>
              <a:t>ΑΠΟΚΑΤΑΣ̣ΤΑΣΕΙΣ</a:t>
            </a:r>
            <a:endParaRPr lang="el-GR" sz="1600" dirty="0"/>
          </a:p>
          <a:p>
            <a:r>
              <a:rPr lang="el-GR" sz="1600" dirty="0"/>
              <a:t>6 </a:t>
            </a:r>
            <a:r>
              <a:rPr lang="el-GR" sz="1600" dirty="0" err="1"/>
              <a:t>ΥΣ</a:t>
            </a:r>
            <a:r>
              <a:rPr lang="el-GR" sz="1600" dirty="0"/>
              <a:t> ΥΞΒ [462], ΕΚΑΣΤΗΝ </a:t>
            </a:r>
            <a:r>
              <a:rPr lang="el-GR" sz="1600" dirty="0" err="1"/>
              <a:t>Δ᾿</a:t>
            </a:r>
            <a:r>
              <a:rPr lang="el-GR" sz="1600" dirty="0"/>
              <a:t> </a:t>
            </a:r>
            <a:r>
              <a:rPr lang="el-GR" sz="1600" dirty="0" err="1"/>
              <a:t>ΑΠΟΚΑΤΑΣΤΑΣΙΝ</a:t>
            </a:r>
            <a:r>
              <a:rPr lang="el-GR" sz="1600" dirty="0"/>
              <a:t> ΕΝ </a:t>
            </a:r>
            <a:r>
              <a:rPr lang="el-GR" sz="1600" dirty="0" err="1"/>
              <a:t>ΗΜΕΡΑΙΣ</a:t>
            </a:r>
            <a:r>
              <a:rPr lang="el-GR" sz="1600" dirty="0"/>
              <a:t> ΦΠΔ [584]</a:t>
            </a:r>
          </a:p>
          <a:p>
            <a:r>
              <a:rPr lang="el-GR" sz="1600" dirty="0"/>
              <a:t>7 </a:t>
            </a:r>
            <a:r>
              <a:rPr lang="el-GR" sz="1600" dirty="0" err="1"/>
              <a:t>ΝΑΣ</a:t>
            </a:r>
            <a:r>
              <a:rPr lang="el-GR" sz="1600" dirty="0"/>
              <a:t> ΚΑΙ ΑΠΟ ΜΕΝ ΤΗΣ ΠΡΟΣ ΤΟΝ </a:t>
            </a:r>
            <a:r>
              <a:rPr lang="el-GR" sz="1600" dirty="0" err="1"/>
              <a:t>ΗΛΙΟΝ</a:t>
            </a:r>
            <a:r>
              <a:rPr lang="el-GR" sz="1600" dirty="0"/>
              <a:t> ΣΥΝΟΔΟΥ ΥΠΟΛΕΙΠΕΤΑΙ</a:t>
            </a:r>
          </a:p>
          <a:p>
            <a:r>
              <a:rPr lang="el-GR" sz="1600" dirty="0"/>
              <a:t>8 Ν ΑΠΟΣΤΗΜΑ ΕΝ </a:t>
            </a:r>
            <a:r>
              <a:rPr lang="el-GR" sz="1600" dirty="0" err="1"/>
              <a:t>ΗΜΕΡΑΙΣ</a:t>
            </a:r>
            <a:r>
              <a:rPr lang="el-GR" sz="1600" dirty="0"/>
              <a:t> ΣΚΔ [224]. ΠΡΟΣΑΓΕΙ ΔΕ ΠΡΟΣ ΤΟΝ </a:t>
            </a:r>
            <a:r>
              <a:rPr lang="el-GR" sz="1600" dirty="0" err="1"/>
              <a:t>ΗΛΙΟΝ</a:t>
            </a:r>
            <a:r>
              <a:rPr lang="el-GR" sz="1600" dirty="0"/>
              <a:t> </a:t>
            </a:r>
          </a:p>
          <a:p>
            <a:r>
              <a:rPr lang="el-GR" sz="1600" dirty="0"/>
              <a:t>9 ΠΑΡΑΓΙΝΕΤΑΙ ΕΠΙ ΤΟΝ </a:t>
            </a:r>
            <a:r>
              <a:rPr lang="el-GR" sz="1600" dirty="0" err="1"/>
              <a:t>ΕΣΠΕΡΙΝΟΝ</a:t>
            </a:r>
            <a:r>
              <a:rPr lang="el-GR" sz="1600" dirty="0"/>
              <a:t> </a:t>
            </a:r>
            <a:r>
              <a:rPr lang="el-GR" sz="1600" dirty="0" err="1"/>
              <a:t>ΣΤΗΡΙΓΜΟΝ</a:t>
            </a:r>
            <a:r>
              <a:rPr lang="el-GR" sz="1600" dirty="0"/>
              <a:t>, </a:t>
            </a:r>
            <a:r>
              <a:rPr lang="el-GR" sz="1600" dirty="0" err="1"/>
              <a:t>ΑΠΕΧΩΝ̣</a:t>
            </a:r>
            <a:r>
              <a:rPr lang="el-GR" sz="1600" dirty="0"/>
              <a:t> ΑΠΟ ΤΟΥ ΗΛΙΟΥ</a:t>
            </a:r>
          </a:p>
          <a:p>
            <a:r>
              <a:rPr lang="el-GR" sz="1600" dirty="0"/>
              <a:t>10 ΠΡΟΣΑΓΕΙ ΠΡΟΣ ΤΟΝ </a:t>
            </a:r>
            <a:r>
              <a:rPr lang="el-GR" sz="1600" dirty="0" err="1"/>
              <a:t>ΗΛΙΟΝ</a:t>
            </a:r>
            <a:r>
              <a:rPr lang="el-GR" sz="1600" dirty="0"/>
              <a:t> </a:t>
            </a:r>
            <a:r>
              <a:rPr lang="el-GR" sz="1600" dirty="0" err="1"/>
              <a:t>ΕΚΠΡΟΗΓΗΣΕΩΝ</a:t>
            </a:r>
            <a:r>
              <a:rPr lang="el-GR" sz="1600" dirty="0"/>
              <a:t> ΚΑΙ </a:t>
            </a:r>
            <a:r>
              <a:rPr lang="el-GR" sz="1600" dirty="0" err="1"/>
              <a:t>ΣΥΝΟΔΟΝ</a:t>
            </a:r>
            <a:r>
              <a:rPr lang="el-GR" sz="1600" dirty="0"/>
              <a:t> Α Ω </a:t>
            </a:r>
          </a:p>
          <a:p>
            <a:r>
              <a:rPr lang="el-GR" sz="1600" dirty="0"/>
              <a:t>11 ΕΠΙ ΤΟ </a:t>
            </a:r>
            <a:r>
              <a:rPr lang="el-GR" sz="1600" dirty="0" err="1"/>
              <a:t>ΜΕΓΙΣΤΟΝ</a:t>
            </a:r>
            <a:r>
              <a:rPr lang="el-GR" sz="1600" dirty="0"/>
              <a:t> ΑΠΟΣΤΗΜΑ ΕΝ </a:t>
            </a:r>
            <a:r>
              <a:rPr lang="el-GR" sz="1600" dirty="0" err="1"/>
              <a:t>ΑΛΛΑΙΣ</a:t>
            </a:r>
            <a:r>
              <a:rPr lang="el-GR" sz="1600" dirty="0"/>
              <a:t> </a:t>
            </a:r>
            <a:r>
              <a:rPr lang="el-GR" sz="1600" dirty="0" err="1"/>
              <a:t>ΗΜΕΡΑΙΣ</a:t>
            </a:r>
            <a:r>
              <a:rPr lang="el-GR" sz="1600" dirty="0"/>
              <a:t> </a:t>
            </a:r>
            <a:r>
              <a:rPr lang="el-GR" sz="1600" dirty="0" err="1"/>
              <a:t>ΞΗ̅</a:t>
            </a:r>
            <a:r>
              <a:rPr lang="el-GR" sz="1600" dirty="0"/>
              <a:t> [68 ΗΜΕΡΑΣ]</a:t>
            </a:r>
          </a:p>
          <a:p>
            <a:r>
              <a:rPr lang="el-GR" sz="1600" dirty="0"/>
              <a:t>Στην μέγιστη απόσταση από τον Ήλιο σε άλλες 68 ημέρες.</a:t>
            </a:r>
          </a:p>
          <a:p>
            <a:r>
              <a:rPr lang="el-GR" sz="1600" dirty="0"/>
              <a:t>Η Αφροδίτη χρειάζεται 68 ημέρες περίπου για να πάει από την μέγιστη απόσταση από τον Ήλιο το πρωί πριν την ανατολή σ</a:t>
            </a:r>
            <a:r>
              <a:rPr lang="el-GR" sz="1600" dirty="0">
                <a:solidFill>
                  <a:srgbClr val="FF0000"/>
                </a:solidFill>
              </a:rPr>
              <a:t>τη</a:t>
            </a:r>
            <a:r>
              <a:rPr lang="el-GR" sz="1600" dirty="0"/>
              <a:t> μέγιστη απόσταση από τον Ήλιο το βράδυ μετά </a:t>
            </a:r>
            <a:r>
              <a:rPr lang="el-GR" sz="1600" dirty="0">
                <a:solidFill>
                  <a:srgbClr val="FF0000"/>
                </a:solidFill>
              </a:rPr>
              <a:t>τη</a:t>
            </a:r>
            <a:r>
              <a:rPr lang="el-GR" sz="1600" dirty="0"/>
              <a:t> δύση.</a:t>
            </a:r>
          </a:p>
          <a:p>
            <a:r>
              <a:rPr lang="el-GR" sz="1600" dirty="0"/>
              <a:t>12 </a:t>
            </a:r>
            <a:r>
              <a:rPr lang="el-GR" sz="1600" dirty="0" err="1"/>
              <a:t>ΣΤΗΡΙΓΜΟΝ</a:t>
            </a:r>
            <a:r>
              <a:rPr lang="el-GR" sz="1600" dirty="0"/>
              <a:t> </a:t>
            </a:r>
            <a:r>
              <a:rPr lang="el-GR" sz="1600" dirty="0" err="1"/>
              <a:t>̣Σ</a:t>
            </a:r>
            <a:r>
              <a:rPr lang="el-GR" sz="1600" dirty="0"/>
              <a:t> ΠΡΟΗΓΟΥΜΕΝΟΣ, </a:t>
            </a:r>
            <a:r>
              <a:rPr lang="el-GR" sz="1600" dirty="0" err="1"/>
              <a:t>ΑΠΟΣΤΑΣ</a:t>
            </a:r>
            <a:r>
              <a:rPr lang="el-GR" sz="1600" dirty="0"/>
              <a:t> </a:t>
            </a:r>
            <a:r>
              <a:rPr lang="el-GR" sz="1600" dirty="0" err="1"/>
              <a:t>Δ᾿</a:t>
            </a:r>
            <a:r>
              <a:rPr lang="el-GR" sz="1600" dirty="0"/>
              <a:t> ΑΠΟ ΤΟΥ ΗΛΙΟΥ </a:t>
            </a:r>
            <a:r>
              <a:rPr lang="el-GR" sz="1600" dirty="0" err="1"/>
              <a:t>̣Μ̣</a:t>
            </a:r>
            <a:r>
              <a:rPr lang="el-GR" sz="1600" dirty="0"/>
              <a:t> [40;]</a:t>
            </a:r>
          </a:p>
          <a:p>
            <a:r>
              <a:rPr lang="el-GR" sz="1600" dirty="0"/>
              <a:t>13 ΗΜΕΡΑΙΣ ΜΘ [49 ΗΜΕΡΕΣ] ΥΠΟΛΕΙΠΟΜΕΝΟΣ ΕΠΙ ΤΟ ΜΕΓΙΣΤΟΝ ΕΩΙΟΝ ΑΠΟΣΤΗΜΑ                     </a:t>
            </a:r>
            <a:r>
              <a:rPr lang="el-GR" sz="1600" dirty="0">
                <a:solidFill>
                  <a:srgbClr val="FF0000"/>
                </a:solidFill>
              </a:rPr>
              <a:t>κεφ.?</a:t>
            </a:r>
          </a:p>
          <a:p>
            <a:r>
              <a:rPr lang="el-GR" sz="1600" dirty="0"/>
              <a:t>14 ΑΠΟΣΤΗΜΑΤΟΣ </a:t>
            </a:r>
            <a:r>
              <a:rPr lang="el-GR" sz="1600" dirty="0" err="1"/>
              <a:t>̣ΠΡΟΣΑΓΕΙ</a:t>
            </a:r>
            <a:r>
              <a:rPr lang="el-GR" sz="1600" dirty="0"/>
              <a:t> </a:t>
            </a:r>
            <a:r>
              <a:rPr lang="el-GR" sz="1600" dirty="0" err="1"/>
              <a:t>ΠΡ</a:t>
            </a:r>
            <a:r>
              <a:rPr lang="el-GR" sz="1600" dirty="0" err="1">
                <a:solidFill>
                  <a:srgbClr val="FF0000"/>
                </a:solidFill>
              </a:rPr>
              <a:t>ὸ</a:t>
            </a:r>
            <a:r>
              <a:rPr lang="el-GR" sz="1600" dirty="0" err="1"/>
              <a:t>Σ</a:t>
            </a:r>
            <a:r>
              <a:rPr lang="el-GR" sz="1600" dirty="0"/>
              <a:t> ΤΟΝ </a:t>
            </a:r>
            <a:r>
              <a:rPr lang="el-GR" sz="1600" dirty="0" err="1"/>
              <a:t>ΗΛΙΟΝ</a:t>
            </a:r>
            <a:r>
              <a:rPr lang="el-GR" sz="1600" dirty="0"/>
              <a:t> ΥΠΟΛΕΙΠΟΜΕΝΟΣ</a:t>
            </a:r>
          </a:p>
          <a:p>
            <a:r>
              <a:rPr lang="el-GR" sz="1600" dirty="0"/>
              <a:t>15 </a:t>
            </a:r>
            <a:r>
              <a:rPr lang="el-GR" sz="1600" dirty="0" err="1"/>
              <a:t>ΧΗΣΤ</a:t>
            </a:r>
            <a:r>
              <a:rPr lang="el-GR" sz="1600" dirty="0"/>
              <a:t> </a:t>
            </a:r>
            <a:r>
              <a:rPr lang="el-GR" sz="1600" dirty="0" err="1"/>
              <a:t>̣Σ</a:t>
            </a:r>
            <a:r>
              <a:rPr lang="el-GR" sz="1600" dirty="0"/>
              <a:t> ̣ Ο </a:t>
            </a:r>
            <a:r>
              <a:rPr lang="el-GR" sz="1600" dirty="0" err="1"/>
              <a:t>Α̣ΕΠΙΤΕ</a:t>
            </a:r>
            <a:r>
              <a:rPr lang="el-GR" sz="1600" dirty="0"/>
              <a:t> ̣[ - 7 -] </a:t>
            </a:r>
            <a:r>
              <a:rPr lang="el-GR" sz="1600" dirty="0" err="1"/>
              <a:t>̣Α̣</a:t>
            </a:r>
            <a:r>
              <a:rPr lang="el-GR" sz="1600" dirty="0"/>
              <a:t> </a:t>
            </a:r>
            <a:r>
              <a:rPr lang="el-GR" sz="1600" dirty="0" err="1"/>
              <a:t>̣Σ̣Π</a:t>
            </a:r>
            <a:r>
              <a:rPr lang="el-GR" sz="1600" dirty="0"/>
              <a:t>  ̣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Π̣Ο̣ΣΤ̣</a:t>
            </a:r>
            <a:r>
              <a:rPr lang="el-GR" sz="1600" dirty="0"/>
              <a:t> ̣ </a:t>
            </a:r>
            <a:r>
              <a:rPr lang="el-GR" sz="1600" dirty="0" err="1"/>
              <a:t>̣ΣΙΝ</a:t>
            </a:r>
            <a:r>
              <a:rPr lang="el-GR" sz="1600" dirty="0"/>
              <a:t> </a:t>
            </a:r>
          </a:p>
          <a:p>
            <a:r>
              <a:rPr lang="el-GR" sz="1600" dirty="0"/>
              <a:t>16  </a:t>
            </a:r>
            <a:r>
              <a:rPr lang="el-GR" sz="1600" dirty="0" err="1"/>
              <a:t>Σ̣Τ̣Α̣ΤΑΙΣ̣</a:t>
            </a:r>
            <a:r>
              <a:rPr lang="el-GR" sz="1600" dirty="0"/>
              <a:t> </a:t>
            </a:r>
            <a:r>
              <a:rPr lang="el-GR" sz="1600" dirty="0" err="1"/>
              <a:t>̣Β̣ΙΩΝΤ̣Α̣</a:t>
            </a:r>
            <a:r>
              <a:rPr lang="el-GR" sz="1600" dirty="0"/>
              <a:t> ̣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̣ΤΑΣ</a:t>
            </a:r>
            <a:r>
              <a:rPr lang="el-GR" sz="1600" dirty="0"/>
              <a:t> ̣</a:t>
            </a:r>
          </a:p>
          <a:p>
            <a:r>
              <a:rPr lang="el-GR" sz="1600" dirty="0"/>
              <a:t>17 </a:t>
            </a:r>
            <a:r>
              <a:rPr lang="el-GR" sz="1600" dirty="0" err="1"/>
              <a:t>ΕΚΑ̣ΣΤ̣ΗΝ</a:t>
            </a:r>
            <a:r>
              <a:rPr lang="el-GR" sz="1600" dirty="0"/>
              <a:t> ̣ </a:t>
            </a:r>
            <a:r>
              <a:rPr lang="el-GR" sz="1600" dirty="0" err="1"/>
              <a:t>Δ᾿</a:t>
            </a:r>
            <a:r>
              <a:rPr lang="el-GR" sz="1600" dirty="0"/>
              <a:t> </a:t>
            </a:r>
            <a:r>
              <a:rPr lang="el-GR" sz="1600" dirty="0" err="1"/>
              <a:t>ΑΠΟΚΑΤΑΣΤΑΣΙΝ</a:t>
            </a:r>
            <a:r>
              <a:rPr lang="el-GR" sz="1600" dirty="0"/>
              <a:t> ΕΝ </a:t>
            </a:r>
            <a:r>
              <a:rPr lang="el-GR" sz="1600" dirty="0" err="1"/>
              <a:t>ΗΜΕΡΑΙΣ</a:t>
            </a:r>
            <a:r>
              <a:rPr lang="el-GR" sz="1600" dirty="0"/>
              <a:t> </a:t>
            </a:r>
            <a:r>
              <a:rPr lang="el-GR" sz="1600" dirty="0" err="1"/>
              <a:t>ΜΙΚΡΩΙ</a:t>
            </a:r>
            <a:r>
              <a:rPr lang="el-GR" sz="1600" dirty="0"/>
              <a:t> </a:t>
            </a:r>
            <a:r>
              <a:rPr lang="el-GR" sz="1600" dirty="0" err="1"/>
              <a:t>ΕΛΑΣΣΟΣΙ</a:t>
            </a:r>
            <a:endParaRPr lang="el-GR" sz="1600" dirty="0"/>
          </a:p>
          <a:p>
            <a:r>
              <a:rPr lang="el-GR" sz="1600" dirty="0"/>
              <a:t>18  Σ ΑΡΧΕΤΑΙ ΔΕ ΤΗΝ </a:t>
            </a:r>
            <a:r>
              <a:rPr lang="el-GR" sz="1600" dirty="0" err="1"/>
              <a:t>ΥΠΟΛΕΙΨΙΝ</a:t>
            </a:r>
            <a:r>
              <a:rPr lang="el-GR" sz="1600" dirty="0"/>
              <a:t> Ν Μ    Σ ΑΠΕΧΩΝ ΑΠΟ ΤΟΥ</a:t>
            </a:r>
          </a:p>
          <a:p>
            <a:r>
              <a:rPr lang="el-GR" sz="1600" dirty="0"/>
              <a:t>19    ΕΣΠΕΡΙΝΟΥ </a:t>
            </a:r>
            <a:r>
              <a:rPr lang="el-GR" sz="1600" dirty="0" err="1"/>
              <a:t>ΣΤΗΡΙΓΜΟΥ</a:t>
            </a:r>
            <a:r>
              <a:rPr lang="el-GR" sz="1600" dirty="0"/>
              <a:t>, ΚΑΙ ΥΠΟΛΕΙΠΕΤΑΙ ΜΕΧΡΙ ΤΗΣ </a:t>
            </a:r>
            <a:r>
              <a:rPr lang="el-GR" sz="1600" dirty="0" err="1"/>
              <a:t>ΕΩΙΑΣ</a:t>
            </a:r>
            <a:r>
              <a:rPr lang="el-GR" sz="1600" dirty="0"/>
              <a:t> ΣΤΑΣΕΩΣ</a:t>
            </a:r>
          </a:p>
          <a:p>
            <a:r>
              <a:rPr lang="el-GR" sz="1600" dirty="0"/>
              <a:t>20 ] ̣ ̣[ ̣ ̣] ̣ </a:t>
            </a:r>
            <a:r>
              <a:rPr lang="el-GR" sz="1600" dirty="0" err="1"/>
              <a:t>̣ΑΙ</a:t>
            </a:r>
            <a:r>
              <a:rPr lang="el-GR" sz="1600" dirty="0"/>
              <a:t> </a:t>
            </a:r>
            <a:r>
              <a:rPr lang="el-GR" sz="1600" dirty="0" err="1"/>
              <a:t>̣Σ</a:t>
            </a:r>
            <a:r>
              <a:rPr lang="el-GR" sz="1600" dirty="0"/>
              <a:t> Τ[349 ΗΜΕΡΕΣ] </a:t>
            </a:r>
            <a:r>
              <a:rPr lang="el-GR" sz="1600" dirty="0" err="1"/>
              <a:t>ΗΜΕΡΑΙΣ</a:t>
            </a:r>
            <a:r>
              <a:rPr lang="el-GR" sz="1600" dirty="0"/>
              <a:t> </a:t>
            </a:r>
            <a:r>
              <a:rPr lang="el-GR" sz="1600" dirty="0" err="1"/>
              <a:t>ΣΥ̣ΝΟΔΟΝ</a:t>
            </a:r>
            <a:r>
              <a:rPr lang="el-GR" sz="1600" dirty="0"/>
              <a:t> ΠΟΙΕΙΤΑΙ </a:t>
            </a:r>
            <a:r>
              <a:rPr lang="el-GR" sz="1600" dirty="0" err="1"/>
              <a:t>ΤΩΙ</a:t>
            </a:r>
            <a:r>
              <a:rPr lang="el-GR" sz="1600" dirty="0"/>
              <a:t> </a:t>
            </a:r>
            <a:r>
              <a:rPr lang="el-GR" sz="1600" dirty="0" err="1"/>
              <a:t>ΗΛΙΩ̣Ι̣</a:t>
            </a:r>
            <a:r>
              <a:rPr lang="el-GR" sz="1600" dirty="0"/>
              <a:t> </a:t>
            </a:r>
            <a:r>
              <a:rPr lang="el-GR" sz="1600" dirty="0" err="1"/>
              <a:t>ΜΑΣΗ</a:t>
            </a:r>
            <a:endParaRPr lang="el-GR" sz="1600" dirty="0"/>
          </a:p>
          <a:p>
            <a:r>
              <a:rPr lang="el-GR" sz="1600" dirty="0"/>
              <a:t>21 ]</a:t>
            </a:r>
            <a:r>
              <a:rPr lang="el-GR" sz="1600" dirty="0" err="1"/>
              <a:t>ΑΙΣ</a:t>
            </a:r>
            <a:r>
              <a:rPr lang="el-GR" sz="1600" dirty="0"/>
              <a:t> ΤΜΘ 349 [</a:t>
            </a:r>
            <a:r>
              <a:rPr lang="el-GR" sz="1600" dirty="0" err="1"/>
              <a:t>ΗΜΕΡΑΙΣ</a:t>
            </a:r>
            <a:r>
              <a:rPr lang="el-GR" sz="1600" dirty="0"/>
              <a:t>] ΕΠΙ ΤΟΝ </a:t>
            </a:r>
            <a:r>
              <a:rPr lang="el-GR" sz="1600" dirty="0" err="1"/>
              <a:t>ΕΩΙΟΝ</a:t>
            </a:r>
            <a:r>
              <a:rPr lang="el-GR" sz="1600" dirty="0"/>
              <a:t> </a:t>
            </a:r>
            <a:r>
              <a:rPr lang="el-GR" sz="1600" dirty="0" err="1"/>
              <a:t>ΣΤΗΡΙΓΜΟΝ̣</a:t>
            </a:r>
            <a:r>
              <a:rPr lang="el-GR" sz="1600" dirty="0"/>
              <a:t> ΑΠΕΧΩΝ ΑΠΟ ΤΟΥ ΗΛΙΟΥ ΩΣ ̣ </a:t>
            </a:r>
            <a:r>
              <a:rPr lang="el-GR" sz="1600" dirty="0" err="1"/>
              <a:t>̣</a:t>
            </a:r>
            <a:r>
              <a:rPr lang="el-GR" sz="1600" dirty="0"/>
              <a:t> </a:t>
            </a:r>
            <a:r>
              <a:rPr lang="el-GR" sz="1600" dirty="0" err="1"/>
              <a:t>̣</a:t>
            </a:r>
            <a:r>
              <a:rPr lang="el-GR" sz="1600" dirty="0"/>
              <a:t> </a:t>
            </a:r>
            <a:r>
              <a:rPr lang="el-GR" sz="1600" dirty="0" err="1"/>
              <a:t>̣</a:t>
            </a:r>
            <a:r>
              <a:rPr lang="el-GR" sz="1600" dirty="0"/>
              <a:t> ̣[</a:t>
            </a:r>
          </a:p>
          <a:p>
            <a:r>
              <a:rPr lang="el-GR" sz="1600" dirty="0"/>
              <a:t>22 ΠΒ ΚΑΙ ΕΠΙ ΤΗΝ </a:t>
            </a:r>
            <a:r>
              <a:rPr lang="el-GR" sz="1600" dirty="0" err="1"/>
              <a:t>ΕΣΠΕΡΙΝΗΝ</a:t>
            </a:r>
            <a:r>
              <a:rPr lang="el-GR" sz="1600" dirty="0"/>
              <a:t> ΠΑΡΑΓΙΝΕΤΑΙ </a:t>
            </a:r>
            <a:r>
              <a:rPr lang="el-GR" sz="1600" dirty="0" err="1"/>
              <a:t>ΣΤΑΣΙΝ</a:t>
            </a:r>
            <a:r>
              <a:rPr lang="el-GR" sz="1600" dirty="0"/>
              <a:t> ΑΠΕΧΩΝ ΑΠΟ ΤΟΥ</a:t>
            </a:r>
          </a:p>
          <a:p>
            <a:r>
              <a:rPr lang="el-GR" sz="1600" dirty="0"/>
              <a:t>23 ΔΕ </a:t>
            </a:r>
            <a:r>
              <a:rPr lang="el-GR" sz="1600" dirty="0" err="1"/>
              <a:t>ΗΜΕΡΑΙΣ</a:t>
            </a:r>
            <a:r>
              <a:rPr lang="el-GR" sz="1600" dirty="0"/>
              <a:t> Η ΠΑΛΙΝ Ε </a:t>
            </a:r>
            <a:r>
              <a:rPr lang="el-GR" sz="1600" dirty="0" err="1"/>
              <a:t>ΥΠΟΛΕΙΠΕΣΘΑΙ</a:t>
            </a:r>
            <a:r>
              <a:rPr lang="el-GR" sz="1600" dirty="0"/>
              <a:t> ΕΝ ΔΕ ΤΩ Α</a:t>
            </a:r>
          </a:p>
          <a:p>
            <a:r>
              <a:rPr lang="el-GR" sz="1600" dirty="0"/>
              <a:t>24 ΝΕ ̣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ΣΤΑΣΙ</a:t>
            </a:r>
            <a:r>
              <a:rPr lang="el-GR" sz="1600" dirty="0"/>
              <a:t> ̣  Ο ΔΕ </a:t>
            </a:r>
            <a:r>
              <a:rPr lang="el-GR" sz="1600" dirty="0" err="1"/>
              <a:t>Φ̣ΑΕΘΩΝ</a:t>
            </a:r>
            <a:r>
              <a:rPr lang="el-GR" sz="1600" dirty="0"/>
              <a:t> ΕΝ ̣ </a:t>
            </a:r>
            <a:r>
              <a:rPr lang="el-GR" sz="1600" dirty="0" err="1"/>
              <a:t>ΑΠΟΚΑΤΑΣΤ̣Α̣Σ̣ΕΙΣ</a:t>
            </a:r>
            <a:endParaRPr lang="el-GR" sz="1600" dirty="0"/>
          </a:p>
          <a:p>
            <a:r>
              <a:rPr lang="el-GR" sz="1600" dirty="0"/>
              <a:t>25  </a:t>
            </a:r>
            <a:r>
              <a:rPr lang="el-GR" sz="1600" dirty="0" err="1"/>
              <a:t>ΕΚΑΣΤΗΝ̣</a:t>
            </a:r>
            <a:r>
              <a:rPr lang="el-GR" sz="1600" dirty="0"/>
              <a:t> ̣ </a:t>
            </a:r>
            <a:r>
              <a:rPr lang="el-GR" sz="1600" dirty="0" err="1"/>
              <a:t>Δ᾿</a:t>
            </a:r>
            <a:r>
              <a:rPr lang="el-GR" sz="1600" dirty="0"/>
              <a:t> </a:t>
            </a:r>
            <a:r>
              <a:rPr lang="el-GR" sz="1600" dirty="0" err="1"/>
              <a:t>ΑΠΟΚ̣ΑΤΑΣΤΑΣΙΝ</a:t>
            </a:r>
            <a:r>
              <a:rPr lang="el-GR" sz="1600" dirty="0"/>
              <a:t> ΕΝ </a:t>
            </a:r>
            <a:r>
              <a:rPr lang="el-GR" sz="1600" dirty="0" err="1"/>
              <a:t>̣ΗΜΕΡΑΙΣ</a:t>
            </a:r>
            <a:r>
              <a:rPr lang="el-GR" sz="1600" dirty="0"/>
              <a:t> </a:t>
            </a:r>
            <a:r>
              <a:rPr lang="el-GR" sz="1600" dirty="0" err="1"/>
              <a:t>ΜΙΚΡΩΙ</a:t>
            </a:r>
            <a:r>
              <a:rPr lang="el-GR" sz="1600" dirty="0"/>
              <a:t> </a:t>
            </a:r>
            <a:r>
              <a:rPr lang="el-GR" sz="1600" dirty="0" err="1"/>
              <a:t>̣ΕΛΑΣΣΟΣΙ</a:t>
            </a:r>
            <a:endParaRPr lang="el-GR" sz="1600" dirty="0"/>
          </a:p>
          <a:p>
            <a:r>
              <a:rPr lang="el-GR" sz="1600" dirty="0"/>
              <a:t>26  ΚΑΙ </a:t>
            </a:r>
            <a:r>
              <a:rPr lang="el-GR" sz="1600" dirty="0" err="1"/>
              <a:t>ΔΩΔ̣ΕΚΑΤΗΜΟΡΙΟΝ</a:t>
            </a:r>
            <a:r>
              <a:rPr lang="el-GR" sz="1600" dirty="0"/>
              <a:t> Ω  </a:t>
            </a:r>
            <a:r>
              <a:rPr lang="el-GR" sz="1600" dirty="0" err="1"/>
              <a:t>ΑΡ̣ΧΕΤΑΙ</a:t>
            </a:r>
            <a:r>
              <a:rPr lang="el-GR" sz="1600" dirty="0"/>
              <a:t> ΔΕ ΤΗΝ </a:t>
            </a:r>
            <a:r>
              <a:rPr lang="el-GR" sz="1600" dirty="0" err="1"/>
              <a:t>ΥΠΟΛΕΙΨΙΝ</a:t>
            </a:r>
            <a:r>
              <a:rPr lang="el-GR" sz="1600" dirty="0"/>
              <a:t> </a:t>
            </a:r>
          </a:p>
          <a:p>
            <a:r>
              <a:rPr lang="el-GR" sz="1600" dirty="0"/>
              <a:t>27 ΔΙΟΝ  Ζ    ΑΠΟ ΤΟΥ ΕΣΠΕΡΙΝΟΥ </a:t>
            </a:r>
            <a:r>
              <a:rPr lang="el-GR" sz="1600" dirty="0" err="1"/>
              <a:t>ΣΤΗΡΙΓΜΟΥ</a:t>
            </a:r>
            <a:r>
              <a:rPr lang="el-GR" sz="1600" dirty="0"/>
              <a:t> ΚΑΙ ΥΠΟΛΕΙΠΕΤΑΙ</a:t>
            </a:r>
          </a:p>
          <a:p>
            <a:r>
              <a:rPr lang="el-GR" sz="1600" dirty="0"/>
              <a:t>28  ̣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̣ΕΤΩΝ</a:t>
            </a:r>
            <a:r>
              <a:rPr lang="el-GR" sz="1600" dirty="0"/>
              <a:t> ΕΩΣ ΕΝ </a:t>
            </a:r>
            <a:r>
              <a:rPr lang="el-GR" sz="1600" dirty="0" err="1"/>
              <a:t>ΧΡΟΝΩΙ</a:t>
            </a:r>
            <a:r>
              <a:rPr lang="el-GR" sz="1600" dirty="0"/>
              <a:t> ΤΑΙΣ </a:t>
            </a:r>
            <a:r>
              <a:rPr lang="el-GR" sz="1600" dirty="0" err="1"/>
              <a:t>ΠΛΘ</a:t>
            </a:r>
            <a:r>
              <a:rPr lang="el-GR" sz="1600" dirty="0"/>
              <a:t> [139] </a:t>
            </a:r>
            <a:r>
              <a:rPr lang="el-GR" sz="1600" dirty="0" err="1"/>
              <a:t>ΗΜΕΡΑΙΣ</a:t>
            </a:r>
            <a:r>
              <a:rPr lang="el-GR" sz="1600" dirty="0"/>
              <a:t> </a:t>
            </a:r>
            <a:r>
              <a:rPr lang="el-GR" sz="1600" dirty="0" err="1"/>
              <a:t>ΣΥΝΟΔ̣ΟΝ</a:t>
            </a:r>
            <a:endParaRPr lang="el-GR" sz="1600" dirty="0"/>
          </a:p>
          <a:p>
            <a:r>
              <a:rPr lang="el-GR" sz="1600" dirty="0"/>
              <a:t>29 </a:t>
            </a:r>
            <a:r>
              <a:rPr lang="el-GR" sz="1600" dirty="0" err="1"/>
              <a:t>ΤΑ̣ΙΣ</a:t>
            </a:r>
            <a:r>
              <a:rPr lang="el-GR" sz="1600" dirty="0"/>
              <a:t> </a:t>
            </a:r>
            <a:r>
              <a:rPr lang="el-GR" sz="1600" dirty="0" err="1"/>
              <a:t>ΑΛΛΑΙΣ</a:t>
            </a:r>
            <a:r>
              <a:rPr lang="el-GR" sz="1600" dirty="0"/>
              <a:t> ΡΛΘ [139] ΕΠΙ ΤΟΝ </a:t>
            </a:r>
            <a:r>
              <a:rPr lang="el-GR" sz="1600" dirty="0" err="1"/>
              <a:t>ΕΩΙΟΝ</a:t>
            </a:r>
            <a:r>
              <a:rPr lang="el-GR" sz="1600" dirty="0"/>
              <a:t> </a:t>
            </a:r>
            <a:r>
              <a:rPr lang="el-GR" sz="1600" dirty="0" err="1"/>
              <a:t>ΣΤΗΡΙΓΜΟΝ̣</a:t>
            </a:r>
            <a:r>
              <a:rPr lang="el-GR" sz="1600" dirty="0"/>
              <a:t>, </a:t>
            </a:r>
            <a:r>
              <a:rPr lang="el-GR" sz="1600" dirty="0" err="1"/>
              <a:t>ΑΠΕΧ̣ΩΝ</a:t>
            </a:r>
            <a:r>
              <a:rPr lang="el-GR" sz="1600" dirty="0"/>
              <a:t> ΑΠΟ ΤΟΥ ΗΛΙΟΥ</a:t>
            </a:r>
          </a:p>
          <a:p>
            <a:r>
              <a:rPr lang="el-GR" sz="1600" dirty="0"/>
              <a:t>30 </a:t>
            </a:r>
            <a:r>
              <a:rPr lang="el-GR" sz="1600" dirty="0" err="1"/>
              <a:t>ΜΕΙΝΑΣ</a:t>
            </a:r>
            <a:r>
              <a:rPr lang="el-GR" sz="1600" dirty="0"/>
              <a:t> ΗΜΕΡΑΣ Η ΠΡΟΗΓΕΙΤΑΙ ΗΜΕΡΑΣ …</a:t>
            </a:r>
          </a:p>
          <a:p>
            <a:r>
              <a:rPr lang="el-GR" sz="1600" dirty="0"/>
              <a:t>31  ̣ </a:t>
            </a:r>
            <a:r>
              <a:rPr lang="el-GR" sz="1600" dirty="0" err="1"/>
              <a:t>̣</a:t>
            </a:r>
            <a:r>
              <a:rPr lang="el-GR" sz="1600" dirty="0"/>
              <a:t> </a:t>
            </a:r>
            <a:r>
              <a:rPr lang="el-GR" sz="1600" dirty="0" err="1"/>
              <a:t>̣</a:t>
            </a:r>
            <a:r>
              <a:rPr lang="el-GR" sz="1600" dirty="0"/>
              <a:t> </a:t>
            </a:r>
            <a:r>
              <a:rPr lang="el-GR" sz="1600" dirty="0" err="1"/>
              <a:t>̣</a:t>
            </a:r>
            <a:r>
              <a:rPr lang="el-GR" sz="1600" dirty="0"/>
              <a:t> </a:t>
            </a:r>
            <a:r>
              <a:rPr lang="el-GR" sz="1600" dirty="0" err="1"/>
              <a:t>̣</a:t>
            </a:r>
            <a:r>
              <a:rPr lang="el-GR" sz="1600" dirty="0"/>
              <a:t> ΚΑΙ ΠΑΛΙ </a:t>
            </a:r>
            <a:r>
              <a:rPr lang="el-GR" sz="1600" dirty="0" err="1"/>
              <a:t>ΜΕΙΝΑΣ</a:t>
            </a:r>
            <a:r>
              <a:rPr lang="el-GR" sz="1600" dirty="0"/>
              <a:t> ΤΑΣ Η [8] ΗΜΕΡΑΣ, </a:t>
            </a:r>
            <a:r>
              <a:rPr lang="el-GR" sz="1600" dirty="0" err="1"/>
              <a:t>ΠΑΛΙ̣Ν</a:t>
            </a:r>
            <a:r>
              <a:rPr lang="el-GR" sz="1600" dirty="0"/>
              <a:t> </a:t>
            </a:r>
            <a:r>
              <a:rPr lang="el-GR" sz="1600" dirty="0" err="1"/>
              <a:t>ΑΡ[ΧΕΤΑΙ</a:t>
            </a:r>
            <a:r>
              <a:rPr lang="el-GR" sz="1600" dirty="0"/>
              <a:t>;]</a:t>
            </a:r>
          </a:p>
          <a:p>
            <a:r>
              <a:rPr lang="el-GR" sz="1600" dirty="0"/>
              <a:t>32  … ΤΩΝ ΡΔ [104] </a:t>
            </a:r>
            <a:r>
              <a:rPr lang="el-GR" sz="1600" dirty="0" err="1"/>
              <a:t>ΗΜΕΡΑΝ</a:t>
            </a:r>
            <a:r>
              <a:rPr lang="el-GR" sz="1600" dirty="0"/>
              <a:t>, ΓΙΝΕΤΑΙ ΚΑΤΑ </a:t>
            </a:r>
            <a:r>
              <a:rPr lang="el-GR" sz="1600" dirty="0" err="1"/>
              <a:t>ΔΙΑΜΕΤΡΟΝ</a:t>
            </a:r>
            <a:r>
              <a:rPr lang="el-GR" sz="1600" dirty="0"/>
              <a:t> </a:t>
            </a:r>
          </a:p>
          <a:p>
            <a:r>
              <a:rPr lang="el-GR" sz="1600" dirty="0"/>
              <a:t>33 ΑΠΟΚΑΤΑΣΤΑΣΕΙΣ ΕΝ Μ… ΥΜΒ [442] </a:t>
            </a:r>
            <a:r>
              <a:rPr lang="el-GR" sz="1600" dirty="0" err="1"/>
              <a:t>ΔΙΑΠΟ̣ΡΕΥΘΕ</a:t>
            </a:r>
            <a:r>
              <a:rPr lang="el-GR" sz="1600" dirty="0" err="1">
                <a:solidFill>
                  <a:srgbClr val="FF0000"/>
                </a:solidFill>
              </a:rPr>
              <a:t>ὶ</a:t>
            </a:r>
            <a:r>
              <a:rPr lang="el-GR" sz="1600" dirty="0" err="1"/>
              <a:t>Σ̣</a:t>
            </a:r>
            <a:r>
              <a:rPr lang="el-GR" sz="1600" dirty="0"/>
              <a:t> </a:t>
            </a:r>
            <a:r>
              <a:rPr lang="el-GR" sz="1600" dirty="0" err="1"/>
              <a:t>Τ̣ΟΝ</a:t>
            </a:r>
            <a:r>
              <a:rPr lang="el-GR" sz="1600" dirty="0"/>
              <a:t> </a:t>
            </a:r>
          </a:p>
          <a:p>
            <a:r>
              <a:rPr lang="el-GR" sz="1600" dirty="0"/>
              <a:t>34 ΑΠΟΚΑΤΑΣΤΑΣΙΝ ΕΝ … ̣ ̣ ̣                                        </a:t>
            </a:r>
            <a:r>
              <a:rPr lang="el-GR" sz="1600" dirty="0">
                <a:solidFill>
                  <a:srgbClr val="FF0000"/>
                </a:solidFill>
              </a:rPr>
              <a:t>Οι αρχαίοι έγραφαν</a:t>
            </a:r>
          </a:p>
          <a:p>
            <a:r>
              <a:rPr lang="el-GR" sz="1600" dirty="0"/>
              <a:t>35 ΤΗΝ ΥΠΟΛΕΙΨ̣ΙΝ Π … ΤΟΝ ̣                                            </a:t>
            </a:r>
            <a:r>
              <a:rPr lang="el-GR" sz="1600" dirty="0">
                <a:solidFill>
                  <a:srgbClr val="FF0000"/>
                </a:solidFill>
              </a:rPr>
              <a:t>κεφαλαία</a:t>
            </a:r>
          </a:p>
          <a:p>
            <a:r>
              <a:rPr lang="el-GR" sz="1600" dirty="0"/>
              <a:t>36 ΥΠΟΛΕΙΠΕΤΑΙ ΜΕΧΡΙ …</a:t>
            </a:r>
          </a:p>
          <a:p>
            <a:r>
              <a:rPr lang="el-GR" sz="1600" dirty="0"/>
              <a:t>37 </a:t>
            </a:r>
            <a:r>
              <a:rPr lang="el-GR" sz="1600" dirty="0" err="1"/>
              <a:t>ΣΥΝΟΔΟΝ</a:t>
            </a:r>
            <a:r>
              <a:rPr lang="el-GR" sz="1600" dirty="0"/>
              <a:t> ΠΟΙΕΙΤΑΙ </a:t>
            </a:r>
          </a:p>
          <a:p>
            <a:r>
              <a:rPr lang="el-GR" sz="1600" dirty="0"/>
              <a:t>38 </a:t>
            </a:r>
            <a:r>
              <a:rPr lang="el-GR" sz="1600" dirty="0" err="1"/>
              <a:t>ΣΤΗΡΙΓΜΟΝ</a:t>
            </a:r>
            <a:r>
              <a:rPr lang="el-GR" sz="1600" dirty="0"/>
              <a:t> ΑΠΕΧΩΝ </a:t>
            </a:r>
          </a:p>
          <a:p>
            <a:r>
              <a:rPr lang="el-GR" sz="1600" dirty="0"/>
              <a:t>39 </a:t>
            </a:r>
            <a:r>
              <a:rPr lang="el-GR" sz="1600" dirty="0" err="1"/>
              <a:t>ΗΜΕΡΑΙΣ</a:t>
            </a:r>
            <a:r>
              <a:rPr lang="el-GR" sz="1600" dirty="0"/>
              <a:t> </a:t>
            </a:r>
          </a:p>
          <a:p>
            <a:r>
              <a:rPr lang="el-GR" sz="1600" dirty="0"/>
              <a:t>40 </a:t>
            </a:r>
            <a:r>
              <a:rPr lang="el-GR" sz="1600" dirty="0" err="1"/>
              <a:t>ΜΕΙΝΑΣ</a:t>
            </a:r>
            <a:r>
              <a:rPr lang="el-GR" sz="1600" dirty="0"/>
              <a:t> Η</a:t>
            </a:r>
          </a:p>
          <a:p>
            <a:r>
              <a:rPr lang="el-GR" sz="1600" dirty="0"/>
              <a:t>41 ΚΑΤΑ </a:t>
            </a:r>
            <a:r>
              <a:rPr lang="el-GR" sz="1600" dirty="0" err="1"/>
              <a:t>ΔΙΑΜΕΤΡΟΝ</a:t>
            </a:r>
            <a:endParaRPr lang="el-GR" sz="1600" dirty="0"/>
          </a:p>
          <a:p>
            <a:r>
              <a:rPr lang="el-GR" sz="1600" dirty="0"/>
              <a:t>42  </a:t>
            </a:r>
            <a:r>
              <a:rPr lang="el-GR" sz="1600" dirty="0" err="1"/>
              <a:t>ΠΟΣΤ</a:t>
            </a:r>
            <a:r>
              <a:rPr lang="el-GR" sz="1600" dirty="0"/>
              <a:t>…</a:t>
            </a:r>
          </a:p>
          <a:p>
            <a:r>
              <a:rPr lang="el-GR" sz="1600" dirty="0"/>
              <a:t> </a:t>
            </a:r>
          </a:p>
          <a:p>
            <a:r>
              <a:rPr lang="el-GR" sz="1600" dirty="0"/>
              <a:t>2 </a:t>
            </a:r>
            <a:r>
              <a:rPr lang="el-GR" sz="1600" dirty="0" err="1"/>
              <a:t>ΤΑΥΤΗΝ</a:t>
            </a:r>
            <a:r>
              <a:rPr lang="el-GR" sz="1600" dirty="0"/>
              <a:t> Δ</a:t>
            </a:r>
          </a:p>
          <a:p>
            <a:r>
              <a:rPr lang="el-GR" sz="1600" dirty="0"/>
              <a:t>3 ΔΕΙ Δ </a:t>
            </a:r>
            <a:r>
              <a:rPr lang="el-GR" sz="1600" dirty="0" err="1"/>
              <a:t>ΥΠΟΛΑΒ̣ΕΙΝ</a:t>
            </a:r>
            <a:endParaRPr lang="el-GR" sz="1600" dirty="0"/>
          </a:p>
          <a:p>
            <a:r>
              <a:rPr lang="el-GR" sz="1600" dirty="0"/>
              <a:t>4 ΥΠΟ ΔΕ ΤΟΝ ΤΩ  </a:t>
            </a:r>
          </a:p>
          <a:p>
            <a:r>
              <a:rPr lang="el-GR" sz="1600" dirty="0"/>
              <a:t>5 </a:t>
            </a:r>
            <a:r>
              <a:rPr lang="el-GR" sz="1600" dirty="0" err="1"/>
              <a:t>ΟΙΚΑ</a:t>
            </a:r>
            <a:endParaRPr lang="el-GR" sz="1600" dirty="0"/>
          </a:p>
          <a:p>
            <a:r>
              <a:rPr lang="el-GR" sz="1600" dirty="0"/>
              <a:t>6 </a:t>
            </a:r>
            <a:r>
              <a:rPr lang="el-GR" sz="1600" dirty="0" err="1"/>
              <a:t>ΕΗΙ</a:t>
            </a:r>
            <a:r>
              <a:rPr lang="el-GR" sz="1600" dirty="0"/>
              <a:t> ΣΠ</a:t>
            </a:r>
          </a:p>
          <a:p>
            <a:r>
              <a:rPr lang="el-GR" sz="1600" dirty="0"/>
              <a:t>7 ΠΡΟΣ</a:t>
            </a:r>
          </a:p>
          <a:p>
            <a:r>
              <a:rPr lang="el-GR" sz="1600" dirty="0"/>
              <a:t>8 Ο … </a:t>
            </a:r>
            <a:r>
              <a:rPr lang="el-GR" sz="1600" dirty="0" err="1"/>
              <a:t>ΜΘΕ</a:t>
            </a:r>
            <a:r>
              <a:rPr lang="el-GR" sz="1600" dirty="0"/>
              <a:t> </a:t>
            </a:r>
          </a:p>
          <a:p>
            <a:r>
              <a:rPr lang="el-GR" sz="1600" dirty="0"/>
              <a:t>9 ̣… </a:t>
            </a:r>
            <a:r>
              <a:rPr lang="el-GR" sz="1600" dirty="0" err="1"/>
              <a:t>ΗΡΜΟΣ</a:t>
            </a:r>
            <a:endParaRPr lang="el-GR" sz="1600" dirty="0"/>
          </a:p>
          <a:p>
            <a:r>
              <a:rPr lang="el-GR" sz="1600" dirty="0"/>
              <a:t>10 … </a:t>
            </a:r>
            <a:r>
              <a:rPr lang="el-GR" sz="1600" dirty="0" err="1"/>
              <a:t>ΕΠ</a:t>
            </a:r>
            <a:r>
              <a:rPr lang="el-GR" sz="1600" dirty="0"/>
              <a:t> ΑΚΡΟΥ Δ</a:t>
            </a:r>
          </a:p>
          <a:p>
            <a:r>
              <a:rPr lang="el-GR" sz="1600" dirty="0"/>
              <a:t>11 … </a:t>
            </a:r>
            <a:r>
              <a:rPr lang="el-GR" sz="1600" dirty="0" err="1"/>
              <a:t>ΩΣΜΕΝΩΝ</a:t>
            </a:r>
            <a:r>
              <a:rPr lang="el-GR" sz="1600" dirty="0"/>
              <a:t> …</a:t>
            </a:r>
          </a:p>
          <a:p>
            <a:r>
              <a:rPr lang="el-GR" sz="1600" dirty="0"/>
              <a:t>12 … Ε ΜΕΛΑΝ </a:t>
            </a:r>
            <a:r>
              <a:rPr lang="el-GR" sz="1600" dirty="0" err="1"/>
              <a:t>ΟΤ</a:t>
            </a:r>
            <a:endParaRPr lang="el-GR" sz="1600" dirty="0"/>
          </a:p>
          <a:p>
            <a:r>
              <a:rPr lang="el-GR" sz="1600" dirty="0"/>
              <a:t>13 … </a:t>
            </a:r>
            <a:r>
              <a:rPr lang="el-GR" sz="1600" dirty="0" err="1"/>
              <a:t>ΛΩΝ</a:t>
            </a:r>
            <a:r>
              <a:rPr lang="el-GR" sz="1600" dirty="0"/>
              <a:t> </a:t>
            </a:r>
            <a:r>
              <a:rPr lang="el-GR" sz="1600" dirty="0" err="1"/>
              <a:t>ΓΕΓ</a:t>
            </a:r>
            <a:r>
              <a:rPr lang="el-GR" sz="1600" dirty="0"/>
              <a:t> </a:t>
            </a:r>
          </a:p>
          <a:p>
            <a:r>
              <a:rPr lang="el-GR" sz="1600" dirty="0"/>
              <a:t>14 … Ε Δ </a:t>
            </a:r>
            <a:r>
              <a:rPr lang="el-GR" sz="1600" dirty="0" err="1"/>
              <a:t>ΥΠΟΛΒΕΙΝ</a:t>
            </a:r>
            <a:r>
              <a:rPr lang="el-GR" sz="1600" dirty="0"/>
              <a:t> </a:t>
            </a:r>
          </a:p>
          <a:p>
            <a:r>
              <a:rPr lang="el-GR" sz="1600" dirty="0"/>
              <a:t>15 ΟΘΕ ΤΟ </a:t>
            </a:r>
            <a:r>
              <a:rPr lang="el-GR" sz="1600" dirty="0" err="1"/>
              <a:t>ΣΦΑΙΡΕΙΟΝ</a:t>
            </a:r>
            <a:r>
              <a:rPr lang="el-GR" sz="1600" dirty="0"/>
              <a:t> ΦΕΡΕ </a:t>
            </a:r>
          </a:p>
          <a:p>
            <a:r>
              <a:rPr lang="el-GR" sz="1600" dirty="0"/>
              <a:t>16 ΠΡΟΕΧΟΝ ΑΥΤΟΥ </a:t>
            </a:r>
            <a:r>
              <a:rPr lang="el-GR" sz="1600" dirty="0" err="1"/>
              <a:t>ΓΝΩΜΟΝΙΟΝ</a:t>
            </a:r>
            <a:r>
              <a:rPr lang="el-GR" sz="1600" dirty="0"/>
              <a:t> Σ</a:t>
            </a:r>
          </a:p>
          <a:p>
            <a:r>
              <a:rPr lang="el-GR" sz="1600" dirty="0"/>
              <a:t>17 </a:t>
            </a:r>
            <a:r>
              <a:rPr lang="el-GR" sz="1600" dirty="0" err="1"/>
              <a:t>ΦΕΡΕΙΩΝ</a:t>
            </a:r>
            <a:r>
              <a:rPr lang="el-GR" sz="1600" dirty="0"/>
              <a:t> Η ΜΕΝ </a:t>
            </a:r>
            <a:r>
              <a:rPr lang="el-GR" sz="1600" dirty="0" err="1"/>
              <a:t>ΕΧΟΜΕΝΗ</a:t>
            </a:r>
            <a:r>
              <a:rPr lang="el-GR" sz="1600" dirty="0"/>
              <a:t> </a:t>
            </a:r>
            <a:r>
              <a:rPr lang="el-GR" sz="1600" dirty="0" err="1"/>
              <a:t>ΤΩΙ</a:t>
            </a:r>
            <a:r>
              <a:rPr lang="el-GR" sz="1600" dirty="0"/>
              <a:t> ΤΗΣ </a:t>
            </a:r>
          </a:p>
          <a:p>
            <a:r>
              <a:rPr lang="el-GR" sz="1600" dirty="0"/>
              <a:t>18 </a:t>
            </a:r>
            <a:r>
              <a:rPr lang="el-GR" sz="1600" dirty="0" err="1"/>
              <a:t>ΤΟΣ</a:t>
            </a:r>
            <a:r>
              <a:rPr lang="el-GR" sz="1600" dirty="0"/>
              <a:t>, ΤΟ ΔΕ </a:t>
            </a:r>
            <a:r>
              <a:rPr lang="el-GR" sz="1600" dirty="0" err="1"/>
              <a:t>ΔΙ</a:t>
            </a:r>
            <a:r>
              <a:rPr lang="el-GR" sz="1600" dirty="0"/>
              <a:t> ΑΥΤΟΥ </a:t>
            </a:r>
            <a:r>
              <a:rPr lang="el-GR" sz="1600" dirty="0" err="1"/>
              <a:t>ΦΕΡΟΜΕΝΟΝ</a:t>
            </a:r>
            <a:endParaRPr lang="el-GR" sz="1600" dirty="0"/>
          </a:p>
          <a:p>
            <a:r>
              <a:rPr lang="el-GR" sz="1600" b="1" dirty="0"/>
              <a:t>19 </a:t>
            </a:r>
            <a:r>
              <a:rPr lang="el-GR" sz="1600" dirty="0"/>
              <a:t>ΤΗΣ ΑΦΡΟΔΙΤΗΣ ΦΩΣΦΟΡΟΥ</a:t>
            </a:r>
          </a:p>
          <a:p>
            <a:r>
              <a:rPr lang="el-GR" sz="1600" dirty="0"/>
              <a:t>20 ΤΟΥ ΦΩΣΦΟΡΟΥ </a:t>
            </a:r>
            <a:r>
              <a:rPr lang="el-GR" sz="1600" dirty="0" err="1"/>
              <a:t>ΠΕΡΙΦΕΡΕΙΑΝ</a:t>
            </a:r>
            <a:r>
              <a:rPr lang="el-GR" sz="1600" dirty="0"/>
              <a:t> </a:t>
            </a:r>
          </a:p>
          <a:p>
            <a:r>
              <a:rPr lang="el-GR" sz="1600" dirty="0"/>
              <a:t>21 </a:t>
            </a:r>
            <a:r>
              <a:rPr lang="el-GR" sz="1600" dirty="0" err="1"/>
              <a:t>ΓΝΩΜΩ</a:t>
            </a:r>
            <a:r>
              <a:rPr lang="el-GR" sz="1600" dirty="0"/>
              <a:t>… ΚΕΙΤΑΙ </a:t>
            </a:r>
            <a:r>
              <a:rPr lang="el-GR" sz="1600" dirty="0" err="1"/>
              <a:t>ΧΡΥΣ</a:t>
            </a:r>
            <a:r>
              <a:rPr lang="en-US" sz="1600" dirty="0"/>
              <a:t>O</a:t>
            </a:r>
            <a:r>
              <a:rPr lang="el-GR" sz="1600" dirty="0"/>
              <a:t>ΥΝ </a:t>
            </a:r>
            <a:r>
              <a:rPr lang="el-GR" sz="1600" dirty="0" err="1"/>
              <a:t>ΣΦΑΙΡΙΟΝ</a:t>
            </a:r>
            <a:r>
              <a:rPr lang="el-GR" sz="1600" dirty="0"/>
              <a:t> </a:t>
            </a:r>
          </a:p>
          <a:p>
            <a:r>
              <a:rPr lang="el-GR" sz="1600" dirty="0"/>
              <a:t>22 ΗΛΙΟΥ </a:t>
            </a:r>
            <a:r>
              <a:rPr lang="el-GR" sz="1600" dirty="0" err="1"/>
              <a:t>ΑΚΤΙΝ᾿</a:t>
            </a:r>
            <a:r>
              <a:rPr lang="el-GR" sz="1600" dirty="0"/>
              <a:t>, ΥΠΕΡ ΔΕ ΤΟΝ </a:t>
            </a:r>
            <a:r>
              <a:rPr lang="el-GR" sz="1600" dirty="0" err="1"/>
              <a:t>ΗΛΙΟΝ</a:t>
            </a:r>
            <a:r>
              <a:rPr lang="el-GR" sz="1600" dirty="0"/>
              <a:t> ΕΣΤΙΝ ΚΥΚΛΟΣ</a:t>
            </a:r>
          </a:p>
          <a:p>
            <a:r>
              <a:rPr lang="el-GR" sz="1600" dirty="0"/>
              <a:t>23 ΤΟΥ ΑΡΕΩΣ </a:t>
            </a:r>
            <a:r>
              <a:rPr lang="el-GR" sz="1600" dirty="0" err="1"/>
              <a:t>ΠΥΡΟΕΝΤΟΣ</a:t>
            </a:r>
            <a:r>
              <a:rPr lang="el-GR" sz="1600" dirty="0"/>
              <a:t>, ΤΟ ΔΕ </a:t>
            </a:r>
            <a:r>
              <a:rPr lang="el-GR" sz="1600" dirty="0" err="1"/>
              <a:t>ΔΙΑΠΟΡΕΥΟΜΕΝΟΝ</a:t>
            </a:r>
            <a:endParaRPr lang="el-GR" sz="1600" dirty="0"/>
          </a:p>
          <a:p>
            <a:r>
              <a:rPr lang="el-GR" sz="1600" dirty="0"/>
              <a:t>24 ΔΙΟΣ ΦΑΕΘΟΝΤΟΣ, ΤΟ ΔΕ </a:t>
            </a:r>
            <a:r>
              <a:rPr lang="el-GR" sz="1600" dirty="0" err="1"/>
              <a:t>ΔΙΑΠΟΡΕΥΟΜΕΝΟΝ̣</a:t>
            </a:r>
            <a:r>
              <a:rPr lang="el-GR" sz="1600" dirty="0"/>
              <a:t> </a:t>
            </a:r>
          </a:p>
          <a:p>
            <a:r>
              <a:rPr lang="el-GR" sz="1600" dirty="0"/>
              <a:t>25 ΚΡΟΝΟΥ </a:t>
            </a:r>
            <a:r>
              <a:rPr lang="el-GR" sz="1600" dirty="0" err="1"/>
              <a:t>ΦΑΙΝΟΝΤΟΣ</a:t>
            </a:r>
            <a:r>
              <a:rPr lang="el-GR" sz="1600" dirty="0"/>
              <a:t> ΚΥΚΛΟΣ, ΤΟ ΔΕ </a:t>
            </a:r>
            <a:r>
              <a:rPr lang="el-GR" sz="1600" dirty="0" err="1"/>
              <a:t>ΣΦΑΙΡΙΟΝ</a:t>
            </a:r>
            <a:r>
              <a:rPr lang="el-GR" sz="1600" dirty="0"/>
              <a:t> ΦΛ [ή ΦΑΙ]</a:t>
            </a:r>
          </a:p>
          <a:p>
            <a:r>
              <a:rPr lang="el-GR" sz="1600" dirty="0"/>
              <a:t>26 … </a:t>
            </a:r>
            <a:r>
              <a:rPr lang="el-GR" sz="1600" dirty="0" err="1"/>
              <a:t>ΕΡΑ</a:t>
            </a:r>
            <a:r>
              <a:rPr lang="el-GR" sz="1600" dirty="0"/>
              <a:t> ΔΕ ΤΟΥ ΚΟΣΜΟΥ ΚΕΙΤΑΙ ̣ </a:t>
            </a:r>
            <a:r>
              <a:rPr lang="el-GR" sz="1600" dirty="0" err="1"/>
              <a:t>̣</a:t>
            </a:r>
            <a:r>
              <a:rPr lang="el-GR" sz="1600" dirty="0"/>
              <a:t> </a:t>
            </a:r>
            <a:r>
              <a:rPr lang="el-GR" sz="1600" dirty="0" err="1"/>
              <a:t>̣</a:t>
            </a:r>
            <a:endParaRPr lang="el-GR" sz="1600" dirty="0"/>
          </a:p>
          <a:p>
            <a:r>
              <a:rPr lang="el-GR" sz="1600" dirty="0"/>
              <a:t>27 … ΜΕΝ ΣΤΟΙΧΕΙΑ ΠΑΡΑΚΕΙΜΕΝΑ…</a:t>
            </a:r>
          </a:p>
          <a:p>
            <a:r>
              <a:rPr lang="el-GR" sz="1600" dirty="0"/>
              <a:t>28</a:t>
            </a:r>
            <a:r>
              <a:rPr lang="el-GR" sz="1600" b="1" dirty="0"/>
              <a:t> </a:t>
            </a:r>
            <a:r>
              <a:rPr lang="el-GR" sz="1600" dirty="0"/>
              <a:t>…ΑΥΤΑ ΤΑΙΣ </a:t>
            </a:r>
            <a:r>
              <a:rPr lang="el-GR" sz="1600" dirty="0" err="1"/>
              <a:t>ΑΣΠΙΔ[ΙΣΚΑΙΣ</a:t>
            </a:r>
            <a:r>
              <a:rPr lang="el-GR" sz="1600" dirty="0"/>
              <a:t>]</a:t>
            </a:r>
          </a:p>
          <a:p>
            <a:r>
              <a:rPr lang="el-GR" sz="1600" dirty="0"/>
              <a:t>29 … ΠΡΟΕΙΡΗΜΕΝΑ</a:t>
            </a:r>
          </a:p>
          <a:p>
            <a:r>
              <a:rPr lang="el-GR" sz="1600" dirty="0"/>
              <a:t>30 …ΑΣΠ </a:t>
            </a:r>
          </a:p>
          <a:p>
            <a:r>
              <a:rPr lang="el-GR" sz="1600" dirty="0"/>
              <a:t> </a:t>
            </a:r>
          </a:p>
          <a:p>
            <a:r>
              <a:rPr lang="fr-FR" sz="1600" dirty="0"/>
              <a:t>1 </a:t>
            </a:r>
            <a:r>
              <a:rPr lang="el-GR" sz="1600" dirty="0"/>
              <a:t>…ΛΟΣ …</a:t>
            </a:r>
          </a:p>
          <a:p>
            <a:r>
              <a:rPr lang="fr-FR" sz="1600" dirty="0"/>
              <a:t>2 …</a:t>
            </a:r>
            <a:r>
              <a:rPr lang="el-GR" sz="1600" dirty="0"/>
              <a:t> ΑΠΟ ΤΩΝ ΔΙΑΙΡΕΣΕΩΝ</a:t>
            </a:r>
          </a:p>
          <a:p>
            <a:r>
              <a:rPr lang="fr-FR" sz="1600" dirty="0"/>
              <a:t>3  ̣ </a:t>
            </a:r>
            <a:r>
              <a:rPr lang="el-GR" sz="1600" dirty="0"/>
              <a:t>… ΕΝ </a:t>
            </a:r>
            <a:r>
              <a:rPr lang="el-GR" sz="1600" dirty="0" err="1"/>
              <a:t>ΟΛΗΙ</a:t>
            </a:r>
            <a:r>
              <a:rPr lang="el-GR" sz="1600" dirty="0"/>
              <a:t> </a:t>
            </a:r>
            <a:r>
              <a:rPr lang="el-GR" sz="1600" dirty="0" err="1"/>
              <a:t>ΤΗΙ</a:t>
            </a:r>
            <a:r>
              <a:rPr lang="el-GR" sz="1600" dirty="0"/>
              <a:t> </a:t>
            </a:r>
            <a:r>
              <a:rPr lang="el-GR" sz="1600" dirty="0" err="1"/>
              <a:t>ΕΛΙΚΙ</a:t>
            </a:r>
            <a:r>
              <a:rPr lang="el-GR" sz="1600" dirty="0"/>
              <a:t> ΤΜΗΜΑΤΑ ΣΛΕ</a:t>
            </a:r>
            <a:r>
              <a:rPr lang="fr-FR" sz="1600" dirty="0"/>
              <a:t> [235]</a:t>
            </a:r>
            <a:endParaRPr lang="el-GR" sz="1600" dirty="0"/>
          </a:p>
          <a:p>
            <a:r>
              <a:rPr lang="el-GR" sz="1600" dirty="0"/>
              <a:t>4 ΤΑΙ ΔΕ ΚΑΙ ΑΙ </a:t>
            </a:r>
            <a:r>
              <a:rPr lang="el-GR" sz="1600" dirty="0">
                <a:solidFill>
                  <a:srgbClr val="FF0000"/>
                </a:solidFill>
              </a:rPr>
              <a:t>ΕΔΞ</a:t>
            </a:r>
            <a:r>
              <a:rPr lang="el-GR" sz="1600" dirty="0"/>
              <a:t>ΑΙΡΕΣΙΜΟΙ ΗΜΕΡΑΙ ΚΑ [21]    </a:t>
            </a:r>
            <a:r>
              <a:rPr lang="el-GR" sz="1600" dirty="0">
                <a:solidFill>
                  <a:srgbClr val="FF0000"/>
                </a:solidFill>
              </a:rPr>
              <a:t>ΕΞ ?</a:t>
            </a:r>
          </a:p>
          <a:p>
            <a:r>
              <a:rPr lang="el-GR" sz="1600" dirty="0"/>
              <a:t>5 ΕΧΟΝ </a:t>
            </a:r>
            <a:r>
              <a:rPr lang="el-GR" sz="1600" dirty="0" err="1"/>
              <a:t>ΣΤΗΜΑΤΙΑ</a:t>
            </a:r>
            <a:r>
              <a:rPr lang="el-GR" sz="1600" dirty="0"/>
              <a:t> ΔΥΟ ΠΕΡΙ </a:t>
            </a:r>
            <a:r>
              <a:rPr lang="el-GR" sz="1600" dirty="0" err="1"/>
              <a:t>ΤΥΜΠΑΝΙΟΝ</a:t>
            </a:r>
            <a:endParaRPr lang="el-GR" sz="1600" dirty="0"/>
          </a:p>
          <a:p>
            <a:r>
              <a:rPr lang="el-GR" sz="1600" dirty="0"/>
              <a:t>6 ΤΑ ΠΡΟΕΙΡΗΜΕΝΑ </a:t>
            </a:r>
            <a:r>
              <a:rPr lang="el-GR" sz="1600" dirty="0" err="1"/>
              <a:t>ΣΤΗΜΑΤΙΑ</a:t>
            </a:r>
            <a:r>
              <a:rPr lang="el-GR" sz="1600" dirty="0"/>
              <a:t> ΤΡΗΜΑ…</a:t>
            </a:r>
          </a:p>
          <a:p>
            <a:r>
              <a:rPr lang="el-GR" sz="1600" dirty="0"/>
              <a:t>7 ΔΙΑ ΤΩΝ ΤΡΗΜΑΤΩΝ </a:t>
            </a:r>
            <a:r>
              <a:rPr lang="el-GR" sz="1600" dirty="0" err="1"/>
              <a:t>ΔΙΕΛΚΕΣΘΑΙ</a:t>
            </a:r>
            <a:r>
              <a:rPr lang="el-GR" sz="1600" dirty="0"/>
              <a:t> </a:t>
            </a:r>
          </a:p>
          <a:p>
            <a:r>
              <a:rPr lang="el-GR" sz="1600" dirty="0"/>
              <a:t>8 ΟΜΟΙΩΣ ΤΟΙΣ </a:t>
            </a:r>
            <a:r>
              <a:rPr lang="el-GR" sz="1600" dirty="0" err="1"/>
              <a:t>ΠΡΩ</a:t>
            </a:r>
            <a:r>
              <a:rPr lang="el-GR" sz="1600" dirty="0"/>
              <a:t> …</a:t>
            </a:r>
          </a:p>
          <a:p>
            <a:r>
              <a:rPr lang="el-GR" sz="1600" dirty="0"/>
              <a:t>9 </a:t>
            </a:r>
            <a:r>
              <a:rPr lang="el-GR" sz="1600" dirty="0" err="1"/>
              <a:t>ΦΥΕΣ</a:t>
            </a:r>
            <a:r>
              <a:rPr lang="el-GR" sz="1600" dirty="0"/>
              <a:t> </a:t>
            </a:r>
            <a:r>
              <a:rPr lang="el-GR" sz="1600" dirty="0" err="1"/>
              <a:t>ΠΟΙΗΣ</a:t>
            </a:r>
            <a:r>
              <a:rPr lang="el-GR" sz="1600" dirty="0"/>
              <a:t> … </a:t>
            </a:r>
            <a:r>
              <a:rPr lang="el-GR" sz="1600" dirty="0" err="1"/>
              <a:t>ΤΥΜΠ</a:t>
            </a:r>
            <a:r>
              <a:rPr lang="el-GR" sz="1600" b="1" dirty="0"/>
              <a:t> … </a:t>
            </a:r>
            <a:endParaRPr lang="el-GR" sz="1600" dirty="0"/>
          </a:p>
          <a:p>
            <a:r>
              <a:rPr lang="el-GR" sz="1600" dirty="0"/>
              <a:t>10 ΚΑΙ ΣΥΜΦΥΕΣ </a:t>
            </a:r>
          </a:p>
          <a:p>
            <a:r>
              <a:rPr lang="el-GR" sz="1600" dirty="0"/>
              <a:t>11 … Α </a:t>
            </a:r>
            <a:r>
              <a:rPr lang="el-GR" sz="1600" dirty="0" err="1"/>
              <a:t>ΣΤΗΜΑΤΙΑ</a:t>
            </a:r>
            <a:r>
              <a:rPr lang="el-GR" sz="1600" dirty="0"/>
              <a:t> </a:t>
            </a:r>
          </a:p>
          <a:p>
            <a:r>
              <a:rPr lang="el-GR" sz="1600" dirty="0"/>
              <a:t>12 Σ … </a:t>
            </a:r>
            <a:r>
              <a:rPr lang="el-GR" sz="1600" dirty="0" err="1"/>
              <a:t>ΑΓΕΣ</a:t>
            </a:r>
            <a:r>
              <a:rPr lang="el-GR" sz="1600" dirty="0"/>
              <a:t> …</a:t>
            </a:r>
          </a:p>
          <a:p>
            <a:r>
              <a:rPr lang="el-GR" sz="1600" dirty="0"/>
              <a:t>13 … ΡΟΥ </a:t>
            </a:r>
            <a:r>
              <a:rPr lang="el-GR" sz="1600" dirty="0" err="1"/>
              <a:t>ΘΟΔΟΥ</a:t>
            </a:r>
            <a:r>
              <a:rPr lang="el-GR" sz="1600" dirty="0"/>
              <a:t> Η …</a:t>
            </a:r>
          </a:p>
          <a:p>
            <a:r>
              <a:rPr lang="el-GR" sz="1600" dirty="0"/>
              <a:t>14 … ΤΗΝ </a:t>
            </a:r>
            <a:r>
              <a:rPr lang="el-GR" sz="1600" dirty="0" err="1"/>
              <a:t>ΕΝΑΝΤΙΑΝ</a:t>
            </a:r>
            <a:r>
              <a:rPr lang="el-GR" sz="1600" dirty="0"/>
              <a:t> Ε … </a:t>
            </a:r>
          </a:p>
          <a:p>
            <a:r>
              <a:rPr lang="el-GR" sz="1600" dirty="0"/>
              <a:t>15 … </a:t>
            </a:r>
            <a:r>
              <a:rPr lang="el-GR" sz="1600" dirty="0" err="1"/>
              <a:t>ΠΕΡΟΝΗΝ</a:t>
            </a:r>
            <a:r>
              <a:rPr lang="el-GR" sz="1600" dirty="0"/>
              <a:t> ΟΘΕΝ </a:t>
            </a:r>
            <a:r>
              <a:rPr lang="el-GR" sz="1600" dirty="0" err="1"/>
              <a:t>ΕΞΗΛΚΥΣΘΗ</a:t>
            </a:r>
            <a:r>
              <a:rPr lang="el-GR" sz="1600" dirty="0"/>
              <a:t> </a:t>
            </a:r>
          </a:p>
          <a:p>
            <a:r>
              <a:rPr lang="el-GR" sz="1600" dirty="0"/>
              <a:t>16 … ΤΗΣ ΠΡΩΤΗΣ ΧΩΡΑΣ Μ … </a:t>
            </a:r>
          </a:p>
          <a:p>
            <a:r>
              <a:rPr lang="el-GR" sz="1600" dirty="0"/>
              <a:t>17 </a:t>
            </a:r>
            <a:r>
              <a:rPr lang="el-GR" sz="1600" dirty="0" err="1"/>
              <a:t>ΓΝΩΜΟΝΙΑ</a:t>
            </a:r>
            <a:r>
              <a:rPr lang="el-GR" sz="1600" dirty="0"/>
              <a:t> ΔΥΟ ΩΝ ΤΑ ΑΚΡΑ ΦΕΡΕΤΑΙ</a:t>
            </a:r>
          </a:p>
          <a:p>
            <a:r>
              <a:rPr lang="el-GR" sz="1600" dirty="0"/>
              <a:t>18 ΤΕΣΣΑΡΑ, ΔΗΛΟΙ </a:t>
            </a:r>
            <a:r>
              <a:rPr lang="el-GR" sz="1600" dirty="0" err="1"/>
              <a:t>Δ᾿</a:t>
            </a:r>
            <a:r>
              <a:rPr lang="el-GR" sz="1600" dirty="0"/>
              <a:t> Ο ΜΕΝ ΤΗΝ </a:t>
            </a:r>
            <a:r>
              <a:rPr lang="el-GR" sz="1600" dirty="0">
                <a:solidFill>
                  <a:srgbClr val="FF0000"/>
                </a:solidFill>
              </a:rPr>
              <a:t>ή</a:t>
            </a:r>
            <a:r>
              <a:rPr lang="el-GR" sz="1600" dirty="0"/>
              <a:t> ΤΕΣΣΑΡΑ, ΔΗΛ </a:t>
            </a:r>
            <a:r>
              <a:rPr lang="el-GR" sz="1600" dirty="0" err="1"/>
              <a:t>ΟΙΔΟΜΕΝ</a:t>
            </a:r>
            <a:r>
              <a:rPr lang="el-GR" sz="1600" dirty="0"/>
              <a:t> ΤΗΝ</a:t>
            </a:r>
          </a:p>
          <a:p>
            <a:r>
              <a:rPr lang="el-GR" sz="1600" dirty="0"/>
              <a:t>19 </a:t>
            </a:r>
            <a:r>
              <a:rPr lang="el-GR" sz="1600" dirty="0" err="1"/>
              <a:t>̣Σ</a:t>
            </a:r>
            <a:r>
              <a:rPr lang="el-GR" sz="1600" dirty="0"/>
              <a:t> ΤΗΝ ΤΗΣ </a:t>
            </a:r>
            <a:r>
              <a:rPr lang="el-GR" sz="1600" dirty="0" err="1"/>
              <a:t>ΟϚ</a:t>
            </a:r>
            <a:r>
              <a:rPr lang="en-US" sz="1600" dirty="0"/>
              <a:t>L </a:t>
            </a:r>
            <a:r>
              <a:rPr lang="el-GR" sz="1600" dirty="0"/>
              <a:t>ΙΘ</a:t>
            </a:r>
            <a:r>
              <a:rPr lang="en-US" sz="1600" dirty="0"/>
              <a:t>L</a:t>
            </a:r>
            <a:r>
              <a:rPr lang="el-GR" sz="1600" dirty="0"/>
              <a:t> [76 ΕΤΗ ΚΑΙ 19 ΕΤΗ] ΤΟΥ[</a:t>
            </a:r>
          </a:p>
          <a:p>
            <a:r>
              <a:rPr lang="el-GR" sz="1600" dirty="0"/>
              <a:t>20 </a:t>
            </a:r>
            <a:r>
              <a:rPr lang="el-GR" sz="1600" dirty="0" err="1"/>
              <a:t>ΜΟΣ</a:t>
            </a:r>
            <a:r>
              <a:rPr lang="el-GR" sz="1600" dirty="0"/>
              <a:t> ΕΙΣ ΙΣΑ ΣΚΓ [223 μήνες] ΣΥΝ ΤΕΣ</a:t>
            </a:r>
          </a:p>
          <a:p>
            <a:r>
              <a:rPr lang="el-GR" sz="1600" dirty="0"/>
              <a:t>21 … ΤΕ Α ΟΣ ΔΙΑΙΡΕΘΕΙ</a:t>
            </a:r>
            <a:r>
              <a:rPr lang="el-GR" sz="1600" dirty="0">
                <a:solidFill>
                  <a:srgbClr val="FF0000"/>
                </a:solidFill>
              </a:rPr>
              <a:t> Ι </a:t>
            </a:r>
            <a:r>
              <a:rPr lang="el-GR" sz="1600" dirty="0"/>
              <a:t>Η ΟΛΗ …  </a:t>
            </a:r>
            <a:r>
              <a:rPr lang="el-GR" sz="1600" dirty="0">
                <a:solidFill>
                  <a:srgbClr val="FF0000"/>
                </a:solidFill>
              </a:rPr>
              <a:t>?</a:t>
            </a:r>
          </a:p>
          <a:p>
            <a:r>
              <a:rPr lang="el-GR" sz="1600" dirty="0"/>
              <a:t>22 … ΜΟΝ … ΟΙ ΓΛΕΙΠΤΙΚΟΙΣ ΧΡ…</a:t>
            </a:r>
          </a:p>
          <a:p>
            <a:r>
              <a:rPr lang="el-GR" sz="1600" dirty="0"/>
              <a:t>23 ΟΜΟΙΩΣ ΤΟΙΣ ΕΠΙ ΤΗΣ Ε </a:t>
            </a:r>
          </a:p>
          <a:p>
            <a:r>
              <a:rPr lang="el-GR" sz="1600" dirty="0"/>
              <a:t>24 ΑΚΡΟΝ ΦΕΡΕΤΑΙ Κ</a:t>
            </a:r>
          </a:p>
          <a:p>
            <a:r>
              <a:rPr lang="el-GR" sz="1600" dirty="0"/>
              <a:t>25  </a:t>
            </a:r>
            <a:r>
              <a:rPr lang="el-GR" sz="1600" dirty="0" err="1"/>
              <a:t>ΜΕΝΤ</a:t>
            </a:r>
            <a:r>
              <a:rPr lang="el-GR" sz="1600" dirty="0"/>
              <a:t> ΥΠ</a:t>
            </a:r>
          </a:p>
          <a:p>
            <a:r>
              <a:rPr lang="el-GR" sz="1600" dirty="0" err="1"/>
              <a:t>Παχ̣ών</a:t>
            </a:r>
            <a:endParaRPr lang="el-GR" sz="1600" dirty="0"/>
          </a:p>
          <a:p>
            <a:r>
              <a:rPr lang="el-GR" sz="1600" dirty="0" err="1"/>
              <a:t>Παῦνι</a:t>
            </a:r>
            <a:endParaRPr lang="el-GR" sz="1600" dirty="0"/>
          </a:p>
          <a:p>
            <a:r>
              <a:rPr lang="el-GR" sz="1600" dirty="0" err="1"/>
              <a:t>Ἐπείφ</a:t>
            </a:r>
            <a:endParaRPr lang="el-GR" sz="1600" dirty="0"/>
          </a:p>
          <a:p>
            <a:r>
              <a:rPr lang="el-GR" sz="1600" i="1" dirty="0"/>
              <a:t> </a:t>
            </a:r>
            <a:endParaRPr lang="vi-VN" sz="1600" b="1" dirty="0"/>
          </a:p>
        </p:txBody>
      </p:sp>
      <p:grpSp>
        <p:nvGrpSpPr>
          <p:cNvPr id="34" name="Ομάδα 33"/>
          <p:cNvGrpSpPr/>
          <p:nvPr/>
        </p:nvGrpSpPr>
        <p:grpSpPr>
          <a:xfrm>
            <a:off x="1584426" y="829659"/>
            <a:ext cx="4830786" cy="5334632"/>
            <a:chOff x="1993246" y="829659"/>
            <a:chExt cx="4830786" cy="5334632"/>
          </a:xfrm>
        </p:grpSpPr>
        <p:sp>
          <p:nvSpPr>
            <p:cNvPr id="42" name="Rectangle 95"/>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p>
              <a:pPr algn="ctr" defTabSz="6097588"/>
              <a:r>
                <a:rPr lang="en-GB" sz="2400" dirty="0" err="1">
                  <a:solidFill>
                    <a:srgbClr val="003399"/>
                  </a:solidFill>
                </a:rPr>
                <a:t>Universiteti</a:t>
              </a:r>
              <a:r>
                <a:rPr lang="en-GB" sz="2400" dirty="0">
                  <a:solidFill>
                    <a:srgbClr val="003399"/>
                  </a:solidFill>
                </a:rPr>
                <a:t> </a:t>
              </a:r>
              <a:r>
                <a:rPr lang="en-GB" sz="2400" dirty="0" err="1">
                  <a:solidFill>
                    <a:srgbClr val="003399"/>
                  </a:solidFill>
                </a:rPr>
                <a:t>Kombëtar</a:t>
              </a:r>
              <a:r>
                <a:rPr lang="en-GB" sz="2400" dirty="0">
                  <a:solidFill>
                    <a:srgbClr val="003399"/>
                  </a:solidFill>
                </a:rPr>
                <a:t> </a:t>
              </a:r>
              <a:r>
                <a:rPr lang="en-GB" sz="2400" dirty="0" err="1">
                  <a:solidFill>
                    <a:srgbClr val="003399"/>
                  </a:solidFill>
                </a:rPr>
                <a:t>dhe</a:t>
              </a:r>
              <a:r>
                <a:rPr lang="en-GB" sz="2400" dirty="0">
                  <a:solidFill>
                    <a:srgbClr val="003399"/>
                  </a:solidFill>
                </a:rPr>
                <a:t> </a:t>
              </a:r>
              <a:r>
                <a:rPr lang="en-GB" sz="2400" dirty="0" err="1">
                  <a:solidFill>
                    <a:srgbClr val="003399"/>
                  </a:solidFill>
                </a:rPr>
                <a:t>Kapodistrian</a:t>
              </a:r>
              <a:r>
                <a:rPr lang="en-GB" sz="2400" dirty="0">
                  <a:solidFill>
                    <a:srgbClr val="003399"/>
                  </a:solidFill>
                </a:rPr>
                <a:t> </a:t>
              </a:r>
              <a:r>
                <a:rPr lang="en-GB" sz="2400" dirty="0" err="1">
                  <a:solidFill>
                    <a:srgbClr val="003399"/>
                  </a:solidFill>
                </a:rPr>
                <a:t>i</a:t>
              </a:r>
              <a:r>
                <a:rPr lang="en-GB" sz="2400" dirty="0">
                  <a:solidFill>
                    <a:srgbClr val="003399"/>
                  </a:solidFill>
                </a:rPr>
                <a:t> </a:t>
              </a:r>
              <a:r>
                <a:rPr lang="en-GB" sz="2400" dirty="0" err="1">
                  <a:solidFill>
                    <a:srgbClr val="003399"/>
                  </a:solidFill>
                </a:rPr>
                <a:t>Athinës</a:t>
              </a:r>
              <a:endParaRPr lang="el-GR" sz="2400" dirty="0">
                <a:solidFill>
                  <a:srgbClr val="003399"/>
                </a:solidFill>
              </a:endParaRP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11"/>
                </a:rPr>
                <a:t>xmoussas@phys.uoa.gr</a:t>
              </a:r>
              <a:r>
                <a:rPr lang="en-GB" sz="1400" b="1" dirty="0">
                  <a:solidFill>
                    <a:srgbClr val="003399"/>
                  </a:solidFill>
                </a:rPr>
                <a:t>, </a:t>
              </a:r>
              <a:r>
                <a:rPr lang="en-GB" sz="1400" b="1" dirty="0">
                  <a:solidFill>
                    <a:srgbClr val="003399"/>
                  </a:solidFill>
                  <a:hlinkClick r:id="rId12"/>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2022 X. Moussas</a:t>
              </a:r>
              <a:endParaRPr lang="el-GR" sz="1400" dirty="0">
                <a:solidFill>
                  <a:srgbClr val="003399"/>
                </a:solidFill>
              </a:endParaRPr>
            </a:p>
            <a:p>
              <a:pPr algn="ctr" defTabSz="6097588"/>
              <a:endParaRPr lang="el-GR" sz="2400" dirty="0">
                <a:solidFill>
                  <a:srgbClr val="003399"/>
                </a:solidFill>
              </a:endParaRPr>
            </a:p>
          </p:txBody>
        </p:sp>
        <p:pic>
          <p:nvPicPr>
            <p:cNvPr id="39" name="Picture 2" descr="https://upload.wikimedia.org/wikipedia/el/2/2b/Logo_uoa_blu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Εικόνα 4" descr="Εικόνα που περιέχει τέχνη, χρυσό, κίτρινο&#10;&#10;Περιγραφή που δημιουργήθηκε αυτόματα">
            <a:extLst>
              <a:ext uri="{FF2B5EF4-FFF2-40B4-BE49-F238E27FC236}">
                <a16:creationId xmlns:a16="http://schemas.microsoft.com/office/drawing/2014/main" id="{BE24BB91-E429-2A27-F954-12B9000E64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100831" y="718783"/>
            <a:ext cx="3310566" cy="4673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6789E-6 -3.14088E-6 L -0.0125 -0.55011 " pathEditMode="relative" rAng="0" ptsTypes="AA">
                                      <p:cBhvr>
                                        <p:cTn id="6" dur="10000" fill="hold"/>
                                        <p:tgtEl>
                                          <p:spTgt spid="18"/>
                                        </p:tgtEl>
                                        <p:attrNameLst>
                                          <p:attrName>ppt_x</p:attrName>
                                          <p:attrName>ppt_y</p:attrName>
                                        </p:attrNameLst>
                                      </p:cBhvr>
                                      <p:rCtr x="-625" y="-275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TotalTime>
  <Words>2666</Words>
  <Application>Microsoft Office PowerPoint</Application>
  <PresentationFormat>Προσαρμογή</PresentationFormat>
  <Paragraphs>255</Paragraphs>
  <Slides>1</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vt:i4>
      </vt:variant>
    </vt:vector>
  </HeadingPairs>
  <TitlesOfParts>
    <vt:vector size="5" baseType="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81</cp:revision>
  <dcterms:created xsi:type="dcterms:W3CDTF">2014-06-01T18:00:45Z</dcterms:created>
  <dcterms:modified xsi:type="dcterms:W3CDTF">2024-03-20T09:01:16Z</dcterms:modified>
</cp:coreProperties>
</file>