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40" autoAdjust="0"/>
  </p:normalViewPr>
  <p:slideViewPr>
    <p:cSldViewPr>
      <p:cViewPr varScale="1">
        <p:scale>
          <a:sx n="10" d="100"/>
          <a:sy n="10" d="100"/>
        </p:scale>
        <p:origin x="2424" y="4"/>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xmoussas@gmail.com" TargetMode="External"/><Relationship Id="rId5" Type="http://schemas.openxmlformats.org/officeDocument/2006/relationships/hyperlink" Target="mailto:xmoussas@phys.uoa.gr"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4662486" y="5217421"/>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i="1" dirty="0">
                <a:solidFill>
                  <a:srgbClr val="003399"/>
                </a:solidFill>
                <a:effectLst>
                  <a:outerShdw blurRad="38100" dist="38100" dir="2700000" algn="tl">
                    <a:srgbClr val="000000">
                      <a:alpha val="43137"/>
                    </a:srgbClr>
                  </a:outerShdw>
                </a:effectLst>
                <a:latin typeface="Times New Roman" pitchFamily="18" charset="0"/>
              </a:rPr>
              <a:t>Έκθεση Μηχανισμού Αντικυθήρων</a:t>
            </a:r>
          </a:p>
          <a:p>
            <a:pPr algn="ctr" defTabSz="1463422" rtl="1" eaLnBrk="0" hangingPunct="0">
              <a:defRPr/>
            </a:pPr>
            <a:r>
              <a:rPr lang="el-GR" sz="8800" b="1" i="1" dirty="0">
                <a:solidFill>
                  <a:srgbClr val="003399"/>
                </a:solidFill>
                <a:effectLst>
                  <a:outerShdw blurRad="38100" dist="38100" dir="2700000" algn="tl">
                    <a:srgbClr val="000000">
                      <a:alpha val="43137"/>
                    </a:srgbClr>
                  </a:outerShdw>
                </a:effectLst>
                <a:latin typeface="Times New Roman" pitchFamily="18" charset="0"/>
              </a:rPr>
              <a:t>Τ</a:t>
            </a:r>
            <a:r>
              <a:rPr lang="en-US" sz="8800" b="1" i="1" dirty="0">
                <a:solidFill>
                  <a:srgbClr val="003399"/>
                </a:solidFill>
                <a:effectLst>
                  <a:outerShdw blurRad="38100" dist="38100" dir="2700000" algn="tl">
                    <a:srgbClr val="000000">
                      <a:alpha val="43137"/>
                    </a:srgbClr>
                  </a:outerShdw>
                </a:effectLst>
                <a:latin typeface="Times New Roman" pitchFamily="18" charset="0"/>
              </a:rPr>
              <a:t>o</a:t>
            </a:r>
            <a:r>
              <a:rPr lang="el-GR" sz="8800" b="1" i="1" dirty="0">
                <a:solidFill>
                  <a:srgbClr val="003399"/>
                </a:solidFill>
                <a:effectLst>
                  <a:outerShdw blurRad="38100" dist="38100" dir="2700000" algn="tl">
                    <a:srgbClr val="000000">
                      <a:alpha val="43137"/>
                    </a:srgbClr>
                  </a:outerShdw>
                </a:effectLst>
                <a:latin typeface="Times New Roman" pitchFamily="18" charset="0"/>
              </a:rPr>
              <a:t> </a:t>
            </a:r>
            <a:r>
              <a:rPr lang="el-GR" sz="8800" b="1" i="1" dirty="0" err="1">
                <a:solidFill>
                  <a:srgbClr val="003399"/>
                </a:solidFill>
                <a:effectLst>
                  <a:outerShdw blurRad="38100" dist="38100" dir="2700000" algn="tl">
                    <a:srgbClr val="000000">
                      <a:alpha val="43137"/>
                    </a:srgbClr>
                  </a:outerShdw>
                </a:effectLst>
                <a:latin typeface="Times New Roman" pitchFamily="18" charset="0"/>
              </a:rPr>
              <a:t>Ηπειρώτικ</a:t>
            </a:r>
            <a:r>
              <a:rPr lang="en-US" sz="8800" b="1" i="1" dirty="0">
                <a:solidFill>
                  <a:srgbClr val="003399"/>
                </a:solidFill>
                <a:effectLst>
                  <a:outerShdw blurRad="38100" dist="38100" dir="2700000" algn="tl">
                    <a:srgbClr val="000000">
                      <a:alpha val="43137"/>
                    </a:srgbClr>
                  </a:outerShdw>
                </a:effectLst>
                <a:latin typeface="Times New Roman" pitchFamily="18" charset="0"/>
              </a:rPr>
              <a:t>o</a:t>
            </a:r>
            <a:r>
              <a:rPr lang="el-GR" sz="8800" b="1" i="1" dirty="0">
                <a:solidFill>
                  <a:srgbClr val="003399"/>
                </a:solidFill>
                <a:effectLst>
                  <a:outerShdw blurRad="38100" dist="38100" dir="2700000" algn="tl">
                    <a:srgbClr val="000000">
                      <a:alpha val="43137"/>
                    </a:srgbClr>
                  </a:outerShdw>
                </a:effectLst>
                <a:latin typeface="Times New Roman" pitchFamily="18" charset="0"/>
              </a:rPr>
              <a:t> και άλλα ημερολόγια</a:t>
            </a:r>
            <a:endParaRPr lang="en-US" sz="4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30" name="Rectangle 36"/>
          <p:cNvSpPr>
            <a:spLocks noChangeArrowheads="1"/>
          </p:cNvSpPr>
          <p:nvPr/>
        </p:nvSpPr>
        <p:spPr bwMode="auto">
          <a:xfrm>
            <a:off x="4974340" y="194456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9600" b="1" i="1" dirty="0">
                <a:solidFill>
                  <a:srgbClr val="003399"/>
                </a:solidFill>
                <a:effectLst>
                  <a:outerShdw blurRad="38100" dist="38100" dir="2700000" algn="tl">
                    <a:srgbClr val="000000">
                      <a:alpha val="43137"/>
                    </a:srgbClr>
                  </a:outerShdw>
                </a:effectLst>
                <a:latin typeface="Times New Roman" pitchFamily="18" charset="0"/>
              </a:rPr>
              <a:t>The Antikythera Mechanism Exhibition</a:t>
            </a:r>
          </a:p>
          <a:p>
            <a:pPr algn="ctr" defTabSz="1463422" rtl="1" eaLnBrk="0" hangingPunct="0">
              <a:defRPr/>
            </a:pPr>
            <a:r>
              <a:rPr lang="en-GB" sz="8000" b="1" i="1" dirty="0">
                <a:solidFill>
                  <a:srgbClr val="003399"/>
                </a:solidFill>
                <a:effectLst>
                  <a:outerShdw blurRad="38100" dist="38100" dir="2700000" algn="tl">
                    <a:srgbClr val="000000">
                      <a:alpha val="43137"/>
                    </a:srgbClr>
                  </a:outerShdw>
                </a:effectLst>
                <a:latin typeface="Times New Roman" pitchFamily="18" charset="0"/>
              </a:rPr>
              <a:t>The </a:t>
            </a:r>
            <a:r>
              <a:rPr lang="en-GB" sz="8000" b="1" i="1" dirty="0" err="1">
                <a:solidFill>
                  <a:srgbClr val="003399"/>
                </a:solidFill>
                <a:effectLst>
                  <a:outerShdw blurRad="38100" dist="38100" dir="2700000" algn="tl">
                    <a:srgbClr val="000000">
                      <a:alpha val="43137"/>
                    </a:srgbClr>
                  </a:outerShdw>
                </a:effectLst>
                <a:latin typeface="Times New Roman" pitchFamily="18" charset="0"/>
              </a:rPr>
              <a:t>Epirotic</a:t>
            </a:r>
            <a:r>
              <a:rPr lang="en-GB" sz="8000" b="1" i="1" dirty="0">
                <a:solidFill>
                  <a:srgbClr val="003399"/>
                </a:solidFill>
                <a:effectLst>
                  <a:outerShdw blurRad="38100" dist="38100" dir="2700000" algn="tl">
                    <a:srgbClr val="000000">
                      <a:alpha val="43137"/>
                    </a:srgbClr>
                  </a:outerShdw>
                </a:effectLst>
                <a:latin typeface="Times New Roman" pitchFamily="18" charset="0"/>
              </a:rPr>
              <a:t> and other calendars</a:t>
            </a:r>
            <a:endParaRPr lang="en-US" sz="60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5" name="Ορθογώνιο 4"/>
          <p:cNvSpPr/>
          <p:nvPr/>
        </p:nvSpPr>
        <p:spPr>
          <a:xfrm>
            <a:off x="1152379" y="10526010"/>
            <a:ext cx="9865096" cy="38379737"/>
          </a:xfrm>
          <a:prstGeom prst="rect">
            <a:avLst/>
          </a:prstGeom>
        </p:spPr>
        <p:txBody>
          <a:bodyPr wrap="square">
            <a:spAutoFit/>
          </a:bodyPr>
          <a:lstStyle/>
          <a:p>
            <a:r>
              <a:rPr lang="en-US" sz="3600" b="1" dirty="0"/>
              <a:t>The Greek calendars </a:t>
            </a:r>
            <a:endParaRPr lang="en-US" sz="3600" dirty="0"/>
          </a:p>
          <a:p>
            <a:endParaRPr lang="en-US" sz="3600" dirty="0"/>
          </a:p>
          <a:p>
            <a:r>
              <a:rPr lang="en-US" sz="3600" dirty="0"/>
              <a:t>The Antikythera Mechanism is an astronomical computer, possibly an astronomical clock, and a </a:t>
            </a:r>
            <a:r>
              <a:rPr lang="en-US" sz="3600" dirty="0" err="1"/>
              <a:t>calendaric</a:t>
            </a:r>
            <a:r>
              <a:rPr lang="en-US" sz="3600" dirty="0"/>
              <a:t> mechanism. It has various calendars which were used by the Greeks and other peoples over the centuries. It was also used to synchronize calendars. The Greeks, like others, had various lunisolar calendars.</a:t>
            </a:r>
            <a:endParaRPr lang="el-GR" sz="3600" dirty="0"/>
          </a:p>
          <a:p>
            <a:endParaRPr lang="en-US" sz="2800" dirty="0"/>
          </a:p>
          <a:p>
            <a:r>
              <a:rPr lang="en-US" sz="2800" dirty="0"/>
              <a:t>Greek states used also</a:t>
            </a:r>
            <a:r>
              <a:rPr lang="el-GR" sz="2800" dirty="0"/>
              <a:t> ι</a:t>
            </a:r>
            <a:r>
              <a:rPr lang="en-US" sz="2800" dirty="0"/>
              <a:t>in parallel</a:t>
            </a:r>
            <a:r>
              <a:rPr lang="el-GR" sz="2800" dirty="0"/>
              <a:t> </a:t>
            </a:r>
            <a:r>
              <a:rPr lang="en-US" sz="2800" dirty="0"/>
              <a:t>a solar calendar, a tropical calendar as we call it. A lunisolar calendar for religious holidays, for the Olympics and other games. Traditionally, the Greeks and other peoples, as far as Sweden, used the eight-year-</a:t>
            </a:r>
            <a:r>
              <a:rPr lang="en-US" sz="2800" dirty="0" err="1"/>
              <a:t>cylce</a:t>
            </a:r>
            <a:r>
              <a:rPr lang="en-US" sz="2800" dirty="0"/>
              <a:t>, </a:t>
            </a:r>
            <a:r>
              <a:rPr lang="en-US" sz="2800" dirty="0" err="1"/>
              <a:t>oktaetiris</a:t>
            </a:r>
            <a:r>
              <a:rPr lang="en-US" sz="2800" dirty="0"/>
              <a:t>, which must have been a prehistoric calendar. </a:t>
            </a:r>
            <a:r>
              <a:rPr lang="el-GR" sz="2800" dirty="0"/>
              <a:t>A</a:t>
            </a:r>
            <a:r>
              <a:rPr lang="en-US" sz="2800" dirty="0"/>
              <a:t> most accurate calendar of 19 years was developed in the time of Socrates and Plato in Athens by Meton. </a:t>
            </a:r>
            <a:endParaRPr lang="el-GR" sz="2800" dirty="0"/>
          </a:p>
          <a:p>
            <a:br>
              <a:rPr lang="el-GR" sz="2800" dirty="0"/>
            </a:br>
            <a:r>
              <a:rPr lang="en-US" sz="2800" dirty="0"/>
              <a:t>Each city state calendar had its own month names, which may have small or large differences from other similar calendars. Greek calendars initially, probably from prehistoric times, followed the </a:t>
            </a:r>
            <a:r>
              <a:rPr lang="en-US" sz="2800" dirty="0" err="1"/>
              <a:t>oktaetiris</a:t>
            </a:r>
            <a:r>
              <a:rPr lang="en-US" sz="2800" dirty="0"/>
              <a:t> eight year cycle and later the </a:t>
            </a:r>
            <a:r>
              <a:rPr lang="en-US" sz="2800" dirty="0" err="1"/>
              <a:t>Metonic</a:t>
            </a:r>
            <a:r>
              <a:rPr lang="en-US" sz="2800" dirty="0"/>
              <a:t> periodicity of 19 years. The Meton cycle lasts 235 months or 19 years or 6940 days. </a:t>
            </a:r>
            <a:r>
              <a:rPr lang="en-US" sz="2800" dirty="0" err="1"/>
              <a:t>Meton's</a:t>
            </a:r>
            <a:r>
              <a:rPr lang="en-US" sz="2800" dirty="0"/>
              <a:t> calendar was introduced in Athens in 432 BC. The 19-year cycle of Meton was chosen as a calendar by the Athenians and later by all the Greeks because it synchronizes the tropical year with the phases of the Moon quite well.</a:t>
            </a:r>
            <a:endParaRPr lang="el-GR" sz="2800" dirty="0"/>
          </a:p>
          <a:p>
            <a:r>
              <a:rPr lang="en-US" sz="2800" dirty="0"/>
              <a:t>Each city-state had its own calendar for reasons of tradition, politics, local climatic reasons (</a:t>
            </a:r>
            <a:r>
              <a:rPr lang="en-US" sz="2800" dirty="0" err="1"/>
              <a:t>eg</a:t>
            </a:r>
            <a:r>
              <a:rPr lang="en-US" sz="2800" dirty="0"/>
              <a:t> when cereals are sown), sense of independence and identity. There were hundreds of lunisolar calendars. Many of them belong to some Greek calendar families. A large calendar family was the Doric calendars. In these the Corinthian subfamily of calendars belonged. A group of Corinthians were the </a:t>
            </a:r>
            <a:r>
              <a:rPr lang="en-US" sz="2800" dirty="0" err="1"/>
              <a:t>Epirotic</a:t>
            </a:r>
            <a:r>
              <a:rPr lang="en-US" sz="2800" dirty="0"/>
              <a:t> Calendars. Some of the calendars are the Attic, </a:t>
            </a:r>
            <a:r>
              <a:rPr lang="en-US" sz="2800" dirty="0" err="1"/>
              <a:t>Epirotic</a:t>
            </a:r>
            <a:r>
              <a:rPr lang="en-US" sz="2800" dirty="0"/>
              <a:t>, Macedonian, </a:t>
            </a:r>
            <a:r>
              <a:rPr lang="en-US" sz="2800" dirty="0" err="1"/>
              <a:t>Rhodian</a:t>
            </a:r>
            <a:r>
              <a:rPr lang="en-US" sz="2800" dirty="0"/>
              <a:t>, </a:t>
            </a:r>
            <a:r>
              <a:rPr lang="en-US" sz="2800" dirty="0" err="1"/>
              <a:t>Coan</a:t>
            </a:r>
            <a:r>
              <a:rPr lang="en-US" sz="2800" dirty="0"/>
              <a:t>. The calendars differed in the names of the months and the beginning of the year. The year usually began with the new Moon of the Autumn or Spring Equinox or with the Winter or Summer Solstice, or even an new Moon well after. The beginning of the year of the Lacedaemonians was the autumnal equinox, of the Macedonians the year began with the new moon after the autumnal equinox, the Attic calendar had initially the autumnal equinox and later, after the introduction of the Meton circle, the new moon after the summer solstice and the Athenian economic and military year began on August 15th.</a:t>
            </a:r>
            <a:endParaRPr lang="el-GR" sz="2800" dirty="0"/>
          </a:p>
          <a:p>
            <a:endParaRPr lang="en-US" sz="2400" dirty="0"/>
          </a:p>
          <a:p>
            <a:r>
              <a:rPr lang="en-US" sz="3200" b="1" dirty="0"/>
              <a:t>The calendar of the Antikythera Mechanism is </a:t>
            </a:r>
            <a:r>
              <a:rPr lang="en-US" sz="3200" b="1" dirty="0" err="1"/>
              <a:t>Epirotic</a:t>
            </a:r>
            <a:r>
              <a:rPr lang="en-US" sz="3200" b="1" dirty="0"/>
              <a:t>. </a:t>
            </a:r>
            <a:endParaRPr lang="el-GR" sz="3200" dirty="0"/>
          </a:p>
          <a:p>
            <a:endParaRPr lang="en-US" sz="3200" dirty="0"/>
          </a:p>
          <a:p>
            <a:r>
              <a:rPr lang="en-US" sz="3200" dirty="0"/>
              <a:t>The names of the months of the </a:t>
            </a:r>
            <a:r>
              <a:rPr lang="en-US" sz="3200" dirty="0" err="1"/>
              <a:t>metonic</a:t>
            </a:r>
            <a:r>
              <a:rPr lang="en-US" sz="3200" dirty="0"/>
              <a:t> calendar of the Antikythera mechanism are: </a:t>
            </a:r>
            <a:r>
              <a:rPr lang="en-US" sz="3200" dirty="0" err="1"/>
              <a:t>Phoenicaios</a:t>
            </a:r>
            <a:r>
              <a:rPr lang="en-US" sz="3200" dirty="0"/>
              <a:t>, </a:t>
            </a:r>
            <a:r>
              <a:rPr lang="en-US" sz="3200" dirty="0" err="1"/>
              <a:t>Kranios</a:t>
            </a:r>
            <a:r>
              <a:rPr lang="en-US" sz="3200" dirty="0"/>
              <a:t>, </a:t>
            </a:r>
            <a:r>
              <a:rPr lang="el-GR" sz="3200" dirty="0"/>
              <a:t>(Η)</a:t>
            </a:r>
            <a:r>
              <a:rPr lang="en-US" sz="3200" dirty="0" err="1"/>
              <a:t>Aliotropios</a:t>
            </a:r>
            <a:r>
              <a:rPr lang="en-US" sz="3200" dirty="0"/>
              <a:t>, </a:t>
            </a:r>
            <a:r>
              <a:rPr lang="en-US" sz="3200" dirty="0" err="1"/>
              <a:t>Machaneus</a:t>
            </a:r>
            <a:r>
              <a:rPr lang="en-US" sz="3200" dirty="0"/>
              <a:t>, </a:t>
            </a:r>
            <a:r>
              <a:rPr lang="en-US" sz="3200" dirty="0" err="1"/>
              <a:t>Dodekateus</a:t>
            </a:r>
            <a:r>
              <a:rPr lang="en-US" sz="3200" dirty="0"/>
              <a:t>, </a:t>
            </a:r>
            <a:r>
              <a:rPr lang="en-US" sz="3200" dirty="0" err="1"/>
              <a:t>Eucleios</a:t>
            </a:r>
            <a:r>
              <a:rPr lang="en-US" sz="3200" dirty="0"/>
              <a:t>, </a:t>
            </a:r>
            <a:r>
              <a:rPr lang="en-US" sz="3200" dirty="0" err="1"/>
              <a:t>Artemisios</a:t>
            </a:r>
            <a:r>
              <a:rPr lang="en-US" sz="3200" dirty="0"/>
              <a:t>, </a:t>
            </a:r>
            <a:r>
              <a:rPr lang="en-US" sz="3200" dirty="0" err="1"/>
              <a:t>Psydreus</a:t>
            </a:r>
            <a:r>
              <a:rPr lang="en-US" sz="3200" dirty="0"/>
              <a:t>, </a:t>
            </a:r>
            <a:r>
              <a:rPr lang="en-US" sz="3200" dirty="0" err="1"/>
              <a:t>Gamilios</a:t>
            </a:r>
            <a:r>
              <a:rPr lang="en-US" sz="3200" dirty="0"/>
              <a:t>, </a:t>
            </a:r>
            <a:r>
              <a:rPr lang="en-US" sz="3200" dirty="0" err="1"/>
              <a:t>Agrianios</a:t>
            </a:r>
            <a:r>
              <a:rPr lang="en-US" sz="3200" dirty="0"/>
              <a:t>, </a:t>
            </a:r>
            <a:r>
              <a:rPr lang="en-US" sz="3200" dirty="0" err="1"/>
              <a:t>Panamos</a:t>
            </a:r>
            <a:r>
              <a:rPr lang="en-US" sz="3200" dirty="0"/>
              <a:t>, </a:t>
            </a:r>
            <a:r>
              <a:rPr lang="en-US" sz="3200" dirty="0" err="1"/>
              <a:t>Apellaios</a:t>
            </a:r>
            <a:r>
              <a:rPr lang="en-US" sz="3200" dirty="0"/>
              <a:t> [</a:t>
            </a:r>
            <a:r>
              <a:rPr lang="en-US" sz="3200" dirty="0" err="1"/>
              <a:t>ΦοΙΝΙΚΑΙοΣ</a:t>
            </a:r>
            <a:r>
              <a:rPr lang="en-US" sz="3200" dirty="0"/>
              <a:t>, </a:t>
            </a:r>
            <a:r>
              <a:rPr lang="en-US" sz="3200" dirty="0" err="1"/>
              <a:t>ΑΛΙοΤΡοΠΙοΣ</a:t>
            </a:r>
            <a:r>
              <a:rPr lang="en-US" sz="3200" dirty="0"/>
              <a:t>, </a:t>
            </a:r>
            <a:r>
              <a:rPr lang="en-US" sz="3200" dirty="0" err="1"/>
              <a:t>ΜΑΧΑΝΕΥΣ</a:t>
            </a:r>
            <a:r>
              <a:rPr lang="en-US" sz="3200" dirty="0"/>
              <a:t>, </a:t>
            </a:r>
            <a:r>
              <a:rPr lang="en-US" sz="3200" dirty="0" err="1"/>
              <a:t>ΔΩΔΕΚΑΤΕΥΣ</a:t>
            </a:r>
            <a:r>
              <a:rPr lang="en-US" sz="3200" dirty="0"/>
              <a:t>, </a:t>
            </a:r>
            <a:r>
              <a:rPr lang="en-US" sz="3200" dirty="0" err="1"/>
              <a:t>ΕΥΚΛΕΙοΣ</a:t>
            </a:r>
            <a:r>
              <a:rPr lang="en-US" sz="3200" dirty="0"/>
              <a:t>, </a:t>
            </a:r>
            <a:r>
              <a:rPr lang="en-US" sz="3200" dirty="0" err="1"/>
              <a:t>ΑΡΤΕΜΙΣΙοΣ</a:t>
            </a:r>
            <a:r>
              <a:rPr lang="en-US" sz="3200" dirty="0"/>
              <a:t>, </a:t>
            </a:r>
            <a:r>
              <a:rPr lang="en-US" sz="3200" dirty="0" err="1"/>
              <a:t>ΨΥΔΡΕΥΣ</a:t>
            </a:r>
            <a:r>
              <a:rPr lang="en-US" sz="3200" dirty="0"/>
              <a:t>, </a:t>
            </a:r>
            <a:r>
              <a:rPr lang="en-US" sz="3200" dirty="0" err="1"/>
              <a:t>ΓΑΜΕΙΛΙοΣ</a:t>
            </a:r>
            <a:r>
              <a:rPr lang="en-US" sz="3200" dirty="0"/>
              <a:t>, </a:t>
            </a:r>
            <a:r>
              <a:rPr lang="en-US" sz="3200" dirty="0" err="1"/>
              <a:t>ΑΓΡΙΑΝΙoΣ</a:t>
            </a:r>
            <a:r>
              <a:rPr lang="en-US" sz="3200" dirty="0"/>
              <a:t>, </a:t>
            </a:r>
            <a:r>
              <a:rPr lang="en-US" sz="3200" dirty="0" err="1"/>
              <a:t>ΠΑΝΑΜοΣ</a:t>
            </a:r>
            <a:r>
              <a:rPr lang="en-US" sz="3200" dirty="0"/>
              <a:t>, </a:t>
            </a:r>
            <a:r>
              <a:rPr lang="en-US" sz="3200" dirty="0" err="1"/>
              <a:t>ΑΠΕΛΛΑΙοΣ</a:t>
            </a:r>
            <a:r>
              <a:rPr lang="en-US" sz="3200" dirty="0"/>
              <a:t>].</a:t>
            </a:r>
            <a:endParaRPr lang="el-GR" sz="3200" dirty="0"/>
          </a:p>
          <a:p>
            <a:r>
              <a:rPr lang="en-US" sz="3200" dirty="0"/>
              <a:t>These are</a:t>
            </a:r>
            <a:r>
              <a:rPr lang="el-GR" sz="3200" dirty="0"/>
              <a:t> </a:t>
            </a:r>
            <a:r>
              <a:rPr lang="en-US" sz="3200" dirty="0" err="1"/>
              <a:t>Epirotic</a:t>
            </a:r>
            <a:r>
              <a:rPr lang="en-US" sz="3200" dirty="0"/>
              <a:t> calendar names </a:t>
            </a:r>
            <a:r>
              <a:rPr lang="en-US" sz="3200" dirty="0" err="1"/>
              <a:t>Ths</a:t>
            </a:r>
            <a:r>
              <a:rPr lang="en-US" sz="3200" dirty="0"/>
              <a:t> calendar has seven common names with </a:t>
            </a:r>
            <a:r>
              <a:rPr lang="en-US" sz="3200" dirty="0" err="1"/>
              <a:t>Vouthroton</a:t>
            </a:r>
            <a:r>
              <a:rPr lang="en-US" sz="3200" dirty="0"/>
              <a:t>, Corfu (which has an </a:t>
            </a:r>
            <a:r>
              <a:rPr lang="en-US" sz="3200" dirty="0" err="1"/>
              <a:t>Epirotic</a:t>
            </a:r>
            <a:r>
              <a:rPr lang="en-US" sz="3200" dirty="0"/>
              <a:t> calendar), </a:t>
            </a:r>
            <a:r>
              <a:rPr lang="en-US" sz="3200" dirty="0" err="1"/>
              <a:t>Amvrakia</a:t>
            </a:r>
            <a:r>
              <a:rPr lang="en-US" sz="3200" dirty="0"/>
              <a:t>, and one with Apollonia. The calendar has some common names with other cities like Syracuse and the </a:t>
            </a:r>
            <a:r>
              <a:rPr lang="en-US" sz="3200" dirty="0" err="1"/>
              <a:t>Tauromenion</a:t>
            </a:r>
            <a:r>
              <a:rPr lang="en-US" sz="3200" dirty="0"/>
              <a:t> (7 common names) of Sicily, Rhodes and many others including Athens. </a:t>
            </a:r>
            <a:endParaRPr lang="el-GR" sz="3200" dirty="0"/>
          </a:p>
          <a:p>
            <a:endParaRPr lang="el-GR" sz="2400" dirty="0"/>
          </a:p>
          <a:p>
            <a:r>
              <a:rPr lang="en-US" sz="2400" b="1" dirty="0"/>
              <a:t>The spiral scale of </a:t>
            </a:r>
            <a:r>
              <a:rPr lang="en-US" sz="2400" b="1" dirty="0" err="1"/>
              <a:t>Metonic</a:t>
            </a:r>
            <a:r>
              <a:rPr lang="en-US" sz="2400" b="1" dirty="0"/>
              <a:t> period in the mechanism</a:t>
            </a:r>
            <a:endParaRPr lang="en-US" sz="2400" dirty="0"/>
          </a:p>
          <a:p>
            <a:endParaRPr lang="el-GR" sz="2400" dirty="0"/>
          </a:p>
          <a:p>
            <a:r>
              <a:rPr lang="en-US" sz="2400" dirty="0" err="1"/>
              <a:t>Meton's</a:t>
            </a:r>
            <a:r>
              <a:rPr lang="en-US" sz="2400" dirty="0"/>
              <a:t> circle in the mechanism that has this calendar is depicted in a simple Archimedes helix with five steps, each made of two semicircles with two </a:t>
            </a:r>
            <a:r>
              <a:rPr lang="en-US" sz="2400" dirty="0" err="1"/>
              <a:t>centres</a:t>
            </a:r>
            <a:r>
              <a:rPr lang="en-US" sz="2400" dirty="0"/>
              <a:t> and increasing radius by constant step. Each cycle is 47 months, as described below. A sliding pointer indicates the date in this calendar. At the same time it determines </a:t>
            </a:r>
            <a:r>
              <a:rPr lang="el-GR" sz="2400" dirty="0" err="1"/>
              <a:t>and</a:t>
            </a:r>
            <a:r>
              <a:rPr lang="en-US" sz="2400" dirty="0"/>
              <a:t> shows the months with 29 days. The number of the day that is omitted in the month is written. Each helix step is divided into 47 months by their name. There are a total of 235 (47x5) months set at 19 years. If each year had 12 months we expect a total of 19x12 = 228 months. To these 228 months are added 7 additional months to complete the 19 years. That is, 7 years out of 19 have 13 months in the </a:t>
            </a:r>
            <a:r>
              <a:rPr lang="en-US" sz="2400" dirty="0" err="1"/>
              <a:t>metonic</a:t>
            </a:r>
            <a:r>
              <a:rPr lang="en-US" sz="2400" dirty="0"/>
              <a:t> calendar and the rest 12 years have 12 months. The extra month is marked with a number and the symbol "L", which is the symbol of the year. The years 1, 4, 7, 10, 12, 15, 18 of the 19 year cycle have 13 months. In these years two consecutive months have the same name </a:t>
            </a:r>
            <a:r>
              <a:rPr lang="en-US" sz="2400" dirty="0" err="1"/>
              <a:t>Phoenikaios</a:t>
            </a:r>
            <a:r>
              <a:rPr lang="en-US" sz="2400" dirty="0"/>
              <a:t>.</a:t>
            </a:r>
            <a:endParaRPr lang="el-GR" sz="2400" dirty="0"/>
          </a:p>
          <a:p>
            <a:r>
              <a:rPr lang="en-US" sz="2400" dirty="0"/>
              <a:t>The lunar months used by Greeks and other peoples are 29 and 30 days. The </a:t>
            </a:r>
            <a:r>
              <a:rPr lang="en-US" sz="2400" dirty="0" err="1"/>
              <a:t>metonic</a:t>
            </a:r>
            <a:r>
              <a:rPr lang="en-US" sz="2400" dirty="0"/>
              <a:t> rule discovered in the Antikythera Mechanism determines which month will have 30 or 29 days. In the middle of the five step helix is ​​a sixth circle with 47 divisions. The numbers in some of these divisions indicate in each month which day will be excluded, if it is to be excluded. In the next sequence of 47 months the months with 30 days are counted: 1, o, 5, o, 9, o, 13, o17, o, 21, o, 26, o, 30, o, o, 4, ο, 8, ο, 12, ο, 16, ο, 20, ο, 24, ο, 27, ο, ο, 2, ο, 6, ο, 11, ο, 15, ο, 19, ο, 23, ο, 27, ο, ο. The symbol ο indicates that the month has 29 days.</a:t>
            </a:r>
            <a:endParaRPr lang="el-GR" sz="2400" dirty="0"/>
          </a:p>
          <a:p>
            <a:br>
              <a:rPr lang="el-GR" sz="3200" dirty="0"/>
            </a:br>
            <a:endParaRPr lang="el-GR" sz="2400" dirty="0">
              <a:effectLst/>
            </a:endParaRPr>
          </a:p>
        </p:txBody>
      </p:sp>
      <p:sp>
        <p:nvSpPr>
          <p:cNvPr id="20" name="Ορθογώνιο 19"/>
          <p:cNvSpPr/>
          <p:nvPr/>
        </p:nvSpPr>
        <p:spPr>
          <a:xfrm>
            <a:off x="11737554" y="10009462"/>
            <a:ext cx="10945216" cy="39426178"/>
          </a:xfrm>
          <a:prstGeom prst="rect">
            <a:avLst/>
          </a:prstGeom>
        </p:spPr>
        <p:txBody>
          <a:bodyPr wrap="square">
            <a:spAutoFit/>
          </a:bodyPr>
          <a:lstStyle/>
          <a:p>
            <a:br>
              <a:rPr lang="el-GR" sz="3600" dirty="0"/>
            </a:br>
            <a:r>
              <a:rPr lang="en-US" sz="3600" b="1" dirty="0"/>
              <a:t>Τα </a:t>
            </a:r>
            <a:r>
              <a:rPr lang="el-GR" sz="3600" b="1" dirty="0"/>
              <a:t>Ελληνικά </a:t>
            </a:r>
            <a:r>
              <a:rPr lang="en-US" sz="3600" b="1" dirty="0" err="1"/>
              <a:t>ημερολόγι</a:t>
            </a:r>
            <a:r>
              <a:rPr lang="en-US" sz="3600" b="1" dirty="0"/>
              <a:t>α </a:t>
            </a:r>
            <a:endParaRPr lang="en-US" sz="3600" dirty="0"/>
          </a:p>
          <a:p>
            <a:endParaRPr lang="en-US" sz="3600" dirty="0"/>
          </a:p>
          <a:p>
            <a:r>
              <a:rPr lang="en-US" sz="3600" dirty="0"/>
              <a:t>Ο </a:t>
            </a:r>
            <a:r>
              <a:rPr lang="en-US" sz="3600" dirty="0" err="1"/>
              <a:t>Μηχ</a:t>
            </a:r>
            <a:r>
              <a:rPr lang="en-US" sz="3600" dirty="0"/>
              <a:t>ανισμός των Αντικυθήρων είναι και ημερολογιακός μηχανισμός. </a:t>
            </a:r>
            <a:r>
              <a:rPr lang="en-US" sz="3600" dirty="0" err="1"/>
              <a:t>Έχει</a:t>
            </a:r>
            <a:r>
              <a:rPr lang="en-US" sz="3600" dirty="0"/>
              <a:t> </a:t>
            </a:r>
            <a:r>
              <a:rPr lang="en-US" sz="3600" dirty="0" err="1"/>
              <a:t>διάφορ</a:t>
            </a:r>
            <a:r>
              <a:rPr lang="en-US" sz="3600" dirty="0"/>
              <a:t>α ημερολόγια τα οποία είχαν σε χρήση οι Έλληνες και άλλοι λαοί στη διάρκεια των αιώνων. </a:t>
            </a:r>
            <a:r>
              <a:rPr lang="en-US" sz="3600" dirty="0" err="1"/>
              <a:t>Εχρησιμο</a:t>
            </a:r>
            <a:r>
              <a:rPr lang="en-US" sz="3600" dirty="0"/>
              <a:t>ποιείτο και για τον συγχρονισμό των ημερολογίων. </a:t>
            </a:r>
          </a:p>
          <a:p>
            <a:endParaRPr lang="en-US" sz="2800" dirty="0"/>
          </a:p>
          <a:p>
            <a:r>
              <a:rPr lang="en-US" sz="2800" dirty="0" err="1"/>
              <a:t>Οι</a:t>
            </a:r>
            <a:r>
              <a:rPr lang="en-US" sz="2800" dirty="0"/>
              <a:t> </a:t>
            </a:r>
            <a:r>
              <a:rPr lang="en-US" sz="2800" dirty="0" err="1"/>
              <a:t>Έλληνες</a:t>
            </a:r>
            <a:r>
              <a:rPr lang="el-GR" sz="2800" dirty="0"/>
              <a:t>,</a:t>
            </a:r>
            <a:r>
              <a:rPr lang="en-US" sz="2800" dirty="0"/>
              <a:t> όπ</a:t>
            </a:r>
            <a:r>
              <a:rPr lang="en-US" sz="2800" dirty="0" err="1"/>
              <a:t>ως</a:t>
            </a:r>
            <a:r>
              <a:rPr lang="en-US" sz="2800" dirty="0"/>
              <a:t> και </a:t>
            </a:r>
            <a:r>
              <a:rPr lang="en-US" sz="2800" dirty="0" err="1"/>
              <a:t>άλλοι</a:t>
            </a:r>
            <a:r>
              <a:rPr lang="en-US" sz="2800" dirty="0"/>
              <a:t> λα</a:t>
            </a:r>
            <a:r>
              <a:rPr lang="en-US" sz="2800" dirty="0" err="1"/>
              <a:t>οί</a:t>
            </a:r>
            <a:r>
              <a:rPr lang="el-GR" sz="2800" dirty="0"/>
              <a:t>,</a:t>
            </a:r>
            <a:r>
              <a:rPr lang="en-US" sz="2800" dirty="0"/>
              <a:t> </a:t>
            </a:r>
            <a:r>
              <a:rPr lang="en-US" sz="2800" dirty="0" err="1"/>
              <a:t>είχ</a:t>
            </a:r>
            <a:r>
              <a:rPr lang="en-US" sz="2800" dirty="0"/>
              <a:t>αν διάφορα σεληνοηλιακά ημερολόγια. </a:t>
            </a:r>
            <a:r>
              <a:rPr lang="en-US" sz="2800" dirty="0" err="1"/>
              <a:t>Κάθε</a:t>
            </a:r>
            <a:r>
              <a:rPr lang="en-US" sz="2800" dirty="0"/>
              <a:t> </a:t>
            </a:r>
            <a:r>
              <a:rPr lang="en-US" sz="2800" dirty="0" err="1"/>
              <a:t>ημερολόγιο</a:t>
            </a:r>
            <a:r>
              <a:rPr lang="en-US" sz="2800" dirty="0"/>
              <a:t> </a:t>
            </a:r>
            <a:r>
              <a:rPr lang="en-US" sz="2800" dirty="0" err="1"/>
              <a:t>είχε</a:t>
            </a:r>
            <a:r>
              <a:rPr lang="en-US" sz="2800" dirty="0"/>
              <a:t> τα </a:t>
            </a:r>
            <a:r>
              <a:rPr lang="en-US" sz="2800" dirty="0" err="1"/>
              <a:t>δικά</a:t>
            </a:r>
            <a:r>
              <a:rPr lang="en-US" sz="2800" dirty="0"/>
              <a:t> </a:t>
            </a:r>
            <a:r>
              <a:rPr lang="en-US" sz="2800" dirty="0" err="1"/>
              <a:t>του</a:t>
            </a:r>
            <a:r>
              <a:rPr lang="en-US" sz="2800" dirty="0"/>
              <a:t> </a:t>
            </a:r>
            <a:r>
              <a:rPr lang="en-US" sz="2800" dirty="0" err="1"/>
              <a:t>ονόμ</a:t>
            </a:r>
            <a:r>
              <a:rPr lang="en-US" sz="2800" dirty="0"/>
              <a:t>ατα μηνών, </a:t>
            </a:r>
            <a:r>
              <a:rPr lang="el-GR" sz="2800" dirty="0"/>
              <a:t>τα</a:t>
            </a:r>
            <a:r>
              <a:rPr lang="en-US" sz="2800" dirty="0"/>
              <a:t> οπ</a:t>
            </a:r>
            <a:r>
              <a:rPr lang="en-US" sz="2800" dirty="0" err="1"/>
              <a:t>οί</a:t>
            </a:r>
            <a:r>
              <a:rPr lang="el-GR" sz="2800" dirty="0"/>
              <a:t>α</a:t>
            </a:r>
            <a:r>
              <a:rPr lang="en-US" sz="2800" dirty="0"/>
              <a:t> μπορεί να είχαν μικρές ή μεγάλες διαφορές από άλλα παρόμοια. </a:t>
            </a:r>
            <a:r>
              <a:rPr lang="en-US" sz="2800" dirty="0" err="1"/>
              <a:t>Κάθε</a:t>
            </a:r>
            <a:r>
              <a:rPr lang="en-US" sz="2800" dirty="0"/>
              <a:t> π</a:t>
            </a:r>
            <a:r>
              <a:rPr lang="en-US" sz="2800" dirty="0" err="1"/>
              <a:t>όλη</a:t>
            </a:r>
            <a:r>
              <a:rPr lang="en-US" sz="2800" dirty="0"/>
              <a:t> </a:t>
            </a:r>
            <a:r>
              <a:rPr lang="en-US" sz="2800" dirty="0" err="1"/>
              <a:t>κράτος</a:t>
            </a:r>
            <a:r>
              <a:rPr lang="en-US" sz="2800" dirty="0"/>
              <a:t> </a:t>
            </a:r>
            <a:r>
              <a:rPr lang="en-US" sz="2800" dirty="0" err="1"/>
              <a:t>είχε</a:t>
            </a:r>
            <a:r>
              <a:rPr lang="en-US" sz="2800" dirty="0"/>
              <a:t> </a:t>
            </a:r>
            <a:r>
              <a:rPr lang="en-US" sz="2800" dirty="0" err="1"/>
              <a:t>το</a:t>
            </a:r>
            <a:r>
              <a:rPr lang="en-US" sz="2800" dirty="0"/>
              <a:t> </a:t>
            </a:r>
            <a:r>
              <a:rPr lang="en-US" sz="2800" dirty="0" err="1"/>
              <a:t>δικό</a:t>
            </a:r>
            <a:r>
              <a:rPr lang="en-US" sz="2800" dirty="0"/>
              <a:t> </a:t>
            </a:r>
            <a:r>
              <a:rPr lang="en-US" sz="2800" dirty="0" err="1"/>
              <a:t>της</a:t>
            </a:r>
            <a:r>
              <a:rPr lang="en-US" sz="2800" dirty="0"/>
              <a:t> </a:t>
            </a:r>
            <a:r>
              <a:rPr lang="en-US" sz="2800" dirty="0" err="1"/>
              <a:t>ημερολόγιο</a:t>
            </a:r>
            <a:r>
              <a:rPr lang="en-US" sz="2800" dirty="0"/>
              <a:t> </a:t>
            </a:r>
            <a:r>
              <a:rPr lang="en-US" sz="2800" dirty="0" err="1"/>
              <a:t>γι</a:t>
            </a:r>
            <a:r>
              <a:rPr lang="en-US" sz="2800" dirty="0"/>
              <a:t>α λόγους παράδοσης, πολιτικής, τοπικούς κλιματολογικούς λόγους (π.χ. π</a:t>
            </a:r>
            <a:r>
              <a:rPr lang="en-US" sz="2800" dirty="0" err="1"/>
              <a:t>ότε</a:t>
            </a:r>
            <a:r>
              <a:rPr lang="en-US" sz="2800" dirty="0"/>
              <a:t> </a:t>
            </a:r>
            <a:r>
              <a:rPr lang="en-US" sz="2800" dirty="0" err="1"/>
              <a:t>γίνετ</a:t>
            </a:r>
            <a:r>
              <a:rPr lang="en-US" sz="2800" dirty="0"/>
              <a:t>αι η σπορά των σιτηρών), αίσθησης ανεξαρτησίας και ταυτότητας. </a:t>
            </a:r>
            <a:endParaRPr lang="el-GR" sz="2800" dirty="0"/>
          </a:p>
          <a:p>
            <a:endParaRPr lang="el-GR" sz="2800" dirty="0"/>
          </a:p>
          <a:p>
            <a:r>
              <a:rPr lang="el-GR" sz="2800" dirty="0"/>
              <a:t>Υπάρχουν</a:t>
            </a:r>
            <a:r>
              <a:rPr lang="en-US" sz="2800" dirty="0"/>
              <a:t> </a:t>
            </a:r>
            <a:r>
              <a:rPr lang="en-US" sz="2800" dirty="0" err="1"/>
              <a:t>εκ</a:t>
            </a:r>
            <a:r>
              <a:rPr lang="en-US" sz="2800" dirty="0"/>
              <a:t>ατοντάδες σεληνοηλιακά ημερολόγια, π.χ. </a:t>
            </a:r>
            <a:r>
              <a:rPr lang="en-US" sz="2800" dirty="0" err="1"/>
              <a:t>Αττικό</a:t>
            </a:r>
            <a:r>
              <a:rPr lang="en-US" sz="2800" dirty="0"/>
              <a:t>, Μα</a:t>
            </a:r>
            <a:r>
              <a:rPr lang="en-US" sz="2800" dirty="0" err="1"/>
              <a:t>κεδονικό</a:t>
            </a:r>
            <a:r>
              <a:rPr lang="en-US" sz="2800" dirty="0"/>
              <a:t>, Ηπ</a:t>
            </a:r>
            <a:r>
              <a:rPr lang="en-US" sz="2800" dirty="0" err="1"/>
              <a:t>ειρώτικο</a:t>
            </a:r>
            <a:r>
              <a:rPr lang="en-US" sz="2800" dirty="0"/>
              <a:t>, </a:t>
            </a:r>
            <a:r>
              <a:rPr lang="en-US" sz="2800" dirty="0" err="1"/>
              <a:t>Ρόδου</a:t>
            </a:r>
            <a:r>
              <a:rPr lang="en-US" sz="2800" dirty="0"/>
              <a:t>, </a:t>
            </a:r>
            <a:r>
              <a:rPr lang="en-US" sz="2800" dirty="0" err="1"/>
              <a:t>Κω</a:t>
            </a:r>
            <a:r>
              <a:rPr lang="en-US" sz="2800" dirty="0"/>
              <a:t> </a:t>
            </a:r>
            <a:r>
              <a:rPr lang="en-US" sz="2800" dirty="0" err="1"/>
              <a:t>κ.λ</a:t>
            </a:r>
            <a:r>
              <a:rPr lang="en-US" sz="2800" dirty="0"/>
              <a:t>π. </a:t>
            </a:r>
            <a:r>
              <a:rPr lang="en-US" sz="2800" dirty="0" err="1"/>
              <a:t>Πολλά</a:t>
            </a:r>
            <a:r>
              <a:rPr lang="en-US" sz="2800" dirty="0"/>
              <a:t> α</a:t>
            </a:r>
            <a:r>
              <a:rPr lang="en-US" sz="2800" dirty="0" err="1"/>
              <a:t>νήκ</a:t>
            </a:r>
            <a:r>
              <a:rPr lang="el-GR" sz="2800" dirty="0"/>
              <a:t>ου</a:t>
            </a:r>
            <a:r>
              <a:rPr lang="en-US" sz="2800" dirty="0"/>
              <a:t>ν </a:t>
            </a:r>
            <a:r>
              <a:rPr lang="en-US" sz="2800" dirty="0" err="1"/>
              <a:t>σε</a:t>
            </a:r>
            <a:r>
              <a:rPr lang="en-US" sz="2800" dirty="0"/>
              <a:t> </a:t>
            </a:r>
            <a:r>
              <a:rPr lang="en-US" sz="2800" dirty="0" err="1"/>
              <a:t>οικογένειες</a:t>
            </a:r>
            <a:r>
              <a:rPr lang="en-US" sz="2800" dirty="0"/>
              <a:t> </a:t>
            </a:r>
            <a:r>
              <a:rPr lang="en-US" sz="2800" dirty="0" err="1"/>
              <a:t>ημερολογίων</a:t>
            </a:r>
            <a:r>
              <a:rPr lang="en-US" sz="2800" dirty="0"/>
              <a:t> και </a:t>
            </a:r>
            <a:r>
              <a:rPr lang="en-US" sz="2800" dirty="0" err="1"/>
              <a:t>μι</a:t>
            </a:r>
            <a:r>
              <a:rPr lang="en-US" sz="2800" dirty="0"/>
              <a:t>α μεγάλη τέτοια οικογένεια ημερολογίων ήταν τα Δωρικά ημερολόγια, στα οποία ανήκαν τα Κορινθιακά ημερολόγια. </a:t>
            </a:r>
            <a:r>
              <a:rPr lang="en-US" sz="2800" dirty="0" err="1"/>
              <a:t>Μι</a:t>
            </a:r>
            <a:r>
              <a:rPr lang="en-US" sz="2800" dirty="0"/>
              <a:t>α ομάδα Κορινθιακών ήταν τα Ηπειρώτικα Ημερολόγια. Τα </a:t>
            </a:r>
            <a:r>
              <a:rPr lang="en-US" sz="2800" dirty="0" err="1"/>
              <a:t>ημερολόγι</a:t>
            </a:r>
            <a:r>
              <a:rPr lang="en-US" sz="2800" dirty="0"/>
              <a:t>α διαφοροποιούνταν ως προς τα ονόματα των μηνών, αλλά και ως προς την έναρξη του έτους. </a:t>
            </a:r>
            <a:r>
              <a:rPr lang="en-US" sz="2800" dirty="0" err="1"/>
              <a:t>Το</a:t>
            </a:r>
            <a:r>
              <a:rPr lang="en-US" sz="2800" dirty="0"/>
              <a:t> </a:t>
            </a:r>
            <a:r>
              <a:rPr lang="en-US" sz="2800" dirty="0" err="1"/>
              <a:t>έτος</a:t>
            </a:r>
            <a:r>
              <a:rPr lang="en-US" sz="2800" dirty="0"/>
              <a:t> </a:t>
            </a:r>
            <a:r>
              <a:rPr lang="en-US" sz="2800" dirty="0" err="1"/>
              <a:t>συνήθως</a:t>
            </a:r>
            <a:r>
              <a:rPr lang="en-US" sz="2800" dirty="0"/>
              <a:t> </a:t>
            </a:r>
            <a:r>
              <a:rPr lang="en-US" sz="2800" dirty="0" err="1"/>
              <a:t>άρχιζε</a:t>
            </a:r>
            <a:r>
              <a:rPr lang="en-US" sz="2800" dirty="0"/>
              <a:t> </a:t>
            </a:r>
            <a:r>
              <a:rPr lang="en-US" sz="2800" dirty="0" err="1"/>
              <a:t>με</a:t>
            </a:r>
            <a:r>
              <a:rPr lang="en-US" sz="2800" dirty="0"/>
              <a:t> </a:t>
            </a:r>
            <a:r>
              <a:rPr lang="en-US" sz="2800" dirty="0" err="1"/>
              <a:t>την</a:t>
            </a:r>
            <a:r>
              <a:rPr lang="en-US" sz="2800" dirty="0"/>
              <a:t> </a:t>
            </a:r>
            <a:r>
              <a:rPr lang="en-US" sz="2800" dirty="0" err="1"/>
              <a:t>νέ</a:t>
            </a:r>
            <a:r>
              <a:rPr lang="en-US" sz="2800" dirty="0"/>
              <a:t>α Σελήνη της Φθινοπωρινής ή της Εαρινής Ισημερίας ή με το Χειμερινό ή Θερινό </a:t>
            </a:r>
            <a:r>
              <a:rPr lang="el-GR" sz="2800" dirty="0"/>
              <a:t>Ηλιοστάσιο</a:t>
            </a:r>
            <a:r>
              <a:rPr lang="en-US" sz="2800" dirty="0"/>
              <a:t>. Η </a:t>
            </a:r>
            <a:r>
              <a:rPr lang="en-US" sz="2800" dirty="0" err="1"/>
              <a:t>έν</a:t>
            </a:r>
            <a:r>
              <a:rPr lang="en-US" sz="2800" dirty="0"/>
              <a:t>αρξη του έτους </a:t>
            </a:r>
            <a:r>
              <a:rPr lang="el-GR" sz="2800" dirty="0"/>
              <a:t>των </a:t>
            </a:r>
            <a:r>
              <a:rPr lang="en-US" sz="2800" dirty="0"/>
              <a:t>Λα</a:t>
            </a:r>
            <a:r>
              <a:rPr lang="en-US" sz="2800" dirty="0" err="1"/>
              <a:t>κεδ</a:t>
            </a:r>
            <a:r>
              <a:rPr lang="en-US" sz="2800" dirty="0"/>
              <a:t>αιμονίων ήταν η φθινοπωρινή ισημερία, των Μακεδόνων άρχιζε τη νουμηνία μετά τη φθινοπωρινή ισημερία</a:t>
            </a:r>
            <a:r>
              <a:rPr lang="el-GR" sz="2800" dirty="0"/>
              <a:t>,</a:t>
            </a:r>
            <a:r>
              <a:rPr lang="en-US" sz="2800" dirty="0"/>
              <a:t> το Αττικό αρχή είχε α</a:t>
            </a:r>
            <a:r>
              <a:rPr lang="en-US" sz="2800" dirty="0" err="1"/>
              <a:t>ρχικά</a:t>
            </a:r>
            <a:r>
              <a:rPr lang="en-US" sz="2800" dirty="0"/>
              <a:t> </a:t>
            </a:r>
            <a:r>
              <a:rPr lang="en-US" sz="2800" dirty="0" err="1"/>
              <a:t>τη</a:t>
            </a:r>
            <a:r>
              <a:rPr lang="en-US" sz="2800" dirty="0"/>
              <a:t> φθινοπωρινή ισημερία και αργότερα, μετά την εισαγωγή του κύκλου του Μέτωνος, την νουμηνία μετά το θερινό ηλιοστάσιο, ενώ το οικονομικό και στρατιωτικό έτος άρχιζε στις 15 Αυγούστου.</a:t>
            </a:r>
            <a:endParaRPr lang="el-GR" sz="2800" dirty="0"/>
          </a:p>
          <a:p>
            <a:endParaRPr lang="el-GR" sz="2800" dirty="0"/>
          </a:p>
          <a:p>
            <a:r>
              <a:rPr lang="en-US" sz="2800" dirty="0" err="1"/>
              <a:t>Οι</a:t>
            </a:r>
            <a:r>
              <a:rPr lang="en-US" sz="2800" dirty="0"/>
              <a:t> α</a:t>
            </a:r>
            <a:r>
              <a:rPr lang="en-US" sz="2800" dirty="0" err="1"/>
              <a:t>ρχ</a:t>
            </a:r>
            <a:r>
              <a:rPr lang="en-US" sz="2800" dirty="0"/>
              <a:t>αίοι χρησιμοποιούσαν ένα ηλιακό ημερολόγιο, τροπικό ημερολόγιο όπως το λέμε, για το κράτος και </a:t>
            </a:r>
            <a:r>
              <a:rPr lang="el-GR" sz="2800" dirty="0"/>
              <a:t>παραλλήλως </a:t>
            </a:r>
            <a:r>
              <a:rPr lang="en-US" sz="2800" dirty="0" err="1"/>
              <a:t>έν</a:t>
            </a:r>
            <a:r>
              <a:rPr lang="en-US" sz="2800" dirty="0"/>
              <a:t>α σεληνοηλιακό ημερολόγι</a:t>
            </a:r>
            <a:r>
              <a:rPr lang="el-GR" sz="2800" dirty="0"/>
              <a:t>ο</a:t>
            </a:r>
            <a:r>
              <a:rPr lang="en-US" sz="2800" dirty="0"/>
              <a:t> </a:t>
            </a:r>
            <a:r>
              <a:rPr lang="en-US" sz="2800" dirty="0" err="1"/>
              <a:t>γι</a:t>
            </a:r>
            <a:r>
              <a:rPr lang="en-US" sz="2800" dirty="0"/>
              <a:t>α τις θρησκευτικές εορτές, για τους Ολυμπιακούς και </a:t>
            </a:r>
            <a:r>
              <a:rPr lang="el-GR" sz="2800" dirty="0"/>
              <a:t>τους </a:t>
            </a:r>
            <a:r>
              <a:rPr lang="en-US" sz="2800" dirty="0" err="1"/>
              <a:t>άλλους</a:t>
            </a:r>
            <a:r>
              <a:rPr lang="en-US" sz="2800" dirty="0"/>
              <a:t> α</a:t>
            </a:r>
            <a:r>
              <a:rPr lang="en-US" sz="2800" dirty="0" err="1"/>
              <a:t>γώνες</a:t>
            </a:r>
            <a:r>
              <a:rPr lang="en-US" sz="2800" dirty="0"/>
              <a:t>. </a:t>
            </a:r>
            <a:r>
              <a:rPr lang="en-US" sz="2800" dirty="0" err="1"/>
              <a:t>Γι</a:t>
            </a:r>
            <a:r>
              <a:rPr lang="en-US" sz="2800" dirty="0"/>
              <a:t>α ένα ακριβές ημερολόγιο είναι απαραίτητο οι σεληνιακοί μήνες να ταυτίζονται στον μεγαλύτερο δυνατό βαθμό με το τροπικό έτος. </a:t>
            </a:r>
            <a:endParaRPr lang="el-GR" sz="2800" dirty="0"/>
          </a:p>
          <a:p>
            <a:br>
              <a:rPr lang="el-GR" sz="2800" dirty="0"/>
            </a:br>
            <a:r>
              <a:rPr lang="en-US" sz="2800" dirty="0"/>
              <a:t>Παρα</a:t>
            </a:r>
            <a:r>
              <a:rPr lang="en-US" sz="2800" dirty="0" err="1"/>
              <a:t>δοσι</a:t>
            </a:r>
            <a:r>
              <a:rPr lang="en-US" sz="2800" dirty="0"/>
              <a:t>ακά οι Έλληνες και άλλοι λαοί, </a:t>
            </a:r>
            <a:r>
              <a:rPr lang="el-GR" sz="2800" dirty="0"/>
              <a:t>όπως οι Σουηδοί</a:t>
            </a:r>
            <a:r>
              <a:rPr lang="en-US" sz="2800" dirty="0"/>
              <a:t>, </a:t>
            </a:r>
            <a:r>
              <a:rPr lang="en-US" sz="2800" dirty="0" err="1"/>
              <a:t>χρησιμο</a:t>
            </a:r>
            <a:r>
              <a:rPr lang="en-US" sz="2800" dirty="0"/>
              <a:t>ποιούσαν την οκταετηρίδα, η οποία πρέπει να ήταν ένα προϊστορικό ημερολόγιο. </a:t>
            </a:r>
            <a:r>
              <a:rPr lang="en-US" sz="2800" dirty="0" err="1"/>
              <a:t>Ακρι</a:t>
            </a:r>
            <a:r>
              <a:rPr lang="en-US" sz="2800" dirty="0"/>
              <a:t>βέστερο ημερολόγιο διάρκειας 19 ετών αναπτύχθηκε την εποχή του Σωκράτη και του Πλάτωνα στην Αθήνα από τον Μέτωνα. </a:t>
            </a:r>
            <a:r>
              <a:rPr lang="el-GR" sz="2800" dirty="0"/>
              <a:t>Ο 19-ετής κύκλος του </a:t>
            </a:r>
            <a:r>
              <a:rPr lang="el-GR" sz="2800" dirty="0" err="1"/>
              <a:t>Μέτωνος</a:t>
            </a:r>
            <a:r>
              <a:rPr lang="el-GR" sz="2800" dirty="0"/>
              <a:t> επιλέχτηκε ως ημερολόγιο από τους Αθηναίους και αργότερα από όλους τους Έλληνες, διότι συγχρονίζει αρκετά καλά το τροπικό έτος με τις φάσεις της Σελήνης. </a:t>
            </a:r>
            <a:r>
              <a:rPr lang="en-US" sz="2800" dirty="0"/>
              <a:t>Ο </a:t>
            </a:r>
            <a:r>
              <a:rPr lang="en-US" sz="2800" dirty="0" err="1"/>
              <a:t>κύκλος</a:t>
            </a:r>
            <a:r>
              <a:rPr lang="en-US" sz="2800" dirty="0"/>
              <a:t> </a:t>
            </a:r>
            <a:r>
              <a:rPr lang="en-US" sz="2800" dirty="0" err="1"/>
              <a:t>Μέτων</a:t>
            </a:r>
            <a:r>
              <a:rPr lang="en-US" sz="2800" dirty="0"/>
              <a:t>α διαρκεί 235 μήνες ή 19 έτη ή 6940 ημέρες. </a:t>
            </a:r>
            <a:r>
              <a:rPr lang="en-US" sz="2800" dirty="0" err="1"/>
              <a:t>Το</a:t>
            </a:r>
            <a:r>
              <a:rPr lang="en-US" sz="2800" dirty="0"/>
              <a:t> </a:t>
            </a:r>
            <a:r>
              <a:rPr lang="en-US" sz="2800" dirty="0" err="1"/>
              <a:t>ημερολόγιο</a:t>
            </a:r>
            <a:r>
              <a:rPr lang="en-US" sz="2800" dirty="0"/>
              <a:t> </a:t>
            </a:r>
            <a:r>
              <a:rPr lang="en-US" sz="2800" dirty="0" err="1"/>
              <a:t>του</a:t>
            </a:r>
            <a:r>
              <a:rPr lang="en-US" sz="2800" dirty="0"/>
              <a:t> </a:t>
            </a:r>
            <a:r>
              <a:rPr lang="en-US" sz="2800" dirty="0" err="1"/>
              <a:t>Μέτων</a:t>
            </a:r>
            <a:r>
              <a:rPr lang="en-US" sz="2800" dirty="0"/>
              <a:t>α εισήχθη στην Αθήνα το 432 π.Χ. </a:t>
            </a:r>
            <a:r>
              <a:rPr lang="el-GR" sz="2800" dirty="0"/>
              <a:t>και αργότερα έγινε αποδεκτό σχεδόν από όλους τους Έλληνες.</a:t>
            </a:r>
          </a:p>
          <a:p>
            <a:br>
              <a:rPr lang="en-US" sz="2800" dirty="0"/>
            </a:br>
            <a:r>
              <a:rPr lang="en-US" sz="3200" b="1" dirty="0" err="1"/>
              <a:t>Το</a:t>
            </a:r>
            <a:r>
              <a:rPr lang="en-US" sz="3200" b="1" dirty="0"/>
              <a:t> Ηπ</a:t>
            </a:r>
            <a:r>
              <a:rPr lang="en-US" sz="3200" b="1" dirty="0" err="1"/>
              <a:t>ειρώτικο</a:t>
            </a:r>
            <a:r>
              <a:rPr lang="en-US" sz="3200" b="1" dirty="0"/>
              <a:t> </a:t>
            </a:r>
            <a:r>
              <a:rPr lang="en-US" sz="3200" b="1" dirty="0" err="1"/>
              <a:t>ημερολόγιο</a:t>
            </a:r>
            <a:r>
              <a:rPr lang="en-US" sz="3200" b="1" dirty="0"/>
              <a:t> </a:t>
            </a:r>
            <a:r>
              <a:rPr lang="en-US" sz="3200" b="1" dirty="0" err="1"/>
              <a:t>του</a:t>
            </a:r>
            <a:r>
              <a:rPr lang="en-US" sz="3200" b="1" dirty="0"/>
              <a:t> </a:t>
            </a:r>
            <a:r>
              <a:rPr lang="en-US" sz="3200" b="1" dirty="0" err="1"/>
              <a:t>Μηχ</a:t>
            </a:r>
            <a:r>
              <a:rPr lang="en-US" sz="3200" b="1" dirty="0"/>
              <a:t>ανισμού των Αντικυθήρων</a:t>
            </a:r>
            <a:endParaRPr lang="en-US" sz="3200" dirty="0"/>
          </a:p>
          <a:p>
            <a:endParaRPr lang="en-US" sz="3200" dirty="0"/>
          </a:p>
          <a:p>
            <a:r>
              <a:rPr lang="en-US" sz="3200" dirty="0" err="1"/>
              <a:t>Οι</a:t>
            </a:r>
            <a:r>
              <a:rPr lang="en-US" sz="3200" dirty="0"/>
              <a:t> </a:t>
            </a:r>
            <a:r>
              <a:rPr lang="en-US" sz="3200" dirty="0" err="1"/>
              <a:t>ονομ</a:t>
            </a:r>
            <a:r>
              <a:rPr lang="en-US" sz="3200" dirty="0"/>
              <a:t>ασίες των μηνών του μετωνικού ημερολογίου του μηχανισμού των Αντικυθήρων είναι: Φοινικαίος, Κρανείος, Αλιοτρόπιος, Μαχανεύς, </a:t>
            </a:r>
            <a:r>
              <a:rPr lang="el-GR" sz="3200" dirty="0" err="1"/>
              <a:t>Δωδεκατεύς</a:t>
            </a:r>
            <a:r>
              <a:rPr lang="en-US" sz="3200" dirty="0"/>
              <a:t>, </a:t>
            </a:r>
            <a:r>
              <a:rPr lang="en-US" sz="3200" dirty="0" err="1"/>
              <a:t>Εύκλειος</a:t>
            </a:r>
            <a:r>
              <a:rPr lang="en-US" sz="3200" dirty="0"/>
              <a:t>, </a:t>
            </a:r>
            <a:r>
              <a:rPr lang="en-US" sz="3200" dirty="0" err="1"/>
              <a:t>Αρτεμίσιος</a:t>
            </a:r>
            <a:r>
              <a:rPr lang="en-US" sz="3200" dirty="0"/>
              <a:t>, </a:t>
            </a:r>
            <a:r>
              <a:rPr lang="en-US" sz="3200" dirty="0" err="1"/>
              <a:t>Ψυδρεύς</a:t>
            </a:r>
            <a:r>
              <a:rPr lang="en-US" sz="3200" dirty="0"/>
              <a:t>, Γα</a:t>
            </a:r>
            <a:r>
              <a:rPr lang="en-US" sz="3200" dirty="0" err="1"/>
              <a:t>μήλιος</a:t>
            </a:r>
            <a:r>
              <a:rPr lang="en-US" sz="3200" dirty="0"/>
              <a:t>, </a:t>
            </a:r>
            <a:r>
              <a:rPr lang="en-US" sz="3200" dirty="0" err="1"/>
              <a:t>Αγριάνιος</a:t>
            </a:r>
            <a:r>
              <a:rPr lang="en-US" sz="3200" dirty="0"/>
              <a:t>, Πα</a:t>
            </a:r>
            <a:r>
              <a:rPr lang="en-US" sz="3200" dirty="0" err="1"/>
              <a:t>νάμος</a:t>
            </a:r>
            <a:r>
              <a:rPr lang="en-US" sz="3200" dirty="0"/>
              <a:t>, Απ</a:t>
            </a:r>
            <a:r>
              <a:rPr lang="en-US" sz="3200" dirty="0" err="1"/>
              <a:t>ελλ</a:t>
            </a:r>
            <a:r>
              <a:rPr lang="el-GR" sz="3200" dirty="0" err="1"/>
              <a:t>αίος</a:t>
            </a:r>
            <a:r>
              <a:rPr lang="en-US" sz="3200" dirty="0"/>
              <a:t> [</a:t>
            </a:r>
            <a:r>
              <a:rPr lang="en-US" sz="3200" dirty="0" err="1"/>
              <a:t>ΦοΙΝΙΚΑΙοΣ</a:t>
            </a:r>
            <a:r>
              <a:rPr lang="en-US" sz="3200" dirty="0"/>
              <a:t>, </a:t>
            </a:r>
            <a:r>
              <a:rPr lang="en-US" sz="3200" dirty="0" err="1"/>
              <a:t>ΑΛΙοΤΡοΠΙοΣ</a:t>
            </a:r>
            <a:r>
              <a:rPr lang="en-US" sz="3200" dirty="0"/>
              <a:t>, ΜΑΧΑΝΕΥΣ, ΔΩΔΕΚΑΤΕΥΣ, </a:t>
            </a:r>
            <a:r>
              <a:rPr lang="en-US" sz="3200" dirty="0" err="1"/>
              <a:t>ΕΥΚΛΕΙοΣ</a:t>
            </a:r>
            <a:r>
              <a:rPr lang="en-US" sz="3200" dirty="0"/>
              <a:t>, </a:t>
            </a:r>
            <a:r>
              <a:rPr lang="en-US" sz="3200" dirty="0" err="1"/>
              <a:t>ΑΡΤΕΜΙΣΙοΣ</a:t>
            </a:r>
            <a:r>
              <a:rPr lang="en-US" sz="3200" dirty="0"/>
              <a:t>, ΨΥΔΡΕΥΣ, </a:t>
            </a:r>
            <a:r>
              <a:rPr lang="en-US" sz="3200" dirty="0" err="1"/>
              <a:t>ΓΑΜΕΙΛΙοΣ</a:t>
            </a:r>
            <a:r>
              <a:rPr lang="en-US" sz="3200" dirty="0"/>
              <a:t>, </a:t>
            </a:r>
            <a:r>
              <a:rPr lang="en-US" sz="3200" dirty="0" err="1"/>
              <a:t>ΑΓΡΙΑΝΙoΣ</a:t>
            </a:r>
            <a:r>
              <a:rPr lang="en-US" sz="3200" dirty="0"/>
              <a:t>, </a:t>
            </a:r>
            <a:r>
              <a:rPr lang="en-US" sz="3200" dirty="0" err="1"/>
              <a:t>ΠΑΝΑΜοΣ</a:t>
            </a:r>
            <a:r>
              <a:rPr lang="en-US" sz="3200" dirty="0"/>
              <a:t>, </a:t>
            </a:r>
            <a:r>
              <a:rPr lang="en-US" sz="3200" dirty="0" err="1"/>
              <a:t>ΑΠΕΛΛΑΙοΣ</a:t>
            </a:r>
            <a:r>
              <a:rPr lang="en-US" sz="3200" dirty="0"/>
              <a:t>].</a:t>
            </a:r>
            <a:endParaRPr lang="el-GR" sz="3200" dirty="0"/>
          </a:p>
          <a:p>
            <a:r>
              <a:rPr lang="en-US" sz="3200" dirty="0" err="1"/>
              <a:t>Αυτά</a:t>
            </a:r>
            <a:r>
              <a:rPr lang="en-US" sz="3200" dirty="0"/>
              <a:t> τα </a:t>
            </a:r>
            <a:r>
              <a:rPr lang="en-US" sz="3200" dirty="0" err="1"/>
              <a:t>ονόμ</a:t>
            </a:r>
            <a:r>
              <a:rPr lang="en-US" sz="3200" dirty="0"/>
              <a:t>ατα συναντώνται στα Ηπειρώτικα ημερολόγια με κοινούς μήνες με το Βουθρωτό, την Κέρκυρα (που έχει Ηπειρώτικο ημερολόγιο), την Αμβρακία, και την Απολλωνία, αλλά και άλλες πόλεις εκτός Ηπείρου, τις Συρακούσες και το Ταυρομένιον της Σικελίας, τη Ρόδο και άλλες.</a:t>
            </a:r>
          </a:p>
          <a:p>
            <a:r>
              <a:rPr lang="en-US" sz="3200" dirty="0"/>
              <a:t>Ο </a:t>
            </a:r>
            <a:r>
              <a:rPr lang="en-US" sz="3200" dirty="0" err="1"/>
              <a:t>κύκλος</a:t>
            </a:r>
            <a:r>
              <a:rPr lang="en-US" sz="3200" dirty="0"/>
              <a:t> </a:t>
            </a:r>
            <a:r>
              <a:rPr lang="en-US" sz="3200" dirty="0" err="1"/>
              <a:t>του</a:t>
            </a:r>
            <a:r>
              <a:rPr lang="en-US" sz="3200" dirty="0"/>
              <a:t> Μέτωνος </a:t>
            </a:r>
            <a:r>
              <a:rPr lang="en-US" sz="3200" dirty="0" err="1"/>
              <a:t>στον</a:t>
            </a:r>
            <a:r>
              <a:rPr lang="en-US" sz="3200" dirty="0"/>
              <a:t> </a:t>
            </a:r>
            <a:r>
              <a:rPr lang="en-US" sz="3200" dirty="0" err="1"/>
              <a:t>μηχ</a:t>
            </a:r>
            <a:r>
              <a:rPr lang="en-US" sz="3200" dirty="0"/>
              <a:t>ανισμό απεικονίζεται σε μια απλή έλικα του Αρχιμήδη με π</a:t>
            </a:r>
            <a:r>
              <a:rPr lang="el-GR" sz="3200" dirty="0"/>
              <a:t>έ</a:t>
            </a:r>
            <a:r>
              <a:rPr lang="en-US" sz="3200" dirty="0" err="1"/>
              <a:t>ντε</a:t>
            </a:r>
            <a:r>
              <a:rPr lang="en-US" sz="3200" dirty="0"/>
              <a:t> κύκλους κατασκευασμένη από ημικύκλια. </a:t>
            </a:r>
          </a:p>
          <a:p>
            <a:br>
              <a:rPr lang="en-US" sz="2400" dirty="0"/>
            </a:br>
            <a:endParaRPr lang="en-US" sz="2400" dirty="0"/>
          </a:p>
          <a:p>
            <a:r>
              <a:rPr lang="el-GR" sz="2400" b="1" dirty="0"/>
              <a:t>Η ελικοειδής κλίμακα του κύκλου του </a:t>
            </a:r>
            <a:r>
              <a:rPr lang="el-GR" sz="2400" b="1" dirty="0" err="1"/>
              <a:t>Μέτωνος</a:t>
            </a:r>
            <a:endParaRPr lang="el-GR" sz="2400" dirty="0"/>
          </a:p>
          <a:p>
            <a:br>
              <a:rPr lang="en-US" sz="2400" dirty="0"/>
            </a:br>
            <a:r>
              <a:rPr lang="en-US" sz="2400" dirty="0" err="1"/>
              <a:t>Έν</a:t>
            </a:r>
            <a:r>
              <a:rPr lang="en-US" sz="2400" dirty="0"/>
              <a:t>ας συρταρωτός δείκτης δείχνει την ημερομηνία σε αυτό το ημερολόγιο που βασίζεται στον κύκλο του Μέτωνος. </a:t>
            </a:r>
            <a:r>
              <a:rPr lang="en-US" sz="2400" dirty="0" err="1"/>
              <a:t>Συγχρόνως</a:t>
            </a:r>
            <a:r>
              <a:rPr lang="en-US" sz="2400" dirty="0"/>
              <a:t> </a:t>
            </a:r>
            <a:r>
              <a:rPr lang="en-US" sz="2400" dirty="0" err="1"/>
              <a:t>δείχνει</a:t>
            </a:r>
            <a:r>
              <a:rPr lang="en-US" sz="2400" dirty="0"/>
              <a:t> </a:t>
            </a:r>
            <a:r>
              <a:rPr lang="en-US" sz="2400" dirty="0" err="1"/>
              <a:t>στους</a:t>
            </a:r>
            <a:r>
              <a:rPr lang="en-US" sz="2400" dirty="0"/>
              <a:t> </a:t>
            </a:r>
            <a:r>
              <a:rPr lang="en-US" sz="2400" dirty="0" err="1"/>
              <a:t>μήνες</a:t>
            </a:r>
            <a:r>
              <a:rPr lang="en-US" sz="2400" dirty="0"/>
              <a:t> </a:t>
            </a:r>
            <a:r>
              <a:rPr lang="en-US" sz="2400" dirty="0" err="1"/>
              <a:t>με</a:t>
            </a:r>
            <a:r>
              <a:rPr lang="en-US" sz="2400" dirty="0"/>
              <a:t> 29 </a:t>
            </a:r>
            <a:r>
              <a:rPr lang="en-US" sz="2400" dirty="0" err="1"/>
              <a:t>ημέρες</a:t>
            </a:r>
            <a:r>
              <a:rPr lang="en-US" sz="2400" dirty="0"/>
              <a:t> π</a:t>
            </a:r>
            <a:r>
              <a:rPr lang="en-US" sz="2400" dirty="0" err="1"/>
              <a:t>οι</a:t>
            </a:r>
            <a:r>
              <a:rPr lang="en-US" sz="2400" dirty="0"/>
              <a:t>α ημέρα δεν περιέχεται στον μήνα. </a:t>
            </a:r>
            <a:r>
              <a:rPr lang="en-US" sz="2400" dirty="0" err="1"/>
              <a:t>Κάθε</a:t>
            </a:r>
            <a:r>
              <a:rPr lang="en-US" sz="2400" dirty="0"/>
              <a:t> </a:t>
            </a:r>
            <a:r>
              <a:rPr lang="en-US" sz="2400" dirty="0" err="1"/>
              <a:t>κύκλος</a:t>
            </a:r>
            <a:r>
              <a:rPr lang="en-US" sz="2400" dirty="0"/>
              <a:t> </a:t>
            </a:r>
            <a:r>
              <a:rPr lang="en-US" sz="2400" dirty="0" err="1"/>
              <a:t>είν</a:t>
            </a:r>
            <a:r>
              <a:rPr lang="en-US" sz="2400" dirty="0"/>
              <a:t>αι 47 μήνες, όπως περιγράφεται πιο κάτω.</a:t>
            </a:r>
          </a:p>
          <a:p>
            <a:r>
              <a:rPr lang="en-US" sz="2400" dirty="0" err="1"/>
              <a:t>Κάθε</a:t>
            </a:r>
            <a:r>
              <a:rPr lang="en-US" sz="2400" dirty="0"/>
              <a:t> β</a:t>
            </a:r>
            <a:r>
              <a:rPr lang="en-US" sz="2400" dirty="0" err="1"/>
              <a:t>ήμ</a:t>
            </a:r>
            <a:r>
              <a:rPr lang="en-US" sz="2400" dirty="0"/>
              <a:t>α της έλικας χωρίζεται σε 47 μήνες με το όνομά τους. </a:t>
            </a:r>
            <a:r>
              <a:rPr lang="en-US" sz="2400" dirty="0" err="1"/>
              <a:t>Συνολικά</a:t>
            </a:r>
            <a:r>
              <a:rPr lang="en-US" sz="2400" dirty="0"/>
              <a:t> υπ</a:t>
            </a:r>
            <a:r>
              <a:rPr lang="en-US" sz="2400" dirty="0" err="1"/>
              <a:t>άρχουν</a:t>
            </a:r>
            <a:r>
              <a:rPr lang="en-US" sz="2400" dirty="0"/>
              <a:t> 235 (47x5) </a:t>
            </a:r>
            <a:r>
              <a:rPr lang="en-US" sz="2400" dirty="0" err="1"/>
              <a:t>μήνες</a:t>
            </a:r>
            <a:r>
              <a:rPr lang="en-US" sz="2400" dirty="0"/>
              <a:t> π</a:t>
            </a:r>
            <a:r>
              <a:rPr lang="en-US" sz="2400" dirty="0" err="1"/>
              <a:t>ου</a:t>
            </a:r>
            <a:r>
              <a:rPr lang="en-US" sz="2400" dirty="0"/>
              <a:t> </a:t>
            </a:r>
            <a:r>
              <a:rPr lang="en-US" sz="2400" dirty="0" err="1"/>
              <a:t>ορίζοντ</a:t>
            </a:r>
            <a:r>
              <a:rPr lang="en-US" sz="2400" dirty="0"/>
              <a:t>αι στα 19 χρόνια. </a:t>
            </a:r>
            <a:r>
              <a:rPr lang="en-US" sz="2400" dirty="0" err="1"/>
              <a:t>Αν</a:t>
            </a:r>
            <a:r>
              <a:rPr lang="en-US" sz="2400" dirty="0"/>
              <a:t> </a:t>
            </a:r>
            <a:r>
              <a:rPr lang="en-US" sz="2400" dirty="0" err="1"/>
              <a:t>κάθε</a:t>
            </a:r>
            <a:r>
              <a:rPr lang="en-US" sz="2400" dirty="0"/>
              <a:t> </a:t>
            </a:r>
            <a:r>
              <a:rPr lang="en-US" sz="2400" dirty="0" err="1"/>
              <a:t>έτος</a:t>
            </a:r>
            <a:r>
              <a:rPr lang="en-US" sz="2400" dirty="0"/>
              <a:t> </a:t>
            </a:r>
            <a:r>
              <a:rPr lang="en-US" sz="2400" dirty="0" err="1"/>
              <a:t>είχε</a:t>
            </a:r>
            <a:r>
              <a:rPr lang="en-US" sz="2400" dirty="0"/>
              <a:t> 12 </a:t>
            </a:r>
            <a:r>
              <a:rPr lang="en-US" sz="2400" dirty="0" err="1"/>
              <a:t>μήνες</a:t>
            </a:r>
            <a:r>
              <a:rPr lang="el-GR" sz="2400" dirty="0"/>
              <a:t>,</a:t>
            </a:r>
            <a:r>
              <a:rPr lang="en-US" sz="2400" dirty="0"/>
              <a:t> ανα</a:t>
            </a:r>
            <a:r>
              <a:rPr lang="en-US" sz="2400" dirty="0" err="1"/>
              <a:t>μένουμε</a:t>
            </a:r>
            <a:r>
              <a:rPr lang="en-US" sz="2400" dirty="0"/>
              <a:t> </a:t>
            </a:r>
            <a:r>
              <a:rPr lang="en-US" sz="2400" dirty="0" err="1"/>
              <a:t>συνολικά</a:t>
            </a:r>
            <a:r>
              <a:rPr lang="en-US" sz="2400" dirty="0"/>
              <a:t> 19x12 = 228 </a:t>
            </a:r>
            <a:r>
              <a:rPr lang="en-US" sz="2400" dirty="0" err="1"/>
              <a:t>μήνες</a:t>
            </a:r>
            <a:r>
              <a:rPr lang="en-US" sz="2400" dirty="0"/>
              <a:t>. </a:t>
            </a:r>
            <a:r>
              <a:rPr lang="en-US" sz="2400" dirty="0" err="1"/>
              <a:t>Σε</a:t>
            </a:r>
            <a:r>
              <a:rPr lang="en-US" sz="2400" dirty="0"/>
              <a:t> α</a:t>
            </a:r>
            <a:r>
              <a:rPr lang="en-US" sz="2400" dirty="0" err="1"/>
              <a:t>υτούς</a:t>
            </a:r>
            <a:r>
              <a:rPr lang="en-US" sz="2400" dirty="0"/>
              <a:t> π</a:t>
            </a:r>
            <a:r>
              <a:rPr lang="en-US" sz="2400" dirty="0" err="1"/>
              <a:t>ροστίθεντ</a:t>
            </a:r>
            <a:r>
              <a:rPr lang="en-US" sz="2400" dirty="0"/>
              <a:t>αι 7 επιπλέον μήνες που προστίθενται σε 7 από τα 19 έτη. </a:t>
            </a:r>
            <a:r>
              <a:rPr lang="en-US" sz="2400" dirty="0" err="1"/>
              <a:t>Δηλ</a:t>
            </a:r>
            <a:r>
              <a:rPr lang="en-US" sz="2400" dirty="0"/>
              <a:t>αδή 7 χρόνια από τα 19 έχουν 13 μήνες στο μετ</a:t>
            </a:r>
            <a:r>
              <a:rPr lang="el-GR" sz="2400" dirty="0"/>
              <a:t>ω</a:t>
            </a:r>
            <a:r>
              <a:rPr lang="en-US" sz="2400" dirty="0" err="1"/>
              <a:t>νικό</a:t>
            </a:r>
            <a:r>
              <a:rPr lang="en-US" sz="2400" dirty="0"/>
              <a:t> ημερολόγιο. </a:t>
            </a:r>
            <a:r>
              <a:rPr lang="en-US" sz="2400" dirty="0" err="1"/>
              <a:t>Οι</a:t>
            </a:r>
            <a:r>
              <a:rPr lang="en-US" sz="2400" dirty="0"/>
              <a:t> </a:t>
            </a:r>
            <a:r>
              <a:rPr lang="en-US" sz="2400" dirty="0" err="1"/>
              <a:t>μήνες</a:t>
            </a:r>
            <a:r>
              <a:rPr lang="en-US" sz="2400" dirty="0"/>
              <a:t> π</a:t>
            </a:r>
            <a:r>
              <a:rPr lang="en-US" sz="2400" dirty="0" err="1"/>
              <a:t>ου</a:t>
            </a:r>
            <a:r>
              <a:rPr lang="en-US" sz="2400" dirty="0"/>
              <a:t> π</a:t>
            </a:r>
            <a:r>
              <a:rPr lang="en-US" sz="2400" dirty="0" err="1"/>
              <a:t>ροστίθεντ</a:t>
            </a:r>
            <a:r>
              <a:rPr lang="en-US" sz="2400" dirty="0"/>
              <a:t>αι για να γίνουν ο 13ος μήνας του τρέχοντος έτους σημειώνονται με έναν αριθμό και το σύμβολο "L", που είναι το σύμβολο του έτους. </a:t>
            </a:r>
            <a:r>
              <a:rPr lang="el-GR" sz="2400" dirty="0"/>
              <a:t>Τ</a:t>
            </a:r>
            <a:r>
              <a:rPr lang="en-US" sz="2400" dirty="0"/>
              <a:t>α έτη 1, 4, 7, 10, 12, 15, 18 έχουν 13 μήνες και ο μήνας Φοινικαίος επαναλαμβάνεται δύο φορές. </a:t>
            </a:r>
          </a:p>
          <a:p>
            <a:r>
              <a:rPr lang="en-US" sz="2400" dirty="0" err="1"/>
              <a:t>Οι</a:t>
            </a:r>
            <a:r>
              <a:rPr lang="en-US" sz="2400" dirty="0"/>
              <a:t> </a:t>
            </a:r>
            <a:r>
              <a:rPr lang="en-US" sz="2400" dirty="0" err="1"/>
              <a:t>μήνες</a:t>
            </a:r>
            <a:r>
              <a:rPr lang="en-US" sz="2400" dirty="0"/>
              <a:t> π</a:t>
            </a:r>
            <a:r>
              <a:rPr lang="en-US" sz="2400" dirty="0" err="1"/>
              <a:t>ου</a:t>
            </a:r>
            <a:r>
              <a:rPr lang="en-US" sz="2400" dirty="0"/>
              <a:t> </a:t>
            </a:r>
            <a:r>
              <a:rPr lang="en-US" sz="2400" dirty="0" err="1"/>
              <a:t>χρησιμο</a:t>
            </a:r>
            <a:r>
              <a:rPr lang="en-US" sz="2400" dirty="0"/>
              <a:t>ποιούν οι Έλληνες και άλλοι λαοί είναι 29 και 30 ημέρες. Ο </a:t>
            </a:r>
            <a:r>
              <a:rPr lang="en-US" sz="2400" dirty="0" err="1"/>
              <a:t>μηχ</a:t>
            </a:r>
            <a:r>
              <a:rPr lang="en-US" sz="2400" dirty="0"/>
              <a:t>ανισμός καθορίζει ποιος μήνας θα έχει 30 ή 29 ημέρες. </a:t>
            </a:r>
            <a:r>
              <a:rPr lang="en-US" sz="2400" dirty="0" err="1"/>
              <a:t>Στη</a:t>
            </a:r>
            <a:r>
              <a:rPr lang="en-US" sz="2400" dirty="0"/>
              <a:t> </a:t>
            </a:r>
            <a:r>
              <a:rPr lang="en-US" sz="2400" dirty="0" err="1"/>
              <a:t>μέση</a:t>
            </a:r>
            <a:r>
              <a:rPr lang="en-US" sz="2400" dirty="0"/>
              <a:t> </a:t>
            </a:r>
            <a:r>
              <a:rPr lang="en-US" sz="2400" dirty="0" err="1"/>
              <a:t>των</a:t>
            </a:r>
            <a:r>
              <a:rPr lang="en-US" sz="2400" dirty="0"/>
              <a:t> π</a:t>
            </a:r>
            <a:r>
              <a:rPr lang="en-US" sz="2400" dirty="0" err="1"/>
              <a:t>έντε</a:t>
            </a:r>
            <a:r>
              <a:rPr lang="en-US" sz="2400" dirty="0"/>
              <a:t> </a:t>
            </a:r>
            <a:r>
              <a:rPr lang="en-US" sz="2400" dirty="0" err="1"/>
              <a:t>κύκλων</a:t>
            </a:r>
            <a:r>
              <a:rPr lang="en-US" sz="2400" dirty="0"/>
              <a:t> </a:t>
            </a:r>
            <a:r>
              <a:rPr lang="en-US" sz="2400" dirty="0" err="1"/>
              <a:t>της</a:t>
            </a:r>
            <a:r>
              <a:rPr lang="en-US" sz="2400" dirty="0"/>
              <a:t> </a:t>
            </a:r>
            <a:r>
              <a:rPr lang="en-US" sz="2400" dirty="0" err="1"/>
              <a:t>έλικ</a:t>
            </a:r>
            <a:r>
              <a:rPr lang="en-US" sz="2400" dirty="0"/>
              <a:t>ας βρίσκεται ένα</a:t>
            </a:r>
            <a:r>
              <a:rPr lang="el-GR" sz="2400" dirty="0"/>
              <a:t>ς</a:t>
            </a:r>
            <a:r>
              <a:rPr lang="en-US" sz="2400" dirty="0"/>
              <a:t> έκτος κύκλος με 47 διαιρέσεις με αριθμούς που υποδεικνύουν σε κάθε μήνα ποια ημέρα θα παραλ</a:t>
            </a:r>
            <a:r>
              <a:rPr lang="el-GR" sz="2400" dirty="0"/>
              <a:t>ει</a:t>
            </a:r>
            <a:r>
              <a:rPr lang="en-US" sz="2400" dirty="0" err="1"/>
              <a:t>φθεί</a:t>
            </a:r>
            <a:r>
              <a:rPr lang="en-US" sz="2400" dirty="0"/>
              <a:t>. </a:t>
            </a:r>
            <a:r>
              <a:rPr lang="en-US" sz="2400" dirty="0" err="1"/>
              <a:t>Στην</a:t>
            </a:r>
            <a:r>
              <a:rPr lang="en-US" sz="2400" dirty="0"/>
              <a:t> </a:t>
            </a:r>
            <a:r>
              <a:rPr lang="en-US" sz="2400" dirty="0" err="1"/>
              <a:t>κλίμ</a:t>
            </a:r>
            <a:r>
              <a:rPr lang="en-US" sz="2400" dirty="0"/>
              <a:t>ακα αυτή για κάθε μήνα γράφεται ο αριθμός της ημέρας που πρέπει να παραλειφθεί: Στην επόμενη ακολουθία των 47 μηνών αριθμούνται οι μήνες με 30 ημέρες:</a:t>
            </a:r>
            <a:r>
              <a:rPr lang="el-GR" sz="2400" dirty="0"/>
              <a:t> </a:t>
            </a:r>
            <a:r>
              <a:rPr lang="en-US" sz="2400" dirty="0"/>
              <a:t>1, o, 5, o, 9, o, 13, o17, o, 21, o, 26, o, 30, o, o, 4 , ο , 8, ο, 12, ο, 16, ο, 20, ο, 24, ο, 27, ο, ο, 2, ο, 6, ο, 11, ο, 15, ο, 19, ο, 23 , ο , 27, ο, ο. </a:t>
            </a:r>
            <a:r>
              <a:rPr lang="en-US" sz="2400" dirty="0" err="1"/>
              <a:t>Το</a:t>
            </a:r>
            <a:r>
              <a:rPr lang="en-US" sz="2400" dirty="0"/>
              <a:t> </a:t>
            </a:r>
            <a:r>
              <a:rPr lang="en-US" sz="2400" dirty="0" err="1"/>
              <a:t>σύμ</a:t>
            </a:r>
            <a:r>
              <a:rPr lang="en-US" sz="2400" dirty="0"/>
              <a:t>βολο ο δείχνει ότι ο μήνας έχ</a:t>
            </a:r>
            <a:r>
              <a:rPr lang="el-GR" sz="2400" dirty="0"/>
              <a:t>ε</a:t>
            </a:r>
            <a:r>
              <a:rPr lang="en-US" sz="2400" dirty="0"/>
              <a:t>ι 29 ημέρες.</a:t>
            </a:r>
          </a:p>
        </p:txBody>
      </p:sp>
      <p:grpSp>
        <p:nvGrpSpPr>
          <p:cNvPr id="9" name="Ομάδα 8"/>
          <p:cNvGrpSpPr/>
          <p:nvPr/>
        </p:nvGrpSpPr>
        <p:grpSpPr>
          <a:xfrm>
            <a:off x="23288378" y="8986440"/>
            <a:ext cx="11707761" cy="15118226"/>
            <a:chOff x="23402851" y="10509934"/>
            <a:chExt cx="11707761" cy="15118226"/>
          </a:xfrm>
        </p:grpSpPr>
        <p:pic>
          <p:nvPicPr>
            <p:cNvPr id="1026" name="Picture 2" descr="C:\Users\Xenophon MOUSSAS\Pictures\ANTIK-MECH-IMAGES\MET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4399" y="10509934"/>
              <a:ext cx="11606213" cy="11545888"/>
            </a:xfrm>
            <a:prstGeom prst="rect">
              <a:avLst/>
            </a:prstGeom>
            <a:noFill/>
            <a:extLst>
              <a:ext uri="{909E8E84-426E-40DD-AFC4-6F175D3DCCD1}">
                <a14:hiddenFill xmlns:a14="http://schemas.microsoft.com/office/drawing/2010/main">
                  <a:solidFill>
                    <a:srgbClr val="FFFFFF"/>
                  </a:solidFill>
                </a14:hiddenFill>
              </a:ext>
            </a:extLst>
          </p:spPr>
        </p:pic>
        <p:sp>
          <p:nvSpPr>
            <p:cNvPr id="68" name="45 - TextBox"/>
            <p:cNvSpPr txBox="1"/>
            <p:nvPr/>
          </p:nvSpPr>
          <p:spPr>
            <a:xfrm>
              <a:off x="29595538" y="13924719"/>
              <a:ext cx="2385574" cy="707886"/>
            </a:xfrm>
            <a:prstGeom prst="rect">
              <a:avLst/>
            </a:prstGeom>
            <a:solidFill>
              <a:schemeClr val="bg1">
                <a:alpha val="71000"/>
              </a:schemeClr>
            </a:solidFill>
          </p:spPr>
          <p:txBody>
            <a:bodyPr wrap="square" rtlCol="0">
              <a:spAutoFit/>
            </a:bodyPr>
            <a:lstStyle/>
            <a:p>
              <a:r>
                <a:rPr lang="en-GB" sz="2000" dirty="0"/>
                <a:t>Olympic dial 4 years</a:t>
              </a:r>
            </a:p>
            <a:p>
              <a:r>
                <a:rPr lang="el-GR" sz="2000" dirty="0"/>
                <a:t>Ολυμπιάδα, 4 έτη</a:t>
              </a:r>
              <a:endParaRPr lang="en-GB" sz="2000" dirty="0"/>
            </a:p>
          </p:txBody>
        </p:sp>
        <p:cxnSp>
          <p:nvCxnSpPr>
            <p:cNvPr id="69" name="46 - Ευθύγραμμο βέλος σύνδεσης"/>
            <p:cNvCxnSpPr>
              <a:stCxn id="68" idx="2"/>
            </p:cNvCxnSpPr>
            <p:nvPr/>
          </p:nvCxnSpPr>
          <p:spPr>
            <a:xfrm>
              <a:off x="30788325" y="14632605"/>
              <a:ext cx="146485" cy="864096"/>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71" name="54 - TextBox"/>
            <p:cNvSpPr txBox="1"/>
            <p:nvPr/>
          </p:nvSpPr>
          <p:spPr>
            <a:xfrm>
              <a:off x="23402851" y="22581172"/>
              <a:ext cx="11593288" cy="3046988"/>
            </a:xfrm>
            <a:prstGeom prst="rect">
              <a:avLst/>
            </a:prstGeom>
            <a:noFill/>
          </p:spPr>
          <p:txBody>
            <a:bodyPr wrap="square" rtlCol="0">
              <a:spAutoFit/>
            </a:bodyPr>
            <a:lstStyle/>
            <a:p>
              <a:pPr algn="ctr"/>
              <a:r>
                <a:rPr lang="en-GB" sz="3200" dirty="0"/>
                <a:t>The </a:t>
              </a:r>
              <a:r>
                <a:rPr lang="en-GB" sz="3200" dirty="0" err="1"/>
                <a:t>Epirotic</a:t>
              </a:r>
              <a:r>
                <a:rPr lang="en-GB" sz="3200" dirty="0"/>
                <a:t> calendar on </a:t>
              </a:r>
              <a:r>
                <a:rPr lang="en-GB" sz="3200" dirty="0" err="1"/>
                <a:t>Meton’s</a:t>
              </a:r>
              <a:r>
                <a:rPr lang="en-GB" sz="3200" dirty="0"/>
                <a:t> spiral dial. The pointer for the </a:t>
              </a:r>
              <a:r>
                <a:rPr lang="en-US" sz="3200" dirty="0"/>
                <a:t>date on the lunar calendar. T</a:t>
              </a:r>
              <a:r>
                <a:rPr lang="en-GB" sz="3200" dirty="0"/>
                <a:t>he Olympic dial. </a:t>
              </a:r>
              <a:br>
                <a:rPr lang="en-GB" sz="3200" dirty="0"/>
              </a:br>
              <a:r>
                <a:rPr lang="en-GB" sz="3200" dirty="0"/>
                <a:t>From a </a:t>
              </a:r>
              <a:r>
                <a:rPr lang="en-US" sz="3200" dirty="0"/>
                <a:t>reconstruction by K. </a:t>
              </a:r>
              <a:r>
                <a:rPr lang="en-US" sz="3200" dirty="0" err="1"/>
                <a:t>Kotsanas</a:t>
              </a:r>
              <a:endParaRPr lang="en-GB" sz="3200" dirty="0"/>
            </a:p>
            <a:p>
              <a:pPr algn="ctr"/>
              <a:r>
                <a:rPr lang="el-GR" sz="3200" dirty="0"/>
                <a:t>Το Ηπειρώτικο ημερολόγιο στην κλίμακα του </a:t>
              </a:r>
              <a:r>
                <a:rPr lang="el-GR" sz="3200" dirty="0" err="1"/>
                <a:t>Μέτωνος</a:t>
              </a:r>
              <a:r>
                <a:rPr lang="el-GR" sz="3200" dirty="0"/>
                <a:t>. Ο δείκτης δείχνει την ημερομηνία στο Σεληνιακό Ημερολόγιο. Φωτογραφία από ανακατασκευή κ. Κ. </a:t>
              </a:r>
              <a:r>
                <a:rPr lang="el-GR" sz="3200" dirty="0" err="1"/>
                <a:t>Κοτσανά</a:t>
              </a:r>
              <a:endParaRPr lang="en-GB" sz="3200" dirty="0"/>
            </a:p>
          </p:txBody>
        </p:sp>
        <p:sp>
          <p:nvSpPr>
            <p:cNvPr id="44" name="38 - TextBox"/>
            <p:cNvSpPr txBox="1"/>
            <p:nvPr/>
          </p:nvSpPr>
          <p:spPr>
            <a:xfrm>
              <a:off x="24554978" y="14264031"/>
              <a:ext cx="3890865" cy="830997"/>
            </a:xfrm>
            <a:prstGeom prst="rect">
              <a:avLst/>
            </a:prstGeom>
            <a:solidFill>
              <a:schemeClr val="bg1">
                <a:alpha val="71000"/>
              </a:schemeClr>
            </a:solidFill>
          </p:spPr>
          <p:txBody>
            <a:bodyPr wrap="square" rtlCol="0">
              <a:spAutoFit/>
            </a:bodyPr>
            <a:lstStyle/>
            <a:p>
              <a:pPr algn="r"/>
              <a:r>
                <a:rPr lang="en-GB" sz="2400" dirty="0" err="1"/>
                <a:t>Callippic</a:t>
              </a:r>
              <a:r>
                <a:rPr lang="en-GB" sz="2400" dirty="0"/>
                <a:t> cycle of 76 years</a:t>
              </a:r>
            </a:p>
            <a:p>
              <a:pPr algn="r"/>
              <a:r>
                <a:rPr lang="el-GR" sz="2400" dirty="0"/>
                <a:t>Περίοδος Καλλίππου 76 ετών</a:t>
              </a:r>
              <a:endParaRPr lang="en-GB" sz="2400" dirty="0"/>
            </a:p>
          </p:txBody>
        </p:sp>
        <p:cxnSp>
          <p:nvCxnSpPr>
            <p:cNvPr id="24" name="46 - Ευθύγραμμο βέλος σύνδεσης"/>
            <p:cNvCxnSpPr/>
            <p:nvPr/>
          </p:nvCxnSpPr>
          <p:spPr>
            <a:xfrm>
              <a:off x="27867346" y="15095028"/>
              <a:ext cx="0" cy="864096"/>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26" name="38 - TextBox"/>
            <p:cNvSpPr txBox="1"/>
            <p:nvPr/>
          </p:nvSpPr>
          <p:spPr>
            <a:xfrm>
              <a:off x="27997112" y="20081297"/>
              <a:ext cx="3386809" cy="1569660"/>
            </a:xfrm>
            <a:prstGeom prst="rect">
              <a:avLst/>
            </a:prstGeom>
            <a:solidFill>
              <a:schemeClr val="bg1">
                <a:alpha val="71000"/>
              </a:schemeClr>
            </a:solidFill>
          </p:spPr>
          <p:txBody>
            <a:bodyPr wrap="square" rtlCol="0">
              <a:spAutoFit/>
            </a:bodyPr>
            <a:lstStyle/>
            <a:p>
              <a:r>
                <a:rPr lang="en-US" sz="2400" dirty="0" err="1"/>
                <a:t>Epirotic</a:t>
              </a:r>
              <a:r>
                <a:rPr lang="en-US" sz="2400" dirty="0"/>
                <a:t> calendar</a:t>
              </a:r>
              <a:endParaRPr lang="el-GR" sz="2400" dirty="0"/>
            </a:p>
            <a:p>
              <a:r>
                <a:rPr lang="en-GB" sz="2400" dirty="0" err="1"/>
                <a:t>metonic</a:t>
              </a:r>
              <a:r>
                <a:rPr lang="en-GB" sz="2400" dirty="0"/>
                <a:t> cycle of 19 years</a:t>
              </a:r>
            </a:p>
            <a:p>
              <a:r>
                <a:rPr lang="el-GR" sz="2400" dirty="0" err="1"/>
                <a:t>περίοδοςΜέτωνος</a:t>
              </a:r>
              <a:r>
                <a:rPr lang="el-GR" sz="2400" dirty="0"/>
                <a:t> 19 έτη</a:t>
              </a:r>
            </a:p>
            <a:p>
              <a:r>
                <a:rPr lang="el-GR" sz="2400" dirty="0"/>
                <a:t>Ηπειρώτικο ημερολόγιο</a:t>
              </a:r>
              <a:endParaRPr lang="en-GB" sz="2400" dirty="0"/>
            </a:p>
          </p:txBody>
        </p:sp>
        <p:sp>
          <p:nvSpPr>
            <p:cNvPr id="29" name="38 - TextBox"/>
            <p:cNvSpPr txBox="1"/>
            <p:nvPr/>
          </p:nvSpPr>
          <p:spPr>
            <a:xfrm>
              <a:off x="29307506" y="12385726"/>
              <a:ext cx="1152128" cy="830997"/>
            </a:xfrm>
            <a:prstGeom prst="rect">
              <a:avLst/>
            </a:prstGeom>
            <a:solidFill>
              <a:schemeClr val="bg1">
                <a:alpha val="71000"/>
              </a:schemeClr>
            </a:solidFill>
          </p:spPr>
          <p:txBody>
            <a:bodyPr wrap="square" rtlCol="0">
              <a:spAutoFit/>
            </a:bodyPr>
            <a:lstStyle/>
            <a:p>
              <a:r>
                <a:rPr lang="en-US" sz="2400" dirty="0"/>
                <a:t>Pointer</a:t>
              </a:r>
            </a:p>
            <a:p>
              <a:r>
                <a:rPr lang="el-GR" sz="2400" dirty="0"/>
                <a:t>δείκτης</a:t>
              </a:r>
              <a:endParaRPr lang="en-GB" sz="2400" dirty="0"/>
            </a:p>
          </p:txBody>
        </p:sp>
      </p:grpSp>
      <p:grpSp>
        <p:nvGrpSpPr>
          <p:cNvPr id="16" name="Ομάδα 15"/>
          <p:cNvGrpSpPr/>
          <p:nvPr/>
        </p:nvGrpSpPr>
        <p:grpSpPr>
          <a:xfrm>
            <a:off x="23253054" y="24637908"/>
            <a:ext cx="12248039" cy="15921873"/>
            <a:chOff x="23570248" y="27315221"/>
            <a:chExt cx="12248039" cy="15921873"/>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0248" y="27315221"/>
              <a:ext cx="12240535" cy="12240535"/>
            </a:xfrm>
            <a:prstGeom prst="rect">
              <a:avLst/>
            </a:prstGeom>
          </p:spPr>
        </p:pic>
        <p:sp>
          <p:nvSpPr>
            <p:cNvPr id="10" name="Ορθογώνιο 9"/>
            <p:cNvSpPr/>
            <p:nvPr/>
          </p:nvSpPr>
          <p:spPr>
            <a:xfrm>
              <a:off x="23762890" y="39820774"/>
              <a:ext cx="12055397" cy="3416320"/>
            </a:xfrm>
            <a:prstGeom prst="rect">
              <a:avLst/>
            </a:prstGeom>
          </p:spPr>
          <p:txBody>
            <a:bodyPr wrap="square">
              <a:spAutoFit/>
            </a:bodyPr>
            <a:lstStyle/>
            <a:p>
              <a:r>
                <a:rPr lang="en-US" sz="3600" dirty="0"/>
                <a:t>Greek states used also</a:t>
              </a:r>
              <a:r>
                <a:rPr lang="el-GR" sz="3600" dirty="0"/>
                <a:t> ι</a:t>
              </a:r>
              <a:r>
                <a:rPr lang="en-US" sz="3600" dirty="0"/>
                <a:t>in parallel</a:t>
              </a:r>
              <a:r>
                <a:rPr lang="el-GR" sz="3600" dirty="0"/>
                <a:t> </a:t>
              </a:r>
              <a:r>
                <a:rPr lang="en-US" sz="3600" dirty="0"/>
                <a:t>a solar calendar, a tropical calendar as we call it. A lunisolar calendar for religious holidays, for the Olympics and other games. </a:t>
              </a:r>
            </a:p>
            <a:p>
              <a:r>
                <a:rPr lang="en-US" sz="3600" dirty="0" err="1"/>
                <a:t>Οι</a:t>
              </a:r>
              <a:r>
                <a:rPr lang="en-US" sz="3600" dirty="0"/>
                <a:t> α</a:t>
              </a:r>
              <a:r>
                <a:rPr lang="en-US" sz="3600" dirty="0" err="1"/>
                <a:t>ρχ</a:t>
              </a:r>
              <a:r>
                <a:rPr lang="en-US" sz="3600" dirty="0"/>
                <a:t>αίοι χρησιμοποιούσαν ένα ηλιακό ημερολόγιο, τροπικό ημερολόγιο όπως το λέμε, για το κράτος και </a:t>
              </a:r>
              <a:r>
                <a:rPr lang="el-GR" sz="3600" dirty="0"/>
                <a:t>παραλλήλως </a:t>
              </a:r>
              <a:r>
                <a:rPr lang="en-US" sz="3600" dirty="0" err="1"/>
                <a:t>έν</a:t>
              </a:r>
              <a:r>
                <a:rPr lang="en-US" sz="3600" dirty="0"/>
                <a:t>α σεληνοηλιακό ημερολόγι</a:t>
              </a:r>
              <a:r>
                <a:rPr lang="el-GR" sz="3600" dirty="0"/>
                <a:t>ο</a:t>
              </a:r>
              <a:r>
                <a:rPr lang="en-US" sz="3600" dirty="0"/>
                <a:t> </a:t>
              </a:r>
              <a:r>
                <a:rPr lang="en-US" sz="3600" dirty="0" err="1"/>
                <a:t>γι</a:t>
              </a:r>
              <a:r>
                <a:rPr lang="en-US" sz="3600" dirty="0"/>
                <a:t>α τις θρησκευτικές εορτές</a:t>
              </a:r>
              <a:endParaRPr lang="el-GR" sz="3600" dirty="0"/>
            </a:p>
          </p:txBody>
        </p:sp>
        <p:sp>
          <p:nvSpPr>
            <p:cNvPr id="34" name="38 - TextBox"/>
            <p:cNvSpPr txBox="1"/>
            <p:nvPr/>
          </p:nvSpPr>
          <p:spPr>
            <a:xfrm>
              <a:off x="27150314" y="30848053"/>
              <a:ext cx="2321819" cy="830997"/>
            </a:xfrm>
            <a:prstGeom prst="rect">
              <a:avLst/>
            </a:prstGeom>
            <a:solidFill>
              <a:schemeClr val="bg1">
                <a:alpha val="71000"/>
              </a:schemeClr>
            </a:solidFill>
          </p:spPr>
          <p:txBody>
            <a:bodyPr wrap="square" rtlCol="0">
              <a:spAutoFit/>
            </a:bodyPr>
            <a:lstStyle/>
            <a:p>
              <a:r>
                <a:rPr lang="en-US" sz="2400" dirty="0"/>
                <a:t>Lunar pointer</a:t>
              </a:r>
            </a:p>
            <a:p>
              <a:r>
                <a:rPr lang="el-GR" sz="2400" dirty="0"/>
                <a:t>Δείκτης Σελήνης</a:t>
              </a:r>
              <a:endParaRPr lang="en-GB" sz="2400" dirty="0"/>
            </a:p>
          </p:txBody>
        </p:sp>
        <p:sp>
          <p:nvSpPr>
            <p:cNvPr id="35" name="38 - TextBox"/>
            <p:cNvSpPr txBox="1"/>
            <p:nvPr/>
          </p:nvSpPr>
          <p:spPr>
            <a:xfrm>
              <a:off x="29649240" y="36056844"/>
              <a:ext cx="2321819" cy="830997"/>
            </a:xfrm>
            <a:prstGeom prst="rect">
              <a:avLst/>
            </a:prstGeom>
            <a:solidFill>
              <a:schemeClr val="bg1">
                <a:alpha val="71000"/>
              </a:schemeClr>
            </a:solidFill>
          </p:spPr>
          <p:txBody>
            <a:bodyPr wrap="square" rtlCol="0">
              <a:spAutoFit/>
            </a:bodyPr>
            <a:lstStyle/>
            <a:p>
              <a:r>
                <a:rPr lang="en-US" sz="2400" dirty="0"/>
                <a:t>Solar pointer</a:t>
              </a:r>
            </a:p>
            <a:p>
              <a:r>
                <a:rPr lang="el-GR" sz="2400" dirty="0"/>
                <a:t>Δείκτης Ηλίου</a:t>
              </a:r>
              <a:endParaRPr lang="en-GB" sz="2400" dirty="0"/>
            </a:p>
          </p:txBody>
        </p:sp>
        <p:grpSp>
          <p:nvGrpSpPr>
            <p:cNvPr id="12" name="Ομάδα 11"/>
            <p:cNvGrpSpPr/>
            <p:nvPr/>
          </p:nvGrpSpPr>
          <p:grpSpPr>
            <a:xfrm>
              <a:off x="32476758" y="27873035"/>
              <a:ext cx="3024335" cy="2370674"/>
              <a:chOff x="32476758" y="27873035"/>
              <a:chExt cx="3024335" cy="2370674"/>
            </a:xfrm>
          </p:grpSpPr>
          <p:sp>
            <p:nvSpPr>
              <p:cNvPr id="36" name="38 - TextBox"/>
              <p:cNvSpPr txBox="1"/>
              <p:nvPr/>
            </p:nvSpPr>
            <p:spPr>
              <a:xfrm>
                <a:off x="32476758" y="27873035"/>
                <a:ext cx="3024335" cy="1200329"/>
              </a:xfrm>
              <a:prstGeom prst="rect">
                <a:avLst/>
              </a:prstGeom>
              <a:solidFill>
                <a:schemeClr val="bg1">
                  <a:alpha val="71000"/>
                </a:schemeClr>
              </a:solidFill>
            </p:spPr>
            <p:txBody>
              <a:bodyPr wrap="square" rtlCol="0">
                <a:spAutoFit/>
              </a:bodyPr>
              <a:lstStyle/>
              <a:p>
                <a:pPr algn="r"/>
                <a:r>
                  <a:rPr lang="en-US" sz="2400" dirty="0"/>
                  <a:t>Tropic (solar) calendar</a:t>
                </a:r>
              </a:p>
              <a:p>
                <a:pPr algn="r"/>
                <a:r>
                  <a:rPr lang="el-GR" sz="2400" dirty="0"/>
                  <a:t>Τροπικό (ηλιακό) ημερολόγιο</a:t>
                </a:r>
                <a:endParaRPr lang="en-US" sz="2400" dirty="0"/>
              </a:p>
            </p:txBody>
          </p:sp>
          <p:cxnSp>
            <p:nvCxnSpPr>
              <p:cNvPr id="39" name="46 - Ευθύγραμμο βέλος σύνδεσης"/>
              <p:cNvCxnSpPr/>
              <p:nvPr/>
            </p:nvCxnSpPr>
            <p:spPr>
              <a:xfrm>
                <a:off x="34274824" y="29139782"/>
                <a:ext cx="73242" cy="1103927"/>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nvGrpSpPr>
            <p:cNvPr id="15" name="Ομάδα 14"/>
            <p:cNvGrpSpPr/>
            <p:nvPr/>
          </p:nvGrpSpPr>
          <p:grpSpPr>
            <a:xfrm>
              <a:off x="28329081" y="29139782"/>
              <a:ext cx="4434809" cy="1200329"/>
              <a:chOff x="28329081" y="29139782"/>
              <a:chExt cx="4434809" cy="1200329"/>
            </a:xfrm>
          </p:grpSpPr>
          <p:sp>
            <p:nvSpPr>
              <p:cNvPr id="38" name="38 - TextBox"/>
              <p:cNvSpPr txBox="1"/>
              <p:nvPr/>
            </p:nvSpPr>
            <p:spPr>
              <a:xfrm>
                <a:off x="28329081" y="29139782"/>
                <a:ext cx="3169252" cy="1200329"/>
              </a:xfrm>
              <a:prstGeom prst="rect">
                <a:avLst/>
              </a:prstGeom>
              <a:solidFill>
                <a:schemeClr val="bg1">
                  <a:alpha val="71000"/>
                </a:schemeClr>
              </a:solidFill>
            </p:spPr>
            <p:txBody>
              <a:bodyPr wrap="square" rtlCol="0">
                <a:spAutoFit/>
              </a:bodyPr>
              <a:lstStyle/>
              <a:p>
                <a:pPr algn="ctr"/>
                <a:r>
                  <a:rPr lang="en-US" sz="2400" dirty="0"/>
                  <a:t>Zodiac (map of the sky)</a:t>
                </a:r>
                <a:endParaRPr lang="el-GR" sz="2400" dirty="0"/>
              </a:p>
              <a:p>
                <a:pPr algn="ctr"/>
                <a:r>
                  <a:rPr lang="el-GR" sz="2400" dirty="0"/>
                  <a:t>Ζωδιακός κύκλος </a:t>
                </a:r>
                <a:endParaRPr lang="en-US" sz="2400" dirty="0"/>
              </a:p>
              <a:p>
                <a:pPr algn="ctr"/>
                <a:r>
                  <a:rPr lang="el-GR" sz="2400" dirty="0"/>
                  <a:t>(χάρτης του ουρανού)</a:t>
                </a:r>
                <a:endParaRPr lang="en-US" sz="2400" dirty="0"/>
              </a:p>
            </p:txBody>
          </p:sp>
          <p:cxnSp>
            <p:nvCxnSpPr>
              <p:cNvPr id="40" name="46 - Ευθύγραμμο βέλος σύνδεσης"/>
              <p:cNvCxnSpPr>
                <a:stCxn id="38" idx="3"/>
              </p:cNvCxnSpPr>
              <p:nvPr/>
            </p:nvCxnSpPr>
            <p:spPr>
              <a:xfrm flipV="1">
                <a:off x="31498333" y="29691745"/>
                <a:ext cx="1265557" cy="48202"/>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grpSp>
        <p:nvGrpSpPr>
          <p:cNvPr id="27" name="Ομάδα 26"/>
          <p:cNvGrpSpPr/>
          <p:nvPr/>
        </p:nvGrpSpPr>
        <p:grpSpPr>
          <a:xfrm>
            <a:off x="23613094" y="40756878"/>
            <a:ext cx="11743084" cy="8910065"/>
            <a:chOff x="10992033" y="39597667"/>
            <a:chExt cx="7674757" cy="6552727"/>
          </a:xfrm>
        </p:grpSpPr>
        <p:grpSp>
          <p:nvGrpSpPr>
            <p:cNvPr id="28" name="57 - Ομάδα"/>
            <p:cNvGrpSpPr/>
            <p:nvPr/>
          </p:nvGrpSpPr>
          <p:grpSpPr>
            <a:xfrm>
              <a:off x="10992033" y="39597667"/>
              <a:ext cx="7674757" cy="6552727"/>
              <a:chOff x="16292090" y="33398580"/>
              <a:chExt cx="9001000" cy="10031984"/>
            </a:xfrm>
          </p:grpSpPr>
          <p:pic>
            <p:nvPicPr>
              <p:cNvPr id="32" name="Picture 7"/>
              <p:cNvPicPr>
                <a:picLocks noChangeAspect="1" noChangeArrowheads="1"/>
              </p:cNvPicPr>
              <p:nvPr/>
            </p:nvPicPr>
            <p:blipFill>
              <a:blip r:embed="rId4" cstate="print"/>
              <a:srcRect/>
              <a:stretch>
                <a:fillRect/>
              </a:stretch>
            </p:blipFill>
            <p:spPr bwMode="auto">
              <a:xfrm>
                <a:off x="16292090" y="33398580"/>
                <a:ext cx="9001000" cy="10031984"/>
              </a:xfrm>
              <a:prstGeom prst="rect">
                <a:avLst/>
              </a:prstGeom>
              <a:noFill/>
              <a:ln w="9525">
                <a:noFill/>
                <a:round/>
                <a:headEnd/>
                <a:tailEnd/>
              </a:ln>
            </p:spPr>
          </p:pic>
          <p:sp>
            <p:nvSpPr>
              <p:cNvPr id="37" name="56 - TextBox"/>
              <p:cNvSpPr txBox="1"/>
              <p:nvPr/>
            </p:nvSpPr>
            <p:spPr>
              <a:xfrm>
                <a:off x="16490830" y="41236577"/>
                <a:ext cx="5235987" cy="1837660"/>
              </a:xfrm>
              <a:prstGeom prst="rect">
                <a:avLst/>
              </a:prstGeom>
              <a:noFill/>
            </p:spPr>
            <p:txBody>
              <a:bodyPr wrap="square" rtlCol="0">
                <a:spAutoFit/>
              </a:bodyPr>
              <a:lstStyle/>
              <a:p>
                <a:r>
                  <a:rPr lang="en-GB" sz="2400" dirty="0">
                    <a:solidFill>
                      <a:schemeClr val="bg1"/>
                    </a:solidFill>
                  </a:rPr>
                  <a:t>Radiography </a:t>
                </a:r>
              </a:p>
              <a:p>
                <a:r>
                  <a:rPr lang="en-GB" sz="2400" dirty="0">
                    <a:solidFill>
                      <a:schemeClr val="bg1"/>
                    </a:solidFill>
                  </a:rPr>
                  <a:t>of the </a:t>
                </a:r>
                <a:r>
                  <a:rPr lang="en-GB" sz="2400" dirty="0" err="1">
                    <a:solidFill>
                      <a:schemeClr val="bg1"/>
                    </a:solidFill>
                  </a:rPr>
                  <a:t>Metonic</a:t>
                </a:r>
                <a:r>
                  <a:rPr lang="en-GB" sz="2400" dirty="0">
                    <a:solidFill>
                      <a:schemeClr val="bg1"/>
                    </a:solidFill>
                  </a:rPr>
                  <a:t> cycle</a:t>
                </a:r>
                <a:r>
                  <a:rPr lang="el-GR" sz="2400" dirty="0">
                    <a:solidFill>
                      <a:schemeClr val="bg1"/>
                    </a:solidFill>
                  </a:rPr>
                  <a:t> </a:t>
                </a:r>
                <a:endParaRPr lang="en-US" sz="2400" dirty="0">
                  <a:solidFill>
                    <a:schemeClr val="bg1"/>
                  </a:solidFill>
                </a:endParaRPr>
              </a:p>
              <a:p>
                <a:r>
                  <a:rPr lang="en-US" sz="2400" dirty="0">
                    <a:solidFill>
                      <a:schemeClr val="bg1"/>
                    </a:solidFill>
                  </a:rPr>
                  <a:t>with the </a:t>
                </a:r>
                <a:r>
                  <a:rPr lang="en-US" sz="2400" dirty="0" err="1">
                    <a:solidFill>
                      <a:schemeClr val="bg1"/>
                    </a:solidFill>
                  </a:rPr>
                  <a:t>Epirotic</a:t>
                </a:r>
                <a:r>
                  <a:rPr lang="en-US" sz="2400" dirty="0">
                    <a:solidFill>
                      <a:schemeClr val="bg1"/>
                    </a:solidFill>
                  </a:rPr>
                  <a:t> calendar.</a:t>
                </a:r>
                <a:endParaRPr lang="en-GB" sz="2400" dirty="0">
                  <a:solidFill>
                    <a:schemeClr val="bg1"/>
                  </a:solidFill>
                </a:endParaRPr>
              </a:p>
            </p:txBody>
          </p:sp>
        </p:grpSp>
        <p:sp>
          <p:nvSpPr>
            <p:cNvPr id="31" name="56 - TextBox"/>
            <p:cNvSpPr txBox="1"/>
            <p:nvPr/>
          </p:nvSpPr>
          <p:spPr>
            <a:xfrm>
              <a:off x="15838876" y="39799826"/>
              <a:ext cx="2578718" cy="1425992"/>
            </a:xfrm>
            <a:prstGeom prst="rect">
              <a:avLst/>
            </a:prstGeom>
            <a:noFill/>
          </p:spPr>
          <p:txBody>
            <a:bodyPr wrap="square" rtlCol="0">
              <a:spAutoFit/>
            </a:bodyPr>
            <a:lstStyle/>
            <a:p>
              <a:pPr algn="r"/>
              <a:r>
                <a:rPr lang="el-GR" sz="2400" dirty="0">
                  <a:solidFill>
                    <a:schemeClr val="bg1"/>
                  </a:solidFill>
                </a:rPr>
                <a:t>Ακτινογραφία που δείχνει </a:t>
              </a:r>
              <a:r>
                <a:rPr lang="el-GR" sz="2400" dirty="0">
                  <a:solidFill>
                    <a:srgbClr val="FF0000"/>
                  </a:solidFill>
                </a:rPr>
                <a:t>την</a:t>
              </a:r>
              <a:r>
                <a:rPr lang="el-GR" sz="2400" dirty="0">
                  <a:solidFill>
                    <a:schemeClr val="bg1"/>
                  </a:solidFill>
                </a:rPr>
                <a:t> έλικα με το Ηπειρώτικο ημερολόγιο</a:t>
              </a:r>
              <a:endParaRPr lang="en-US" sz="2400" dirty="0">
                <a:solidFill>
                  <a:schemeClr val="bg1"/>
                </a:solidFill>
              </a:endParaRPr>
            </a:p>
            <a:p>
              <a:pPr algn="r"/>
              <a:r>
                <a:rPr lang="el-GR" sz="2400" dirty="0">
                  <a:solidFill>
                    <a:schemeClr val="bg1"/>
                  </a:solidFill>
                </a:rPr>
                <a:t> πάνω στον </a:t>
              </a:r>
              <a:endParaRPr lang="en-US" sz="2400" dirty="0">
                <a:solidFill>
                  <a:schemeClr val="bg1"/>
                </a:solidFill>
              </a:endParaRPr>
            </a:p>
            <a:p>
              <a:pPr algn="r"/>
              <a:r>
                <a:rPr lang="el-GR" sz="2400" dirty="0">
                  <a:solidFill>
                    <a:schemeClr val="bg1"/>
                  </a:solidFill>
                </a:rPr>
                <a:t>κύκλο του </a:t>
              </a:r>
              <a:r>
                <a:rPr lang="el-GR" sz="2400" dirty="0" err="1">
                  <a:solidFill>
                    <a:schemeClr val="bg1"/>
                  </a:solidFill>
                </a:rPr>
                <a:t>Μέτωνος</a:t>
              </a:r>
              <a:r>
                <a:rPr lang="el-GR" sz="2400" dirty="0">
                  <a:solidFill>
                    <a:schemeClr val="bg1"/>
                  </a:solidFill>
                </a:rPr>
                <a:t> </a:t>
              </a:r>
              <a:endParaRPr lang="en-GB" sz="2400" dirty="0">
                <a:solidFill>
                  <a:schemeClr val="bg1"/>
                </a:solidFill>
              </a:endParaRPr>
            </a:p>
          </p:txBody>
        </p:sp>
      </p:grpSp>
      <p:grpSp>
        <p:nvGrpSpPr>
          <p:cNvPr id="41" name="Ομάδα 40"/>
          <p:cNvGrpSpPr/>
          <p:nvPr/>
        </p:nvGrpSpPr>
        <p:grpSpPr>
          <a:xfrm>
            <a:off x="1584426" y="829659"/>
            <a:ext cx="4830786" cy="5334632"/>
            <a:chOff x="1993246" y="829659"/>
            <a:chExt cx="4830786" cy="5334632"/>
          </a:xfrm>
        </p:grpSpPr>
        <p:sp>
          <p:nvSpPr>
            <p:cNvPr id="45"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5"/>
                </a:rPr>
                <a:t>xmoussas@phys.uoa.gr</a:t>
              </a:r>
              <a:r>
                <a:rPr lang="en-GB" sz="1400" b="1" dirty="0">
                  <a:solidFill>
                    <a:srgbClr val="003399"/>
                  </a:solidFill>
                </a:rPr>
                <a:t>, </a:t>
              </a:r>
              <a:r>
                <a:rPr lang="en-GB" sz="1400" b="1" dirty="0">
                  <a:solidFill>
                    <a:srgbClr val="003399"/>
                  </a:solidFill>
                  <a:hlinkClick r:id="rId6"/>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43" name="Picture 2" descr="https://upload.wikimedia.org/wikipedia/el/2/2b/Logo_uoa_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Εικόνα 3" descr="Εικόνα που περιέχει σκίτσο/σχέδιο, ζωγραφιά, σπηλιά, τέχνη&#10;&#10;Περιγραφή που δημιουργήθηκε αυτόματα">
            <a:extLst>
              <a:ext uri="{FF2B5EF4-FFF2-40B4-BE49-F238E27FC236}">
                <a16:creationId xmlns:a16="http://schemas.microsoft.com/office/drawing/2014/main" id="{D5EB2BDB-95C3-77B4-4659-740A7867D4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63933" y="3316494"/>
            <a:ext cx="5924550" cy="342265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2188</Words>
  <Application>Microsoft Office PowerPoint</Application>
  <PresentationFormat>Προσαρμογή</PresentationFormat>
  <Paragraphs>76</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125</cp:revision>
  <dcterms:created xsi:type="dcterms:W3CDTF">2014-06-01T18:00:45Z</dcterms:created>
  <dcterms:modified xsi:type="dcterms:W3CDTF">2024-03-20T08:55:09Z</dcterms:modified>
</cp:coreProperties>
</file>