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36004500" cy="50406300"/>
  <p:notesSz cx="6858000" cy="9144000"/>
  <p:defaultTextStyle>
    <a:defPPr>
      <a:defRPr lang="en-US"/>
    </a:defPPr>
    <a:lvl1pPr marL="0" algn="l" defTabSz="4610588" rtl="0" eaLnBrk="1" latinLnBrk="0" hangingPunct="1">
      <a:defRPr sz="9100" kern="1200">
        <a:solidFill>
          <a:schemeClr val="tx1"/>
        </a:solidFill>
        <a:latin typeface="+mn-lt"/>
        <a:ea typeface="+mn-ea"/>
        <a:cs typeface="+mn-cs"/>
      </a:defRPr>
    </a:lvl1pPr>
    <a:lvl2pPr marL="2305294" algn="l" defTabSz="4610588" rtl="0" eaLnBrk="1" latinLnBrk="0" hangingPunct="1">
      <a:defRPr sz="9100" kern="1200">
        <a:solidFill>
          <a:schemeClr val="tx1"/>
        </a:solidFill>
        <a:latin typeface="+mn-lt"/>
        <a:ea typeface="+mn-ea"/>
        <a:cs typeface="+mn-cs"/>
      </a:defRPr>
    </a:lvl2pPr>
    <a:lvl3pPr marL="4610588" algn="l" defTabSz="4610588" rtl="0" eaLnBrk="1" latinLnBrk="0" hangingPunct="1">
      <a:defRPr sz="9100" kern="1200">
        <a:solidFill>
          <a:schemeClr val="tx1"/>
        </a:solidFill>
        <a:latin typeface="+mn-lt"/>
        <a:ea typeface="+mn-ea"/>
        <a:cs typeface="+mn-cs"/>
      </a:defRPr>
    </a:lvl3pPr>
    <a:lvl4pPr marL="6915882" algn="l" defTabSz="4610588" rtl="0" eaLnBrk="1" latinLnBrk="0" hangingPunct="1">
      <a:defRPr sz="9100" kern="1200">
        <a:solidFill>
          <a:schemeClr val="tx1"/>
        </a:solidFill>
        <a:latin typeface="+mn-lt"/>
        <a:ea typeface="+mn-ea"/>
        <a:cs typeface="+mn-cs"/>
      </a:defRPr>
    </a:lvl4pPr>
    <a:lvl5pPr marL="9221175" algn="l" defTabSz="4610588" rtl="0" eaLnBrk="1" latinLnBrk="0" hangingPunct="1">
      <a:defRPr sz="9100" kern="1200">
        <a:solidFill>
          <a:schemeClr val="tx1"/>
        </a:solidFill>
        <a:latin typeface="+mn-lt"/>
        <a:ea typeface="+mn-ea"/>
        <a:cs typeface="+mn-cs"/>
      </a:defRPr>
    </a:lvl5pPr>
    <a:lvl6pPr marL="11526469" algn="l" defTabSz="4610588" rtl="0" eaLnBrk="1" latinLnBrk="0" hangingPunct="1">
      <a:defRPr sz="9100" kern="1200">
        <a:solidFill>
          <a:schemeClr val="tx1"/>
        </a:solidFill>
        <a:latin typeface="+mn-lt"/>
        <a:ea typeface="+mn-ea"/>
        <a:cs typeface="+mn-cs"/>
      </a:defRPr>
    </a:lvl6pPr>
    <a:lvl7pPr marL="13831763" algn="l" defTabSz="4610588" rtl="0" eaLnBrk="1" latinLnBrk="0" hangingPunct="1">
      <a:defRPr sz="9100" kern="1200">
        <a:solidFill>
          <a:schemeClr val="tx1"/>
        </a:solidFill>
        <a:latin typeface="+mn-lt"/>
        <a:ea typeface="+mn-ea"/>
        <a:cs typeface="+mn-cs"/>
      </a:defRPr>
    </a:lvl7pPr>
    <a:lvl8pPr marL="16137057" algn="l" defTabSz="4610588" rtl="0" eaLnBrk="1" latinLnBrk="0" hangingPunct="1">
      <a:defRPr sz="9100" kern="1200">
        <a:solidFill>
          <a:schemeClr val="tx1"/>
        </a:solidFill>
        <a:latin typeface="+mn-lt"/>
        <a:ea typeface="+mn-ea"/>
        <a:cs typeface="+mn-cs"/>
      </a:defRPr>
    </a:lvl8pPr>
    <a:lvl9pPr marL="18442351" algn="l" defTabSz="4610588" rtl="0" eaLnBrk="1" latinLnBrk="0" hangingPunct="1">
      <a:defRPr sz="9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31">
          <p15:clr>
            <a:srgbClr val="A4A3A4"/>
          </p15:clr>
        </p15:guide>
        <p15:guide id="2" pos="113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4F8A"/>
    <a:srgbClr val="004274"/>
    <a:srgbClr val="D2A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588" autoAdjust="0"/>
    <p:restoredTop sz="94640" autoAdjust="0"/>
  </p:normalViewPr>
  <p:slideViewPr>
    <p:cSldViewPr>
      <p:cViewPr varScale="1">
        <p:scale>
          <a:sx n="10" d="100"/>
          <a:sy n="10" d="100"/>
        </p:scale>
        <p:origin x="2424" y="4"/>
      </p:cViewPr>
      <p:guideLst>
        <p:guide orient="horz" pos="15831"/>
        <p:guide pos="113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700340" y="15658636"/>
            <a:ext cx="30603825" cy="10804682"/>
          </a:xfrm>
        </p:spPr>
        <p:txBody>
          <a:bodyPr/>
          <a:lstStyle/>
          <a:p>
            <a:r>
              <a:rPr lang="el-GR"/>
              <a:t>Kλικ για επεξεργασία του τίτλου</a:t>
            </a:r>
            <a:endParaRPr lang="en-GB"/>
          </a:p>
        </p:txBody>
      </p:sp>
      <p:sp>
        <p:nvSpPr>
          <p:cNvPr id="3" name="2 - Υπότιτλος"/>
          <p:cNvSpPr>
            <a:spLocks noGrp="1"/>
          </p:cNvSpPr>
          <p:nvPr>
            <p:ph type="subTitle" idx="1"/>
          </p:nvPr>
        </p:nvSpPr>
        <p:spPr>
          <a:xfrm>
            <a:off x="5400677" y="28563570"/>
            <a:ext cx="25203151" cy="12881610"/>
          </a:xfrm>
        </p:spPr>
        <p:txBody>
          <a:bodyPr/>
          <a:lstStyle>
            <a:lvl1pPr marL="0" indent="0" algn="ctr">
              <a:buNone/>
              <a:defRPr>
                <a:solidFill>
                  <a:schemeClr val="tx1">
                    <a:tint val="75000"/>
                  </a:schemeClr>
                </a:solidFill>
              </a:defRPr>
            </a:lvl1pPr>
            <a:lvl2pPr marL="2305294" indent="0" algn="ctr">
              <a:buNone/>
              <a:defRPr>
                <a:solidFill>
                  <a:schemeClr val="tx1">
                    <a:tint val="75000"/>
                  </a:schemeClr>
                </a:solidFill>
              </a:defRPr>
            </a:lvl2pPr>
            <a:lvl3pPr marL="4610588" indent="0" algn="ctr">
              <a:buNone/>
              <a:defRPr>
                <a:solidFill>
                  <a:schemeClr val="tx1">
                    <a:tint val="75000"/>
                  </a:schemeClr>
                </a:solidFill>
              </a:defRPr>
            </a:lvl3pPr>
            <a:lvl4pPr marL="6915882" indent="0" algn="ctr">
              <a:buNone/>
              <a:defRPr>
                <a:solidFill>
                  <a:schemeClr val="tx1">
                    <a:tint val="75000"/>
                  </a:schemeClr>
                </a:solidFill>
              </a:defRPr>
            </a:lvl4pPr>
            <a:lvl5pPr marL="9221175" indent="0" algn="ctr">
              <a:buNone/>
              <a:defRPr>
                <a:solidFill>
                  <a:schemeClr val="tx1">
                    <a:tint val="75000"/>
                  </a:schemeClr>
                </a:solidFill>
              </a:defRPr>
            </a:lvl5pPr>
            <a:lvl6pPr marL="11526469" indent="0" algn="ctr">
              <a:buNone/>
              <a:defRPr>
                <a:solidFill>
                  <a:schemeClr val="tx1">
                    <a:tint val="75000"/>
                  </a:schemeClr>
                </a:solidFill>
              </a:defRPr>
            </a:lvl6pPr>
            <a:lvl7pPr marL="13831763" indent="0" algn="ctr">
              <a:buNone/>
              <a:defRPr>
                <a:solidFill>
                  <a:schemeClr val="tx1">
                    <a:tint val="75000"/>
                  </a:schemeClr>
                </a:solidFill>
              </a:defRPr>
            </a:lvl7pPr>
            <a:lvl8pPr marL="16137057" indent="0" algn="ctr">
              <a:buNone/>
              <a:defRPr>
                <a:solidFill>
                  <a:schemeClr val="tx1">
                    <a:tint val="75000"/>
                  </a:schemeClr>
                </a:solidFill>
              </a:defRPr>
            </a:lvl8pPr>
            <a:lvl9pPr marL="18442351"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19577443" y="2695343"/>
            <a:ext cx="6075762" cy="57337166"/>
          </a:xfrm>
        </p:spPr>
        <p:txBody>
          <a:bodyPr vert="eaVert"/>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a:xfrm>
            <a:off x="1350172" y="2695343"/>
            <a:ext cx="17627205" cy="57337166"/>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844109" y="32390718"/>
            <a:ext cx="30603825" cy="10011251"/>
          </a:xfrm>
        </p:spPr>
        <p:txBody>
          <a:bodyPr anchor="t"/>
          <a:lstStyle>
            <a:lvl1pPr algn="l">
              <a:defRPr sz="20200" b="1" cap="all"/>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2844109" y="21364349"/>
            <a:ext cx="30603825" cy="11026373"/>
          </a:xfrm>
        </p:spPr>
        <p:txBody>
          <a:bodyPr anchor="b"/>
          <a:lstStyle>
            <a:lvl1pPr marL="0" indent="0">
              <a:buNone/>
              <a:defRPr sz="10100">
                <a:solidFill>
                  <a:schemeClr val="tx1">
                    <a:tint val="75000"/>
                  </a:schemeClr>
                </a:solidFill>
              </a:defRPr>
            </a:lvl1pPr>
            <a:lvl2pPr marL="2305294" indent="0">
              <a:buNone/>
              <a:defRPr sz="9100">
                <a:solidFill>
                  <a:schemeClr val="tx1">
                    <a:tint val="75000"/>
                  </a:schemeClr>
                </a:solidFill>
              </a:defRPr>
            </a:lvl2pPr>
            <a:lvl3pPr marL="4610588" indent="0">
              <a:buNone/>
              <a:defRPr sz="8100">
                <a:solidFill>
                  <a:schemeClr val="tx1">
                    <a:tint val="75000"/>
                  </a:schemeClr>
                </a:solidFill>
              </a:defRPr>
            </a:lvl3pPr>
            <a:lvl4pPr marL="6915882" indent="0">
              <a:buNone/>
              <a:defRPr sz="7100">
                <a:solidFill>
                  <a:schemeClr val="tx1">
                    <a:tint val="75000"/>
                  </a:schemeClr>
                </a:solidFill>
              </a:defRPr>
            </a:lvl4pPr>
            <a:lvl5pPr marL="9221175" indent="0">
              <a:buNone/>
              <a:defRPr sz="7100">
                <a:solidFill>
                  <a:schemeClr val="tx1">
                    <a:tint val="75000"/>
                  </a:schemeClr>
                </a:solidFill>
              </a:defRPr>
            </a:lvl5pPr>
            <a:lvl6pPr marL="11526469" indent="0">
              <a:buNone/>
              <a:defRPr sz="7100">
                <a:solidFill>
                  <a:schemeClr val="tx1">
                    <a:tint val="75000"/>
                  </a:schemeClr>
                </a:solidFill>
              </a:defRPr>
            </a:lvl6pPr>
            <a:lvl7pPr marL="13831763" indent="0">
              <a:buNone/>
              <a:defRPr sz="7100">
                <a:solidFill>
                  <a:schemeClr val="tx1">
                    <a:tint val="75000"/>
                  </a:schemeClr>
                </a:solidFill>
              </a:defRPr>
            </a:lvl7pPr>
            <a:lvl8pPr marL="16137057" indent="0">
              <a:buNone/>
              <a:defRPr sz="7100">
                <a:solidFill>
                  <a:schemeClr val="tx1">
                    <a:tint val="75000"/>
                  </a:schemeClr>
                </a:solidFill>
              </a:defRPr>
            </a:lvl8pPr>
            <a:lvl9pPr marL="18442351" indent="0">
              <a:buNone/>
              <a:defRPr sz="71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sz="half" idx="1"/>
          </p:nvPr>
        </p:nvSpPr>
        <p:spPr>
          <a:xfrm>
            <a:off x="1350171" y="15681964"/>
            <a:ext cx="11851481" cy="44350549"/>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περιεχομένου"/>
          <p:cNvSpPr>
            <a:spLocks noGrp="1"/>
          </p:cNvSpPr>
          <p:nvPr>
            <p:ph sz="half" idx="2"/>
          </p:nvPr>
        </p:nvSpPr>
        <p:spPr>
          <a:xfrm>
            <a:off x="13801727" y="15681964"/>
            <a:ext cx="11851481" cy="44350549"/>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1800225" y="2018589"/>
            <a:ext cx="32404051" cy="8401050"/>
          </a:xfrm>
        </p:spPr>
        <p:txBody>
          <a:bodyPr/>
          <a:lstStyle>
            <a:lvl1pPr>
              <a:defRPr/>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1800227" y="11283080"/>
            <a:ext cx="15908240" cy="4702251"/>
          </a:xfrm>
        </p:spPr>
        <p:txBody>
          <a:bodyPr anchor="b"/>
          <a:lstStyle>
            <a:lvl1pPr marL="0" indent="0">
              <a:buNone/>
              <a:defRPr sz="12100" b="1"/>
            </a:lvl1pPr>
            <a:lvl2pPr marL="2305294" indent="0">
              <a:buNone/>
              <a:defRPr sz="10100" b="1"/>
            </a:lvl2pPr>
            <a:lvl3pPr marL="4610588" indent="0">
              <a:buNone/>
              <a:defRPr sz="9100" b="1"/>
            </a:lvl3pPr>
            <a:lvl4pPr marL="6915882" indent="0">
              <a:buNone/>
              <a:defRPr sz="8100" b="1"/>
            </a:lvl4pPr>
            <a:lvl5pPr marL="9221175" indent="0">
              <a:buNone/>
              <a:defRPr sz="8100" b="1"/>
            </a:lvl5pPr>
            <a:lvl6pPr marL="11526469" indent="0">
              <a:buNone/>
              <a:defRPr sz="8100" b="1"/>
            </a:lvl6pPr>
            <a:lvl7pPr marL="13831763" indent="0">
              <a:buNone/>
              <a:defRPr sz="8100" b="1"/>
            </a:lvl7pPr>
            <a:lvl8pPr marL="16137057" indent="0">
              <a:buNone/>
              <a:defRPr sz="8100" b="1"/>
            </a:lvl8pPr>
            <a:lvl9pPr marL="18442351" indent="0">
              <a:buNone/>
              <a:defRPr sz="81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1800227" y="15985331"/>
            <a:ext cx="15908240" cy="29041967"/>
          </a:xfrm>
        </p:spPr>
        <p:txBody>
          <a:bodyPr/>
          <a:lstStyle>
            <a:lvl1pPr>
              <a:defRPr sz="12100"/>
            </a:lvl1pPr>
            <a:lvl2pPr>
              <a:defRPr sz="10100"/>
            </a:lvl2pPr>
            <a:lvl3pPr>
              <a:defRPr sz="9100"/>
            </a:lvl3pPr>
            <a:lvl4pPr>
              <a:defRPr sz="8100"/>
            </a:lvl4pPr>
            <a:lvl5pPr>
              <a:defRPr sz="8100"/>
            </a:lvl5pPr>
            <a:lvl6pPr>
              <a:defRPr sz="8100"/>
            </a:lvl6pPr>
            <a:lvl7pPr>
              <a:defRPr sz="8100"/>
            </a:lvl7pPr>
            <a:lvl8pPr>
              <a:defRPr sz="8100"/>
            </a:lvl8pPr>
            <a:lvl9pPr>
              <a:defRPr sz="8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κειμένου"/>
          <p:cNvSpPr>
            <a:spLocks noGrp="1"/>
          </p:cNvSpPr>
          <p:nvPr>
            <p:ph type="body" sz="quarter" idx="3"/>
          </p:nvPr>
        </p:nvSpPr>
        <p:spPr>
          <a:xfrm>
            <a:off x="18289790" y="11283080"/>
            <a:ext cx="15914487" cy="4702251"/>
          </a:xfrm>
        </p:spPr>
        <p:txBody>
          <a:bodyPr anchor="b"/>
          <a:lstStyle>
            <a:lvl1pPr marL="0" indent="0">
              <a:buNone/>
              <a:defRPr sz="12100" b="1"/>
            </a:lvl1pPr>
            <a:lvl2pPr marL="2305294" indent="0">
              <a:buNone/>
              <a:defRPr sz="10100" b="1"/>
            </a:lvl2pPr>
            <a:lvl3pPr marL="4610588" indent="0">
              <a:buNone/>
              <a:defRPr sz="9100" b="1"/>
            </a:lvl3pPr>
            <a:lvl4pPr marL="6915882" indent="0">
              <a:buNone/>
              <a:defRPr sz="8100" b="1"/>
            </a:lvl4pPr>
            <a:lvl5pPr marL="9221175" indent="0">
              <a:buNone/>
              <a:defRPr sz="8100" b="1"/>
            </a:lvl5pPr>
            <a:lvl6pPr marL="11526469" indent="0">
              <a:buNone/>
              <a:defRPr sz="8100" b="1"/>
            </a:lvl6pPr>
            <a:lvl7pPr marL="13831763" indent="0">
              <a:buNone/>
              <a:defRPr sz="8100" b="1"/>
            </a:lvl7pPr>
            <a:lvl8pPr marL="16137057" indent="0">
              <a:buNone/>
              <a:defRPr sz="8100" b="1"/>
            </a:lvl8pPr>
            <a:lvl9pPr marL="18442351" indent="0">
              <a:buNone/>
              <a:defRPr sz="81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18289790" y="15985331"/>
            <a:ext cx="15914487" cy="29041967"/>
          </a:xfrm>
        </p:spPr>
        <p:txBody>
          <a:bodyPr/>
          <a:lstStyle>
            <a:lvl1pPr>
              <a:defRPr sz="12100"/>
            </a:lvl1pPr>
            <a:lvl2pPr>
              <a:defRPr sz="10100"/>
            </a:lvl2pPr>
            <a:lvl3pPr>
              <a:defRPr sz="9100"/>
            </a:lvl3pPr>
            <a:lvl4pPr>
              <a:defRPr sz="8100"/>
            </a:lvl4pPr>
            <a:lvl5pPr>
              <a:defRPr sz="8100"/>
            </a:lvl5pPr>
            <a:lvl6pPr>
              <a:defRPr sz="8100"/>
            </a:lvl6pPr>
            <a:lvl7pPr>
              <a:defRPr sz="8100"/>
            </a:lvl7pPr>
            <a:lvl8pPr>
              <a:defRPr sz="8100"/>
            </a:lvl8pPr>
            <a:lvl9pPr>
              <a:defRPr sz="8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7" name="6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8" name="7 - Θέση υποσέλιδου"/>
          <p:cNvSpPr>
            <a:spLocks noGrp="1"/>
          </p:cNvSpPr>
          <p:nvPr>
            <p:ph type="ftr" sz="quarter" idx="11"/>
          </p:nvPr>
        </p:nvSpPr>
        <p:spPr/>
        <p:txBody>
          <a:bodyPr/>
          <a:lstStyle/>
          <a:p>
            <a:endParaRPr lang="en-GB"/>
          </a:p>
        </p:txBody>
      </p:sp>
      <p:sp>
        <p:nvSpPr>
          <p:cNvPr id="9" name="8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4" name="3 - Θέση υποσέλιδου"/>
          <p:cNvSpPr>
            <a:spLocks noGrp="1"/>
          </p:cNvSpPr>
          <p:nvPr>
            <p:ph type="ftr" sz="quarter" idx="11"/>
          </p:nvPr>
        </p:nvSpPr>
        <p:spPr/>
        <p:txBody>
          <a:bodyPr/>
          <a:lstStyle/>
          <a:p>
            <a:endParaRPr lang="en-GB"/>
          </a:p>
        </p:txBody>
      </p:sp>
      <p:sp>
        <p:nvSpPr>
          <p:cNvPr id="5" name="4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3" name="2 - Θέση υποσέλιδου"/>
          <p:cNvSpPr>
            <a:spLocks noGrp="1"/>
          </p:cNvSpPr>
          <p:nvPr>
            <p:ph type="ftr" sz="quarter" idx="11"/>
          </p:nvPr>
        </p:nvSpPr>
        <p:spPr/>
        <p:txBody>
          <a:bodyPr/>
          <a:lstStyle/>
          <a:p>
            <a:endParaRPr lang="en-GB"/>
          </a:p>
        </p:txBody>
      </p:sp>
      <p:sp>
        <p:nvSpPr>
          <p:cNvPr id="4" name="3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00228" y="2006921"/>
            <a:ext cx="11845234" cy="8541068"/>
          </a:xfrm>
        </p:spPr>
        <p:txBody>
          <a:bodyPr anchor="b"/>
          <a:lstStyle>
            <a:lvl1pPr algn="l">
              <a:defRPr sz="10100" b="1"/>
            </a:lvl1pPr>
          </a:lstStyle>
          <a:p>
            <a:r>
              <a:rPr lang="el-GR"/>
              <a:t>Kλικ για επεξεργασία του τίτλου</a:t>
            </a:r>
            <a:endParaRPr lang="en-GB"/>
          </a:p>
        </p:txBody>
      </p:sp>
      <p:sp>
        <p:nvSpPr>
          <p:cNvPr id="3" name="2 - Θέση περιεχομένου"/>
          <p:cNvSpPr>
            <a:spLocks noGrp="1"/>
          </p:cNvSpPr>
          <p:nvPr>
            <p:ph idx="1"/>
          </p:nvPr>
        </p:nvSpPr>
        <p:spPr>
          <a:xfrm>
            <a:off x="14076762" y="2006923"/>
            <a:ext cx="20127518" cy="43020382"/>
          </a:xfrm>
        </p:spPr>
        <p:txBody>
          <a:bodyPr/>
          <a:lstStyle>
            <a:lvl1pPr>
              <a:defRPr sz="16100"/>
            </a:lvl1pPr>
            <a:lvl2pPr>
              <a:defRPr sz="14100"/>
            </a:lvl2pPr>
            <a:lvl3pPr>
              <a:defRPr sz="12100"/>
            </a:lvl3pPr>
            <a:lvl4pPr>
              <a:defRPr sz="10100"/>
            </a:lvl4pPr>
            <a:lvl5pPr>
              <a:defRPr sz="10100"/>
            </a:lvl5pPr>
            <a:lvl6pPr>
              <a:defRPr sz="10100"/>
            </a:lvl6pPr>
            <a:lvl7pPr>
              <a:defRPr sz="10100"/>
            </a:lvl7pPr>
            <a:lvl8pPr>
              <a:defRPr sz="10100"/>
            </a:lvl8pPr>
            <a:lvl9pPr>
              <a:defRPr sz="10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κειμένου"/>
          <p:cNvSpPr>
            <a:spLocks noGrp="1"/>
          </p:cNvSpPr>
          <p:nvPr>
            <p:ph type="body" sz="half" idx="2"/>
          </p:nvPr>
        </p:nvSpPr>
        <p:spPr>
          <a:xfrm>
            <a:off x="1800228" y="10547991"/>
            <a:ext cx="11845234" cy="34479315"/>
          </a:xfrm>
        </p:spPr>
        <p:txBody>
          <a:bodyPr/>
          <a:lstStyle>
            <a:lvl1pPr marL="0" indent="0">
              <a:buNone/>
              <a:defRPr sz="7100"/>
            </a:lvl1pPr>
            <a:lvl2pPr marL="2305294" indent="0">
              <a:buNone/>
              <a:defRPr sz="6100"/>
            </a:lvl2pPr>
            <a:lvl3pPr marL="4610588" indent="0">
              <a:buNone/>
              <a:defRPr sz="5000"/>
            </a:lvl3pPr>
            <a:lvl4pPr marL="6915882" indent="0">
              <a:buNone/>
              <a:defRPr sz="4500"/>
            </a:lvl4pPr>
            <a:lvl5pPr marL="9221175" indent="0">
              <a:buNone/>
              <a:defRPr sz="4500"/>
            </a:lvl5pPr>
            <a:lvl6pPr marL="11526469" indent="0">
              <a:buNone/>
              <a:defRPr sz="4500"/>
            </a:lvl6pPr>
            <a:lvl7pPr marL="13831763" indent="0">
              <a:buNone/>
              <a:defRPr sz="4500"/>
            </a:lvl7pPr>
            <a:lvl8pPr marL="16137057" indent="0">
              <a:buNone/>
              <a:defRPr sz="4500"/>
            </a:lvl8pPr>
            <a:lvl9pPr marL="18442351" indent="0">
              <a:buNone/>
              <a:defRPr sz="45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7057137" y="35284414"/>
            <a:ext cx="21602700" cy="4165526"/>
          </a:xfrm>
        </p:spPr>
        <p:txBody>
          <a:bodyPr anchor="b"/>
          <a:lstStyle>
            <a:lvl1pPr algn="l">
              <a:defRPr sz="10100" b="1"/>
            </a:lvl1pPr>
          </a:lstStyle>
          <a:p>
            <a:r>
              <a:rPr lang="el-GR"/>
              <a:t>Kλικ για επεξεργασία του τίτλου</a:t>
            </a:r>
            <a:endParaRPr lang="en-GB"/>
          </a:p>
        </p:txBody>
      </p:sp>
      <p:sp>
        <p:nvSpPr>
          <p:cNvPr id="3" name="2 - Θέση εικόνας"/>
          <p:cNvSpPr>
            <a:spLocks noGrp="1"/>
          </p:cNvSpPr>
          <p:nvPr>
            <p:ph type="pic" idx="1"/>
          </p:nvPr>
        </p:nvSpPr>
        <p:spPr>
          <a:xfrm>
            <a:off x="7057137" y="4503894"/>
            <a:ext cx="21602700" cy="30243780"/>
          </a:xfrm>
        </p:spPr>
        <p:txBody>
          <a:bodyPr/>
          <a:lstStyle>
            <a:lvl1pPr marL="0" indent="0">
              <a:buNone/>
              <a:defRPr sz="16100"/>
            </a:lvl1pPr>
            <a:lvl2pPr marL="2305294" indent="0">
              <a:buNone/>
              <a:defRPr sz="14100"/>
            </a:lvl2pPr>
            <a:lvl3pPr marL="4610588" indent="0">
              <a:buNone/>
              <a:defRPr sz="12100"/>
            </a:lvl3pPr>
            <a:lvl4pPr marL="6915882" indent="0">
              <a:buNone/>
              <a:defRPr sz="10100"/>
            </a:lvl4pPr>
            <a:lvl5pPr marL="9221175" indent="0">
              <a:buNone/>
              <a:defRPr sz="10100"/>
            </a:lvl5pPr>
            <a:lvl6pPr marL="11526469" indent="0">
              <a:buNone/>
              <a:defRPr sz="10100"/>
            </a:lvl6pPr>
            <a:lvl7pPr marL="13831763" indent="0">
              <a:buNone/>
              <a:defRPr sz="10100"/>
            </a:lvl7pPr>
            <a:lvl8pPr marL="16137057" indent="0">
              <a:buNone/>
              <a:defRPr sz="10100"/>
            </a:lvl8pPr>
            <a:lvl9pPr marL="18442351" indent="0">
              <a:buNone/>
              <a:defRPr sz="10100"/>
            </a:lvl9pPr>
          </a:lstStyle>
          <a:p>
            <a:endParaRPr lang="en-GB"/>
          </a:p>
        </p:txBody>
      </p:sp>
      <p:sp>
        <p:nvSpPr>
          <p:cNvPr id="4" name="3 - Θέση κειμένου"/>
          <p:cNvSpPr>
            <a:spLocks noGrp="1"/>
          </p:cNvSpPr>
          <p:nvPr>
            <p:ph type="body" sz="half" idx="2"/>
          </p:nvPr>
        </p:nvSpPr>
        <p:spPr>
          <a:xfrm>
            <a:off x="7057137" y="39449940"/>
            <a:ext cx="21602700" cy="5915734"/>
          </a:xfrm>
        </p:spPr>
        <p:txBody>
          <a:bodyPr/>
          <a:lstStyle>
            <a:lvl1pPr marL="0" indent="0">
              <a:buNone/>
              <a:defRPr sz="7100"/>
            </a:lvl1pPr>
            <a:lvl2pPr marL="2305294" indent="0">
              <a:buNone/>
              <a:defRPr sz="6100"/>
            </a:lvl2pPr>
            <a:lvl3pPr marL="4610588" indent="0">
              <a:buNone/>
              <a:defRPr sz="5000"/>
            </a:lvl3pPr>
            <a:lvl4pPr marL="6915882" indent="0">
              <a:buNone/>
              <a:defRPr sz="4500"/>
            </a:lvl4pPr>
            <a:lvl5pPr marL="9221175" indent="0">
              <a:buNone/>
              <a:defRPr sz="4500"/>
            </a:lvl5pPr>
            <a:lvl6pPr marL="11526469" indent="0">
              <a:buNone/>
              <a:defRPr sz="4500"/>
            </a:lvl6pPr>
            <a:lvl7pPr marL="13831763" indent="0">
              <a:buNone/>
              <a:defRPr sz="4500"/>
            </a:lvl7pPr>
            <a:lvl8pPr marL="16137057" indent="0">
              <a:buNone/>
              <a:defRPr sz="4500"/>
            </a:lvl8pPr>
            <a:lvl9pPr marL="18442351" indent="0">
              <a:buNone/>
              <a:defRPr sz="45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1800225" y="2018589"/>
            <a:ext cx="32404051" cy="8401050"/>
          </a:xfrm>
          <a:prstGeom prst="rect">
            <a:avLst/>
          </a:prstGeom>
        </p:spPr>
        <p:txBody>
          <a:bodyPr vert="horz" lIns="461059" tIns="230529" rIns="461059" bIns="230529" rtlCol="0" anchor="ctr">
            <a:normAutofit/>
          </a:body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1800225" y="11761479"/>
            <a:ext cx="32404051" cy="33265826"/>
          </a:xfrm>
          <a:prstGeom prst="rect">
            <a:avLst/>
          </a:prstGeom>
        </p:spPr>
        <p:txBody>
          <a:bodyPr vert="horz" lIns="461059" tIns="230529" rIns="461059" bIns="230529"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2"/>
          </p:nvPr>
        </p:nvSpPr>
        <p:spPr>
          <a:xfrm>
            <a:off x="1800225" y="46719181"/>
            <a:ext cx="8401051" cy="2683667"/>
          </a:xfrm>
          <a:prstGeom prst="rect">
            <a:avLst/>
          </a:prstGeom>
        </p:spPr>
        <p:txBody>
          <a:bodyPr vert="horz" lIns="461059" tIns="230529" rIns="461059" bIns="230529" rtlCol="0" anchor="ctr"/>
          <a:lstStyle>
            <a:lvl1pPr algn="l">
              <a:defRPr sz="6100">
                <a:solidFill>
                  <a:schemeClr val="tx1">
                    <a:tint val="75000"/>
                  </a:schemeClr>
                </a:solidFill>
              </a:defRPr>
            </a:lvl1pPr>
          </a:lstStyle>
          <a:p>
            <a:fld id="{716D7509-9ED9-4B61-87DC-A724F859E6AB}" type="datetimeFigureOut">
              <a:rPr lang="en-GB" smtClean="0"/>
              <a:pPr/>
              <a:t>20/03/2024</a:t>
            </a:fld>
            <a:endParaRPr lang="en-GB"/>
          </a:p>
        </p:txBody>
      </p:sp>
      <p:sp>
        <p:nvSpPr>
          <p:cNvPr id="5" name="4 - Θέση υποσέλιδου"/>
          <p:cNvSpPr>
            <a:spLocks noGrp="1"/>
          </p:cNvSpPr>
          <p:nvPr>
            <p:ph type="ftr" sz="quarter" idx="3"/>
          </p:nvPr>
        </p:nvSpPr>
        <p:spPr>
          <a:xfrm>
            <a:off x="12301540" y="46719181"/>
            <a:ext cx="11401425" cy="2683667"/>
          </a:xfrm>
          <a:prstGeom prst="rect">
            <a:avLst/>
          </a:prstGeom>
        </p:spPr>
        <p:txBody>
          <a:bodyPr vert="horz" lIns="461059" tIns="230529" rIns="461059" bIns="230529" rtlCol="0" anchor="ctr"/>
          <a:lstStyle>
            <a:lvl1pPr algn="ctr">
              <a:defRPr sz="6100">
                <a:solidFill>
                  <a:schemeClr val="tx1">
                    <a:tint val="75000"/>
                  </a:schemeClr>
                </a:solidFill>
              </a:defRPr>
            </a:lvl1pPr>
          </a:lstStyle>
          <a:p>
            <a:endParaRPr lang="en-GB"/>
          </a:p>
        </p:txBody>
      </p:sp>
      <p:sp>
        <p:nvSpPr>
          <p:cNvPr id="6" name="5 - Θέση αριθμού διαφάνειας"/>
          <p:cNvSpPr>
            <a:spLocks noGrp="1"/>
          </p:cNvSpPr>
          <p:nvPr>
            <p:ph type="sldNum" sz="quarter" idx="4"/>
          </p:nvPr>
        </p:nvSpPr>
        <p:spPr>
          <a:xfrm>
            <a:off x="25803225" y="46719181"/>
            <a:ext cx="8401051" cy="2683667"/>
          </a:xfrm>
          <a:prstGeom prst="rect">
            <a:avLst/>
          </a:prstGeom>
        </p:spPr>
        <p:txBody>
          <a:bodyPr vert="horz" lIns="461059" tIns="230529" rIns="461059" bIns="230529" rtlCol="0" anchor="ctr"/>
          <a:lstStyle>
            <a:lvl1pPr algn="r">
              <a:defRPr sz="6100">
                <a:solidFill>
                  <a:schemeClr val="tx1">
                    <a:tint val="75000"/>
                  </a:schemeClr>
                </a:solidFill>
              </a:defRPr>
            </a:lvl1pPr>
          </a:lstStyle>
          <a:p>
            <a:fld id="{187992A0-716E-43E8-BD68-F533C6A7A6A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610588" rtl="0" eaLnBrk="1" latinLnBrk="0" hangingPunct="1">
        <a:spcBef>
          <a:spcPct val="0"/>
        </a:spcBef>
        <a:buNone/>
        <a:defRPr sz="22200" kern="1200">
          <a:solidFill>
            <a:schemeClr val="tx1"/>
          </a:solidFill>
          <a:latin typeface="+mj-lt"/>
          <a:ea typeface="+mj-ea"/>
          <a:cs typeface="+mj-cs"/>
        </a:defRPr>
      </a:lvl1pPr>
    </p:titleStyle>
    <p:bodyStyle>
      <a:lvl1pPr marL="1728970" indent="-1728970" algn="l" defTabSz="4610588" rtl="0" eaLnBrk="1" latinLnBrk="0" hangingPunct="1">
        <a:spcBef>
          <a:spcPct val="20000"/>
        </a:spcBef>
        <a:buFont typeface="Arial" pitchFamily="34" charset="0"/>
        <a:buChar char="•"/>
        <a:defRPr sz="16100" kern="1200">
          <a:solidFill>
            <a:schemeClr val="tx1"/>
          </a:solidFill>
          <a:latin typeface="+mn-lt"/>
          <a:ea typeface="+mn-ea"/>
          <a:cs typeface="+mn-cs"/>
        </a:defRPr>
      </a:lvl1pPr>
      <a:lvl2pPr marL="3746102" indent="-1440809" algn="l" defTabSz="4610588" rtl="0" eaLnBrk="1" latinLnBrk="0" hangingPunct="1">
        <a:spcBef>
          <a:spcPct val="20000"/>
        </a:spcBef>
        <a:buFont typeface="Arial" pitchFamily="34" charset="0"/>
        <a:buChar char="–"/>
        <a:defRPr sz="14100" kern="1200">
          <a:solidFill>
            <a:schemeClr val="tx1"/>
          </a:solidFill>
          <a:latin typeface="+mn-lt"/>
          <a:ea typeface="+mn-ea"/>
          <a:cs typeface="+mn-cs"/>
        </a:defRPr>
      </a:lvl2pPr>
      <a:lvl3pPr marL="5763235" indent="-1152647" algn="l" defTabSz="4610588" rtl="0" eaLnBrk="1" latinLnBrk="0" hangingPunct="1">
        <a:spcBef>
          <a:spcPct val="20000"/>
        </a:spcBef>
        <a:buFont typeface="Arial" pitchFamily="34" charset="0"/>
        <a:buChar char="•"/>
        <a:defRPr sz="12100" kern="1200">
          <a:solidFill>
            <a:schemeClr val="tx1"/>
          </a:solidFill>
          <a:latin typeface="+mn-lt"/>
          <a:ea typeface="+mn-ea"/>
          <a:cs typeface="+mn-cs"/>
        </a:defRPr>
      </a:lvl3pPr>
      <a:lvl4pPr marL="8068528"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4pPr>
      <a:lvl5pPr marL="10373822"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5pPr>
      <a:lvl6pPr marL="12679116"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6pPr>
      <a:lvl7pPr marL="14984410"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7pPr>
      <a:lvl8pPr marL="17289704"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8pPr>
      <a:lvl9pPr marL="19594998"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9pPr>
    </p:bodyStyle>
    <p:otherStyle>
      <a:defPPr>
        <a:defRPr lang="en-US"/>
      </a:defPPr>
      <a:lvl1pPr marL="0" algn="l" defTabSz="4610588" rtl="0" eaLnBrk="1" latinLnBrk="0" hangingPunct="1">
        <a:defRPr sz="9100" kern="1200">
          <a:solidFill>
            <a:schemeClr val="tx1"/>
          </a:solidFill>
          <a:latin typeface="+mn-lt"/>
          <a:ea typeface="+mn-ea"/>
          <a:cs typeface="+mn-cs"/>
        </a:defRPr>
      </a:lvl1pPr>
      <a:lvl2pPr marL="2305294" algn="l" defTabSz="4610588" rtl="0" eaLnBrk="1" latinLnBrk="0" hangingPunct="1">
        <a:defRPr sz="9100" kern="1200">
          <a:solidFill>
            <a:schemeClr val="tx1"/>
          </a:solidFill>
          <a:latin typeface="+mn-lt"/>
          <a:ea typeface="+mn-ea"/>
          <a:cs typeface="+mn-cs"/>
        </a:defRPr>
      </a:lvl2pPr>
      <a:lvl3pPr marL="4610588" algn="l" defTabSz="4610588" rtl="0" eaLnBrk="1" latinLnBrk="0" hangingPunct="1">
        <a:defRPr sz="9100" kern="1200">
          <a:solidFill>
            <a:schemeClr val="tx1"/>
          </a:solidFill>
          <a:latin typeface="+mn-lt"/>
          <a:ea typeface="+mn-ea"/>
          <a:cs typeface="+mn-cs"/>
        </a:defRPr>
      </a:lvl3pPr>
      <a:lvl4pPr marL="6915882" algn="l" defTabSz="4610588" rtl="0" eaLnBrk="1" latinLnBrk="0" hangingPunct="1">
        <a:defRPr sz="9100" kern="1200">
          <a:solidFill>
            <a:schemeClr val="tx1"/>
          </a:solidFill>
          <a:latin typeface="+mn-lt"/>
          <a:ea typeface="+mn-ea"/>
          <a:cs typeface="+mn-cs"/>
        </a:defRPr>
      </a:lvl4pPr>
      <a:lvl5pPr marL="9221175" algn="l" defTabSz="4610588" rtl="0" eaLnBrk="1" latinLnBrk="0" hangingPunct="1">
        <a:defRPr sz="9100" kern="1200">
          <a:solidFill>
            <a:schemeClr val="tx1"/>
          </a:solidFill>
          <a:latin typeface="+mn-lt"/>
          <a:ea typeface="+mn-ea"/>
          <a:cs typeface="+mn-cs"/>
        </a:defRPr>
      </a:lvl5pPr>
      <a:lvl6pPr marL="11526469" algn="l" defTabSz="4610588" rtl="0" eaLnBrk="1" latinLnBrk="0" hangingPunct="1">
        <a:defRPr sz="9100" kern="1200">
          <a:solidFill>
            <a:schemeClr val="tx1"/>
          </a:solidFill>
          <a:latin typeface="+mn-lt"/>
          <a:ea typeface="+mn-ea"/>
          <a:cs typeface="+mn-cs"/>
        </a:defRPr>
      </a:lvl6pPr>
      <a:lvl7pPr marL="13831763" algn="l" defTabSz="4610588" rtl="0" eaLnBrk="1" latinLnBrk="0" hangingPunct="1">
        <a:defRPr sz="9100" kern="1200">
          <a:solidFill>
            <a:schemeClr val="tx1"/>
          </a:solidFill>
          <a:latin typeface="+mn-lt"/>
          <a:ea typeface="+mn-ea"/>
          <a:cs typeface="+mn-cs"/>
        </a:defRPr>
      </a:lvl7pPr>
      <a:lvl8pPr marL="16137057" algn="l" defTabSz="4610588" rtl="0" eaLnBrk="1" latinLnBrk="0" hangingPunct="1">
        <a:defRPr sz="9100" kern="1200">
          <a:solidFill>
            <a:schemeClr val="tx1"/>
          </a:solidFill>
          <a:latin typeface="+mn-lt"/>
          <a:ea typeface="+mn-ea"/>
          <a:cs typeface="+mn-cs"/>
        </a:defRPr>
      </a:lvl8pPr>
      <a:lvl9pPr marL="18442351" algn="l" defTabSz="4610588" rtl="0" eaLnBrk="1" latinLnBrk="0" hangingPunct="1">
        <a:defRPr sz="9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eg"/><Relationship Id="rId7" Type="http://schemas.openxmlformats.org/officeDocument/2006/relationships/hyperlink" Target="mailto:xmoussas@gmail.com"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xmoussas@phys.uoa.gr" TargetMode="External"/><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6"/>
          <p:cNvSpPr>
            <a:spLocks noChangeArrowheads="1"/>
          </p:cNvSpPr>
          <p:nvPr/>
        </p:nvSpPr>
        <p:spPr bwMode="auto">
          <a:xfrm>
            <a:off x="5073020" y="5870992"/>
            <a:ext cx="26679525" cy="2632648"/>
          </a:xfrm>
          <a:prstGeom prst="rect">
            <a:avLst/>
          </a:prstGeom>
          <a:noFill/>
          <a:ln w="9525">
            <a:noFill/>
            <a:miter lim="800000"/>
            <a:headEnd/>
            <a:tailEnd/>
          </a:ln>
          <a:effectLst/>
        </p:spPr>
        <p:txBody>
          <a:bodyPr lIns="147293" tIns="73647" rIns="147293" bIns="73647" anchor="ctr"/>
          <a:lstStyle/>
          <a:p>
            <a:pPr algn="ctr" defTabSz="1463422" rtl="1" eaLnBrk="0" hangingPunct="0">
              <a:defRPr/>
            </a:pPr>
            <a:r>
              <a:rPr lang="el-GR" sz="11500" b="1" i="1" dirty="0">
                <a:solidFill>
                  <a:srgbClr val="003399"/>
                </a:solidFill>
                <a:effectLst>
                  <a:outerShdw blurRad="38100" dist="38100" dir="2700000" algn="tl">
                    <a:srgbClr val="000000">
                      <a:alpha val="43137"/>
                    </a:srgbClr>
                  </a:outerShdw>
                </a:effectLst>
                <a:latin typeface="Times New Roman" pitchFamily="18" charset="0"/>
              </a:rPr>
              <a:t>Έκθεση Μηχανισμού Αντικυθήρων</a:t>
            </a:r>
          </a:p>
          <a:p>
            <a:pPr algn="ctr" defTabSz="1463422" rtl="1" eaLnBrk="0" hangingPunct="0">
              <a:defRPr/>
            </a:pPr>
            <a:r>
              <a:rPr lang="el-GR" sz="8800" b="1" i="1" dirty="0">
                <a:solidFill>
                  <a:srgbClr val="003399"/>
                </a:solidFill>
                <a:effectLst>
                  <a:outerShdw blurRad="38100" dist="38100" dir="2700000" algn="tl">
                    <a:srgbClr val="000000">
                      <a:alpha val="43137"/>
                    </a:srgbClr>
                  </a:outerShdw>
                </a:effectLst>
                <a:latin typeface="Times New Roman" pitchFamily="18" charset="0"/>
              </a:rPr>
              <a:t>Οι εκλείψεις</a:t>
            </a:r>
            <a:endParaRPr lang="en-US" sz="4800" b="1" i="1" dirty="0">
              <a:solidFill>
                <a:srgbClr val="003399"/>
              </a:solidFill>
              <a:effectLst>
                <a:outerShdw blurRad="38100" dist="38100" dir="2700000" algn="tl">
                  <a:srgbClr val="000000">
                    <a:alpha val="43137"/>
                  </a:srgbClr>
                </a:outerShdw>
              </a:effectLst>
              <a:latin typeface="Times New Roman" pitchFamily="18" charset="0"/>
            </a:endParaRPr>
          </a:p>
        </p:txBody>
      </p:sp>
      <p:sp>
        <p:nvSpPr>
          <p:cNvPr id="45" name="5 - TextBox"/>
          <p:cNvSpPr txBox="1"/>
          <p:nvPr/>
        </p:nvSpPr>
        <p:spPr>
          <a:xfrm>
            <a:off x="1125702" y="9688032"/>
            <a:ext cx="11015767" cy="8956298"/>
          </a:xfrm>
          <a:prstGeom prst="rect">
            <a:avLst/>
          </a:prstGeom>
          <a:noFill/>
        </p:spPr>
        <p:txBody>
          <a:bodyPr wrap="square" rtlCol="0">
            <a:spAutoFit/>
          </a:bodyPr>
          <a:lstStyle/>
          <a:p>
            <a:r>
              <a:rPr lang="en-US" sz="3600" b="1" dirty="0"/>
              <a:t>Why bother with eclipses?</a:t>
            </a:r>
            <a:endParaRPr lang="en-US" sz="3600" dirty="0"/>
          </a:p>
          <a:p>
            <a:endParaRPr lang="en-US" sz="3600" dirty="0"/>
          </a:p>
          <a:p>
            <a:r>
              <a:rPr lang="en-US" sz="3600" dirty="0"/>
              <a:t>Humans like stability and are afraid of change, since birth. The Sun and the Moon are very important for their lives. Humans are scared of the disappearance, even if it is for a short while of the Sun and the Moon. In all non scientific cultures eclipses are considered to be bad omens. Eclipses are mentioned in many ancient books, Homer, the Bible and in many historical scripts. The course of history at crucial moments has been influenced by eclipses as humans considered them as bad omens. </a:t>
            </a:r>
          </a:p>
          <a:p>
            <a:r>
              <a:rPr lang="en-US" sz="3600" dirty="0"/>
              <a:t>If someone can predict an eclipse shows that she/he has power which can be used for good or bad. The Mechanism gave predictions of many astronomical phenomena, including the eclipses.</a:t>
            </a:r>
          </a:p>
          <a:p>
            <a:endParaRPr lang="en-GB" sz="3600" dirty="0"/>
          </a:p>
        </p:txBody>
      </p:sp>
      <p:grpSp>
        <p:nvGrpSpPr>
          <p:cNvPr id="7" name="Ομάδα 6"/>
          <p:cNvGrpSpPr/>
          <p:nvPr/>
        </p:nvGrpSpPr>
        <p:grpSpPr>
          <a:xfrm>
            <a:off x="25320390" y="10808628"/>
            <a:ext cx="9001000" cy="7613951"/>
            <a:chOff x="25320390" y="10808628"/>
            <a:chExt cx="9001000" cy="7613951"/>
          </a:xfrm>
        </p:grpSpPr>
        <p:pic>
          <p:nvPicPr>
            <p:cNvPr id="78" name="Picture 3"/>
            <p:cNvPicPr>
              <a:picLocks noChangeAspect="1" noChangeArrowheads="1"/>
            </p:cNvPicPr>
            <p:nvPr/>
          </p:nvPicPr>
          <p:blipFill>
            <a:blip r:embed="rId2" cstate="print">
              <a:lum bright="11000" contrast="31000"/>
            </a:blip>
            <a:srcRect/>
            <a:stretch>
              <a:fillRect/>
            </a:stretch>
          </p:blipFill>
          <p:spPr bwMode="auto">
            <a:xfrm>
              <a:off x="30073191" y="10808628"/>
              <a:ext cx="4248199" cy="7613951"/>
            </a:xfrm>
            <a:prstGeom prst="rect">
              <a:avLst/>
            </a:prstGeom>
            <a:noFill/>
            <a:ln w="9525">
              <a:noFill/>
              <a:miter lim="800000"/>
              <a:headEnd/>
              <a:tailEnd/>
            </a:ln>
          </p:spPr>
        </p:pic>
        <p:sp>
          <p:nvSpPr>
            <p:cNvPr id="79" name="31 - TextBox"/>
            <p:cNvSpPr txBox="1"/>
            <p:nvPr/>
          </p:nvSpPr>
          <p:spPr>
            <a:xfrm>
              <a:off x="25509798" y="11334637"/>
              <a:ext cx="3987056" cy="3693319"/>
            </a:xfrm>
            <a:prstGeom prst="rect">
              <a:avLst/>
            </a:prstGeom>
            <a:noFill/>
          </p:spPr>
          <p:txBody>
            <a:bodyPr wrap="square" rtlCol="0">
              <a:spAutoFit/>
            </a:bodyPr>
            <a:lstStyle/>
            <a:p>
              <a:r>
                <a:rPr lang="el-GR" sz="1800" dirty="0"/>
                <a:t>Αυτοί οι δύο στρατιώτες (Χαιρέδημος και Λυκέας</a:t>
              </a:r>
              <a:r>
                <a:rPr lang="en-US" sz="1800" dirty="0"/>
                <a:t> </a:t>
              </a:r>
              <a:r>
                <a:rPr lang="el-GR" sz="1800" dirty="0"/>
                <a:t>από την Αττική) δεν θα είχαν σκοτωθεί στον Πελοποννησιακό πόλεμο, αν οι Αθηναίοι δεν φοβόντουσαν να πάνε στη μάχη λόγω έκλειψης Σελήνης, ενώ οι </a:t>
              </a:r>
              <a:r>
                <a:rPr lang="el-GR" sz="1800" dirty="0" err="1"/>
                <a:t>Πελοποννήσιοι</a:t>
              </a:r>
              <a:r>
                <a:rPr lang="el-GR" sz="1800" dirty="0"/>
                <a:t> και οι Σικελοί συνέχισαν τον πόλεμο και κέρδισαν τη μάχη. Έχοντας ενημερωθεί από έναν αστρονόμο από τις Συρακούσες ότι η έκλειψη είναι φυσικό φαινόμενο, δεν πτοήθηκαν όπως οι Αθηναίοι.</a:t>
              </a:r>
            </a:p>
            <a:p>
              <a:r>
                <a:rPr lang="el-GR" sz="1800" dirty="0"/>
                <a:t>Αρχαιολογικό Μουσείο Πειραιά</a:t>
              </a:r>
              <a:endParaRPr lang="en-GB" sz="1800" dirty="0"/>
            </a:p>
          </p:txBody>
        </p:sp>
        <p:sp>
          <p:nvSpPr>
            <p:cNvPr id="35" name="31 - TextBox"/>
            <p:cNvSpPr txBox="1"/>
            <p:nvPr/>
          </p:nvSpPr>
          <p:spPr>
            <a:xfrm>
              <a:off x="25320390" y="15140028"/>
              <a:ext cx="4393825" cy="2862322"/>
            </a:xfrm>
            <a:prstGeom prst="rect">
              <a:avLst/>
            </a:prstGeom>
            <a:noFill/>
          </p:spPr>
          <p:txBody>
            <a:bodyPr wrap="square" rtlCol="0">
              <a:spAutoFit/>
            </a:bodyPr>
            <a:lstStyle/>
            <a:p>
              <a:r>
                <a:rPr lang="en-GB" sz="1800" dirty="0"/>
                <a:t>These two soldiers (</a:t>
              </a:r>
              <a:r>
                <a:rPr lang="en-GB" sz="1800" dirty="0" err="1"/>
                <a:t>Chaeredimos</a:t>
              </a:r>
              <a:r>
                <a:rPr lang="en-GB" sz="1800" dirty="0"/>
                <a:t> and </a:t>
              </a:r>
              <a:r>
                <a:rPr lang="en-GB" sz="1800" dirty="0" err="1"/>
                <a:t>Lyceas</a:t>
              </a:r>
              <a:r>
                <a:rPr lang="en-GB" sz="1800" dirty="0"/>
                <a:t>) would not have been killed  at the Peloponnesian war if the Athenians were not afraid to go to the battle due to an eclipse, while the Peloponnesians and the Sicilians continued and won the battle, having been informed by an astronomer from Syracuse that an eclipse is a natural phenomenon. </a:t>
              </a:r>
            </a:p>
            <a:p>
              <a:br>
                <a:rPr lang="en-GB" sz="1800" dirty="0"/>
              </a:br>
              <a:r>
                <a:rPr lang="en-GB" sz="1800" dirty="0"/>
                <a:t>Archaeological Museum of Piraeus</a:t>
              </a:r>
            </a:p>
          </p:txBody>
        </p:sp>
      </p:grpSp>
      <p:sp>
        <p:nvSpPr>
          <p:cNvPr id="30" name="Rectangle 36"/>
          <p:cNvSpPr>
            <a:spLocks noChangeArrowheads="1"/>
          </p:cNvSpPr>
          <p:nvPr/>
        </p:nvSpPr>
        <p:spPr bwMode="auto">
          <a:xfrm>
            <a:off x="5723698" y="2163099"/>
            <a:ext cx="26679525" cy="2632648"/>
          </a:xfrm>
          <a:prstGeom prst="rect">
            <a:avLst/>
          </a:prstGeom>
          <a:noFill/>
          <a:ln w="9525">
            <a:noFill/>
            <a:miter lim="800000"/>
            <a:headEnd/>
            <a:tailEnd/>
          </a:ln>
          <a:effectLst/>
        </p:spPr>
        <p:txBody>
          <a:bodyPr lIns="147293" tIns="73647" rIns="147293" bIns="73647" anchor="ctr"/>
          <a:lstStyle/>
          <a:p>
            <a:pPr algn="ctr" defTabSz="1463422" rtl="1" eaLnBrk="0" hangingPunct="0">
              <a:defRPr/>
            </a:pPr>
            <a:r>
              <a:rPr lang="en-GB" sz="11500" b="1" i="1" dirty="0">
                <a:solidFill>
                  <a:srgbClr val="004F8A"/>
                </a:solidFill>
                <a:effectLst>
                  <a:outerShdw blurRad="38100" dist="38100" dir="2700000" algn="tl">
                    <a:srgbClr val="000000">
                      <a:alpha val="43137"/>
                    </a:srgbClr>
                  </a:outerShdw>
                </a:effectLst>
                <a:latin typeface="Times New Roman" pitchFamily="18" charset="0"/>
              </a:rPr>
              <a:t>The Antikythera Mechanism Exhibition</a:t>
            </a:r>
          </a:p>
          <a:p>
            <a:pPr algn="ctr" defTabSz="1463422" rtl="1" eaLnBrk="0" hangingPunct="0">
              <a:defRPr/>
            </a:pPr>
            <a:r>
              <a:rPr lang="en-GB" sz="8800" b="1" i="1" dirty="0">
                <a:solidFill>
                  <a:srgbClr val="004F8A"/>
                </a:solidFill>
                <a:effectLst>
                  <a:outerShdw blurRad="38100" dist="38100" dir="2700000" algn="tl">
                    <a:srgbClr val="000000">
                      <a:alpha val="43137"/>
                    </a:srgbClr>
                  </a:outerShdw>
                </a:effectLst>
                <a:latin typeface="Times New Roman" pitchFamily="18" charset="0"/>
              </a:rPr>
              <a:t>The eclipses</a:t>
            </a:r>
          </a:p>
        </p:txBody>
      </p:sp>
      <p:sp>
        <p:nvSpPr>
          <p:cNvPr id="36" name="5 - TextBox"/>
          <p:cNvSpPr txBox="1"/>
          <p:nvPr/>
        </p:nvSpPr>
        <p:spPr>
          <a:xfrm>
            <a:off x="12781678" y="9688032"/>
            <a:ext cx="11629284" cy="8463855"/>
          </a:xfrm>
          <a:prstGeom prst="rect">
            <a:avLst/>
          </a:prstGeom>
          <a:noFill/>
        </p:spPr>
        <p:txBody>
          <a:bodyPr wrap="square" rtlCol="0">
            <a:spAutoFit/>
          </a:bodyPr>
          <a:lstStyle/>
          <a:p>
            <a:r>
              <a:rPr lang="el-GR" sz="3200" b="1" dirty="0"/>
              <a:t>Γιατί να μας ενδιαφέρουν οι</a:t>
            </a:r>
            <a:r>
              <a:rPr lang="en-US" sz="3200" b="1" dirty="0"/>
              <a:t> </a:t>
            </a:r>
            <a:r>
              <a:rPr lang="en-US" sz="3200" b="1" dirty="0" err="1"/>
              <a:t>εκλείψεις</a:t>
            </a:r>
            <a:r>
              <a:rPr lang="en-US" sz="3200" b="1" dirty="0"/>
              <a:t>;</a:t>
            </a:r>
            <a:endParaRPr lang="el-GR" sz="3200" dirty="0"/>
          </a:p>
          <a:p>
            <a:br>
              <a:rPr lang="en-US" sz="3200" dirty="0"/>
            </a:br>
            <a:r>
              <a:rPr lang="en-US" sz="3200" dirty="0" err="1"/>
              <a:t>Στους</a:t>
            </a:r>
            <a:r>
              <a:rPr lang="en-US" sz="3200" dirty="0"/>
              <a:t> α</a:t>
            </a:r>
            <a:r>
              <a:rPr lang="en-US" sz="3200" dirty="0" err="1"/>
              <a:t>νθρώ</a:t>
            </a:r>
            <a:r>
              <a:rPr lang="en-US" sz="3200" dirty="0"/>
              <a:t>πους αρέσει η σταθερότητα και φοβούνται τις αλλαγές, από τη γέννησή τους. Ο </a:t>
            </a:r>
            <a:r>
              <a:rPr lang="en-US" sz="3200" dirty="0" err="1"/>
              <a:t>Ήλιος</a:t>
            </a:r>
            <a:r>
              <a:rPr lang="en-US" sz="3200" dirty="0"/>
              <a:t> και η </a:t>
            </a:r>
            <a:r>
              <a:rPr lang="en-US" sz="3200" dirty="0" err="1"/>
              <a:t>Σελήνη</a:t>
            </a:r>
            <a:r>
              <a:rPr lang="en-US" sz="3200" dirty="0"/>
              <a:t> </a:t>
            </a:r>
            <a:r>
              <a:rPr lang="en-US" sz="3200" dirty="0" err="1"/>
              <a:t>είν</a:t>
            </a:r>
            <a:r>
              <a:rPr lang="en-US" sz="3200" dirty="0"/>
              <a:t>αι πολύ σημαντικοί για τη ζωή τους. </a:t>
            </a:r>
            <a:r>
              <a:rPr lang="en-US" sz="3200" dirty="0" err="1"/>
              <a:t>Οι</a:t>
            </a:r>
            <a:r>
              <a:rPr lang="en-US" sz="3200" dirty="0"/>
              <a:t> </a:t>
            </a:r>
            <a:r>
              <a:rPr lang="en-US" sz="3200" dirty="0" err="1"/>
              <a:t>άνθρω</a:t>
            </a:r>
            <a:r>
              <a:rPr lang="en-US" sz="3200" dirty="0"/>
              <a:t>ποι φοβούνται την εξαφάνιση </a:t>
            </a:r>
            <a:r>
              <a:rPr lang="el-GR" sz="3200" dirty="0"/>
              <a:t>του </a:t>
            </a:r>
            <a:r>
              <a:rPr lang="en-US" sz="3200" dirty="0" err="1"/>
              <a:t>Ήλιο</a:t>
            </a:r>
            <a:r>
              <a:rPr lang="el-GR" sz="3200" dirty="0"/>
              <a:t>υ ή της</a:t>
            </a:r>
            <a:r>
              <a:rPr lang="en-US" sz="3200" dirty="0"/>
              <a:t> </a:t>
            </a:r>
            <a:r>
              <a:rPr lang="en-US" sz="3200" dirty="0" err="1"/>
              <a:t>Σελήνη</a:t>
            </a:r>
            <a:r>
              <a:rPr lang="el-GR" sz="3200" dirty="0"/>
              <a:t>ς</a:t>
            </a:r>
            <a:r>
              <a:rPr lang="en-US" sz="3200" dirty="0"/>
              <a:t>, α</a:t>
            </a:r>
            <a:r>
              <a:rPr lang="en-US" sz="3200" dirty="0" err="1"/>
              <a:t>κόμ</a:t>
            </a:r>
            <a:r>
              <a:rPr lang="en-US" sz="3200" dirty="0"/>
              <a:t>α κι αν είναι για λίγο. </a:t>
            </a:r>
            <a:r>
              <a:rPr lang="en-US" sz="3200" dirty="0" err="1"/>
              <a:t>Σε</a:t>
            </a:r>
            <a:r>
              <a:rPr lang="en-US" sz="3200" dirty="0"/>
              <a:t> </a:t>
            </a:r>
            <a:r>
              <a:rPr lang="en-US" sz="3200" dirty="0" err="1"/>
              <a:t>όλους</a:t>
            </a:r>
            <a:r>
              <a:rPr lang="en-US" sz="3200" dirty="0"/>
              <a:t> </a:t>
            </a:r>
            <a:r>
              <a:rPr lang="en-US" sz="3200" dirty="0" err="1"/>
              <a:t>τους</a:t>
            </a:r>
            <a:r>
              <a:rPr lang="en-US" sz="3200" dirty="0"/>
              <a:t> </a:t>
            </a:r>
            <a:r>
              <a:rPr lang="en-US" sz="3200" dirty="0" err="1"/>
              <a:t>μη</a:t>
            </a:r>
            <a:r>
              <a:rPr lang="en-US" sz="3200" dirty="0"/>
              <a:t> </a:t>
            </a:r>
            <a:r>
              <a:rPr lang="el-GR" sz="3200" dirty="0"/>
              <a:t>εκπαιδευμένους </a:t>
            </a:r>
            <a:r>
              <a:rPr lang="en-US" sz="3200" dirty="0"/>
              <a:t>επ</a:t>
            </a:r>
            <a:r>
              <a:rPr lang="en-US" sz="3200" dirty="0" err="1"/>
              <a:t>ιστημονικ</a:t>
            </a:r>
            <a:r>
              <a:rPr lang="el-GR" sz="3200" dirty="0"/>
              <a:t>ά</a:t>
            </a:r>
            <a:r>
              <a:rPr lang="en-US" sz="3200" dirty="0"/>
              <a:t> π</a:t>
            </a:r>
            <a:r>
              <a:rPr lang="en-US" sz="3200" dirty="0" err="1"/>
              <a:t>ολιτισμούς</a:t>
            </a:r>
            <a:r>
              <a:rPr lang="en-US" sz="3200" dirty="0"/>
              <a:t> </a:t>
            </a:r>
            <a:r>
              <a:rPr lang="en-US" sz="3200" dirty="0" err="1"/>
              <a:t>οι</a:t>
            </a:r>
            <a:r>
              <a:rPr lang="en-US" sz="3200" dirty="0"/>
              <a:t> </a:t>
            </a:r>
            <a:r>
              <a:rPr lang="en-US" sz="3200" dirty="0" err="1"/>
              <a:t>εκλείψεις</a:t>
            </a:r>
            <a:r>
              <a:rPr lang="en-US" sz="3200" dirty="0"/>
              <a:t> </a:t>
            </a:r>
            <a:r>
              <a:rPr lang="en-US" sz="3200" dirty="0" err="1"/>
              <a:t>θεωρούντ</a:t>
            </a:r>
            <a:r>
              <a:rPr lang="en-US" sz="3200" dirty="0"/>
              <a:t>αι</a:t>
            </a:r>
            <a:r>
              <a:rPr lang="el-GR" sz="3200" dirty="0"/>
              <a:t> (λανθασμένα) </a:t>
            </a:r>
            <a:r>
              <a:rPr lang="en-US" sz="3200" dirty="0"/>
              <a:t>κα</a:t>
            </a:r>
            <a:r>
              <a:rPr lang="en-US" sz="3200" dirty="0" err="1"/>
              <a:t>κοί</a:t>
            </a:r>
            <a:r>
              <a:rPr lang="en-US" sz="3200" dirty="0"/>
              <a:t> </a:t>
            </a:r>
            <a:r>
              <a:rPr lang="en-US" sz="3200" dirty="0" err="1"/>
              <a:t>οιωνοί</a:t>
            </a:r>
            <a:r>
              <a:rPr lang="en-US" sz="3200" dirty="0"/>
              <a:t>. </a:t>
            </a:r>
            <a:r>
              <a:rPr lang="en-US" sz="3200" dirty="0" err="1"/>
              <a:t>Οι</a:t>
            </a:r>
            <a:r>
              <a:rPr lang="en-US" sz="3200" dirty="0"/>
              <a:t> </a:t>
            </a:r>
            <a:r>
              <a:rPr lang="en-US" sz="3200" dirty="0" err="1"/>
              <a:t>εκλείψεις</a:t>
            </a:r>
            <a:r>
              <a:rPr lang="en-US" sz="3200" dirty="0"/>
              <a:t> ανα</a:t>
            </a:r>
            <a:r>
              <a:rPr lang="en-US" sz="3200" dirty="0" err="1"/>
              <a:t>φέροντ</a:t>
            </a:r>
            <a:r>
              <a:rPr lang="en-US" sz="3200" dirty="0"/>
              <a:t>αι σε πολλά αρχαία βιβλία,</a:t>
            </a:r>
            <a:r>
              <a:rPr lang="el-GR" sz="3200" dirty="0"/>
              <a:t> τα αρχαιότερα, </a:t>
            </a:r>
            <a:r>
              <a:rPr lang="en-US" sz="3200" dirty="0" err="1"/>
              <a:t>τον</a:t>
            </a:r>
            <a:r>
              <a:rPr lang="en-US" sz="3200" dirty="0"/>
              <a:t> </a:t>
            </a:r>
            <a:r>
              <a:rPr lang="en-US" sz="3200" dirty="0" err="1"/>
              <a:t>Όμηρο</a:t>
            </a:r>
            <a:r>
              <a:rPr lang="en-US" sz="3200" dirty="0"/>
              <a:t>, </a:t>
            </a:r>
            <a:r>
              <a:rPr lang="en-US" sz="3200" dirty="0" err="1"/>
              <a:t>τη</a:t>
            </a:r>
            <a:r>
              <a:rPr lang="en-US" sz="3200" dirty="0"/>
              <a:t> </a:t>
            </a:r>
            <a:r>
              <a:rPr lang="en-US" sz="3200" dirty="0" err="1"/>
              <a:t>Βί</a:t>
            </a:r>
            <a:r>
              <a:rPr lang="en-US" sz="3200" dirty="0"/>
              <a:t>βλο και σε πολλ</a:t>
            </a:r>
            <a:r>
              <a:rPr lang="el-GR" sz="3200" dirty="0"/>
              <a:t>ά</a:t>
            </a:r>
            <a:r>
              <a:rPr lang="en-US" sz="3200" dirty="0"/>
              <a:t> </a:t>
            </a:r>
            <a:r>
              <a:rPr lang="en-US" sz="3200" dirty="0" err="1"/>
              <a:t>ιστορικ</a:t>
            </a:r>
            <a:r>
              <a:rPr lang="el-GR" sz="3200" dirty="0"/>
              <a:t>ά</a:t>
            </a:r>
            <a:r>
              <a:rPr lang="en-US" sz="3200" dirty="0"/>
              <a:t> </a:t>
            </a:r>
            <a:r>
              <a:rPr lang="el-GR" sz="3200" dirty="0"/>
              <a:t>κείμενα</a:t>
            </a:r>
            <a:r>
              <a:rPr lang="en-US" sz="3200" dirty="0"/>
              <a:t>. Η π</a:t>
            </a:r>
            <a:r>
              <a:rPr lang="en-US" sz="3200" dirty="0" err="1"/>
              <a:t>ορεί</a:t>
            </a:r>
            <a:r>
              <a:rPr lang="en-US" sz="3200" dirty="0"/>
              <a:t>α της ιστορίας σε </a:t>
            </a:r>
            <a:r>
              <a:rPr lang="el-GR" sz="3200" dirty="0"/>
              <a:t>ορισμένες </a:t>
            </a:r>
            <a:r>
              <a:rPr lang="en-US" sz="3200" dirty="0" err="1"/>
              <a:t>κρίσιμες</a:t>
            </a:r>
            <a:r>
              <a:rPr lang="en-US" sz="3200" dirty="0"/>
              <a:t> </a:t>
            </a:r>
            <a:r>
              <a:rPr lang="en-US" sz="3200" dirty="0" err="1"/>
              <a:t>στιγμές</a:t>
            </a:r>
            <a:r>
              <a:rPr lang="en-US" sz="3200" dirty="0"/>
              <a:t> </a:t>
            </a:r>
            <a:r>
              <a:rPr lang="en-US" sz="3200" dirty="0" err="1"/>
              <a:t>έχει</a:t>
            </a:r>
            <a:r>
              <a:rPr lang="en-US" sz="3200" dirty="0"/>
              <a:t> επ</a:t>
            </a:r>
            <a:r>
              <a:rPr lang="en-US" sz="3200" dirty="0" err="1"/>
              <a:t>ηρε</a:t>
            </a:r>
            <a:r>
              <a:rPr lang="en-US" sz="3200" dirty="0"/>
              <a:t>αστεί από τις εκλείψεις</a:t>
            </a:r>
            <a:r>
              <a:rPr lang="el-GR" sz="3200" dirty="0"/>
              <a:t>,</a:t>
            </a:r>
            <a:r>
              <a:rPr lang="en-US" sz="3200" dirty="0"/>
              <a:t> καθώς οι άνθρωποι τις θεωρούσαν κακούς οιωνούς </a:t>
            </a:r>
            <a:r>
              <a:rPr lang="el-GR" sz="3200" dirty="0"/>
              <a:t>και σε μερικές περιπτώσεις οδήγησε σε λανθασμένες επιβλαβείς αποφάσεις με τραγικά αποτελέσματα</a:t>
            </a:r>
            <a:r>
              <a:rPr lang="en-US" sz="3200" dirty="0"/>
              <a:t>.</a:t>
            </a:r>
            <a:endParaRPr lang="el-GR" sz="3200" dirty="0"/>
          </a:p>
          <a:p>
            <a:r>
              <a:rPr lang="en-US" sz="3200" dirty="0" err="1"/>
              <a:t>Αν</a:t>
            </a:r>
            <a:r>
              <a:rPr lang="en-US" sz="3200" dirty="0"/>
              <a:t> </a:t>
            </a:r>
            <a:r>
              <a:rPr lang="en-US" sz="3200" dirty="0" err="1"/>
              <a:t>κά</a:t>
            </a:r>
            <a:r>
              <a:rPr lang="en-US" sz="3200" dirty="0"/>
              <a:t>ποιος μπορεί να προβλέψει μια έκλειψη δείχνει ότι έχει δύναμη που μπορεί να χρησιμοποιηθεί για καλό ή κακό. Ο </a:t>
            </a:r>
            <a:r>
              <a:rPr lang="en-US" sz="3200" dirty="0" err="1"/>
              <a:t>Μηχ</a:t>
            </a:r>
            <a:r>
              <a:rPr lang="en-US" sz="3200" dirty="0"/>
              <a:t>ανισμός έδωσε προβλέψεις για πολλά αστρονομικά φαινόμενα, συμπεριλαμβανομένων των εκλείψεων</a:t>
            </a:r>
            <a:r>
              <a:rPr lang="en-US" sz="2800" dirty="0"/>
              <a:t>.</a:t>
            </a:r>
            <a:endParaRPr lang="en-US" sz="2800" b="0" dirty="0">
              <a:effectLst/>
            </a:endParaRPr>
          </a:p>
        </p:txBody>
      </p:sp>
      <p:sp>
        <p:nvSpPr>
          <p:cNvPr id="38" name="4 - TextBox"/>
          <p:cNvSpPr txBox="1"/>
          <p:nvPr/>
        </p:nvSpPr>
        <p:spPr>
          <a:xfrm>
            <a:off x="9865346" y="19308615"/>
            <a:ext cx="8424216" cy="28530887"/>
          </a:xfrm>
          <a:prstGeom prst="rect">
            <a:avLst/>
          </a:prstGeom>
          <a:noFill/>
          <a:effectLst>
            <a:glow rad="101600">
              <a:schemeClr val="accent2">
                <a:satMod val="175000"/>
                <a:alpha val="40000"/>
              </a:schemeClr>
            </a:glow>
          </a:effectLst>
        </p:spPr>
        <p:txBody>
          <a:bodyPr wrap="square" rtlCol="0">
            <a:spAutoFit/>
          </a:bodyPr>
          <a:lstStyle/>
          <a:p>
            <a:r>
              <a:rPr lang="el-GR" sz="4200" b="1" dirty="0"/>
              <a:t>Η ελικοειδής</a:t>
            </a:r>
            <a:r>
              <a:rPr lang="en-US" sz="4200" b="1" dirty="0"/>
              <a:t> </a:t>
            </a:r>
            <a:r>
              <a:rPr lang="el-GR" sz="4200" b="1" dirty="0"/>
              <a:t>κλίμακα των εκλείψεων</a:t>
            </a:r>
            <a:endParaRPr lang="el-GR" sz="4200" dirty="0"/>
          </a:p>
          <a:p>
            <a:endParaRPr lang="el-GR" sz="4200" dirty="0"/>
          </a:p>
          <a:p>
            <a:r>
              <a:rPr lang="en-US" sz="4200" dirty="0"/>
              <a:t>Ο </a:t>
            </a:r>
            <a:r>
              <a:rPr lang="en-US" sz="4200" dirty="0" err="1"/>
              <a:t>Μηχ</a:t>
            </a:r>
            <a:r>
              <a:rPr lang="en-US" sz="4200" dirty="0"/>
              <a:t>ανισμός προβλέπει το έτος</a:t>
            </a:r>
            <a:r>
              <a:rPr lang="el-GR" sz="4200" dirty="0"/>
              <a:t>, το</a:t>
            </a:r>
            <a:r>
              <a:rPr lang="en-US" sz="4200" dirty="0"/>
              <a:t> μήνα, την ημερομηνία και την ώρα των εκλείψεων χρησιμοποιώντας τον Σάρο (28 έτη 11 ημέρες 8 ώρες) και τον Εξέλιγμ</a:t>
            </a:r>
            <a:r>
              <a:rPr lang="el-GR" sz="4200" dirty="0"/>
              <a:t>ο</a:t>
            </a:r>
            <a:r>
              <a:rPr lang="en-US" sz="4200" dirty="0"/>
              <a:t> (54 έτη και έναν μήνα)</a:t>
            </a:r>
            <a:r>
              <a:rPr lang="el-GR" sz="4200" dirty="0"/>
              <a:t>,</a:t>
            </a:r>
            <a:r>
              <a:rPr lang="en-US" sz="4200" dirty="0"/>
              <a:t> που είναι η περιοδικότητα των εκλείψεων. Τα </a:t>
            </a:r>
            <a:r>
              <a:rPr lang="en-US" sz="4200" dirty="0" err="1"/>
              <a:t>μέρη</a:t>
            </a:r>
            <a:r>
              <a:rPr lang="en-US" sz="4200" dirty="0"/>
              <a:t> </a:t>
            </a:r>
            <a:r>
              <a:rPr lang="en-US" sz="4200" dirty="0" err="1"/>
              <a:t>στη</a:t>
            </a:r>
            <a:r>
              <a:rPr lang="en-US" sz="4200" dirty="0"/>
              <a:t> </a:t>
            </a:r>
            <a:r>
              <a:rPr lang="en-US" sz="4200" dirty="0" err="1"/>
              <a:t>Γη</a:t>
            </a:r>
            <a:r>
              <a:rPr lang="en-US" sz="4200" dirty="0"/>
              <a:t> π</a:t>
            </a:r>
            <a:r>
              <a:rPr lang="en-US" sz="4200" dirty="0" err="1"/>
              <a:t>ου</a:t>
            </a:r>
            <a:r>
              <a:rPr lang="en-US" sz="4200" dirty="0"/>
              <a:t> θα </a:t>
            </a:r>
            <a:r>
              <a:rPr lang="en-US" sz="4200" dirty="0" err="1"/>
              <a:t>είν</a:t>
            </a:r>
            <a:r>
              <a:rPr lang="en-US" sz="4200" dirty="0"/>
              <a:t>αι ορατή μια σεληνιακή έκλειψη καθορίζονται από τη θέση της σελήνης. </a:t>
            </a:r>
            <a:r>
              <a:rPr lang="en-US" sz="4200" dirty="0" err="1"/>
              <a:t>Γι</a:t>
            </a:r>
            <a:r>
              <a:rPr lang="en-US" sz="4200" dirty="0"/>
              <a:t>α την έκλειψη Ηλίου μπορεί να προβλέψει την ακριβή ώρα αλλά όχι τη θέση </a:t>
            </a:r>
            <a:r>
              <a:rPr lang="el-GR" sz="4200" dirty="0"/>
              <a:t>ό</a:t>
            </a:r>
            <a:r>
              <a:rPr lang="en-US" sz="4200" dirty="0"/>
              <a:t>π</a:t>
            </a:r>
            <a:r>
              <a:rPr lang="en-US" sz="4200" dirty="0" err="1"/>
              <a:t>ου</a:t>
            </a:r>
            <a:r>
              <a:rPr lang="en-US" sz="4200" dirty="0"/>
              <a:t> θα είναι ορατή.</a:t>
            </a:r>
          </a:p>
          <a:p>
            <a:endParaRPr lang="en-US" sz="4200" dirty="0"/>
          </a:p>
          <a:p>
            <a:r>
              <a:rPr lang="en-US" sz="4200" dirty="0" err="1"/>
              <a:t>Γι</a:t>
            </a:r>
            <a:r>
              <a:rPr lang="en-US" sz="4200" dirty="0"/>
              <a:t>α κάθε μήνα που έχει έκλειψη(ε</a:t>
            </a:r>
            <a:r>
              <a:rPr lang="el-GR" sz="4200" dirty="0"/>
              <a:t>ι</a:t>
            </a:r>
            <a:r>
              <a:rPr lang="en-US" sz="4200" dirty="0"/>
              <a:t>ς) που (είναι) προβλέπεται (είναι) σημειώνεται ως σεληνιακός ή ηλιακός, και σε ποια ώρα θα συμβεί. </a:t>
            </a:r>
            <a:r>
              <a:rPr lang="en-US" sz="4200" dirty="0" err="1"/>
              <a:t>Το</a:t>
            </a:r>
            <a:r>
              <a:rPr lang="en-US" sz="4200" dirty="0"/>
              <a:t> </a:t>
            </a:r>
            <a:r>
              <a:rPr lang="en-US" sz="4200" dirty="0" err="1"/>
              <a:t>ελληνικό</a:t>
            </a:r>
            <a:r>
              <a:rPr lang="en-US" sz="4200" dirty="0"/>
              <a:t> </a:t>
            </a:r>
            <a:r>
              <a:rPr lang="en-US" sz="4200" dirty="0" err="1"/>
              <a:t>γράμμ</a:t>
            </a:r>
            <a:r>
              <a:rPr lang="en-US" sz="4200" dirty="0"/>
              <a:t>α Σ σημαίνει έκλειψη της Σελήνης (ΣΕΛΗΝΗ, Σελήνη) και το ελληνικό γράμμα Η υποδηλώνει έκλειψη Ηλίου (ΗΛΙΟΣ, </a:t>
            </a:r>
            <a:r>
              <a:rPr lang="el-GR" sz="4200" dirty="0"/>
              <a:t>Ἥ</a:t>
            </a:r>
            <a:r>
              <a:rPr lang="en-US" sz="4200" dirty="0" err="1"/>
              <a:t>λιος</a:t>
            </a:r>
            <a:r>
              <a:rPr lang="en-US" sz="4200" dirty="0"/>
              <a:t>, Ήλιος). </a:t>
            </a:r>
            <a:r>
              <a:rPr lang="en-US" sz="4200" dirty="0" err="1"/>
              <a:t>Ακολουθεί</a:t>
            </a:r>
            <a:r>
              <a:rPr lang="en-US" sz="4200" dirty="0"/>
              <a:t> </a:t>
            </a:r>
            <a:r>
              <a:rPr lang="en-US" sz="4200" dirty="0" err="1"/>
              <a:t>έν</a:t>
            </a:r>
            <a:r>
              <a:rPr lang="en-US" sz="4200" dirty="0"/>
              <a:t>α σύνθετο σημάδι για την ώρα (από συνδυασμό ω και Ρ, </a:t>
            </a:r>
            <a:r>
              <a:rPr lang="el-GR" sz="4200" dirty="0" err="1"/>
              <a:t>ὥρ</a:t>
            </a:r>
            <a:r>
              <a:rPr lang="en-US" sz="4200" dirty="0"/>
              <a:t>α, ώρα στα ελληνικά) και μετά την πραγματική ώρα </a:t>
            </a:r>
            <a:r>
              <a:rPr lang="el-GR" sz="4200" dirty="0"/>
              <a:t>που </a:t>
            </a:r>
            <a:r>
              <a:rPr lang="en-US" sz="4200" dirty="0"/>
              <a:t>θα συμβεί η έκλειψη. </a:t>
            </a:r>
            <a:r>
              <a:rPr lang="en-US" sz="4200" dirty="0" err="1"/>
              <a:t>Κάθε</a:t>
            </a:r>
            <a:r>
              <a:rPr lang="en-US" sz="4200" dirty="0"/>
              <a:t> </a:t>
            </a:r>
            <a:r>
              <a:rPr lang="en-US" sz="4200" dirty="0" err="1"/>
              <a:t>έκλειψη</a:t>
            </a:r>
            <a:r>
              <a:rPr lang="en-US" sz="4200" dirty="0"/>
              <a:t> </a:t>
            </a:r>
            <a:r>
              <a:rPr lang="en-US" sz="4200" dirty="0" err="1"/>
              <a:t>είν</a:t>
            </a:r>
            <a:r>
              <a:rPr lang="en-US" sz="4200" dirty="0"/>
              <a:t>αι αριθμημένη. </a:t>
            </a:r>
            <a:r>
              <a:rPr lang="en-US" sz="4200" dirty="0" err="1"/>
              <a:t>Αυτή</a:t>
            </a:r>
            <a:r>
              <a:rPr lang="en-US" sz="4200" dirty="0"/>
              <a:t> η </a:t>
            </a:r>
            <a:r>
              <a:rPr lang="en-US" sz="4200" dirty="0" err="1"/>
              <a:t>κλίμ</a:t>
            </a:r>
            <a:r>
              <a:rPr lang="en-US" sz="4200" dirty="0"/>
              <a:t>ακα είναι πραγματικά πολύ επιστημονική. </a:t>
            </a:r>
            <a:r>
              <a:rPr lang="en-US" sz="4200" dirty="0" err="1"/>
              <a:t>Έν</a:t>
            </a:r>
            <a:r>
              <a:rPr lang="en-US" sz="4200" dirty="0"/>
              <a:t>ας βοηθητικός επιλογέας υποδεικνύει πόσες ώρες πρέπει να προστεθούν στον χρόνο της έκλειψης, ανάλογα με το σε ποια από τις τρεις περιόδους Saros του κύκλου του Εξέλιγμου βρισκόμαστε.</a:t>
            </a:r>
          </a:p>
          <a:p>
            <a:r>
              <a:rPr lang="en-US" sz="4200" dirty="0"/>
              <a:t>Ο </a:t>
            </a:r>
            <a:r>
              <a:rPr lang="en-US" sz="4200" dirty="0" err="1"/>
              <a:t>κύκλος</a:t>
            </a:r>
            <a:r>
              <a:rPr lang="el-GR" sz="4200" dirty="0"/>
              <a:t> του</a:t>
            </a:r>
            <a:r>
              <a:rPr lang="en-US" sz="4200" dirty="0"/>
              <a:t> </a:t>
            </a:r>
            <a:r>
              <a:rPr lang="en-US" sz="4200" dirty="0" err="1"/>
              <a:t>Σάρο</a:t>
            </a:r>
            <a:r>
              <a:rPr lang="el-GR" sz="4200" dirty="0"/>
              <a:t>υ</a:t>
            </a:r>
            <a:r>
              <a:rPr lang="en-US" sz="4200" dirty="0"/>
              <a:t> (π</a:t>
            </a:r>
            <a:r>
              <a:rPr lang="en-US" sz="4200" dirty="0" err="1"/>
              <a:t>εριοδικότητ</a:t>
            </a:r>
            <a:r>
              <a:rPr lang="en-US" sz="4200" dirty="0"/>
              <a:t>α των εκλείψεων) συνδυάζεται με τον Μετωνικό κύκλο (περιοδικότητα των φάσεων της Σελήνης που επανεμφανίζονται με την ίδια φάση στην ίδια θέση στον ουρανό).</a:t>
            </a:r>
            <a:endParaRPr lang="en-US" sz="4200" b="0" dirty="0">
              <a:effectLst/>
            </a:endParaRPr>
          </a:p>
        </p:txBody>
      </p:sp>
      <p:sp>
        <p:nvSpPr>
          <p:cNvPr id="40" name="4 - TextBox"/>
          <p:cNvSpPr txBox="1"/>
          <p:nvPr/>
        </p:nvSpPr>
        <p:spPr>
          <a:xfrm>
            <a:off x="1125703" y="19308615"/>
            <a:ext cx="8091571" cy="28484721"/>
          </a:xfrm>
          <a:prstGeom prst="rect">
            <a:avLst/>
          </a:prstGeom>
          <a:noFill/>
          <a:effectLst>
            <a:glow rad="101600">
              <a:schemeClr val="accent2">
                <a:satMod val="175000"/>
                <a:alpha val="40000"/>
              </a:schemeClr>
            </a:glow>
          </a:effectLst>
        </p:spPr>
        <p:txBody>
          <a:bodyPr wrap="square" rtlCol="0">
            <a:spAutoFit/>
          </a:bodyPr>
          <a:lstStyle/>
          <a:p>
            <a:r>
              <a:rPr lang="en-US" sz="4500" b="1" dirty="0"/>
              <a:t>The spiral scale of eclipses</a:t>
            </a:r>
          </a:p>
          <a:p>
            <a:endParaRPr lang="en-US" sz="4500" dirty="0"/>
          </a:p>
          <a:p>
            <a:r>
              <a:rPr lang="en-US" sz="4500" dirty="0"/>
              <a:t>The Mechanism predicts the year month, date and hour of the eclipses using the Saros (28 years 11 days 8 hours) and the Exeligmos (54 years and one month) which is the periodicity for the eclipses. The places on Earth a lunar eclipse will be visible is determined by the position of the moon. For the solar eclipse it can </a:t>
            </a:r>
            <a:r>
              <a:rPr lang="en-US" sz="4500" dirty="0" err="1"/>
              <a:t>predic</a:t>
            </a:r>
            <a:r>
              <a:rPr lang="en-US" sz="4500" dirty="0"/>
              <a:t> </a:t>
            </a:r>
            <a:r>
              <a:rPr lang="en-US" sz="4500" dirty="0" err="1"/>
              <a:t>ony</a:t>
            </a:r>
            <a:r>
              <a:rPr lang="en-US" sz="4500" dirty="0"/>
              <a:t> the exact </a:t>
            </a:r>
            <a:r>
              <a:rPr lang="en-US" sz="4500" dirty="0" err="1"/>
              <a:t>tim</a:t>
            </a:r>
            <a:r>
              <a:rPr lang="en-US" sz="4500" dirty="0"/>
              <a:t> but not the position it will be visible.</a:t>
            </a:r>
            <a:endParaRPr lang="el-GR" sz="4500" dirty="0"/>
          </a:p>
          <a:p>
            <a:br>
              <a:rPr lang="en-US" sz="4500" dirty="0"/>
            </a:br>
            <a:r>
              <a:rPr lang="en-US" sz="4500" dirty="0"/>
              <a:t>For every month that has eclipse(s) that is (are) predicted is marked as lunar or solar, and at what time it will occur. The Greek letter Σ means eclipse of the Moon (</a:t>
            </a:r>
            <a:r>
              <a:rPr lang="en-US" sz="4500" dirty="0" err="1"/>
              <a:t>ΣΕΛΗΝΗ</a:t>
            </a:r>
            <a:r>
              <a:rPr lang="en-US" sz="4500" dirty="0"/>
              <a:t>, Selene), and the Greek letter H implies Solar eclipse (</a:t>
            </a:r>
            <a:r>
              <a:rPr lang="en-US" sz="4500" dirty="0" err="1"/>
              <a:t>HΛΙΟΣ</a:t>
            </a:r>
            <a:r>
              <a:rPr lang="en-US" sz="4500" dirty="0"/>
              <a:t>, Helios, the Sun). A complex sign for the hour follows (made of a combination of ω and Ρ, </a:t>
            </a:r>
            <a:r>
              <a:rPr lang="en-US" sz="4500" dirty="0" err="1"/>
              <a:t>ωρ</a:t>
            </a:r>
            <a:r>
              <a:rPr lang="en-US" sz="4500" dirty="0"/>
              <a:t>α, hour in Greek) and then the actual hour the eclipse will occur. Every eclipse is numbered. This scale is really very scientific. An ancillary dial indicates how many hours to add to the time of the eclipse, depending on which of the three Saros periods of the Exeligmos cycle we are in. </a:t>
            </a:r>
            <a:endParaRPr lang="el-GR" sz="4500" dirty="0"/>
          </a:p>
          <a:p>
            <a:r>
              <a:rPr lang="en-US" sz="4500" dirty="0"/>
              <a:t>The Saros cycle (periodicity of the eclipses) is combined with the </a:t>
            </a:r>
            <a:r>
              <a:rPr lang="en-US" sz="4500" dirty="0" err="1"/>
              <a:t>Metonic</a:t>
            </a:r>
            <a:r>
              <a:rPr lang="en-US" sz="4500" dirty="0"/>
              <a:t> cycle (periodicity of the phases of the Moon reappearing with the same phase at the same position in the sky).</a:t>
            </a:r>
            <a:endParaRPr lang="en-US" sz="4500" b="0" dirty="0">
              <a:effectLst/>
            </a:endParaRPr>
          </a:p>
        </p:txBody>
      </p:sp>
      <p:grpSp>
        <p:nvGrpSpPr>
          <p:cNvPr id="6" name="Ομάδα 5"/>
          <p:cNvGrpSpPr/>
          <p:nvPr/>
        </p:nvGrpSpPr>
        <p:grpSpPr>
          <a:xfrm>
            <a:off x="19217158" y="20162590"/>
            <a:ext cx="16263486" cy="28074468"/>
            <a:chOff x="19021636" y="20038370"/>
            <a:chExt cx="16263486" cy="28074468"/>
          </a:xfrm>
        </p:grpSpPr>
        <p:pic>
          <p:nvPicPr>
            <p:cNvPr id="1026" name="Picture 2" descr="C:\Users\Xenophon MOUSSAS\Pictures\ANTIK-MECH-IMAGES\IMAGES_LIVRE_FRANCAIS_2022\032 Une partie de la seconde face du Mécanis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1636" y="20038370"/>
              <a:ext cx="16263486" cy="162634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168081" y="36288969"/>
              <a:ext cx="9461244" cy="1569660"/>
            </a:xfrm>
            <a:prstGeom prst="rect">
              <a:avLst/>
            </a:prstGeom>
            <a:noFill/>
          </p:spPr>
          <p:txBody>
            <a:bodyPr wrap="none" rtlCol="0">
              <a:spAutoFit/>
            </a:bodyPr>
            <a:lstStyle/>
            <a:p>
              <a:pPr algn="ctr"/>
              <a:r>
                <a:rPr lang="en-US" sz="4800" dirty="0"/>
                <a:t>The spiral scale of eclipses</a:t>
              </a:r>
            </a:p>
            <a:p>
              <a:pPr algn="ctr"/>
              <a:r>
                <a:rPr lang="el-GR" sz="4800" dirty="0"/>
                <a:t>Η ελικοειδής</a:t>
              </a:r>
              <a:r>
                <a:rPr lang="en-US" sz="4800" dirty="0"/>
                <a:t> </a:t>
              </a:r>
              <a:r>
                <a:rPr lang="el-GR" sz="4800" dirty="0"/>
                <a:t>κλίμακα των εκλείψεων</a:t>
              </a:r>
            </a:p>
          </p:txBody>
        </p:sp>
        <p:pic>
          <p:nvPicPr>
            <p:cNvPr id="32" name="Εικόνα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13765" y="38762246"/>
              <a:ext cx="3254717" cy="6401273"/>
            </a:xfrm>
            <a:prstGeom prst="rect">
              <a:avLst/>
            </a:prstGeom>
          </p:spPr>
        </p:pic>
        <p:pic>
          <p:nvPicPr>
            <p:cNvPr id="4" name="Εικόνα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22831" y="38730962"/>
              <a:ext cx="9795117" cy="6319980"/>
            </a:xfrm>
            <a:prstGeom prst="rect">
              <a:avLst/>
            </a:prstGeom>
          </p:spPr>
        </p:pic>
        <p:sp>
          <p:nvSpPr>
            <p:cNvPr id="20" name="TextBox 19"/>
            <p:cNvSpPr txBox="1"/>
            <p:nvPr/>
          </p:nvSpPr>
          <p:spPr>
            <a:xfrm>
              <a:off x="20954578" y="45804513"/>
              <a:ext cx="9118614" cy="2062103"/>
            </a:xfrm>
            <a:prstGeom prst="rect">
              <a:avLst/>
            </a:prstGeom>
            <a:noFill/>
          </p:spPr>
          <p:txBody>
            <a:bodyPr wrap="square" rtlCol="0">
              <a:spAutoFit/>
            </a:bodyPr>
            <a:lstStyle/>
            <a:p>
              <a:pPr algn="ctr"/>
              <a:r>
                <a:rPr lang="en-US" sz="3200" dirty="0"/>
                <a:t>Prediction of a lunar and a solar eclipse</a:t>
              </a:r>
            </a:p>
            <a:p>
              <a:pPr algn="ctr"/>
              <a:r>
                <a:rPr lang="el-GR" sz="3200" dirty="0"/>
                <a:t>Πρόβλεψη μιας σεληνιακής και μιας ηλιακής έκλειψης</a:t>
              </a:r>
              <a:r>
                <a:rPr lang="en-US" sz="3200" dirty="0"/>
                <a:t> </a:t>
              </a:r>
              <a:r>
                <a:rPr lang="el-GR" sz="3200" dirty="0"/>
                <a:t>κατά την ενάτη ώρα της νύκτας και την ενάτη ώρα της ημέρας</a:t>
              </a:r>
            </a:p>
          </p:txBody>
        </p:sp>
        <p:sp>
          <p:nvSpPr>
            <p:cNvPr id="21" name="TextBox 20"/>
            <p:cNvSpPr txBox="1"/>
            <p:nvPr/>
          </p:nvSpPr>
          <p:spPr>
            <a:xfrm>
              <a:off x="31229430" y="45558293"/>
              <a:ext cx="3385534" cy="2554545"/>
            </a:xfrm>
            <a:prstGeom prst="rect">
              <a:avLst/>
            </a:prstGeom>
            <a:noFill/>
          </p:spPr>
          <p:txBody>
            <a:bodyPr wrap="square" rtlCol="0">
              <a:spAutoFit/>
            </a:bodyPr>
            <a:lstStyle/>
            <a:p>
              <a:pPr algn="ctr"/>
              <a:r>
                <a:rPr lang="en-US" sz="3200" dirty="0"/>
                <a:t>Possible appearance of the mechanism</a:t>
              </a:r>
              <a:endParaRPr lang="el-GR" sz="3200" dirty="0"/>
            </a:p>
            <a:p>
              <a:pPr algn="ctr"/>
              <a:r>
                <a:rPr lang="el-GR" sz="3200" dirty="0"/>
                <a:t>Πιθανή </a:t>
              </a:r>
              <a:r>
                <a:rPr lang="el-GR" sz="3200" dirty="0">
                  <a:solidFill>
                    <a:srgbClr val="00B0F0"/>
                  </a:solidFill>
                </a:rPr>
                <a:t>μο</a:t>
              </a:r>
              <a:r>
                <a:rPr lang="el-GR" sz="3200" dirty="0"/>
                <a:t>ρφή του μηχανισμού</a:t>
              </a:r>
            </a:p>
          </p:txBody>
        </p:sp>
      </p:grpSp>
      <p:grpSp>
        <p:nvGrpSpPr>
          <p:cNvPr id="24" name="Ομάδα 23"/>
          <p:cNvGrpSpPr/>
          <p:nvPr/>
        </p:nvGrpSpPr>
        <p:grpSpPr>
          <a:xfrm>
            <a:off x="1479593" y="1083898"/>
            <a:ext cx="4830786" cy="5334632"/>
            <a:chOff x="1993246" y="829659"/>
            <a:chExt cx="4830786" cy="5334632"/>
          </a:xfrm>
        </p:grpSpPr>
        <p:sp>
          <p:nvSpPr>
            <p:cNvPr id="37" name="Rectangle 95"/>
            <p:cNvSpPr>
              <a:spLocks noChangeArrowheads="1"/>
            </p:cNvSpPr>
            <p:nvPr/>
          </p:nvSpPr>
          <p:spPr bwMode="auto">
            <a:xfrm>
              <a:off x="1993246" y="3055491"/>
              <a:ext cx="4830786" cy="3108800"/>
            </a:xfrm>
            <a:prstGeom prst="rect">
              <a:avLst/>
            </a:prstGeom>
            <a:noFill/>
            <a:ln w="9525">
              <a:noFill/>
              <a:miter lim="800000"/>
              <a:headEnd/>
              <a:tailEnd/>
            </a:ln>
          </p:spPr>
          <p:txBody>
            <a:bodyPr wrap="square" lIns="609853" tIns="304927" rIns="609853" bIns="304927" anchor="ctr">
              <a:spAutoFit/>
            </a:bodyPr>
            <a:lstStyle/>
            <a:p>
              <a:pPr algn="ctr" defTabSz="6097588"/>
              <a:r>
                <a:rPr lang="en-GB" sz="2400" dirty="0" err="1">
                  <a:solidFill>
                    <a:srgbClr val="003399"/>
                  </a:solidFill>
                </a:rPr>
                <a:t>Universiteti</a:t>
              </a:r>
              <a:r>
                <a:rPr lang="en-GB" sz="2400" dirty="0">
                  <a:solidFill>
                    <a:srgbClr val="003399"/>
                  </a:solidFill>
                </a:rPr>
                <a:t> </a:t>
              </a:r>
              <a:r>
                <a:rPr lang="en-GB" sz="2400" dirty="0" err="1">
                  <a:solidFill>
                    <a:srgbClr val="003399"/>
                  </a:solidFill>
                </a:rPr>
                <a:t>Kombëtar</a:t>
              </a:r>
              <a:r>
                <a:rPr lang="en-GB" sz="2400" dirty="0">
                  <a:solidFill>
                    <a:srgbClr val="003399"/>
                  </a:solidFill>
                </a:rPr>
                <a:t> </a:t>
              </a:r>
              <a:r>
                <a:rPr lang="en-GB" sz="2400" dirty="0" err="1">
                  <a:solidFill>
                    <a:srgbClr val="003399"/>
                  </a:solidFill>
                </a:rPr>
                <a:t>dhe</a:t>
              </a:r>
              <a:r>
                <a:rPr lang="en-GB" sz="2400" dirty="0">
                  <a:solidFill>
                    <a:srgbClr val="003399"/>
                  </a:solidFill>
                </a:rPr>
                <a:t> </a:t>
              </a:r>
              <a:r>
                <a:rPr lang="en-GB" sz="2400" dirty="0" err="1">
                  <a:solidFill>
                    <a:srgbClr val="003399"/>
                  </a:solidFill>
                </a:rPr>
                <a:t>Kapodistrian</a:t>
              </a:r>
              <a:r>
                <a:rPr lang="en-GB" sz="2400" dirty="0">
                  <a:solidFill>
                    <a:srgbClr val="003399"/>
                  </a:solidFill>
                </a:rPr>
                <a:t> </a:t>
              </a:r>
              <a:r>
                <a:rPr lang="en-GB" sz="2400" dirty="0" err="1">
                  <a:solidFill>
                    <a:srgbClr val="003399"/>
                  </a:solidFill>
                </a:rPr>
                <a:t>i</a:t>
              </a:r>
              <a:r>
                <a:rPr lang="en-GB" sz="2400" dirty="0">
                  <a:solidFill>
                    <a:srgbClr val="003399"/>
                  </a:solidFill>
                </a:rPr>
                <a:t> </a:t>
              </a:r>
              <a:r>
                <a:rPr lang="en-GB" sz="2400" dirty="0" err="1">
                  <a:solidFill>
                    <a:srgbClr val="003399"/>
                  </a:solidFill>
                </a:rPr>
                <a:t>Athinës</a:t>
              </a:r>
              <a:endParaRPr lang="el-GR" sz="2400" dirty="0">
                <a:solidFill>
                  <a:srgbClr val="003399"/>
                </a:solidFill>
              </a:endParaRPr>
            </a:p>
            <a:p>
              <a:pPr algn="ctr" defTabSz="6097588"/>
              <a:r>
                <a:rPr lang="el-GR" sz="2400" dirty="0">
                  <a:solidFill>
                    <a:srgbClr val="003399"/>
                  </a:solidFill>
                </a:rPr>
                <a:t>Εθνικό και Καποδιστριακό Πανεπιστήμιο Αθηνών</a:t>
              </a:r>
              <a:endParaRPr lang="en-GB" sz="2400" dirty="0">
                <a:solidFill>
                  <a:srgbClr val="003399"/>
                </a:solidFill>
              </a:endParaRPr>
            </a:p>
            <a:p>
              <a:pPr algn="ctr" defTabSz="6097588"/>
              <a:r>
                <a:rPr lang="en-GB" sz="1400" b="1" dirty="0">
                  <a:solidFill>
                    <a:srgbClr val="003399"/>
                  </a:solidFill>
                </a:rPr>
                <a:t>Xenophon  </a:t>
              </a:r>
              <a:r>
                <a:rPr lang="en-GB" sz="1400" b="1" dirty="0" err="1">
                  <a:solidFill>
                    <a:srgbClr val="003399"/>
                  </a:solidFill>
                </a:rPr>
                <a:t>Moussas</a:t>
              </a:r>
              <a:r>
                <a:rPr lang="en-GB" sz="1400" b="1" dirty="0">
                  <a:solidFill>
                    <a:srgbClr val="003399"/>
                  </a:solidFill>
                </a:rPr>
                <a:t>    </a:t>
              </a:r>
              <a:r>
                <a:rPr lang="en-GB" sz="1400" b="1" dirty="0">
                  <a:solidFill>
                    <a:srgbClr val="003399"/>
                  </a:solidFill>
                  <a:hlinkClick r:id="rId6"/>
                </a:rPr>
                <a:t>xmoussas@phys.uoa.gr</a:t>
              </a:r>
              <a:r>
                <a:rPr lang="en-GB" sz="1400" b="1" dirty="0">
                  <a:solidFill>
                    <a:srgbClr val="003399"/>
                  </a:solidFill>
                </a:rPr>
                <a:t>, </a:t>
              </a:r>
              <a:r>
                <a:rPr lang="en-GB" sz="1400" b="1" dirty="0">
                  <a:solidFill>
                    <a:srgbClr val="003399"/>
                  </a:solidFill>
                  <a:hlinkClick r:id="rId7"/>
                </a:rPr>
                <a:t>x</a:t>
              </a:r>
              <a:r>
                <a:rPr lang="en-GB" sz="1400" b="1" dirty="0">
                  <a:solidFill>
                    <a:srgbClr val="003399"/>
                  </a:solidFill>
                </a:rPr>
                <a:t> </a:t>
              </a:r>
            </a:p>
            <a:p>
              <a:pPr algn="ctr" defTabSz="6097588"/>
              <a:r>
                <a:rPr lang="en-GB" sz="1400" b="1" dirty="0" err="1">
                  <a:solidFill>
                    <a:srgbClr val="003399"/>
                  </a:solidFill>
                </a:rPr>
                <a:t>tel</a:t>
              </a:r>
              <a:r>
                <a:rPr lang="en-GB" sz="1400" b="1" dirty="0">
                  <a:solidFill>
                    <a:srgbClr val="003399"/>
                  </a:solidFill>
                </a:rPr>
                <a:t> +306978792891</a:t>
              </a:r>
              <a:endParaRPr lang="el-GR" sz="1400" b="1" dirty="0">
                <a:solidFill>
                  <a:srgbClr val="003399"/>
                </a:solidFill>
              </a:endParaRPr>
            </a:p>
            <a:p>
              <a:pPr algn="ctr" defTabSz="6097588"/>
              <a:r>
                <a:rPr lang="en-US" sz="1400" b="1" dirty="0">
                  <a:solidFill>
                    <a:srgbClr val="003399"/>
                  </a:solidFill>
                </a:rPr>
                <a:t>Copyright © 2022 X. Moussas</a:t>
              </a:r>
              <a:endParaRPr lang="el-GR" sz="1400" dirty="0">
                <a:solidFill>
                  <a:srgbClr val="003399"/>
                </a:solidFill>
              </a:endParaRPr>
            </a:p>
            <a:p>
              <a:pPr algn="ctr" defTabSz="6097588"/>
              <a:endParaRPr lang="el-GR" sz="2400" dirty="0">
                <a:solidFill>
                  <a:srgbClr val="003399"/>
                </a:solidFill>
              </a:endParaRPr>
            </a:p>
          </p:txBody>
        </p:sp>
        <p:pic>
          <p:nvPicPr>
            <p:cNvPr id="34" name="Picture 2" descr="https://upload.wikimedia.org/wikipedia/el/2/2b/Logo_uoa_blu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57206" y="829659"/>
              <a:ext cx="1502865" cy="2348896"/>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Εικόνα 2" descr="Εικόνα που περιέχει ζωγραφιά, σκίτσο/σχέδιο, τέχνη&#10;&#10;Περιγραφή που δημιουργήθηκε αυτόματα">
            <a:extLst>
              <a:ext uri="{FF2B5EF4-FFF2-40B4-BE49-F238E27FC236}">
                <a16:creationId xmlns:a16="http://schemas.microsoft.com/office/drawing/2014/main" id="{690FEA06-8C51-3357-20CE-587507558F9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752545" y="3364664"/>
            <a:ext cx="2895913" cy="2632648"/>
          </a:xfrm>
          <a:prstGeom prst="rect">
            <a:avLst/>
          </a:prstGeom>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1289</TotalTime>
  <Words>1044</Words>
  <Application>Microsoft Office PowerPoint</Application>
  <PresentationFormat>Προσαρμογή</PresentationFormat>
  <Paragraphs>37</Paragraphs>
  <Slides>1</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vt:i4>
      </vt:variant>
    </vt:vector>
  </HeadingPairs>
  <TitlesOfParts>
    <vt:vector size="5" baseType="lpstr">
      <vt:lpstr>Arial</vt:lpstr>
      <vt:lpstr>Calibri</vt:lpstr>
      <vt:lpstr>Times New Roman</vt:lpstr>
      <vt:lpstr>Θέμα του Office</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erg_ASTROFISIKIS</dc:creator>
  <cp:lastModifiedBy>Xenophon Moussas</cp:lastModifiedBy>
  <cp:revision>123</cp:revision>
  <dcterms:created xsi:type="dcterms:W3CDTF">2014-06-01T18:00:45Z</dcterms:created>
  <dcterms:modified xsi:type="dcterms:W3CDTF">2024-03-20T08:53:10Z</dcterms:modified>
</cp:coreProperties>
</file>