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7"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88" autoAdjust="0"/>
    <p:restoredTop sz="94640" autoAdjust="0"/>
  </p:normalViewPr>
  <p:slideViewPr>
    <p:cSldViewPr>
      <p:cViewPr varScale="1">
        <p:scale>
          <a:sx n="10" d="100"/>
          <a:sy n="10" d="100"/>
        </p:scale>
        <p:origin x="2424" y="4"/>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20/03/2024</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20/03/2024</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mailto:xmoussas@gmail.com" TargetMode="External"/><Relationship Id="rId5" Type="http://schemas.openxmlformats.org/officeDocument/2006/relationships/hyperlink" Target="mailto:xmoussas@phys.uoa.gr" TargetMode="External"/><Relationship Id="rId4" Type="http://schemas.openxmlformats.org/officeDocument/2006/relationships/image" Target="../media/image3.gif"/><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6"/>
          <p:cNvSpPr>
            <a:spLocks noChangeArrowheads="1"/>
          </p:cNvSpPr>
          <p:nvPr/>
        </p:nvSpPr>
        <p:spPr bwMode="auto">
          <a:xfrm>
            <a:off x="4662487" y="5112918"/>
            <a:ext cx="26679525" cy="2632648"/>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l-GR" sz="8800" b="1" i="1" dirty="0">
                <a:solidFill>
                  <a:srgbClr val="003399"/>
                </a:solidFill>
                <a:effectLst>
                  <a:outerShdw blurRad="38100" dist="38100" dir="2700000" algn="tl">
                    <a:srgbClr val="FFFFFF"/>
                  </a:outerShdw>
                </a:effectLst>
                <a:latin typeface="Times New Roman" pitchFamily="18" charset="0"/>
              </a:rPr>
              <a:t>Έκθεση του Μηχανισμού των Αντικυθήρων</a:t>
            </a:r>
          </a:p>
          <a:p>
            <a:pPr algn="ctr" defTabSz="1463422" rtl="1" eaLnBrk="0" hangingPunct="0">
              <a:defRPr/>
            </a:pPr>
            <a:r>
              <a:rPr lang="el-GR" sz="8800" b="1" i="1" dirty="0">
                <a:solidFill>
                  <a:srgbClr val="003399"/>
                </a:solidFill>
                <a:effectLst>
                  <a:outerShdw blurRad="38100" dist="38100" dir="2700000" algn="tl">
                    <a:srgbClr val="FFFFFF"/>
                  </a:outerShdw>
                </a:effectLst>
                <a:latin typeface="Times New Roman" pitchFamily="18" charset="0"/>
              </a:rPr>
              <a:t>Τι είναι ο Μηχανισμός;</a:t>
            </a:r>
            <a:endParaRPr lang="en-US" sz="6600" b="1" i="1" dirty="0">
              <a:solidFill>
                <a:srgbClr val="003399"/>
              </a:solidFill>
              <a:effectLst>
                <a:outerShdw blurRad="38100" dist="38100" dir="2700000" algn="tl">
                  <a:srgbClr val="FFFFFF"/>
                </a:outerShdw>
              </a:effectLst>
              <a:latin typeface="Times New Roman" pitchFamily="18" charset="0"/>
            </a:endParaRPr>
          </a:p>
        </p:txBody>
      </p:sp>
      <p:sp>
        <p:nvSpPr>
          <p:cNvPr id="17" name="43 - TextBox"/>
          <p:cNvSpPr txBox="1"/>
          <p:nvPr/>
        </p:nvSpPr>
        <p:spPr>
          <a:xfrm>
            <a:off x="1405765" y="9574532"/>
            <a:ext cx="11881320" cy="37284953"/>
          </a:xfrm>
          <a:prstGeom prst="rect">
            <a:avLst/>
          </a:prstGeom>
          <a:noFill/>
        </p:spPr>
        <p:txBody>
          <a:bodyPr wrap="square" rtlCol="0">
            <a:spAutoFit/>
          </a:bodyPr>
          <a:lstStyle/>
          <a:p>
            <a:r>
              <a:rPr lang="el-GR" sz="2800" b="1" dirty="0"/>
              <a:t>Τι είναι ο μηχανισμός; Ποιες λειτουργίες έχει;</a:t>
            </a:r>
          </a:p>
          <a:p>
            <a:endParaRPr lang="el-GR" sz="2800" b="1" dirty="0"/>
          </a:p>
          <a:p>
            <a:r>
              <a:rPr lang="el-GR" sz="2800" b="1" dirty="0"/>
              <a:t>Ο Μηχανισμός των Αντικυθήρων είναι ένα από τα σημαντικότερα αρχαιολογικά ευρήματα. Αποδεικνύει ότι οι αρχαίοι Έλληνες είχαν αναπτύξει προηγμένα μαθηματικά, αστρονομία, μεταλλουργία και κυρίως υψηλή τεχνολογία, κάτι που για πολλούς είναι εντελώς απροσδόκητο, λες και αυτοί που δημιούργησαν τον Παρθενώνα (με εξαιρετικές αντισεισμικές ιδιότητες κ.ά.) το έκαναν χωρίς την απαραίτητη τεχνολογία.</a:t>
            </a:r>
          </a:p>
          <a:p>
            <a:r>
              <a:rPr lang="el-GR" sz="2800" b="1" dirty="0"/>
              <a:t>Ο Μηχανισμός των Αντικυθήρων είναι προϊόν προηγμένης γνώσης της Αστρονομίας, των Μαθηματικών και της Τεχνολογίας που θα μπορούσε να είχε δημιουργηθεί μόνο ως αποτέλεσμα και επιτομή της Ελληνικής Πυθαγόρειας Φιλοσοφίας. Έχει τις ρίζες του στην Ιωνία, την Μεγάλη Ελλάδα (Νότια Ιταλία), την Αθήνα, τις Συρακούσες και την Αλεξάνδρεια.</a:t>
            </a:r>
          </a:p>
          <a:p>
            <a:r>
              <a:rPr lang="el-GR" sz="2800" b="1" dirty="0"/>
              <a:t>Ο μηχανισμός βασίζεται στους νόμους της φυσικής όπως τους αντιλαμβάνονταν εκείνη την εποχή</a:t>
            </a:r>
            <a:r>
              <a:rPr lang="en-US" sz="2800" b="1" dirty="0"/>
              <a:t>.</a:t>
            </a:r>
            <a:endParaRPr lang="el-GR" sz="2800" b="1" dirty="0"/>
          </a:p>
          <a:p>
            <a:endParaRPr lang="el-GR" sz="2800" b="1" dirty="0"/>
          </a:p>
          <a:p>
            <a:r>
              <a:rPr lang="el-GR" sz="2800" b="1" dirty="0"/>
              <a:t>Τι ακριβώς είναι αυτό το τεχνούργημα;</a:t>
            </a:r>
          </a:p>
          <a:p>
            <a:r>
              <a:rPr lang="el-GR" sz="2800" b="1" dirty="0"/>
              <a:t>Είναι ένα</a:t>
            </a:r>
          </a:p>
          <a:p>
            <a:pPr marL="514350" indent="-514350">
              <a:buFont typeface="+mj-lt"/>
              <a:buAutoNum type="arabicPeriod"/>
            </a:pPr>
            <a:r>
              <a:rPr lang="el-GR" sz="2800" b="1" dirty="0"/>
              <a:t>αστρονομικό όργανο;</a:t>
            </a:r>
          </a:p>
          <a:p>
            <a:pPr marL="514350" indent="-514350">
              <a:buFont typeface="+mj-lt"/>
              <a:buAutoNum type="arabicPeriod"/>
            </a:pPr>
            <a:r>
              <a:rPr lang="el-GR" sz="2800" b="1" dirty="0"/>
              <a:t>αναλογικός (και σε κάποιο βαθμό ψηφιακός) υπολογιστής;</a:t>
            </a:r>
          </a:p>
          <a:p>
            <a:pPr marL="514350" indent="-514350">
              <a:buFont typeface="+mj-lt"/>
              <a:buAutoNum type="arabicPeriod"/>
            </a:pPr>
            <a:r>
              <a:rPr lang="el-GR" sz="2800" b="1" dirty="0"/>
              <a:t>μηχανικός κόσμος;</a:t>
            </a:r>
          </a:p>
          <a:p>
            <a:pPr marL="514350" indent="-514350">
              <a:buFont typeface="+mj-lt"/>
              <a:buAutoNum type="arabicPeriod"/>
            </a:pPr>
            <a:r>
              <a:rPr lang="el-GR" sz="2800" b="1" dirty="0"/>
              <a:t>Πλανητάριο;</a:t>
            </a:r>
          </a:p>
          <a:p>
            <a:pPr marL="514350" indent="-514350">
              <a:buFont typeface="+mj-lt"/>
              <a:buAutoNum type="arabicPeriod"/>
            </a:pPr>
            <a:r>
              <a:rPr lang="el-GR" sz="2800" b="1" dirty="0"/>
              <a:t>αστρονομικό ρολόι (πιθανόν);</a:t>
            </a:r>
          </a:p>
          <a:p>
            <a:r>
              <a:rPr lang="el-GR" sz="2800" b="1" dirty="0"/>
              <a:t>Πιθανές λειτουργίες του οργάνου</a:t>
            </a:r>
          </a:p>
          <a:p>
            <a:r>
              <a:rPr lang="el-GR" sz="2800" b="1" dirty="0"/>
              <a:t>Θα μπορούσε να χρησιμοποιηθεί για παρατηρήσεις, αν και δεν έχουμε ενδείξεις. Με βάση το αποσπασματικό εγχειρίδιο του οργάνου μπορούμε να ισχυριστούμε ότι θα μπορούσε να είχε χρησιμοποιηθεί για τη μέτρηση της γωνιακής απόστασης μεταξύ δύο αστρονομικών αντικειμένων, το ύψος ενός άστρου, του Ήλιου, της Σελήνης, ενός πλανήτη και επομένως ακόμη και του γεωγραφικού πλάτους χρησιμοποιώντας αστρονομικούς πίνακες. Ίσως η χρήση πινάκων να έδωσε το όνομά του σε αυτό το όργανο, που στην αρχαιότητα ήταν ΠΙΝΑΞ ή ΠΙΝΑΚΙΔΙΟΝ  όταν ήταν μικρός, που σημαίνει ότι ήταν το πρώτο ΤΑΜΠΛΕΤ!</a:t>
            </a:r>
          </a:p>
          <a:p>
            <a:endParaRPr lang="el-GR" sz="2800" b="1" dirty="0"/>
          </a:p>
          <a:p>
            <a:r>
              <a:rPr lang="el-GR" sz="2800" b="1" dirty="0"/>
              <a:t>Είναι ένας Αστρονομικός υπολογιστής.</a:t>
            </a:r>
          </a:p>
          <a:p>
            <a:r>
              <a:rPr lang="el-GR" sz="2800" b="1" dirty="0"/>
              <a:t>Θα μπορούσε να:</a:t>
            </a:r>
          </a:p>
          <a:p>
            <a:r>
              <a:rPr lang="el-GR" sz="2800" b="1" dirty="0"/>
              <a:t>προβλέψει τις θέσεις του Ήλιου και της Σελήνης, τις φάσεις της Σελήνης,</a:t>
            </a:r>
          </a:p>
          <a:p>
            <a:r>
              <a:rPr lang="el-GR" sz="2800" b="1" dirty="0"/>
              <a:t>προβλέψει τις εκλείψεις Σελήνης και Ηλίου, έτος, μήνα, ημέρα, ώρα.</a:t>
            </a:r>
          </a:p>
          <a:p>
            <a:endParaRPr lang="el-GR" sz="2800" b="1" dirty="0"/>
          </a:p>
          <a:p>
            <a:r>
              <a:rPr lang="el-GR" sz="2800" b="1" dirty="0"/>
              <a:t>Παραδόξως, προσδιορίζει τη θέση της Σελήνης, η οποία υπολογίζεται χρησιμοποιώντας ένα υποκατάστατο του 2ου νόμου του Κέπλερ. Συγκεκριμένα ο δείκτης της Σελήνης στον μηχανισμό έχει ρεαλιστική μεταβλητή ταχύτητα. Η ταχύτητα είναι μέγιστη στο περίγειο και ελάχιστη στο απόγειο. Δεν αποκλείεται να είχε και τους τρεις νόμους του Κέπλερ.</a:t>
            </a:r>
          </a:p>
          <a:p>
            <a:endParaRPr lang="el-GR" sz="2800" b="1" dirty="0"/>
          </a:p>
          <a:p>
            <a:r>
              <a:rPr lang="el-GR" sz="2800" b="1" dirty="0"/>
              <a:t>Είναι μηχανισμός Ημερολογίου. Έχει πολλά ημερολόγια, συμπεριλαμβανομένου ενός ημερολογίου για τις Ολυμπιάδες, για τον καθορισμό των ημερομηνιών έναρξης των Ολυμπιακών αγώνων, των φάσεων της Σελήνης με τον 19-ετή κύκλο του </a:t>
            </a:r>
            <a:r>
              <a:rPr lang="el-GR" sz="2800" b="1" dirty="0" err="1"/>
              <a:t>Μέτωνος</a:t>
            </a:r>
            <a:r>
              <a:rPr lang="el-GR" sz="2800" b="1" dirty="0"/>
              <a:t> κ.ά.</a:t>
            </a:r>
          </a:p>
          <a:p>
            <a:endParaRPr lang="el-GR" sz="2800" b="1" dirty="0"/>
          </a:p>
          <a:p>
            <a:r>
              <a:rPr lang="el-GR" sz="2800" b="1" dirty="0"/>
              <a:t>Πιθανόν να έδινε τις θέσεις των πλανητών και να ήταν ένα πλανητάριο, ο πρώτος μηχανικός Κόσμος.</a:t>
            </a:r>
          </a:p>
          <a:p>
            <a:endParaRPr lang="el-GR" sz="2800" b="1" dirty="0"/>
          </a:p>
          <a:p>
            <a:r>
              <a:rPr lang="el-GR" sz="2800" b="1" dirty="0"/>
              <a:t>Είναι Μετεωρολογικό και Κλιματολογικό Όργανο. Η πρόβλεψη του καιρού ήταν μία από τις κύριες χρήσιμες λειτουργίες του.</a:t>
            </a:r>
          </a:p>
          <a:p>
            <a:endParaRPr lang="el-GR" sz="2800" b="1" dirty="0"/>
          </a:p>
          <a:p>
            <a:r>
              <a:rPr lang="el-GR" sz="2800" b="1" dirty="0"/>
              <a:t>Μπορεί να χρησιμοποιηθεί για να εντυπωσιάσει φίλους και εχθρούς (κυβερνήτη, βασιλιά, πλουσίους), προς επίδειξη.</a:t>
            </a:r>
          </a:p>
          <a:p>
            <a:endParaRPr lang="el-GR" sz="2800" b="1" dirty="0"/>
          </a:p>
          <a:p>
            <a:r>
              <a:rPr lang="el-GR" sz="2800" b="1" dirty="0"/>
              <a:t>Μπορεί να χρησιμοποιηθεί στη διδασκαλία σε φιλοσοφική Σχολή (υπάρχουν περιγραφές) ως συσκευή επίδειξης.</a:t>
            </a:r>
          </a:p>
          <a:p>
            <a:endParaRPr lang="el-GR" sz="2800" b="1" dirty="0"/>
          </a:p>
          <a:p>
            <a:r>
              <a:rPr lang="el-GR" sz="2800" b="1" dirty="0"/>
              <a:t>Μπορεί να χρησιμοποιηθεί για τη μέτρηση του γεωγραφικού πλάτους. Μπορεί ακόμη και να χρησιμοποιηθεί για τη μέτρηση διαφορών στο γεωγραφικό μήκος, χρησιμοποιώντας την προβλεπόμενη και την πραγματική θέση της Σελήνης για δύο δεδομένες θέσεις, επιτρέποντας τον υπολογισμό της διαφοράς γεωγραφικού μήκους μεταξύ των δύο θέσεων.</a:t>
            </a:r>
          </a:p>
          <a:p>
            <a:endParaRPr lang="el-GR" sz="2800" b="1" dirty="0"/>
          </a:p>
          <a:p>
            <a:r>
              <a:rPr lang="el-GR" sz="2800" b="1" dirty="0"/>
              <a:t>Θα μπορούσε να είναι και όργανο πλοήγησης στη θάλασσα ή στη στεριά για να μάθετε τη θέση σας στη Γη.</a:t>
            </a:r>
          </a:p>
          <a:p>
            <a:endParaRPr lang="el-GR" sz="2800" b="1" dirty="0"/>
          </a:p>
          <a:p>
            <a:r>
              <a:rPr lang="el-GR" sz="2800" b="1" dirty="0"/>
              <a:t>Θα μπορούσε να χρησιμοποιηθεί για Χαρτογραφία.</a:t>
            </a:r>
          </a:p>
          <a:p>
            <a:endParaRPr lang="el-GR" sz="2800" b="1" dirty="0"/>
          </a:p>
          <a:p>
            <a:r>
              <a:rPr lang="el-GR" sz="2800" b="1" dirty="0"/>
              <a:t>Ίσως ήταν ένα αστρονομικό ρολόι, καθώς διαβάζουμε πολλά αρχαία κείμενα που περιγράφουν αυτό το είδος οργάνου.</a:t>
            </a:r>
          </a:p>
          <a:p>
            <a:endParaRPr lang="el-GR" sz="2800" b="1" dirty="0"/>
          </a:p>
          <a:p>
            <a:r>
              <a:rPr lang="el-GR" sz="2800" b="1" dirty="0"/>
              <a:t>Ένα πρωτότυπο αυτού του οργάνου κατασκευάστηκε από τον Αρχιμήδη.</a:t>
            </a:r>
          </a:p>
          <a:p>
            <a:r>
              <a:rPr lang="el-GR" sz="2800" b="1" dirty="0"/>
              <a:t>Το όργανο πιθανώς βασίζεται σε μετρήσεις του μεγάλου μαθηματικού και μηχανικού Αρχιμήδη, και των μαθητών του στις Συρακούσες, όπως δείχνουν ορισμένοι υπολογισμοί. Πιθανώς το συγκεκριμένο όργανο κατασκευάστηκε από τον Ίππαρχο, καθώς είχε κατασκευαστεί αρκετά χρόνια μετά τον θάνατο του Αρχιμήδη και βρέθηκε σε ναυάγιο γεμάτο ελληνικούς θησαυρούς, πιθανώς λάφυρα πολέμου, σε πλοίο που πήγαινε από την Ελλάδα στην Ιταλία.</a:t>
            </a:r>
            <a:endParaRPr lang="en-GB" sz="2800" dirty="0"/>
          </a:p>
        </p:txBody>
      </p:sp>
      <p:sp>
        <p:nvSpPr>
          <p:cNvPr id="26" name="43 - TextBox"/>
          <p:cNvSpPr txBox="1"/>
          <p:nvPr/>
        </p:nvSpPr>
        <p:spPr>
          <a:xfrm>
            <a:off x="14124249" y="9689441"/>
            <a:ext cx="10914231" cy="34009310"/>
          </a:xfrm>
          <a:prstGeom prst="rect">
            <a:avLst/>
          </a:prstGeom>
          <a:noFill/>
        </p:spPr>
        <p:txBody>
          <a:bodyPr wrap="square" rtlCol="0">
            <a:spAutoFit/>
          </a:bodyPr>
          <a:lstStyle/>
          <a:p>
            <a:r>
              <a:rPr lang="en-GB" sz="2800" b="1" dirty="0"/>
              <a:t>What is the mechanism? Which functions does it have?</a:t>
            </a:r>
          </a:p>
          <a:p>
            <a:endParaRPr lang="en-GB" sz="2800" b="1" dirty="0"/>
          </a:p>
          <a:p>
            <a:r>
              <a:rPr lang="en-GB" sz="2800" dirty="0"/>
              <a:t>The Antikythera Mechanism is one of the most important archaeological findings. It proves that the ancient Greeks had developed advanced mathematics, astronomy, engineering and metallurgy technology, which for some is totally unexpected, as if those that created the Parthenon (with excellent anti-seismic properties) did it without the necessary technology. </a:t>
            </a:r>
          </a:p>
          <a:p>
            <a:r>
              <a:rPr lang="en-US" sz="2800" dirty="0"/>
              <a:t>The Antikythera Mechanism is a product of advanced knowledge of Astronomy, Mathematics and Technology that could have only been created as a result of and an epitome of the Greek Pythagorean Philosophy. It has its roots in Ionia, Magna Graecia (Southern Italy), Athens, Syracuse and Alexandria.</a:t>
            </a:r>
            <a:endParaRPr lang="el-GR" sz="2800" dirty="0"/>
          </a:p>
          <a:p>
            <a:r>
              <a:rPr lang="en-US" sz="2800" dirty="0"/>
              <a:t>The mechanism is based on the laws of physics as they understand them at the time.</a:t>
            </a:r>
            <a:endParaRPr lang="en-GB" sz="2800" dirty="0"/>
          </a:p>
          <a:p>
            <a:endParaRPr lang="en-US" sz="2800" b="1" dirty="0"/>
          </a:p>
          <a:p>
            <a:r>
              <a:rPr lang="en-US" sz="2800" b="1" dirty="0"/>
              <a:t>What exactly is this artifact? </a:t>
            </a:r>
            <a:endParaRPr lang="en-GB" sz="2800" b="1" dirty="0"/>
          </a:p>
          <a:p>
            <a:r>
              <a:rPr lang="en-US" sz="2800" dirty="0"/>
              <a:t>It is an</a:t>
            </a:r>
          </a:p>
          <a:p>
            <a:pPr marL="742950" indent="-742950">
              <a:buFont typeface="+mj-lt"/>
              <a:buAutoNum type="arabicPeriod"/>
            </a:pPr>
            <a:r>
              <a:rPr lang="en-US" sz="2800" dirty="0"/>
              <a:t>astronomical instrument</a:t>
            </a:r>
            <a:r>
              <a:rPr lang="el-GR" sz="2800" dirty="0"/>
              <a:t>?</a:t>
            </a:r>
            <a:r>
              <a:rPr lang="en-US" sz="2800" dirty="0"/>
              <a:t> </a:t>
            </a:r>
          </a:p>
          <a:p>
            <a:pPr marL="742950" indent="-742950">
              <a:buFont typeface="+mj-lt"/>
              <a:buAutoNum type="arabicPeriod"/>
            </a:pPr>
            <a:r>
              <a:rPr lang="en-US" sz="2800" dirty="0"/>
              <a:t>analogue (and to some extent, digital) computer</a:t>
            </a:r>
            <a:r>
              <a:rPr lang="el-GR" sz="2800" dirty="0"/>
              <a:t>?</a:t>
            </a:r>
            <a:endParaRPr lang="en-US" sz="2800" dirty="0"/>
          </a:p>
          <a:p>
            <a:pPr marL="742950" indent="-742950">
              <a:buFont typeface="+mj-lt"/>
              <a:buAutoNum type="arabicPeriod"/>
            </a:pPr>
            <a:r>
              <a:rPr lang="en-US" sz="2800" dirty="0"/>
              <a:t>mechanical Cosmos</a:t>
            </a:r>
            <a:r>
              <a:rPr lang="el-GR" sz="2800" dirty="0"/>
              <a:t>?</a:t>
            </a:r>
            <a:endParaRPr lang="en-US" sz="2800" dirty="0"/>
          </a:p>
          <a:p>
            <a:pPr marL="742950" indent="-742950">
              <a:buFont typeface="+mj-lt"/>
              <a:buAutoNum type="arabicPeriod"/>
            </a:pPr>
            <a:r>
              <a:rPr lang="en-US" sz="2800" dirty="0"/>
              <a:t>Planetarium</a:t>
            </a:r>
            <a:r>
              <a:rPr lang="el-GR" sz="2800" dirty="0"/>
              <a:t>?</a:t>
            </a:r>
            <a:endParaRPr lang="en-US" sz="2800" dirty="0"/>
          </a:p>
          <a:p>
            <a:pPr marL="742950" indent="-742950">
              <a:buFont typeface="+mj-lt"/>
              <a:buAutoNum type="arabicPeriod"/>
            </a:pPr>
            <a:r>
              <a:rPr lang="en-US" sz="2800" dirty="0"/>
              <a:t>astronomical clock (possibly)</a:t>
            </a:r>
            <a:r>
              <a:rPr lang="el-GR" sz="2800" dirty="0"/>
              <a:t>.</a:t>
            </a:r>
            <a:endParaRPr lang="en-GB" sz="2800" dirty="0"/>
          </a:p>
          <a:p>
            <a:endParaRPr lang="en-US" sz="2800" b="1" dirty="0"/>
          </a:p>
          <a:p>
            <a:r>
              <a:rPr lang="en-US" sz="2800" b="1" dirty="0"/>
              <a:t>Possible functions of the Instrument</a:t>
            </a:r>
            <a:endParaRPr lang="en-GB" sz="2800" dirty="0"/>
          </a:p>
          <a:p>
            <a:pPr lvl="0"/>
            <a:r>
              <a:rPr lang="en-US" sz="2800" dirty="0"/>
              <a:t>It can be used for </a:t>
            </a:r>
            <a:r>
              <a:rPr lang="en-US" sz="2800" b="1" dirty="0"/>
              <a:t>observations</a:t>
            </a:r>
            <a:r>
              <a:rPr lang="en-US" sz="2800" dirty="0"/>
              <a:t>. Based on the fragmentary manual of the instrument we can claim that </a:t>
            </a:r>
            <a:r>
              <a:rPr lang="en-GB" sz="2800" dirty="0"/>
              <a:t>it could have been used to </a:t>
            </a:r>
            <a:r>
              <a:rPr lang="en-GB" sz="2800" b="1" dirty="0"/>
              <a:t>measure angular distance between two astronomical objects</a:t>
            </a:r>
            <a:r>
              <a:rPr lang="en-GB" sz="2800" dirty="0"/>
              <a:t>, the </a:t>
            </a:r>
            <a:r>
              <a:rPr lang="en-GB" sz="2800" b="1" dirty="0"/>
              <a:t>altitude of a star, the Sun, the Moon, a planet </a:t>
            </a:r>
            <a:r>
              <a:rPr lang="en-GB" sz="2800" dirty="0"/>
              <a:t>and hence even the </a:t>
            </a:r>
            <a:r>
              <a:rPr lang="en-GB" sz="2800" b="1" dirty="0"/>
              <a:t>geographic latitude </a:t>
            </a:r>
            <a:r>
              <a:rPr lang="en-GB" sz="2800" dirty="0"/>
              <a:t>using tables. Perhaps the use of tables gave this instrument its name, which in antiquity was </a:t>
            </a:r>
            <a:r>
              <a:rPr lang="el-GR" sz="2800" dirty="0"/>
              <a:t>ΠΙΝΑΞ </a:t>
            </a:r>
            <a:r>
              <a:rPr lang="en-GB" sz="2800" dirty="0"/>
              <a:t>(</a:t>
            </a:r>
            <a:r>
              <a:rPr lang="en-GB" sz="2800" dirty="0" err="1"/>
              <a:t>pinax</a:t>
            </a:r>
            <a:r>
              <a:rPr lang="en-GB" sz="2800" dirty="0"/>
              <a:t>), which means table, or </a:t>
            </a:r>
            <a:r>
              <a:rPr lang="el-GR" sz="2800" dirty="0"/>
              <a:t>ΠΙΝΑΚΙΔΙΟΝ</a:t>
            </a:r>
            <a:r>
              <a:rPr lang="en-GB" sz="2800" dirty="0"/>
              <a:t> (</a:t>
            </a:r>
            <a:r>
              <a:rPr lang="en-GB" sz="2800" dirty="0" err="1"/>
              <a:t>pinakidion</a:t>
            </a:r>
            <a:r>
              <a:rPr lang="en-GB" sz="2800" dirty="0"/>
              <a:t>), which means that</a:t>
            </a:r>
            <a:r>
              <a:rPr lang="en-GB" sz="2800" b="1" dirty="0"/>
              <a:t> it was the first</a:t>
            </a:r>
            <a:r>
              <a:rPr lang="en-GB" sz="2800" dirty="0"/>
              <a:t> </a:t>
            </a:r>
            <a:r>
              <a:rPr lang="en-GB" sz="2800" b="1" dirty="0"/>
              <a:t>TABLET</a:t>
            </a:r>
            <a:r>
              <a:rPr lang="en-GB" sz="2800" dirty="0"/>
              <a:t>!</a:t>
            </a:r>
          </a:p>
          <a:p>
            <a:pPr lvl="0"/>
            <a:endParaRPr lang="en-GB" sz="2800" dirty="0"/>
          </a:p>
          <a:p>
            <a:pPr lvl="0"/>
            <a:r>
              <a:rPr lang="en-US" sz="2800" dirty="0"/>
              <a:t>It is an </a:t>
            </a:r>
            <a:r>
              <a:rPr lang="en-US" sz="2800" b="1" dirty="0"/>
              <a:t>Astronomical computer</a:t>
            </a:r>
            <a:r>
              <a:rPr lang="en-GB" sz="2800" dirty="0"/>
              <a:t>. </a:t>
            </a:r>
          </a:p>
          <a:p>
            <a:pPr lvl="0"/>
            <a:r>
              <a:rPr lang="en-GB" sz="2800" dirty="0"/>
              <a:t>It could:</a:t>
            </a:r>
          </a:p>
          <a:p>
            <a:pPr marL="457200" lvl="0" indent="-457200">
              <a:buFont typeface="Arial" panose="020B0604020202020204" pitchFamily="34" charset="0"/>
              <a:buChar char="•"/>
            </a:pPr>
            <a:r>
              <a:rPr lang="en-GB" sz="2800" dirty="0"/>
              <a:t>give the </a:t>
            </a:r>
            <a:r>
              <a:rPr lang="en-GB" sz="2800" b="1" dirty="0"/>
              <a:t>positions of the Sun and the Moon</a:t>
            </a:r>
            <a:r>
              <a:rPr lang="en-GB" sz="2800" dirty="0"/>
              <a:t>; </a:t>
            </a:r>
          </a:p>
          <a:p>
            <a:pPr marL="457200" indent="-457200">
              <a:buFont typeface="Arial" panose="020B0604020202020204" pitchFamily="34" charset="0"/>
              <a:buChar char="•"/>
            </a:pPr>
            <a:r>
              <a:rPr lang="en-GB" sz="2800" dirty="0"/>
              <a:t>give the </a:t>
            </a:r>
            <a:r>
              <a:rPr lang="en-GB" sz="2800" b="1" dirty="0"/>
              <a:t>phases of the Moon</a:t>
            </a:r>
            <a:r>
              <a:rPr lang="en-GB" sz="2800" dirty="0"/>
              <a:t>;</a:t>
            </a:r>
          </a:p>
          <a:p>
            <a:pPr marL="457200" indent="-457200">
              <a:buFont typeface="Arial" panose="020B0604020202020204" pitchFamily="34" charset="0"/>
              <a:buChar char="•"/>
            </a:pPr>
            <a:r>
              <a:rPr lang="en-GB" sz="2800" dirty="0"/>
              <a:t>predict</a:t>
            </a:r>
            <a:r>
              <a:rPr lang="en-GB" sz="2800" b="1" dirty="0"/>
              <a:t> lunar and solar eclipses</a:t>
            </a:r>
            <a:r>
              <a:rPr lang="en-GB" sz="2800" dirty="0"/>
              <a:t>.</a:t>
            </a:r>
          </a:p>
          <a:p>
            <a:endParaRPr lang="en-GB" sz="2800" dirty="0"/>
          </a:p>
          <a:p>
            <a:pPr lvl="0"/>
            <a:r>
              <a:rPr lang="en-GB" sz="2800" dirty="0"/>
              <a:t>Surprisingly enough, it gives the position of the Moon calculated using a substitute of </a:t>
            </a:r>
            <a:r>
              <a:rPr lang="en-GB" sz="2800" b="1" dirty="0" err="1"/>
              <a:t>Kepler’s</a:t>
            </a:r>
            <a:r>
              <a:rPr lang="en-GB" sz="2800" b="1" dirty="0"/>
              <a:t> 2</a:t>
            </a:r>
            <a:r>
              <a:rPr lang="en-GB" sz="2800" b="1" baseline="30000" dirty="0"/>
              <a:t>nd</a:t>
            </a:r>
            <a:r>
              <a:rPr lang="en-GB" sz="2800" b="1" dirty="0"/>
              <a:t> law </a:t>
            </a:r>
            <a:r>
              <a:rPr lang="en-GB" sz="2800" dirty="0"/>
              <a:t>(variable speed of the Moon, faster at perigee, slower at apogee) and possibly all three of </a:t>
            </a:r>
            <a:r>
              <a:rPr lang="en-GB" sz="2800" dirty="0" err="1"/>
              <a:t>Kepler’s</a:t>
            </a:r>
            <a:r>
              <a:rPr lang="en-GB" sz="2800" dirty="0"/>
              <a:t> laws.</a:t>
            </a:r>
          </a:p>
          <a:p>
            <a:pPr lvl="0"/>
            <a:endParaRPr lang="en-US" sz="2800" dirty="0"/>
          </a:p>
          <a:p>
            <a:pPr lvl="0"/>
            <a:r>
              <a:rPr lang="en-US" sz="2800" dirty="0"/>
              <a:t>It is a </a:t>
            </a:r>
            <a:r>
              <a:rPr lang="en-US" sz="2800" b="1" dirty="0"/>
              <a:t>Calendar mechanism</a:t>
            </a:r>
            <a:r>
              <a:rPr lang="en-US" sz="2800" dirty="0"/>
              <a:t>. It has </a:t>
            </a:r>
            <a:r>
              <a:rPr lang="en-GB" sz="2800" dirty="0"/>
              <a:t>many calendars </a:t>
            </a:r>
            <a:r>
              <a:rPr lang="en-US" sz="2800" dirty="0"/>
              <a:t>including an </a:t>
            </a:r>
            <a:r>
              <a:rPr lang="en-US" sz="2800" b="1" dirty="0"/>
              <a:t>Olympiad calendar</a:t>
            </a:r>
            <a:r>
              <a:rPr lang="en-US" sz="2800" dirty="0"/>
              <a:t>, to define the dates of festivities.</a:t>
            </a:r>
            <a:endParaRPr lang="en-GB" sz="2800" dirty="0"/>
          </a:p>
          <a:p>
            <a:pPr lvl="0"/>
            <a:endParaRPr lang="en-GB" sz="2800" dirty="0"/>
          </a:p>
          <a:p>
            <a:pPr lvl="0"/>
            <a:r>
              <a:rPr lang="en-GB" sz="2800" dirty="0"/>
              <a:t>Possibly it gave the positions of the planets and was a </a:t>
            </a:r>
            <a:r>
              <a:rPr lang="en-GB" sz="2800" b="1" dirty="0"/>
              <a:t>planetarium</a:t>
            </a:r>
            <a:r>
              <a:rPr lang="en-GB" sz="2800" dirty="0"/>
              <a:t>, the first mechanical Cosmos.</a:t>
            </a:r>
          </a:p>
          <a:p>
            <a:pPr lvl="0"/>
            <a:endParaRPr lang="en-GB" sz="2800" dirty="0"/>
          </a:p>
          <a:p>
            <a:pPr lvl="0"/>
            <a:r>
              <a:rPr lang="en-GB" sz="2800" dirty="0"/>
              <a:t>It is a </a:t>
            </a:r>
            <a:r>
              <a:rPr lang="en-GB" sz="2800" b="1" dirty="0"/>
              <a:t>Meteorological and Climatological </a:t>
            </a:r>
            <a:r>
              <a:rPr lang="en-GB" sz="2800" dirty="0"/>
              <a:t>Instrument. </a:t>
            </a:r>
            <a:r>
              <a:rPr lang="en-GB" sz="2800" b="1" dirty="0"/>
              <a:t>Prediction of weather </a:t>
            </a:r>
            <a:r>
              <a:rPr lang="en-GB" sz="2800" dirty="0"/>
              <a:t>was one of its main useful functions. </a:t>
            </a:r>
          </a:p>
          <a:p>
            <a:pPr lvl="0"/>
            <a:endParaRPr lang="en-GB" sz="2800" dirty="0"/>
          </a:p>
          <a:p>
            <a:pPr lvl="0"/>
            <a:r>
              <a:rPr lang="en-GB" sz="2800" dirty="0"/>
              <a:t>It can be used </a:t>
            </a:r>
            <a:r>
              <a:rPr lang="en-GB" sz="2800" b="1" dirty="0"/>
              <a:t>to impress </a:t>
            </a:r>
            <a:r>
              <a:rPr lang="en-GB" sz="2800" dirty="0"/>
              <a:t>friends and enemies (of a Governor or King).</a:t>
            </a:r>
          </a:p>
          <a:p>
            <a:pPr lvl="0"/>
            <a:endParaRPr lang="en-GB" sz="2800" dirty="0"/>
          </a:p>
          <a:p>
            <a:pPr lvl="0"/>
            <a:r>
              <a:rPr lang="en-GB" sz="2800" dirty="0"/>
              <a:t>It </a:t>
            </a:r>
            <a:r>
              <a:rPr lang="en-GB" sz="2800" b="1" dirty="0"/>
              <a:t>can be used at a </a:t>
            </a:r>
            <a:r>
              <a:rPr lang="en-US" sz="2800" b="1" dirty="0"/>
              <a:t>Philosophical School </a:t>
            </a:r>
            <a:r>
              <a:rPr lang="en-US" sz="2800" dirty="0"/>
              <a:t>(University) as a demonstration device. </a:t>
            </a:r>
            <a:endParaRPr lang="en-GB" sz="2800" dirty="0"/>
          </a:p>
          <a:p>
            <a:pPr lvl="0"/>
            <a:endParaRPr lang="en-GB" sz="2800" dirty="0"/>
          </a:p>
          <a:p>
            <a:r>
              <a:rPr lang="en-GB" sz="2800" dirty="0"/>
              <a:t>It can be used to measure geographic </a:t>
            </a:r>
            <a:r>
              <a:rPr lang="en-GB" sz="2800" b="1" dirty="0"/>
              <a:t>latitude</a:t>
            </a:r>
            <a:r>
              <a:rPr lang="en-GB" sz="2800" dirty="0"/>
              <a:t>. It can even be used to </a:t>
            </a:r>
            <a:r>
              <a:rPr lang="en-GB" sz="2800" b="1" dirty="0"/>
              <a:t>measure differences in geographic longitude</a:t>
            </a:r>
            <a:r>
              <a:rPr lang="en-GB" sz="2800" dirty="0"/>
              <a:t>, using the predicted and actual Moon position for two given places, enabling the calculation of longitude difference between the two places.</a:t>
            </a:r>
          </a:p>
          <a:p>
            <a:pPr lvl="0"/>
            <a:endParaRPr lang="en-GB" sz="2800" dirty="0"/>
          </a:p>
          <a:p>
            <a:pPr lvl="0"/>
            <a:r>
              <a:rPr lang="en-GB" sz="2800" dirty="0"/>
              <a:t>It could have been used for </a:t>
            </a:r>
            <a:r>
              <a:rPr lang="en-GB" sz="2800" b="1" dirty="0"/>
              <a:t>navigation </a:t>
            </a:r>
            <a:r>
              <a:rPr lang="en-GB" sz="2800" dirty="0"/>
              <a:t>on sea or land to know your position on Earth.</a:t>
            </a:r>
          </a:p>
          <a:p>
            <a:pPr lvl="0"/>
            <a:endParaRPr lang="en-GB" sz="2800" dirty="0"/>
          </a:p>
          <a:p>
            <a:pPr lvl="0"/>
            <a:r>
              <a:rPr lang="en-GB" sz="2800" dirty="0"/>
              <a:t>It could have been used for </a:t>
            </a:r>
            <a:r>
              <a:rPr lang="en-GB" sz="2800" b="1" dirty="0"/>
              <a:t>Cartography</a:t>
            </a:r>
            <a:r>
              <a:rPr lang="en-GB" sz="2800" dirty="0"/>
              <a:t>.</a:t>
            </a:r>
          </a:p>
          <a:p>
            <a:pPr lvl="0"/>
            <a:endParaRPr lang="en-GB" sz="2800" dirty="0"/>
          </a:p>
          <a:p>
            <a:pPr lvl="0"/>
            <a:r>
              <a:rPr lang="en-GB" sz="2800" dirty="0"/>
              <a:t>Perhaps it was an </a:t>
            </a:r>
            <a:r>
              <a:rPr lang="en-GB" sz="2800" b="1" dirty="0"/>
              <a:t>astronomical clock</a:t>
            </a:r>
            <a:r>
              <a:rPr lang="en-GB" sz="2800" dirty="0"/>
              <a:t>, as we read many ancient texts describing this kind of instrument.</a:t>
            </a:r>
          </a:p>
          <a:p>
            <a:pPr lvl="0"/>
            <a:endParaRPr lang="en-GB" sz="2800" dirty="0"/>
          </a:p>
          <a:p>
            <a:pPr lvl="0"/>
            <a:r>
              <a:rPr lang="en-GB" sz="2800" dirty="0"/>
              <a:t>A prototype of this instrument was made by Archimedes. </a:t>
            </a:r>
          </a:p>
          <a:p>
            <a:pPr lvl="0"/>
            <a:r>
              <a:rPr lang="en-GB" sz="2800" dirty="0"/>
              <a:t>The instrument is based on measurements of the great mathematician and engineer, Archimedes, and his students at Syracuse. Possibly this particular instrument was made by Hipparchus, as it had been constructed well after the death of Archimedes, and it was found in a shipwreck that was full of Greek treasures, probably war-loot, on its way from Greece to Italy</a:t>
            </a:r>
            <a:r>
              <a:rPr lang="en-GB" sz="2000" dirty="0"/>
              <a:t>.</a:t>
            </a:r>
          </a:p>
          <a:p>
            <a:endParaRPr lang="en-GB" sz="2000" dirty="0"/>
          </a:p>
        </p:txBody>
      </p:sp>
      <p:grpSp>
        <p:nvGrpSpPr>
          <p:cNvPr id="3" name="Ομάδα 2"/>
          <p:cNvGrpSpPr/>
          <p:nvPr/>
        </p:nvGrpSpPr>
        <p:grpSpPr>
          <a:xfrm>
            <a:off x="25562881" y="38177413"/>
            <a:ext cx="9534472" cy="10053781"/>
            <a:chOff x="24997063" y="35497341"/>
            <a:chExt cx="9534472" cy="10053781"/>
          </a:xfrm>
        </p:grpSpPr>
        <p:pic>
          <p:nvPicPr>
            <p:cNvPr id="24" name="Picture 2"/>
            <p:cNvPicPr>
              <a:picLocks noChangeAspect="1" noChangeArrowheads="1"/>
            </p:cNvPicPr>
            <p:nvPr/>
          </p:nvPicPr>
          <p:blipFill>
            <a:blip r:embed="rId2" cstate="print">
              <a:lum bright="-20000" contrast="20000"/>
            </a:blip>
            <a:srcRect/>
            <a:stretch>
              <a:fillRect/>
            </a:stretch>
          </p:blipFill>
          <p:spPr bwMode="auto">
            <a:xfrm>
              <a:off x="25089339" y="35497341"/>
              <a:ext cx="9442196" cy="6059716"/>
            </a:xfrm>
            <a:prstGeom prst="rect">
              <a:avLst/>
            </a:prstGeom>
            <a:ln>
              <a:noFill/>
            </a:ln>
            <a:effectLst>
              <a:softEdge rad="112500"/>
            </a:effectLst>
          </p:spPr>
        </p:pic>
        <p:sp>
          <p:nvSpPr>
            <p:cNvPr id="25" name="12 - TextBox"/>
            <p:cNvSpPr txBox="1"/>
            <p:nvPr/>
          </p:nvSpPr>
          <p:spPr>
            <a:xfrm>
              <a:off x="24997063" y="41659417"/>
              <a:ext cx="9534471" cy="2062103"/>
            </a:xfrm>
            <a:prstGeom prst="rect">
              <a:avLst/>
            </a:prstGeom>
            <a:noFill/>
          </p:spPr>
          <p:txBody>
            <a:bodyPr wrap="square" rtlCol="0">
              <a:spAutoFit/>
            </a:bodyPr>
            <a:lstStyle/>
            <a:p>
              <a:pPr lvl="0"/>
              <a:r>
                <a:rPr lang="el-GR" sz="3200" dirty="0"/>
                <a:t>Ένας παγκόσμιος χάρτης του Ιππάρχου από την εποχή του Μηχανισμού. Χάρτες με αυτές τις λεπτομέρειες θα μπορούσαν να είχαν κατασκευαστεί μόνο με τη χρήση συσκευών όπως ο Μηχανισμός.</a:t>
              </a:r>
              <a:endParaRPr lang="en-GB" sz="3200" dirty="0"/>
            </a:p>
          </p:txBody>
        </p:sp>
        <p:sp>
          <p:nvSpPr>
            <p:cNvPr id="30" name="12 - TextBox"/>
            <p:cNvSpPr txBox="1"/>
            <p:nvPr/>
          </p:nvSpPr>
          <p:spPr>
            <a:xfrm>
              <a:off x="25004156" y="43981462"/>
              <a:ext cx="9527378" cy="1569660"/>
            </a:xfrm>
            <a:prstGeom prst="rect">
              <a:avLst/>
            </a:prstGeom>
            <a:noFill/>
          </p:spPr>
          <p:txBody>
            <a:bodyPr wrap="square" rtlCol="0">
              <a:spAutoFit/>
            </a:bodyPr>
            <a:lstStyle/>
            <a:p>
              <a:pPr lvl="0"/>
              <a:r>
                <a:rPr lang="en-GB" sz="3200" dirty="0"/>
                <a:t>A world map from the time of the Mechanism. Maps with these details could have only been constructed using devices like the Mechanism.</a:t>
              </a:r>
            </a:p>
          </p:txBody>
        </p:sp>
      </p:grpSp>
      <p:sp>
        <p:nvSpPr>
          <p:cNvPr id="31" name="Rectangle 36"/>
          <p:cNvSpPr>
            <a:spLocks noChangeArrowheads="1"/>
          </p:cNvSpPr>
          <p:nvPr/>
        </p:nvSpPr>
        <p:spPr bwMode="auto">
          <a:xfrm>
            <a:off x="4422082" y="1440510"/>
            <a:ext cx="26679525" cy="2632648"/>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n-GB" sz="8800" b="1" i="1" dirty="0">
                <a:solidFill>
                  <a:srgbClr val="003399"/>
                </a:solidFill>
                <a:effectLst>
                  <a:outerShdw blurRad="38100" dist="38100" dir="2700000" algn="tl">
                    <a:srgbClr val="FFFFFF"/>
                  </a:outerShdw>
                </a:effectLst>
                <a:latin typeface="Times New Roman" pitchFamily="18" charset="0"/>
              </a:rPr>
              <a:t>The Antikythera Mechanism Exhibition</a:t>
            </a:r>
          </a:p>
          <a:p>
            <a:pPr algn="ctr" defTabSz="1463422" rtl="1" eaLnBrk="0" hangingPunct="0">
              <a:defRPr/>
            </a:pPr>
            <a:r>
              <a:rPr lang="en-GB" sz="8800" b="1" i="1" dirty="0">
                <a:solidFill>
                  <a:srgbClr val="003399"/>
                </a:solidFill>
                <a:effectLst>
                  <a:outerShdw blurRad="38100" dist="38100" dir="2700000" algn="tl">
                    <a:srgbClr val="FFFFFF"/>
                  </a:outerShdw>
                </a:effectLst>
                <a:latin typeface="Times New Roman" pitchFamily="18" charset="0"/>
              </a:rPr>
              <a:t>What is the Mechanism?</a:t>
            </a:r>
            <a:endParaRPr lang="en-US" sz="6600" b="1" i="1" dirty="0">
              <a:solidFill>
                <a:srgbClr val="003399"/>
              </a:solidFill>
              <a:effectLst>
                <a:outerShdw blurRad="38100" dist="38100" dir="2700000" algn="tl">
                  <a:srgbClr val="FFFFFF"/>
                </a:outerShdw>
              </a:effectLst>
              <a:latin typeface="Times New Roman" pitchFamily="18" charset="0"/>
            </a:endParaRPr>
          </a:p>
        </p:txBody>
      </p:sp>
      <p:grpSp>
        <p:nvGrpSpPr>
          <p:cNvPr id="4" name="Ομάδα 3"/>
          <p:cNvGrpSpPr/>
          <p:nvPr/>
        </p:nvGrpSpPr>
        <p:grpSpPr>
          <a:xfrm>
            <a:off x="25967542" y="9574532"/>
            <a:ext cx="8683055" cy="18385868"/>
            <a:chOff x="25967542" y="9574532"/>
            <a:chExt cx="8683055" cy="18385868"/>
          </a:xfrm>
        </p:grpSpPr>
        <p:sp>
          <p:nvSpPr>
            <p:cNvPr id="21" name="63 - TextBox"/>
            <p:cNvSpPr txBox="1"/>
            <p:nvPr/>
          </p:nvSpPr>
          <p:spPr>
            <a:xfrm>
              <a:off x="25967542" y="25493767"/>
              <a:ext cx="8640960" cy="1200329"/>
            </a:xfrm>
            <a:prstGeom prst="rect">
              <a:avLst/>
            </a:prstGeom>
            <a:noFill/>
          </p:spPr>
          <p:txBody>
            <a:bodyPr wrap="square" rtlCol="0">
              <a:spAutoFit/>
            </a:bodyPr>
            <a:lstStyle/>
            <a:p>
              <a:pPr lvl="0"/>
              <a:r>
                <a:rPr lang="el-GR" sz="2400" dirty="0"/>
                <a:t>Πιθανή εμφάνιση του Μηχανισμού των Αντικυθήρων του Πινακιδίου (</a:t>
              </a:r>
              <a:r>
                <a:rPr lang="en-US" sz="2400" dirty="0"/>
                <a:t>tablet</a:t>
              </a:r>
              <a:r>
                <a:rPr lang="el-GR" sz="2400" dirty="0"/>
                <a:t>),</a:t>
              </a:r>
              <a:r>
                <a:rPr lang="en-US" sz="2400" dirty="0"/>
                <a:t> </a:t>
              </a:r>
              <a:r>
                <a:rPr lang="el-GR" sz="2400" dirty="0"/>
                <a:t>Αστρονομικό ρολόι</a:t>
              </a:r>
              <a:r>
                <a:rPr lang="en-US" sz="2400" dirty="0"/>
                <a:t> </a:t>
              </a:r>
              <a:r>
                <a:rPr lang="el-GR" sz="2400" dirty="0"/>
                <a:t>με τους πλανήτες (</a:t>
              </a:r>
              <a:r>
                <a:rPr lang="en-US" sz="2400" dirty="0" err="1"/>
                <a:t>Relojes</a:t>
              </a:r>
              <a:r>
                <a:rPr lang="en-US" sz="2400" dirty="0"/>
                <a:t> Olvera)</a:t>
              </a:r>
              <a:endParaRPr lang="en-GB" sz="2400" dirty="0"/>
            </a:p>
          </p:txBody>
        </p:sp>
        <p:pic>
          <p:nvPicPr>
            <p:cNvPr id="1026" name="Picture 2" descr="C:\Users\Xenophon MOUSSAS\Pictures\ANTIK-MECH-IMAGES\MAMH2022\Vista 2.Mecanismo de Antikythera planeta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7542" y="9574532"/>
              <a:ext cx="8396857" cy="15628618"/>
            </a:xfrm>
            <a:prstGeom prst="rect">
              <a:avLst/>
            </a:prstGeom>
            <a:noFill/>
            <a:extLst>
              <a:ext uri="{909E8E84-426E-40DD-AFC4-6F175D3DCCD1}">
                <a14:hiddenFill xmlns:a14="http://schemas.microsoft.com/office/drawing/2010/main">
                  <a:solidFill>
                    <a:srgbClr val="FFFFFF"/>
                  </a:solidFill>
                </a14:hiddenFill>
              </a:ext>
            </a:extLst>
          </p:spPr>
        </p:pic>
        <p:sp>
          <p:nvSpPr>
            <p:cNvPr id="37" name="63 - TextBox"/>
            <p:cNvSpPr txBox="1"/>
            <p:nvPr/>
          </p:nvSpPr>
          <p:spPr>
            <a:xfrm>
              <a:off x="26009637" y="26760071"/>
              <a:ext cx="8640960" cy="1200329"/>
            </a:xfrm>
            <a:prstGeom prst="rect">
              <a:avLst/>
            </a:prstGeom>
            <a:noFill/>
          </p:spPr>
          <p:txBody>
            <a:bodyPr wrap="square" rtlCol="0">
              <a:spAutoFit/>
            </a:bodyPr>
            <a:lstStyle/>
            <a:p>
              <a:pPr lvl="0"/>
              <a:r>
                <a:rPr lang="en-US" sz="2400" dirty="0"/>
                <a:t>Possible appearance of the Antikythera Mechanism (tablet according the </a:t>
              </a:r>
              <a:r>
                <a:rPr lang="en-US" sz="2400" dirty="0" err="1"/>
                <a:t>ancint</a:t>
              </a:r>
              <a:r>
                <a:rPr lang="en-US" sz="2400" dirty="0"/>
                <a:t> Greeks as they call it like this), astronomical clock with the planets (</a:t>
              </a:r>
              <a:r>
                <a:rPr lang="en-US" sz="2400" dirty="0" err="1"/>
                <a:t>Relojes</a:t>
              </a:r>
              <a:r>
                <a:rPr lang="en-US" sz="2400" dirty="0"/>
                <a:t> Olvera)</a:t>
              </a:r>
              <a:endParaRPr lang="en-GB" sz="2400" dirty="0"/>
            </a:p>
          </p:txBody>
        </p:sp>
      </p:grpSp>
      <p:pic>
        <p:nvPicPr>
          <p:cNvPr id="5" name="Εικόνα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75646" y="28217008"/>
            <a:ext cx="8824751" cy="7772400"/>
          </a:xfrm>
          <a:prstGeom prst="rect">
            <a:avLst/>
          </a:prstGeom>
        </p:spPr>
      </p:pic>
      <p:sp>
        <p:nvSpPr>
          <p:cNvPr id="38" name="63 - TextBox"/>
          <p:cNvSpPr txBox="1"/>
          <p:nvPr/>
        </p:nvSpPr>
        <p:spPr>
          <a:xfrm>
            <a:off x="25875645" y="36262764"/>
            <a:ext cx="8774951" cy="1569660"/>
          </a:xfrm>
          <a:prstGeom prst="rect">
            <a:avLst/>
          </a:prstGeom>
          <a:noFill/>
        </p:spPr>
        <p:txBody>
          <a:bodyPr wrap="square" rtlCol="0">
            <a:spAutoFit/>
          </a:bodyPr>
          <a:lstStyle/>
          <a:p>
            <a:pPr lvl="0"/>
            <a:r>
              <a:rPr lang="en-US" sz="2400" dirty="0"/>
              <a:t>CT of the Antikythera Mechanism that shows the largest gear, the gear of the Sun.</a:t>
            </a:r>
          </a:p>
          <a:p>
            <a:pPr lvl="0"/>
            <a:r>
              <a:rPr lang="el-GR" sz="2400" dirty="0"/>
              <a:t>Αξονική τομογραφία του μηχανισμού των Αντικυθήρων που δείχνει τον μέγιστο τροχό, που είναι το γρανάζι του Ηλίου.</a:t>
            </a:r>
            <a:endParaRPr lang="en-GB" sz="2400" dirty="0"/>
          </a:p>
        </p:txBody>
      </p:sp>
      <p:grpSp>
        <p:nvGrpSpPr>
          <p:cNvPr id="22" name="Ομάδα 21"/>
          <p:cNvGrpSpPr/>
          <p:nvPr/>
        </p:nvGrpSpPr>
        <p:grpSpPr>
          <a:xfrm>
            <a:off x="2006689" y="1925722"/>
            <a:ext cx="4830786" cy="5334632"/>
            <a:chOff x="1993246" y="829659"/>
            <a:chExt cx="4830786" cy="5334632"/>
          </a:xfrm>
        </p:grpSpPr>
        <p:sp>
          <p:nvSpPr>
            <p:cNvPr id="28" name="Rectangle 95"/>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p>
              <a:pPr algn="ctr" defTabSz="6097588"/>
              <a:r>
                <a:rPr lang="en-GB" sz="2400" dirty="0" err="1">
                  <a:solidFill>
                    <a:srgbClr val="003399"/>
                  </a:solidFill>
                </a:rPr>
                <a:t>Universiteti</a:t>
              </a:r>
              <a:r>
                <a:rPr lang="en-GB" sz="2400" dirty="0">
                  <a:solidFill>
                    <a:srgbClr val="003399"/>
                  </a:solidFill>
                </a:rPr>
                <a:t> </a:t>
              </a:r>
              <a:r>
                <a:rPr lang="en-GB" sz="2400" dirty="0" err="1">
                  <a:solidFill>
                    <a:srgbClr val="003399"/>
                  </a:solidFill>
                </a:rPr>
                <a:t>Kombëtar</a:t>
              </a:r>
              <a:r>
                <a:rPr lang="en-GB" sz="2400" dirty="0">
                  <a:solidFill>
                    <a:srgbClr val="003399"/>
                  </a:solidFill>
                </a:rPr>
                <a:t> </a:t>
              </a:r>
              <a:r>
                <a:rPr lang="en-GB" sz="2400" dirty="0" err="1">
                  <a:solidFill>
                    <a:srgbClr val="003399"/>
                  </a:solidFill>
                </a:rPr>
                <a:t>dhe</a:t>
              </a:r>
              <a:r>
                <a:rPr lang="en-GB" sz="2400" dirty="0">
                  <a:solidFill>
                    <a:srgbClr val="003399"/>
                  </a:solidFill>
                </a:rPr>
                <a:t> </a:t>
              </a:r>
              <a:r>
                <a:rPr lang="en-GB" sz="2400" dirty="0" err="1">
                  <a:solidFill>
                    <a:srgbClr val="003399"/>
                  </a:solidFill>
                </a:rPr>
                <a:t>Kapodistrian</a:t>
              </a:r>
              <a:r>
                <a:rPr lang="en-GB" sz="2400" dirty="0">
                  <a:solidFill>
                    <a:srgbClr val="003399"/>
                  </a:solidFill>
                </a:rPr>
                <a:t> </a:t>
              </a:r>
              <a:r>
                <a:rPr lang="en-GB" sz="2400" dirty="0" err="1">
                  <a:solidFill>
                    <a:srgbClr val="003399"/>
                  </a:solidFill>
                </a:rPr>
                <a:t>i</a:t>
              </a:r>
              <a:r>
                <a:rPr lang="en-GB" sz="2400" dirty="0">
                  <a:solidFill>
                    <a:srgbClr val="003399"/>
                  </a:solidFill>
                </a:rPr>
                <a:t> </a:t>
              </a:r>
              <a:r>
                <a:rPr lang="en-GB" sz="2400" dirty="0" err="1">
                  <a:solidFill>
                    <a:srgbClr val="003399"/>
                  </a:solidFill>
                </a:rPr>
                <a:t>Athinës</a:t>
              </a:r>
              <a:endParaRPr lang="el-GR" sz="2400" dirty="0">
                <a:solidFill>
                  <a:srgbClr val="003399"/>
                </a:solidFill>
              </a:endParaRP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5"/>
                </a:rPr>
                <a:t>xmoussas@phys.uoa.gr</a:t>
              </a:r>
              <a:r>
                <a:rPr lang="en-GB" sz="1400" b="1" dirty="0">
                  <a:solidFill>
                    <a:srgbClr val="003399"/>
                  </a:solidFill>
                </a:rPr>
                <a:t>, </a:t>
              </a:r>
              <a:r>
                <a:rPr lang="en-GB" sz="1400" b="1" dirty="0">
                  <a:solidFill>
                    <a:srgbClr val="003399"/>
                  </a:solidFill>
                  <a:hlinkClick r:id="rId6"/>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2022 X. Moussas</a:t>
              </a:r>
              <a:endParaRPr lang="el-GR" sz="1400" dirty="0">
                <a:solidFill>
                  <a:srgbClr val="003399"/>
                </a:solidFill>
              </a:endParaRPr>
            </a:p>
            <a:p>
              <a:pPr algn="ctr" defTabSz="6097588"/>
              <a:endParaRPr lang="el-GR" sz="2400" dirty="0">
                <a:solidFill>
                  <a:srgbClr val="003399"/>
                </a:solidFill>
              </a:endParaRPr>
            </a:p>
          </p:txBody>
        </p:sp>
        <p:pic>
          <p:nvPicPr>
            <p:cNvPr id="27" name="Picture 2" descr="https://upload.wikimedia.org/wikipedia/el/2/2b/Logo_uoa_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Εικόνα 1">
            <a:extLst>
              <a:ext uri="{FF2B5EF4-FFF2-40B4-BE49-F238E27FC236}">
                <a16:creationId xmlns:a16="http://schemas.microsoft.com/office/drawing/2014/main" id="{A84390A4-E893-B0F2-2CEC-3C60F8A5FFE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29429262" y="853307"/>
            <a:ext cx="5271135" cy="5575935"/>
          </a:xfrm>
          <a:prstGeom prst="rect">
            <a:avLst/>
          </a:prstGeom>
          <a:noFill/>
          <a:ln>
            <a:noFill/>
          </a:ln>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1435</Words>
  <Application>Microsoft Office PowerPoint</Application>
  <PresentationFormat>Προσαρμογή</PresentationFormat>
  <Paragraphs>103</Paragraphs>
  <Slides>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vt:i4>
      </vt:variant>
    </vt:vector>
  </HeadingPairs>
  <TitlesOfParts>
    <vt:vector size="5" baseType="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70</cp:revision>
  <dcterms:created xsi:type="dcterms:W3CDTF">2014-06-01T18:00:45Z</dcterms:created>
  <dcterms:modified xsi:type="dcterms:W3CDTF">2024-03-20T08:39:57Z</dcterms:modified>
</cp:coreProperties>
</file>