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4" r:id="rId5"/>
    <p:sldId id="265" r:id="rId6"/>
    <p:sldId id="259" r:id="rId7"/>
    <p:sldId id="266" r:id="rId8"/>
    <p:sldId id="267" r:id="rId9"/>
    <p:sldId id="260" r:id="rId10"/>
    <p:sldId id="261" r:id="rId11"/>
    <p:sldId id="268" r:id="rId12"/>
    <p:sldId id="269" r:id="rId13"/>
    <p:sldId id="270" r:id="rId14"/>
    <p:sldId id="271" r:id="rId15"/>
    <p:sldId id="272" r:id="rId16"/>
    <p:sldId id="263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6" d="100"/>
          <a:sy n="66" d="100"/>
        </p:scale>
        <p:origin x="578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652849-C6FA-4823-BEAE-C1B4BAA9583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14D253F-3F85-4AEF-871F-129703F47558}">
      <dgm:prSet/>
      <dgm:spPr/>
      <dgm:t>
        <a:bodyPr/>
        <a:lstStyle/>
        <a:p>
          <a:r>
            <a:rPr lang="en-US" dirty="0"/>
            <a:t>• A perfect place to connect ancient knowledge with modern achievement</a:t>
          </a:r>
        </a:p>
      </dgm:t>
    </dgm:pt>
    <dgm:pt modelId="{AF9F041B-6A42-4B7C-986A-A21661C48D90}" type="parTrans" cxnId="{8EDF6CCA-9A00-4453-A64B-D961F78466FD}">
      <dgm:prSet/>
      <dgm:spPr/>
      <dgm:t>
        <a:bodyPr/>
        <a:lstStyle/>
        <a:p>
          <a:endParaRPr lang="en-US"/>
        </a:p>
      </dgm:t>
    </dgm:pt>
    <dgm:pt modelId="{7375AE3A-2EC6-4196-8751-B60A30C420A4}" type="sibTrans" cxnId="{8EDF6CCA-9A00-4453-A64B-D961F78466FD}">
      <dgm:prSet/>
      <dgm:spPr/>
      <dgm:t>
        <a:bodyPr/>
        <a:lstStyle/>
        <a:p>
          <a:endParaRPr lang="en-US"/>
        </a:p>
      </dgm:t>
    </dgm:pt>
    <dgm:pt modelId="{33223778-D1BF-4091-B174-179243420BAD}">
      <dgm:prSet/>
      <dgm:spPr/>
      <dgm:t>
        <a:bodyPr/>
        <a:lstStyle/>
        <a:p>
          <a:r>
            <a:rPr lang="en-US" dirty="0"/>
            <a:t>• Reinforces Olympic values of excellence, inspiration, and education</a:t>
          </a:r>
        </a:p>
      </dgm:t>
    </dgm:pt>
    <dgm:pt modelId="{EA3C0217-958E-4620-B343-1700183677E4}" type="parTrans" cxnId="{F42A5F0A-2231-427A-BC90-1EBCE32D154A}">
      <dgm:prSet/>
      <dgm:spPr/>
      <dgm:t>
        <a:bodyPr/>
        <a:lstStyle/>
        <a:p>
          <a:endParaRPr lang="en-US"/>
        </a:p>
      </dgm:t>
    </dgm:pt>
    <dgm:pt modelId="{EBBDC2F4-D7F8-4BB1-90A3-CE0478E63509}" type="sibTrans" cxnId="{F42A5F0A-2231-427A-BC90-1EBCE32D154A}">
      <dgm:prSet/>
      <dgm:spPr/>
      <dgm:t>
        <a:bodyPr/>
        <a:lstStyle/>
        <a:p>
          <a:endParaRPr lang="en-US"/>
        </a:p>
      </dgm:t>
    </dgm:pt>
    <dgm:pt modelId="{2E913145-BF8C-4FF9-9CA3-28C2F5B03254}">
      <dgm:prSet/>
      <dgm:spPr/>
      <dgm:t>
        <a:bodyPr/>
        <a:lstStyle/>
        <a:p>
          <a:r>
            <a:rPr lang="en-US" dirty="0"/>
            <a:t>• Los Angeles is a beacon of innovation, creativity, and technology</a:t>
          </a:r>
        </a:p>
      </dgm:t>
    </dgm:pt>
    <dgm:pt modelId="{583F7897-B7BE-4F17-8C6D-09EEA43B705A}" type="sibTrans" cxnId="{2A8720CF-AF71-4644-B7C3-5954D2BD2865}">
      <dgm:prSet/>
      <dgm:spPr/>
      <dgm:t>
        <a:bodyPr/>
        <a:lstStyle/>
        <a:p>
          <a:endParaRPr lang="en-US"/>
        </a:p>
      </dgm:t>
    </dgm:pt>
    <dgm:pt modelId="{4681FC4D-1814-413D-8755-8506540BF4C8}" type="parTrans" cxnId="{2A8720CF-AF71-4644-B7C3-5954D2BD2865}">
      <dgm:prSet/>
      <dgm:spPr/>
      <dgm:t>
        <a:bodyPr/>
        <a:lstStyle/>
        <a:p>
          <a:endParaRPr lang="en-US"/>
        </a:p>
      </dgm:t>
    </dgm:pt>
    <dgm:pt modelId="{E8A983D3-4CFE-4531-A01D-DDCE1322DF0A}" type="pres">
      <dgm:prSet presAssocID="{19652849-C6FA-4823-BEAE-C1B4BAA95833}" presName="linear" presStyleCnt="0">
        <dgm:presLayoutVars>
          <dgm:animLvl val="lvl"/>
          <dgm:resizeHandles val="exact"/>
        </dgm:presLayoutVars>
      </dgm:prSet>
      <dgm:spPr/>
    </dgm:pt>
    <dgm:pt modelId="{6CE7DEEC-5364-41F5-A22A-FC9DB85C12E7}" type="pres">
      <dgm:prSet presAssocID="{2E913145-BF8C-4FF9-9CA3-28C2F5B0325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A80654F-8CC8-4989-AD8D-81B6B4B2F83F}" type="pres">
      <dgm:prSet presAssocID="{583F7897-B7BE-4F17-8C6D-09EEA43B705A}" presName="spacer" presStyleCnt="0"/>
      <dgm:spPr/>
    </dgm:pt>
    <dgm:pt modelId="{7C8C7537-74EA-49C1-9032-7A8621338FBA}" type="pres">
      <dgm:prSet presAssocID="{414D253F-3F85-4AEF-871F-129703F4755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6464793-87B9-4E52-967F-00B5B66AECDC}" type="pres">
      <dgm:prSet presAssocID="{7375AE3A-2EC6-4196-8751-B60A30C420A4}" presName="spacer" presStyleCnt="0"/>
      <dgm:spPr/>
    </dgm:pt>
    <dgm:pt modelId="{85659238-1EEF-4FAD-9305-8C891E9C7850}" type="pres">
      <dgm:prSet presAssocID="{33223778-D1BF-4091-B174-179243420BA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42A5F0A-2231-427A-BC90-1EBCE32D154A}" srcId="{19652849-C6FA-4823-BEAE-C1B4BAA95833}" destId="{33223778-D1BF-4091-B174-179243420BAD}" srcOrd="2" destOrd="0" parTransId="{EA3C0217-958E-4620-B343-1700183677E4}" sibTransId="{EBBDC2F4-D7F8-4BB1-90A3-CE0478E63509}"/>
    <dgm:cxn modelId="{DAC21B4B-3E9D-455C-A94A-685525059575}" type="presOf" srcId="{2E913145-BF8C-4FF9-9CA3-28C2F5B03254}" destId="{6CE7DEEC-5364-41F5-A22A-FC9DB85C12E7}" srcOrd="0" destOrd="0" presId="urn:microsoft.com/office/officeart/2005/8/layout/vList2"/>
    <dgm:cxn modelId="{277854AB-463B-4927-AF8E-9DDE9B41426D}" type="presOf" srcId="{33223778-D1BF-4091-B174-179243420BAD}" destId="{85659238-1EEF-4FAD-9305-8C891E9C7850}" srcOrd="0" destOrd="0" presId="urn:microsoft.com/office/officeart/2005/8/layout/vList2"/>
    <dgm:cxn modelId="{8EDF6CCA-9A00-4453-A64B-D961F78466FD}" srcId="{19652849-C6FA-4823-BEAE-C1B4BAA95833}" destId="{414D253F-3F85-4AEF-871F-129703F47558}" srcOrd="1" destOrd="0" parTransId="{AF9F041B-6A42-4B7C-986A-A21661C48D90}" sibTransId="{7375AE3A-2EC6-4196-8751-B60A30C420A4}"/>
    <dgm:cxn modelId="{951814CF-1AFB-442B-9F05-47A3F656E651}" type="presOf" srcId="{414D253F-3F85-4AEF-871F-129703F47558}" destId="{7C8C7537-74EA-49C1-9032-7A8621338FBA}" srcOrd="0" destOrd="0" presId="urn:microsoft.com/office/officeart/2005/8/layout/vList2"/>
    <dgm:cxn modelId="{2A8720CF-AF71-4644-B7C3-5954D2BD2865}" srcId="{19652849-C6FA-4823-BEAE-C1B4BAA95833}" destId="{2E913145-BF8C-4FF9-9CA3-28C2F5B03254}" srcOrd="0" destOrd="0" parTransId="{4681FC4D-1814-413D-8755-8506540BF4C8}" sibTransId="{583F7897-B7BE-4F17-8C6D-09EEA43B705A}"/>
    <dgm:cxn modelId="{6F78D8DC-FEAF-4055-8CAE-C3C608C92370}" type="presOf" srcId="{19652849-C6FA-4823-BEAE-C1B4BAA95833}" destId="{E8A983D3-4CFE-4531-A01D-DDCE1322DF0A}" srcOrd="0" destOrd="0" presId="urn:microsoft.com/office/officeart/2005/8/layout/vList2"/>
    <dgm:cxn modelId="{F2A5F544-B0EC-4BB7-9FE8-62C649751B1D}" type="presParOf" srcId="{E8A983D3-4CFE-4531-A01D-DDCE1322DF0A}" destId="{6CE7DEEC-5364-41F5-A22A-FC9DB85C12E7}" srcOrd="0" destOrd="0" presId="urn:microsoft.com/office/officeart/2005/8/layout/vList2"/>
    <dgm:cxn modelId="{679620E9-767B-4787-A956-8255733C58A3}" type="presParOf" srcId="{E8A983D3-4CFE-4531-A01D-DDCE1322DF0A}" destId="{9A80654F-8CC8-4989-AD8D-81B6B4B2F83F}" srcOrd="1" destOrd="0" presId="urn:microsoft.com/office/officeart/2005/8/layout/vList2"/>
    <dgm:cxn modelId="{07D0E047-D316-4022-B062-1BA5C435A32D}" type="presParOf" srcId="{E8A983D3-4CFE-4531-A01D-DDCE1322DF0A}" destId="{7C8C7537-74EA-49C1-9032-7A8621338FBA}" srcOrd="2" destOrd="0" presId="urn:microsoft.com/office/officeart/2005/8/layout/vList2"/>
    <dgm:cxn modelId="{01A465D2-8A01-458A-9022-D31E82D8C4BD}" type="presParOf" srcId="{E8A983D3-4CFE-4531-A01D-DDCE1322DF0A}" destId="{26464793-87B9-4E52-967F-00B5B66AECDC}" srcOrd="3" destOrd="0" presId="urn:microsoft.com/office/officeart/2005/8/layout/vList2"/>
    <dgm:cxn modelId="{8A88533A-32D9-4BB3-A595-8A539DBDDEBC}" type="presParOf" srcId="{E8A983D3-4CFE-4531-A01D-DDCE1322DF0A}" destId="{85659238-1EEF-4FAD-9305-8C891E9C785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9652849-C6FA-4823-BEAE-C1B4BAA9583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14D253F-3F85-4AEF-871F-129703F47558}">
      <dgm:prSet/>
      <dgm:spPr/>
      <dgm:t>
        <a:bodyPr/>
        <a:lstStyle/>
        <a:p>
          <a:r>
            <a:rPr lang="en-US" dirty="0"/>
            <a:t>• A perfect place to connect ancient knowledge with modern achievement</a:t>
          </a:r>
        </a:p>
      </dgm:t>
    </dgm:pt>
    <dgm:pt modelId="{AF9F041B-6A42-4B7C-986A-A21661C48D90}" type="parTrans" cxnId="{8EDF6CCA-9A00-4453-A64B-D961F78466FD}">
      <dgm:prSet/>
      <dgm:spPr/>
      <dgm:t>
        <a:bodyPr/>
        <a:lstStyle/>
        <a:p>
          <a:endParaRPr lang="en-US"/>
        </a:p>
      </dgm:t>
    </dgm:pt>
    <dgm:pt modelId="{7375AE3A-2EC6-4196-8751-B60A30C420A4}" type="sibTrans" cxnId="{8EDF6CCA-9A00-4453-A64B-D961F78466FD}">
      <dgm:prSet/>
      <dgm:spPr/>
      <dgm:t>
        <a:bodyPr/>
        <a:lstStyle/>
        <a:p>
          <a:endParaRPr lang="en-US"/>
        </a:p>
      </dgm:t>
    </dgm:pt>
    <dgm:pt modelId="{33223778-D1BF-4091-B174-179243420BAD}">
      <dgm:prSet/>
      <dgm:spPr/>
      <dgm:t>
        <a:bodyPr/>
        <a:lstStyle/>
        <a:p>
          <a:r>
            <a:rPr lang="en-US" dirty="0"/>
            <a:t>• Reinforces Olympic values of excellence, inspiration, and education</a:t>
          </a:r>
        </a:p>
      </dgm:t>
    </dgm:pt>
    <dgm:pt modelId="{EA3C0217-958E-4620-B343-1700183677E4}" type="parTrans" cxnId="{F42A5F0A-2231-427A-BC90-1EBCE32D154A}">
      <dgm:prSet/>
      <dgm:spPr/>
      <dgm:t>
        <a:bodyPr/>
        <a:lstStyle/>
        <a:p>
          <a:endParaRPr lang="en-US"/>
        </a:p>
      </dgm:t>
    </dgm:pt>
    <dgm:pt modelId="{EBBDC2F4-D7F8-4BB1-90A3-CE0478E63509}" type="sibTrans" cxnId="{F42A5F0A-2231-427A-BC90-1EBCE32D154A}">
      <dgm:prSet/>
      <dgm:spPr/>
      <dgm:t>
        <a:bodyPr/>
        <a:lstStyle/>
        <a:p>
          <a:endParaRPr lang="en-US"/>
        </a:p>
      </dgm:t>
    </dgm:pt>
    <dgm:pt modelId="{2E913145-BF8C-4FF9-9CA3-28C2F5B03254}">
      <dgm:prSet/>
      <dgm:spPr/>
      <dgm:t>
        <a:bodyPr/>
        <a:lstStyle/>
        <a:p>
          <a:r>
            <a:rPr lang="en-US" dirty="0"/>
            <a:t>• Los Angeles is a beacon of innovation, creativity, and technology</a:t>
          </a:r>
        </a:p>
      </dgm:t>
    </dgm:pt>
    <dgm:pt modelId="{583F7897-B7BE-4F17-8C6D-09EEA43B705A}" type="sibTrans" cxnId="{2A8720CF-AF71-4644-B7C3-5954D2BD2865}">
      <dgm:prSet/>
      <dgm:spPr/>
      <dgm:t>
        <a:bodyPr/>
        <a:lstStyle/>
        <a:p>
          <a:endParaRPr lang="en-US"/>
        </a:p>
      </dgm:t>
    </dgm:pt>
    <dgm:pt modelId="{4681FC4D-1814-413D-8755-8506540BF4C8}" type="parTrans" cxnId="{2A8720CF-AF71-4644-B7C3-5954D2BD2865}">
      <dgm:prSet/>
      <dgm:spPr/>
      <dgm:t>
        <a:bodyPr/>
        <a:lstStyle/>
        <a:p>
          <a:endParaRPr lang="en-US"/>
        </a:p>
      </dgm:t>
    </dgm:pt>
    <dgm:pt modelId="{E8A983D3-4CFE-4531-A01D-DDCE1322DF0A}" type="pres">
      <dgm:prSet presAssocID="{19652849-C6FA-4823-BEAE-C1B4BAA95833}" presName="linear" presStyleCnt="0">
        <dgm:presLayoutVars>
          <dgm:animLvl val="lvl"/>
          <dgm:resizeHandles val="exact"/>
        </dgm:presLayoutVars>
      </dgm:prSet>
      <dgm:spPr/>
    </dgm:pt>
    <dgm:pt modelId="{6CE7DEEC-5364-41F5-A22A-FC9DB85C12E7}" type="pres">
      <dgm:prSet presAssocID="{2E913145-BF8C-4FF9-9CA3-28C2F5B0325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A80654F-8CC8-4989-AD8D-81B6B4B2F83F}" type="pres">
      <dgm:prSet presAssocID="{583F7897-B7BE-4F17-8C6D-09EEA43B705A}" presName="spacer" presStyleCnt="0"/>
      <dgm:spPr/>
    </dgm:pt>
    <dgm:pt modelId="{7C8C7537-74EA-49C1-9032-7A8621338FBA}" type="pres">
      <dgm:prSet presAssocID="{414D253F-3F85-4AEF-871F-129703F4755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6464793-87B9-4E52-967F-00B5B66AECDC}" type="pres">
      <dgm:prSet presAssocID="{7375AE3A-2EC6-4196-8751-B60A30C420A4}" presName="spacer" presStyleCnt="0"/>
      <dgm:spPr/>
    </dgm:pt>
    <dgm:pt modelId="{85659238-1EEF-4FAD-9305-8C891E9C7850}" type="pres">
      <dgm:prSet presAssocID="{33223778-D1BF-4091-B174-179243420BA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42A5F0A-2231-427A-BC90-1EBCE32D154A}" srcId="{19652849-C6FA-4823-BEAE-C1B4BAA95833}" destId="{33223778-D1BF-4091-B174-179243420BAD}" srcOrd="2" destOrd="0" parTransId="{EA3C0217-958E-4620-B343-1700183677E4}" sibTransId="{EBBDC2F4-D7F8-4BB1-90A3-CE0478E63509}"/>
    <dgm:cxn modelId="{DAC21B4B-3E9D-455C-A94A-685525059575}" type="presOf" srcId="{2E913145-BF8C-4FF9-9CA3-28C2F5B03254}" destId="{6CE7DEEC-5364-41F5-A22A-FC9DB85C12E7}" srcOrd="0" destOrd="0" presId="urn:microsoft.com/office/officeart/2005/8/layout/vList2"/>
    <dgm:cxn modelId="{277854AB-463B-4927-AF8E-9DDE9B41426D}" type="presOf" srcId="{33223778-D1BF-4091-B174-179243420BAD}" destId="{85659238-1EEF-4FAD-9305-8C891E9C7850}" srcOrd="0" destOrd="0" presId="urn:microsoft.com/office/officeart/2005/8/layout/vList2"/>
    <dgm:cxn modelId="{8EDF6CCA-9A00-4453-A64B-D961F78466FD}" srcId="{19652849-C6FA-4823-BEAE-C1B4BAA95833}" destId="{414D253F-3F85-4AEF-871F-129703F47558}" srcOrd="1" destOrd="0" parTransId="{AF9F041B-6A42-4B7C-986A-A21661C48D90}" sibTransId="{7375AE3A-2EC6-4196-8751-B60A30C420A4}"/>
    <dgm:cxn modelId="{951814CF-1AFB-442B-9F05-47A3F656E651}" type="presOf" srcId="{414D253F-3F85-4AEF-871F-129703F47558}" destId="{7C8C7537-74EA-49C1-9032-7A8621338FBA}" srcOrd="0" destOrd="0" presId="urn:microsoft.com/office/officeart/2005/8/layout/vList2"/>
    <dgm:cxn modelId="{2A8720CF-AF71-4644-B7C3-5954D2BD2865}" srcId="{19652849-C6FA-4823-BEAE-C1B4BAA95833}" destId="{2E913145-BF8C-4FF9-9CA3-28C2F5B03254}" srcOrd="0" destOrd="0" parTransId="{4681FC4D-1814-413D-8755-8506540BF4C8}" sibTransId="{583F7897-B7BE-4F17-8C6D-09EEA43B705A}"/>
    <dgm:cxn modelId="{6F78D8DC-FEAF-4055-8CAE-C3C608C92370}" type="presOf" srcId="{19652849-C6FA-4823-BEAE-C1B4BAA95833}" destId="{E8A983D3-4CFE-4531-A01D-DDCE1322DF0A}" srcOrd="0" destOrd="0" presId="urn:microsoft.com/office/officeart/2005/8/layout/vList2"/>
    <dgm:cxn modelId="{F2A5F544-B0EC-4BB7-9FE8-62C649751B1D}" type="presParOf" srcId="{E8A983D3-4CFE-4531-A01D-DDCE1322DF0A}" destId="{6CE7DEEC-5364-41F5-A22A-FC9DB85C12E7}" srcOrd="0" destOrd="0" presId="urn:microsoft.com/office/officeart/2005/8/layout/vList2"/>
    <dgm:cxn modelId="{679620E9-767B-4787-A956-8255733C58A3}" type="presParOf" srcId="{E8A983D3-4CFE-4531-A01D-DDCE1322DF0A}" destId="{9A80654F-8CC8-4989-AD8D-81B6B4B2F83F}" srcOrd="1" destOrd="0" presId="urn:microsoft.com/office/officeart/2005/8/layout/vList2"/>
    <dgm:cxn modelId="{07D0E047-D316-4022-B062-1BA5C435A32D}" type="presParOf" srcId="{E8A983D3-4CFE-4531-A01D-DDCE1322DF0A}" destId="{7C8C7537-74EA-49C1-9032-7A8621338FBA}" srcOrd="2" destOrd="0" presId="urn:microsoft.com/office/officeart/2005/8/layout/vList2"/>
    <dgm:cxn modelId="{01A465D2-8A01-458A-9022-D31E82D8C4BD}" type="presParOf" srcId="{E8A983D3-4CFE-4531-A01D-DDCE1322DF0A}" destId="{26464793-87B9-4E52-967F-00B5B66AECDC}" srcOrd="3" destOrd="0" presId="urn:microsoft.com/office/officeart/2005/8/layout/vList2"/>
    <dgm:cxn modelId="{8A88533A-32D9-4BB3-A595-8A539DBDDEBC}" type="presParOf" srcId="{E8A983D3-4CFE-4531-A01D-DDCE1322DF0A}" destId="{85659238-1EEF-4FAD-9305-8C891E9C785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9652849-C6FA-4823-BEAE-C1B4BAA95833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14D253F-3F85-4AEF-871F-129703F47558}">
      <dgm:prSet/>
      <dgm:spPr/>
      <dgm:t>
        <a:bodyPr/>
        <a:lstStyle/>
        <a:p>
          <a:r>
            <a:rPr lang="en-US" dirty="0"/>
            <a:t>• A perfect place to connect ancient knowledge with modern achievement</a:t>
          </a:r>
        </a:p>
      </dgm:t>
    </dgm:pt>
    <dgm:pt modelId="{AF9F041B-6A42-4B7C-986A-A21661C48D90}" type="parTrans" cxnId="{8EDF6CCA-9A00-4453-A64B-D961F78466FD}">
      <dgm:prSet/>
      <dgm:spPr/>
      <dgm:t>
        <a:bodyPr/>
        <a:lstStyle/>
        <a:p>
          <a:endParaRPr lang="en-US"/>
        </a:p>
      </dgm:t>
    </dgm:pt>
    <dgm:pt modelId="{7375AE3A-2EC6-4196-8751-B60A30C420A4}" type="sibTrans" cxnId="{8EDF6CCA-9A00-4453-A64B-D961F78466FD}">
      <dgm:prSet/>
      <dgm:spPr/>
      <dgm:t>
        <a:bodyPr/>
        <a:lstStyle/>
        <a:p>
          <a:endParaRPr lang="en-US"/>
        </a:p>
      </dgm:t>
    </dgm:pt>
    <dgm:pt modelId="{33223778-D1BF-4091-B174-179243420BAD}">
      <dgm:prSet/>
      <dgm:spPr/>
      <dgm:t>
        <a:bodyPr/>
        <a:lstStyle/>
        <a:p>
          <a:r>
            <a:rPr lang="en-US" dirty="0"/>
            <a:t>• Reinforces Olympic values of excellence, inspiration, and education</a:t>
          </a:r>
        </a:p>
      </dgm:t>
    </dgm:pt>
    <dgm:pt modelId="{EA3C0217-958E-4620-B343-1700183677E4}" type="parTrans" cxnId="{F42A5F0A-2231-427A-BC90-1EBCE32D154A}">
      <dgm:prSet/>
      <dgm:spPr/>
      <dgm:t>
        <a:bodyPr/>
        <a:lstStyle/>
        <a:p>
          <a:endParaRPr lang="en-US"/>
        </a:p>
      </dgm:t>
    </dgm:pt>
    <dgm:pt modelId="{EBBDC2F4-D7F8-4BB1-90A3-CE0478E63509}" type="sibTrans" cxnId="{F42A5F0A-2231-427A-BC90-1EBCE32D154A}">
      <dgm:prSet/>
      <dgm:spPr/>
      <dgm:t>
        <a:bodyPr/>
        <a:lstStyle/>
        <a:p>
          <a:endParaRPr lang="en-US"/>
        </a:p>
      </dgm:t>
    </dgm:pt>
    <dgm:pt modelId="{2E913145-BF8C-4FF9-9CA3-28C2F5B03254}">
      <dgm:prSet/>
      <dgm:spPr/>
      <dgm:t>
        <a:bodyPr/>
        <a:lstStyle/>
        <a:p>
          <a:r>
            <a:rPr lang="en-US" dirty="0"/>
            <a:t>• Los Angeles is a beacon of innovation, creativity, and technology</a:t>
          </a:r>
        </a:p>
      </dgm:t>
    </dgm:pt>
    <dgm:pt modelId="{583F7897-B7BE-4F17-8C6D-09EEA43B705A}" type="sibTrans" cxnId="{2A8720CF-AF71-4644-B7C3-5954D2BD2865}">
      <dgm:prSet/>
      <dgm:spPr/>
      <dgm:t>
        <a:bodyPr/>
        <a:lstStyle/>
        <a:p>
          <a:endParaRPr lang="en-US"/>
        </a:p>
      </dgm:t>
    </dgm:pt>
    <dgm:pt modelId="{4681FC4D-1814-413D-8755-8506540BF4C8}" type="parTrans" cxnId="{2A8720CF-AF71-4644-B7C3-5954D2BD2865}">
      <dgm:prSet/>
      <dgm:spPr/>
      <dgm:t>
        <a:bodyPr/>
        <a:lstStyle/>
        <a:p>
          <a:endParaRPr lang="en-US"/>
        </a:p>
      </dgm:t>
    </dgm:pt>
    <dgm:pt modelId="{E8A983D3-4CFE-4531-A01D-DDCE1322DF0A}" type="pres">
      <dgm:prSet presAssocID="{19652849-C6FA-4823-BEAE-C1B4BAA95833}" presName="linear" presStyleCnt="0">
        <dgm:presLayoutVars>
          <dgm:animLvl val="lvl"/>
          <dgm:resizeHandles val="exact"/>
        </dgm:presLayoutVars>
      </dgm:prSet>
      <dgm:spPr/>
    </dgm:pt>
    <dgm:pt modelId="{6CE7DEEC-5364-41F5-A22A-FC9DB85C12E7}" type="pres">
      <dgm:prSet presAssocID="{2E913145-BF8C-4FF9-9CA3-28C2F5B0325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A80654F-8CC8-4989-AD8D-81B6B4B2F83F}" type="pres">
      <dgm:prSet presAssocID="{583F7897-B7BE-4F17-8C6D-09EEA43B705A}" presName="spacer" presStyleCnt="0"/>
      <dgm:spPr/>
    </dgm:pt>
    <dgm:pt modelId="{7C8C7537-74EA-49C1-9032-7A8621338FBA}" type="pres">
      <dgm:prSet presAssocID="{414D253F-3F85-4AEF-871F-129703F4755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6464793-87B9-4E52-967F-00B5B66AECDC}" type="pres">
      <dgm:prSet presAssocID="{7375AE3A-2EC6-4196-8751-B60A30C420A4}" presName="spacer" presStyleCnt="0"/>
      <dgm:spPr/>
    </dgm:pt>
    <dgm:pt modelId="{85659238-1EEF-4FAD-9305-8C891E9C7850}" type="pres">
      <dgm:prSet presAssocID="{33223778-D1BF-4091-B174-179243420BA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42A5F0A-2231-427A-BC90-1EBCE32D154A}" srcId="{19652849-C6FA-4823-BEAE-C1B4BAA95833}" destId="{33223778-D1BF-4091-B174-179243420BAD}" srcOrd="2" destOrd="0" parTransId="{EA3C0217-958E-4620-B343-1700183677E4}" sibTransId="{EBBDC2F4-D7F8-4BB1-90A3-CE0478E63509}"/>
    <dgm:cxn modelId="{DAC21B4B-3E9D-455C-A94A-685525059575}" type="presOf" srcId="{2E913145-BF8C-4FF9-9CA3-28C2F5B03254}" destId="{6CE7DEEC-5364-41F5-A22A-FC9DB85C12E7}" srcOrd="0" destOrd="0" presId="urn:microsoft.com/office/officeart/2005/8/layout/vList2"/>
    <dgm:cxn modelId="{277854AB-463B-4927-AF8E-9DDE9B41426D}" type="presOf" srcId="{33223778-D1BF-4091-B174-179243420BAD}" destId="{85659238-1EEF-4FAD-9305-8C891E9C7850}" srcOrd="0" destOrd="0" presId="urn:microsoft.com/office/officeart/2005/8/layout/vList2"/>
    <dgm:cxn modelId="{8EDF6CCA-9A00-4453-A64B-D961F78466FD}" srcId="{19652849-C6FA-4823-BEAE-C1B4BAA95833}" destId="{414D253F-3F85-4AEF-871F-129703F47558}" srcOrd="1" destOrd="0" parTransId="{AF9F041B-6A42-4B7C-986A-A21661C48D90}" sibTransId="{7375AE3A-2EC6-4196-8751-B60A30C420A4}"/>
    <dgm:cxn modelId="{951814CF-1AFB-442B-9F05-47A3F656E651}" type="presOf" srcId="{414D253F-3F85-4AEF-871F-129703F47558}" destId="{7C8C7537-74EA-49C1-9032-7A8621338FBA}" srcOrd="0" destOrd="0" presId="urn:microsoft.com/office/officeart/2005/8/layout/vList2"/>
    <dgm:cxn modelId="{2A8720CF-AF71-4644-B7C3-5954D2BD2865}" srcId="{19652849-C6FA-4823-BEAE-C1B4BAA95833}" destId="{2E913145-BF8C-4FF9-9CA3-28C2F5B03254}" srcOrd="0" destOrd="0" parTransId="{4681FC4D-1814-413D-8755-8506540BF4C8}" sibTransId="{583F7897-B7BE-4F17-8C6D-09EEA43B705A}"/>
    <dgm:cxn modelId="{6F78D8DC-FEAF-4055-8CAE-C3C608C92370}" type="presOf" srcId="{19652849-C6FA-4823-BEAE-C1B4BAA95833}" destId="{E8A983D3-4CFE-4531-A01D-DDCE1322DF0A}" srcOrd="0" destOrd="0" presId="urn:microsoft.com/office/officeart/2005/8/layout/vList2"/>
    <dgm:cxn modelId="{F2A5F544-B0EC-4BB7-9FE8-62C649751B1D}" type="presParOf" srcId="{E8A983D3-4CFE-4531-A01D-DDCE1322DF0A}" destId="{6CE7DEEC-5364-41F5-A22A-FC9DB85C12E7}" srcOrd="0" destOrd="0" presId="urn:microsoft.com/office/officeart/2005/8/layout/vList2"/>
    <dgm:cxn modelId="{679620E9-767B-4787-A956-8255733C58A3}" type="presParOf" srcId="{E8A983D3-4CFE-4531-A01D-DDCE1322DF0A}" destId="{9A80654F-8CC8-4989-AD8D-81B6B4B2F83F}" srcOrd="1" destOrd="0" presId="urn:microsoft.com/office/officeart/2005/8/layout/vList2"/>
    <dgm:cxn modelId="{07D0E047-D316-4022-B062-1BA5C435A32D}" type="presParOf" srcId="{E8A983D3-4CFE-4531-A01D-DDCE1322DF0A}" destId="{7C8C7537-74EA-49C1-9032-7A8621338FBA}" srcOrd="2" destOrd="0" presId="urn:microsoft.com/office/officeart/2005/8/layout/vList2"/>
    <dgm:cxn modelId="{01A465D2-8A01-458A-9022-D31E82D8C4BD}" type="presParOf" srcId="{E8A983D3-4CFE-4531-A01D-DDCE1322DF0A}" destId="{26464793-87B9-4E52-967F-00B5B66AECDC}" srcOrd="3" destOrd="0" presId="urn:microsoft.com/office/officeart/2005/8/layout/vList2"/>
    <dgm:cxn modelId="{8A88533A-32D9-4BB3-A595-8A539DBDDEBC}" type="presParOf" srcId="{E8A983D3-4CFE-4531-A01D-DDCE1322DF0A}" destId="{85659238-1EEF-4FAD-9305-8C891E9C7850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E7DEEC-5364-41F5-A22A-FC9DB85C12E7}">
      <dsp:nvSpPr>
        <dsp:cNvPr id="0" name=""/>
        <dsp:cNvSpPr/>
      </dsp:nvSpPr>
      <dsp:spPr>
        <a:xfrm>
          <a:off x="0" y="305266"/>
          <a:ext cx="2543581" cy="1427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• Los Angeles is a beacon of innovation, creativity, and technology</a:t>
          </a:r>
        </a:p>
      </dsp:txBody>
      <dsp:txXfrm>
        <a:off x="69680" y="374946"/>
        <a:ext cx="2404221" cy="1288040"/>
      </dsp:txXfrm>
    </dsp:sp>
    <dsp:sp modelId="{7C8C7537-74EA-49C1-9032-7A8621338FBA}">
      <dsp:nvSpPr>
        <dsp:cNvPr id="0" name=""/>
        <dsp:cNvSpPr/>
      </dsp:nvSpPr>
      <dsp:spPr>
        <a:xfrm>
          <a:off x="0" y="1790267"/>
          <a:ext cx="2543581" cy="1427400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• A perfect place to connect ancient knowledge with modern achievement</a:t>
          </a:r>
        </a:p>
      </dsp:txBody>
      <dsp:txXfrm>
        <a:off x="69680" y="1859947"/>
        <a:ext cx="2404221" cy="1288040"/>
      </dsp:txXfrm>
    </dsp:sp>
    <dsp:sp modelId="{85659238-1EEF-4FAD-9305-8C891E9C7850}">
      <dsp:nvSpPr>
        <dsp:cNvPr id="0" name=""/>
        <dsp:cNvSpPr/>
      </dsp:nvSpPr>
      <dsp:spPr>
        <a:xfrm>
          <a:off x="0" y="3275267"/>
          <a:ext cx="2543581" cy="142740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• Reinforces Olympic values of excellence, inspiration, and education</a:t>
          </a:r>
        </a:p>
      </dsp:txBody>
      <dsp:txXfrm>
        <a:off x="69680" y="3344947"/>
        <a:ext cx="2404221" cy="12880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E7DEEC-5364-41F5-A22A-FC9DB85C12E7}">
      <dsp:nvSpPr>
        <dsp:cNvPr id="0" name=""/>
        <dsp:cNvSpPr/>
      </dsp:nvSpPr>
      <dsp:spPr>
        <a:xfrm>
          <a:off x="0" y="305266"/>
          <a:ext cx="2543581" cy="1427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• Los Angeles is a beacon of innovation, creativity, and technology</a:t>
          </a:r>
        </a:p>
      </dsp:txBody>
      <dsp:txXfrm>
        <a:off x="69680" y="374946"/>
        <a:ext cx="2404221" cy="1288040"/>
      </dsp:txXfrm>
    </dsp:sp>
    <dsp:sp modelId="{7C8C7537-74EA-49C1-9032-7A8621338FBA}">
      <dsp:nvSpPr>
        <dsp:cNvPr id="0" name=""/>
        <dsp:cNvSpPr/>
      </dsp:nvSpPr>
      <dsp:spPr>
        <a:xfrm>
          <a:off x="0" y="1790267"/>
          <a:ext cx="2543581" cy="1427400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• A perfect place to connect ancient knowledge with modern achievement</a:t>
          </a:r>
        </a:p>
      </dsp:txBody>
      <dsp:txXfrm>
        <a:off x="69680" y="1859947"/>
        <a:ext cx="2404221" cy="1288040"/>
      </dsp:txXfrm>
    </dsp:sp>
    <dsp:sp modelId="{85659238-1EEF-4FAD-9305-8C891E9C7850}">
      <dsp:nvSpPr>
        <dsp:cNvPr id="0" name=""/>
        <dsp:cNvSpPr/>
      </dsp:nvSpPr>
      <dsp:spPr>
        <a:xfrm>
          <a:off x="0" y="3275267"/>
          <a:ext cx="2543581" cy="142740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• Reinforces Olympic values of excellence, inspiration, and education</a:t>
          </a:r>
        </a:p>
      </dsp:txBody>
      <dsp:txXfrm>
        <a:off x="69680" y="3344947"/>
        <a:ext cx="2404221" cy="128804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E7DEEC-5364-41F5-A22A-FC9DB85C12E7}">
      <dsp:nvSpPr>
        <dsp:cNvPr id="0" name=""/>
        <dsp:cNvSpPr/>
      </dsp:nvSpPr>
      <dsp:spPr>
        <a:xfrm>
          <a:off x="0" y="305266"/>
          <a:ext cx="2543581" cy="1427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• Los Angeles is a beacon of innovation, creativity, and technology</a:t>
          </a:r>
        </a:p>
      </dsp:txBody>
      <dsp:txXfrm>
        <a:off x="69680" y="374946"/>
        <a:ext cx="2404221" cy="1288040"/>
      </dsp:txXfrm>
    </dsp:sp>
    <dsp:sp modelId="{7C8C7537-74EA-49C1-9032-7A8621338FBA}">
      <dsp:nvSpPr>
        <dsp:cNvPr id="0" name=""/>
        <dsp:cNvSpPr/>
      </dsp:nvSpPr>
      <dsp:spPr>
        <a:xfrm>
          <a:off x="0" y="1790267"/>
          <a:ext cx="2543581" cy="1427400"/>
        </a:xfrm>
        <a:prstGeom prst="round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• A perfect place to connect ancient knowledge with modern achievement</a:t>
          </a:r>
        </a:p>
      </dsp:txBody>
      <dsp:txXfrm>
        <a:off x="69680" y="1859947"/>
        <a:ext cx="2404221" cy="1288040"/>
      </dsp:txXfrm>
    </dsp:sp>
    <dsp:sp modelId="{85659238-1EEF-4FAD-9305-8C891E9C7850}">
      <dsp:nvSpPr>
        <dsp:cNvPr id="0" name=""/>
        <dsp:cNvSpPr/>
      </dsp:nvSpPr>
      <dsp:spPr>
        <a:xfrm>
          <a:off x="0" y="3275267"/>
          <a:ext cx="2543581" cy="142740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• Reinforces Olympic values of excellence, inspiration, and education</a:t>
          </a:r>
        </a:p>
      </dsp:txBody>
      <dsp:txXfrm>
        <a:off x="69680" y="3344947"/>
        <a:ext cx="2404221" cy="12880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18-May-25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18-May-25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18-May-25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18-May-25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18-May-25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18-May-25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18-May-25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18-May-25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18-May-25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18-May-25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18-May-25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18-May-25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xdmoussas@gmail.com" TargetMode="External"/><Relationship Id="rId2" Type="http://schemas.openxmlformats.org/officeDocument/2006/relationships/hyperlink" Target="http://users.uoa.gr/~xmoussa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users.uoa.gr/~xmoussas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2.xml"/><Relationship Id="rId7" Type="http://schemas.openxmlformats.org/officeDocument/2006/relationships/image" Target="../media/image6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3.xml"/><Relationship Id="rId7" Type="http://schemas.openxmlformats.org/officeDocument/2006/relationships/image" Target="../media/image6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94636"/>
            <a:ext cx="4454091" cy="4239927"/>
          </a:xfrm>
        </p:spPr>
        <p:txBody>
          <a:bodyPr>
            <a:normAutofit/>
          </a:bodyPr>
          <a:lstStyle/>
          <a:p>
            <a:r>
              <a:rPr dirty="0"/>
              <a:t>Proposal: Antikythera Mechanism at LA28 Olympic Opening Ceremony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8147" y="4803006"/>
            <a:ext cx="4143676" cy="1876926"/>
          </a:xfrm>
        </p:spPr>
        <p:txBody>
          <a:bodyPr>
            <a:normAutofit/>
          </a:bodyPr>
          <a:lstStyle/>
          <a:p>
            <a:r>
              <a:rPr dirty="0"/>
              <a:t>Celebrating Innovation from Antiquity to the Future</a:t>
            </a:r>
          </a:p>
        </p:txBody>
      </p:sp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1B0ADD25-0B56-4EF3-292A-B5DD4B6C00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0205" y="1631482"/>
            <a:ext cx="3285629" cy="32984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41FBC7-84F9-9332-F653-7A1203D55DA1}"/>
              </a:ext>
            </a:extLst>
          </p:cNvPr>
          <p:cNvSpPr txBox="1"/>
          <p:nvPr/>
        </p:nvSpPr>
        <p:spPr>
          <a:xfrm>
            <a:off x="206942" y="6380830"/>
            <a:ext cx="89707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http://users.uoa.gr/~xmoussas/1_Antikythera-Mechanism_Olympic-Games-Proposal_2028/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3938487" cy="1807305"/>
          </a:xfrm>
        </p:spPr>
        <p:txBody>
          <a:bodyPr>
            <a:normAutofit/>
          </a:bodyPr>
          <a:lstStyle/>
          <a:p>
            <a:r>
              <a:rPr dirty="0"/>
              <a:t>Broader Impact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333297"/>
            <a:ext cx="3464715" cy="3843666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• Honors ancient Greek contributions to science and global culture</a:t>
            </a:r>
          </a:p>
          <a:p>
            <a:r>
              <a:rPr lang="en-US" sz="2800" dirty="0"/>
              <a:t>• Promotes STEM education and global collaboration</a:t>
            </a:r>
          </a:p>
          <a:p>
            <a:r>
              <a:rPr lang="en-US" sz="2800" dirty="0"/>
              <a:t>• Offers a timeless story of human ingenuity</a:t>
            </a:r>
          </a:p>
        </p:txBody>
      </p:sp>
      <p:pic>
        <p:nvPicPr>
          <p:cNvPr id="7" name="Εικόνα 6" descr="Εικόνα που περιέχει τέχνη, ζωγραφική, νεκρή φύση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9A6D949F-65FD-9EFB-769A-C94C16FC16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>
            <a:fillRect/>
          </a:stretch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035E4B-E734-319E-F0A4-BD96D47F7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DCFD6-2C5E-064E-719B-2DDD881DE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1" y="329184"/>
            <a:ext cx="2574192" cy="1611258"/>
          </a:xfrm>
        </p:spPr>
        <p:txBody>
          <a:bodyPr anchor="b">
            <a:normAutofit fontScale="90000"/>
          </a:bodyPr>
          <a:lstStyle/>
          <a:p>
            <a:r>
              <a:rPr lang="en-US" sz="4700" dirty="0"/>
              <a:t>Support &amp;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D9F4B-1EE9-EF47-B831-8F3D6BDA8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228" y="2009554"/>
            <a:ext cx="4905778" cy="4742120"/>
          </a:xfrm>
        </p:spPr>
        <p:txBody>
          <a:bodyPr>
            <a:normAutofit/>
          </a:bodyPr>
          <a:lstStyle/>
          <a:p>
            <a:r>
              <a:rPr lang="en-US" sz="5400" dirty="0"/>
              <a:t>Write articles</a:t>
            </a:r>
          </a:p>
        </p:txBody>
      </p:sp>
      <p:grpSp>
        <p:nvGrpSpPr>
          <p:cNvPr id="10" name="Ομάδα 9">
            <a:extLst>
              <a:ext uri="{FF2B5EF4-FFF2-40B4-BE49-F238E27FC236}">
                <a16:creationId xmlns:a16="http://schemas.microsoft.com/office/drawing/2014/main" id="{E4729BE9-96F5-836F-84DD-5948A46554D5}"/>
              </a:ext>
            </a:extLst>
          </p:cNvPr>
          <p:cNvGrpSpPr/>
          <p:nvPr/>
        </p:nvGrpSpPr>
        <p:grpSpPr>
          <a:xfrm>
            <a:off x="5257801" y="360638"/>
            <a:ext cx="3721396" cy="5816877"/>
            <a:chOff x="6021536" y="202837"/>
            <a:chExt cx="3855707" cy="6250499"/>
          </a:xfrm>
        </p:grpSpPr>
        <p:pic>
          <p:nvPicPr>
            <p:cNvPr id="11" name="Picture 2" descr="C:\Users\Xenophon MOUSSAS\Pictures\ANTIK-MECH-IMAGES\MAMH2022\Vista 2.Mecanismo de Antikythera planetas (2).jpg">
              <a:extLst>
                <a:ext uri="{FF2B5EF4-FFF2-40B4-BE49-F238E27FC236}">
                  <a16:creationId xmlns:a16="http://schemas.microsoft.com/office/drawing/2014/main" id="{E05CAA4D-F486-7D9B-20C4-97250E5C4D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7136" y="202837"/>
              <a:ext cx="3358234" cy="6250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Δεξιό βέλος 11">
              <a:extLst>
                <a:ext uri="{FF2B5EF4-FFF2-40B4-BE49-F238E27FC236}">
                  <a16:creationId xmlns:a16="http://schemas.microsoft.com/office/drawing/2014/main" id="{372E0EF9-DD87-BF9C-7154-95811C91E0E1}"/>
                </a:ext>
              </a:extLst>
            </p:cNvPr>
            <p:cNvSpPr/>
            <p:nvPr/>
          </p:nvSpPr>
          <p:spPr>
            <a:xfrm>
              <a:off x="6021536" y="2636912"/>
              <a:ext cx="1440160" cy="79208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012">
                <a:spcAft>
                  <a:spcPts val="600"/>
                </a:spcAft>
              </a:pPr>
              <a:r>
                <a:rPr lang="en-US" sz="108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Moon</a:t>
              </a:r>
              <a:endParaRPr lang="el-GR"/>
            </a:p>
          </p:txBody>
        </p:sp>
        <p:sp>
          <p:nvSpPr>
            <p:cNvPr id="13" name="Ραβδωτό δεξιό βέλος 12">
              <a:extLst>
                <a:ext uri="{FF2B5EF4-FFF2-40B4-BE49-F238E27FC236}">
                  <a16:creationId xmlns:a16="http://schemas.microsoft.com/office/drawing/2014/main" id="{B9E356B8-2582-A3CA-3FA4-5C1033D709EE}"/>
                </a:ext>
              </a:extLst>
            </p:cNvPr>
            <p:cNvSpPr/>
            <p:nvPr/>
          </p:nvSpPr>
          <p:spPr>
            <a:xfrm rot="21211380" flipH="1">
              <a:off x="8706910" y="3527203"/>
              <a:ext cx="1170333" cy="576064"/>
            </a:xfrm>
            <a:prstGeom prst="strip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6012">
                <a:spcAft>
                  <a:spcPts val="600"/>
                </a:spcAft>
              </a:pPr>
              <a:r>
                <a:rPr lang="en-US" sz="1085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Sun</a:t>
              </a:r>
              <a:endParaRPr lang="el-GR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78C996F-6F49-C0D3-C32F-BE0015275E4D}"/>
              </a:ext>
            </a:extLst>
          </p:cNvPr>
          <p:cNvSpPr txBox="1"/>
          <p:nvPr/>
        </p:nvSpPr>
        <p:spPr>
          <a:xfrm>
            <a:off x="193313" y="6421027"/>
            <a:ext cx="87573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http://users.uoa.gr/~xmoussas/1_Antikythera-Mechanism_Olympic-Games-Proposal_2028/</a:t>
            </a:r>
          </a:p>
        </p:txBody>
      </p:sp>
    </p:spTree>
    <p:extLst>
      <p:ext uri="{BB962C8B-B14F-4D97-AF65-F5344CB8AC3E}">
        <p14:creationId xmlns:p14="http://schemas.microsoft.com/office/powerpoint/2010/main" val="63526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0047AB-065B-4FC4-7CE5-8F48C1D9EE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C4965-5610-5B60-C79F-A665BADF2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1" y="329184"/>
            <a:ext cx="2574192" cy="1611258"/>
          </a:xfrm>
        </p:spPr>
        <p:txBody>
          <a:bodyPr anchor="b">
            <a:normAutofit fontScale="90000"/>
          </a:bodyPr>
          <a:lstStyle/>
          <a:p>
            <a:r>
              <a:rPr lang="en-US" sz="4700" dirty="0"/>
              <a:t>Support &amp;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93F19-FD83-44B8-3129-F2773AAB2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228" y="2009554"/>
            <a:ext cx="4905778" cy="4742120"/>
          </a:xfrm>
        </p:spPr>
        <p:txBody>
          <a:bodyPr>
            <a:normAutofit/>
          </a:bodyPr>
          <a:lstStyle/>
          <a:p>
            <a:r>
              <a:rPr lang="en-US" sz="7200" dirty="0"/>
              <a:t>Radio </a:t>
            </a:r>
          </a:p>
          <a:p>
            <a:r>
              <a:rPr lang="en-US" sz="7200" dirty="0"/>
              <a:t>&amp; </a:t>
            </a:r>
          </a:p>
          <a:p>
            <a:r>
              <a:rPr lang="en-US" sz="7200" dirty="0"/>
              <a:t>TV</a:t>
            </a:r>
          </a:p>
        </p:txBody>
      </p:sp>
      <p:pic>
        <p:nvPicPr>
          <p:cNvPr id="5" name="Εικόνα 4" descr="Εικόνα που περιέχει Εξάρτημα αυτοκίνητου, έδαφος, τέχνη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309D384F-8D07-38F8-9867-94906FCFF4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4492" y="1270590"/>
            <a:ext cx="5183008" cy="43168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DC4FC0-E373-8E0B-EF96-BCA0B7957DC2}"/>
              </a:ext>
            </a:extLst>
          </p:cNvPr>
          <p:cNvSpPr txBox="1"/>
          <p:nvPr/>
        </p:nvSpPr>
        <p:spPr>
          <a:xfrm>
            <a:off x="193313" y="6416214"/>
            <a:ext cx="87573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http://users.uoa.gr/~xmoussas/1_Antikythera-Mechanism_Olympic-Games-Proposal_2028/</a:t>
            </a:r>
          </a:p>
        </p:txBody>
      </p:sp>
    </p:spTree>
    <p:extLst>
      <p:ext uri="{BB962C8B-B14F-4D97-AF65-F5344CB8AC3E}">
        <p14:creationId xmlns:p14="http://schemas.microsoft.com/office/powerpoint/2010/main" val="316888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919D9F-2A59-57F8-87EB-5DB467606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5C079-48FE-DB80-51E3-9CAA75D34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1" y="69566"/>
            <a:ext cx="2574192" cy="1611258"/>
          </a:xfrm>
        </p:spPr>
        <p:txBody>
          <a:bodyPr anchor="b">
            <a:normAutofit fontScale="90000"/>
          </a:bodyPr>
          <a:lstStyle/>
          <a:p>
            <a:r>
              <a:rPr lang="en-US" sz="4700" dirty="0"/>
              <a:t>Support &amp;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4A639-183C-C441-BF7D-D8C0259B2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313" y="1895135"/>
            <a:ext cx="4905778" cy="4742120"/>
          </a:xfrm>
        </p:spPr>
        <p:txBody>
          <a:bodyPr>
            <a:normAutofit lnSpcReduction="10000"/>
          </a:bodyPr>
          <a:lstStyle/>
          <a:p>
            <a:r>
              <a:rPr lang="en-US" sz="4000" dirty="0"/>
              <a:t>Letters and discussions with Olympic Committees, Politicians, Academics, Athletes, influencers, the People</a:t>
            </a:r>
          </a:p>
        </p:txBody>
      </p:sp>
      <p:pic>
        <p:nvPicPr>
          <p:cNvPr id="5" name="Εικόνα 4" descr="Εικόνα που περιέχει σκίτσο/σχέδιο, ζωγραφιά, τέχνη, ζωγραφική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44490E8D-218F-65A5-4A61-DD034292E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117" y="659661"/>
            <a:ext cx="2949958" cy="50074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1B1848-FDF2-4C3E-B5FD-60325553FA61}"/>
              </a:ext>
            </a:extLst>
          </p:cNvPr>
          <p:cNvSpPr txBox="1"/>
          <p:nvPr/>
        </p:nvSpPr>
        <p:spPr>
          <a:xfrm>
            <a:off x="193313" y="6421027"/>
            <a:ext cx="87573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http://users.uoa.gr/~xmoussas/1_Antikythera-Mechanism_Olympic-Games-Proposal_2028/</a:t>
            </a:r>
          </a:p>
        </p:txBody>
      </p:sp>
    </p:spTree>
    <p:extLst>
      <p:ext uri="{BB962C8B-B14F-4D97-AF65-F5344CB8AC3E}">
        <p14:creationId xmlns:p14="http://schemas.microsoft.com/office/powerpoint/2010/main" val="288408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505B52-3A61-820C-AA38-78199ECEC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B6503-77E9-E639-789D-DB58C71C36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1" y="329184"/>
            <a:ext cx="2574192" cy="1611258"/>
          </a:xfrm>
        </p:spPr>
        <p:txBody>
          <a:bodyPr anchor="b">
            <a:normAutofit fontScale="90000"/>
          </a:bodyPr>
          <a:lstStyle/>
          <a:p>
            <a:r>
              <a:rPr lang="en-US" sz="4700" dirty="0"/>
              <a:t>Support &amp;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11CB67-089C-A4F6-BF16-242DB6C80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228" y="2009554"/>
            <a:ext cx="4905778" cy="4742120"/>
          </a:xfrm>
        </p:spPr>
        <p:txBody>
          <a:bodyPr>
            <a:normAutofit/>
          </a:bodyPr>
          <a:lstStyle/>
          <a:p>
            <a:r>
              <a:rPr lang="en-US" sz="2400" dirty="0"/>
              <a:t>• </a:t>
            </a:r>
            <a:r>
              <a:rPr lang="en-US" sz="6600" dirty="0"/>
              <a:t>Draft letters of support available</a:t>
            </a:r>
          </a:p>
          <a:p>
            <a:r>
              <a:rPr lang="en-US" sz="2400" dirty="0"/>
              <a:t>http://users.uoa.gr/~xmoussas/</a:t>
            </a:r>
          </a:p>
        </p:txBody>
      </p:sp>
      <p:pic>
        <p:nvPicPr>
          <p:cNvPr id="14" name="Εικόνα 13" descr="Εικόνα που περιέχει κρατήρας, κείμενο, σκίτσο/σχέδιο, κύκλος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15501D2D-14BC-E62F-5C81-10697BCF11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4567" y="1765004"/>
            <a:ext cx="3018718" cy="3200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E1D546-B3CD-13BB-2937-11A082F2AC5E}"/>
              </a:ext>
            </a:extLst>
          </p:cNvPr>
          <p:cNvSpPr txBox="1"/>
          <p:nvPr/>
        </p:nvSpPr>
        <p:spPr>
          <a:xfrm>
            <a:off x="288756" y="6126163"/>
            <a:ext cx="87573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http://users.uoa.gr/~xmoussas/1_Antikythera-Mechanism_Olympic-Games-Proposal_2028/</a:t>
            </a:r>
          </a:p>
        </p:txBody>
      </p:sp>
    </p:spTree>
    <p:extLst>
      <p:ext uri="{BB962C8B-B14F-4D97-AF65-F5344CB8AC3E}">
        <p14:creationId xmlns:p14="http://schemas.microsoft.com/office/powerpoint/2010/main" val="106941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DD640-257B-8E1E-F640-83272BA70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7E7F5-46F5-32D5-1115-2087A703D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70" y="190961"/>
            <a:ext cx="2574192" cy="1611258"/>
          </a:xfrm>
        </p:spPr>
        <p:txBody>
          <a:bodyPr anchor="b">
            <a:normAutofit fontScale="90000"/>
          </a:bodyPr>
          <a:lstStyle/>
          <a:p>
            <a:r>
              <a:rPr lang="en-US" sz="4700" dirty="0"/>
              <a:t>Support &amp; 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581A8-A73B-BF24-0B4A-3DFEDA663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228" y="2296634"/>
            <a:ext cx="7792516" cy="4742120"/>
          </a:xfrm>
        </p:spPr>
        <p:txBody>
          <a:bodyPr>
            <a:noAutofit/>
          </a:bodyPr>
          <a:lstStyle/>
          <a:p>
            <a:r>
              <a:rPr lang="en-US" sz="4000" dirty="0"/>
              <a:t>• Technical and visual documentation</a:t>
            </a:r>
          </a:p>
          <a:p>
            <a:r>
              <a:rPr lang="en-US" sz="4000" dirty="0">
                <a:hlinkClick r:id="rId2"/>
              </a:rPr>
              <a:t>http://users.uoa.gr/~xmoussas/</a:t>
            </a:r>
            <a:r>
              <a:rPr lang="en-US" sz="4000" dirty="0"/>
              <a:t> </a:t>
            </a:r>
          </a:p>
          <a:p>
            <a:r>
              <a:rPr lang="en-US" sz="4000" dirty="0">
                <a:hlinkClick r:id="rId3"/>
              </a:rPr>
              <a:t>xdmoussas@gmail.com</a:t>
            </a:r>
            <a:r>
              <a:rPr lang="en-US" sz="4000" dirty="0"/>
              <a:t> </a:t>
            </a:r>
          </a:p>
          <a:p>
            <a:r>
              <a:rPr lang="en-US" sz="4000" dirty="0"/>
              <a:t>• We welcome the opportunity to discuss this proposal further</a:t>
            </a:r>
          </a:p>
        </p:txBody>
      </p:sp>
      <p:pic>
        <p:nvPicPr>
          <p:cNvPr id="7" name="Εικόνα 6" descr="Εικόνα που περιέχει τέχνη, μοτίβο, πολυχρωμία, παιδική τέχνη&#10;&#10;Το περιεχόμενο που δημιουργείται από τεχνολογία AI ενδέχεται να είναι εσφαλμένο.">
            <a:extLst>
              <a:ext uri="{FF2B5EF4-FFF2-40B4-BE49-F238E27FC236}">
                <a16:creationId xmlns:a16="http://schemas.microsoft.com/office/drawing/2014/main" id="{3828FFE9-25B5-AEB8-EABC-6968C846D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2261" y="399717"/>
            <a:ext cx="3333511" cy="319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60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75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/>
              <a:t>Thank You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Please promote this proposal</a:t>
            </a:r>
          </a:p>
          <a:p>
            <a:r>
              <a:rPr lang="en-US" dirty="0"/>
              <a:t>Send appropriate letters to the officials.</a:t>
            </a:r>
          </a:p>
          <a:p>
            <a:r>
              <a:rPr dirty="0"/>
              <a:t>For more information or </a:t>
            </a:r>
            <a:endParaRPr lang="en-US" dirty="0"/>
          </a:p>
          <a:p>
            <a:r>
              <a:rPr dirty="0"/>
              <a:t>to express interest in collaboration:</a:t>
            </a:r>
          </a:p>
          <a:p>
            <a:r>
              <a:rPr dirty="0"/>
              <a:t>Contact: </a:t>
            </a:r>
            <a:endParaRPr lang="en-US" dirty="0"/>
          </a:p>
          <a:p>
            <a:r>
              <a:rPr lang="en-US" dirty="0"/>
              <a:t>IOANNA LAZAROU or XENOPHON MOUSSAS</a:t>
            </a:r>
            <a:endParaRPr dirty="0"/>
          </a:p>
          <a:p>
            <a:r>
              <a:rPr dirty="0"/>
              <a:t>Email: </a:t>
            </a:r>
            <a:r>
              <a:rPr lang="en-US" dirty="0"/>
              <a:t>Info@greekradiofl.com  xdmoussas@gmail.com</a:t>
            </a:r>
            <a:endParaRPr dirty="0"/>
          </a:p>
          <a:p>
            <a:r>
              <a:rPr lang="en-US" sz="3200" dirty="0">
                <a:hlinkClick r:id="rId2"/>
              </a:rPr>
              <a:t>http://users.uoa.gr/~xmoussas/</a:t>
            </a:r>
            <a:r>
              <a:rPr lang="en-US" sz="3200" dirty="0"/>
              <a:t> </a:t>
            </a:r>
            <a:endParaRPr lang="en-US" dirty="0"/>
          </a:p>
          <a:p>
            <a:r>
              <a:rPr dirty="0"/>
              <a:t>Let us celebrate innovation—ancient and modern—together at LA28.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6E0C58C2-B786-CD68-B1A0-51A8EA95E2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090241" y="637922"/>
            <a:ext cx="3319168" cy="25926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E1D546-B3CD-13BB-2937-11A082F2AC5E}"/>
              </a:ext>
            </a:extLst>
          </p:cNvPr>
          <p:cNvSpPr txBox="1"/>
          <p:nvPr/>
        </p:nvSpPr>
        <p:spPr>
          <a:xfrm>
            <a:off x="288756" y="6126163"/>
            <a:ext cx="87573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http://users.uoa.gr/~xmoussas/1_Antikythera-Mechanism_Olympic-Games-Proposal_2028/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3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91835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338" y="330739"/>
            <a:ext cx="3485178" cy="1624520"/>
          </a:xfrm>
        </p:spPr>
        <p:txBody>
          <a:bodyPr anchor="ctr">
            <a:normAutofit/>
          </a:bodyPr>
          <a:lstStyle/>
          <a:p>
            <a:r>
              <a:rPr lang="en-US" sz="3500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51" y="1605516"/>
            <a:ext cx="3320165" cy="4750833"/>
          </a:xfrm>
        </p:spPr>
        <p:txBody>
          <a:bodyPr anchor="ctr">
            <a:normAutofit/>
          </a:bodyPr>
          <a:lstStyle/>
          <a:p>
            <a:r>
              <a:rPr lang="en-US" sz="2400" dirty="0"/>
              <a:t>We propose a historic and inspirational addition to the 2028 Olympic Games Opening Ceremony in Los Angeles: a presentation of a model of the Antikythera Mechanism—the world’s first known analog computer.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0092A671-00B8-42B6-ECCF-326D2E8E4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8185" y="734833"/>
            <a:ext cx="5177326" cy="5047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EA713C-4830-D230-EB7E-A9E2F3BBD277}"/>
              </a:ext>
            </a:extLst>
          </p:cNvPr>
          <p:cNvSpPr txBox="1"/>
          <p:nvPr/>
        </p:nvSpPr>
        <p:spPr>
          <a:xfrm>
            <a:off x="288756" y="6331969"/>
            <a:ext cx="87573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http://users.uoa.gr/~xmoussas/1_Antikythera-Mechanism_Olympic-Games-Proposal_2028/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3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91835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352" y="350196"/>
            <a:ext cx="3485178" cy="162452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500"/>
              <a:t>Why the Antikythera Mechanism?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51" y="2743200"/>
            <a:ext cx="3485179" cy="3613149"/>
          </a:xfrm>
        </p:spPr>
        <p:txBody>
          <a:bodyPr anchor="ctr">
            <a:normAutofit/>
          </a:bodyPr>
          <a:lstStyle/>
          <a:p>
            <a:r>
              <a:rPr lang="en-US" sz="1700"/>
              <a:t>• Ancient Greek device used to calculate dates of Olympic and Panhellenic Games</a:t>
            </a:r>
          </a:p>
          <a:p>
            <a:r>
              <a:rPr lang="en-US" sz="1700"/>
              <a:t>• Symbol of humankind’s timeless pursuit of knowledge and understanding</a:t>
            </a:r>
          </a:p>
          <a:p>
            <a:r>
              <a:rPr lang="en-US" sz="1700"/>
              <a:t>• Represents fusion of innovation, ingenuity, science, culture, and history and teaches the young</a:t>
            </a:r>
          </a:p>
        </p:txBody>
      </p:sp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3BB681F8-4BBF-69AB-1D14-79A9ED5940F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1"/>
            <a:ext cx="457711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Τίτλος 1">
            <a:extLst>
              <a:ext uri="{FF2B5EF4-FFF2-40B4-BE49-F238E27FC236}">
                <a16:creationId xmlns:a16="http://schemas.microsoft.com/office/drawing/2014/main" id="{F6161DD0-AF7C-6946-5F13-E1EE0F72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833" y="640080"/>
            <a:ext cx="40627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6600" dirty="0" err="1"/>
              <a:t>Προ</a:t>
            </a:r>
            <a:r>
              <a:rPr lang="en-US" sz="6600" dirty="0"/>
              <a:t>βάλλει</a:t>
            </a:r>
            <a:r>
              <a:rPr lang="en-US" sz="5400" dirty="0"/>
              <a:t> την </a:t>
            </a:r>
            <a:br>
              <a:rPr lang="el-GR" sz="5400" dirty="0"/>
            </a:br>
            <a:r>
              <a:rPr lang="en-US" sz="8800" dirty="0" err="1"/>
              <a:t>Ελλάδ</a:t>
            </a:r>
            <a:r>
              <a:rPr lang="en-US" sz="8800" dirty="0"/>
              <a:t>α</a:t>
            </a:r>
            <a:endParaRPr lang="en-US" sz="5400" dirty="0"/>
          </a:p>
        </p:txBody>
      </p:sp>
      <p:sp>
        <p:nvSpPr>
          <p:cNvPr id="28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7753" y="4409267"/>
            <a:ext cx="2606040" cy="18288"/>
          </a:xfrm>
          <a:custGeom>
            <a:avLst/>
            <a:gdLst>
              <a:gd name="connsiteX0" fmla="*/ 0 w 2606040"/>
              <a:gd name="connsiteY0" fmla="*/ 0 h 18288"/>
              <a:gd name="connsiteX1" fmla="*/ 625450 w 2606040"/>
              <a:gd name="connsiteY1" fmla="*/ 0 h 18288"/>
              <a:gd name="connsiteX2" fmla="*/ 1224839 w 2606040"/>
              <a:gd name="connsiteY2" fmla="*/ 0 h 18288"/>
              <a:gd name="connsiteX3" fmla="*/ 1824228 w 2606040"/>
              <a:gd name="connsiteY3" fmla="*/ 0 h 18288"/>
              <a:gd name="connsiteX4" fmla="*/ 2606040 w 2606040"/>
              <a:gd name="connsiteY4" fmla="*/ 0 h 18288"/>
              <a:gd name="connsiteX5" fmla="*/ 2606040 w 2606040"/>
              <a:gd name="connsiteY5" fmla="*/ 18288 h 18288"/>
              <a:gd name="connsiteX6" fmla="*/ 1902409 w 2606040"/>
              <a:gd name="connsiteY6" fmla="*/ 18288 h 18288"/>
              <a:gd name="connsiteX7" fmla="*/ 1276960 w 2606040"/>
              <a:gd name="connsiteY7" fmla="*/ 18288 h 18288"/>
              <a:gd name="connsiteX8" fmla="*/ 677570 w 2606040"/>
              <a:gd name="connsiteY8" fmla="*/ 18288 h 18288"/>
              <a:gd name="connsiteX9" fmla="*/ 0 w 2606040"/>
              <a:gd name="connsiteY9" fmla="*/ 18288 h 18288"/>
              <a:gd name="connsiteX10" fmla="*/ 0 w 2606040"/>
              <a:gd name="connsiteY10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06040" h="18288" fill="none" extrusionOk="0">
                <a:moveTo>
                  <a:pt x="0" y="0"/>
                </a:moveTo>
                <a:cubicBezTo>
                  <a:pt x="266776" y="-600"/>
                  <a:pt x="322756" y="3201"/>
                  <a:pt x="625450" y="0"/>
                </a:cubicBezTo>
                <a:cubicBezTo>
                  <a:pt x="928144" y="-3201"/>
                  <a:pt x="968141" y="9269"/>
                  <a:pt x="1224839" y="0"/>
                </a:cubicBezTo>
                <a:cubicBezTo>
                  <a:pt x="1481537" y="-9269"/>
                  <a:pt x="1569059" y="21947"/>
                  <a:pt x="1824228" y="0"/>
                </a:cubicBezTo>
                <a:cubicBezTo>
                  <a:pt x="2079397" y="-21947"/>
                  <a:pt x="2326053" y="-10194"/>
                  <a:pt x="2606040" y="0"/>
                </a:cubicBezTo>
                <a:cubicBezTo>
                  <a:pt x="2605462" y="4771"/>
                  <a:pt x="2606793" y="12323"/>
                  <a:pt x="2606040" y="18288"/>
                </a:cubicBezTo>
                <a:cubicBezTo>
                  <a:pt x="2256758" y="31410"/>
                  <a:pt x="2173673" y="-12878"/>
                  <a:pt x="1902409" y="18288"/>
                </a:cubicBezTo>
                <a:cubicBezTo>
                  <a:pt x="1631145" y="49454"/>
                  <a:pt x="1461378" y="5466"/>
                  <a:pt x="1276960" y="18288"/>
                </a:cubicBezTo>
                <a:cubicBezTo>
                  <a:pt x="1092542" y="31110"/>
                  <a:pt x="890442" y="13213"/>
                  <a:pt x="677570" y="18288"/>
                </a:cubicBezTo>
                <a:cubicBezTo>
                  <a:pt x="464698" y="23364"/>
                  <a:pt x="187648" y="35837"/>
                  <a:pt x="0" y="18288"/>
                </a:cubicBezTo>
                <a:cubicBezTo>
                  <a:pt x="841" y="12879"/>
                  <a:pt x="-726" y="3977"/>
                  <a:pt x="0" y="0"/>
                </a:cubicBezTo>
                <a:close/>
              </a:path>
              <a:path w="2606040" h="18288" stroke="0" extrusionOk="0">
                <a:moveTo>
                  <a:pt x="0" y="0"/>
                </a:moveTo>
                <a:cubicBezTo>
                  <a:pt x="197231" y="3803"/>
                  <a:pt x="358914" y="-9291"/>
                  <a:pt x="599389" y="0"/>
                </a:cubicBezTo>
                <a:cubicBezTo>
                  <a:pt x="839864" y="9291"/>
                  <a:pt x="979371" y="8509"/>
                  <a:pt x="1303020" y="0"/>
                </a:cubicBezTo>
                <a:cubicBezTo>
                  <a:pt x="1626669" y="-8509"/>
                  <a:pt x="1726300" y="7440"/>
                  <a:pt x="1876349" y="0"/>
                </a:cubicBezTo>
                <a:cubicBezTo>
                  <a:pt x="2026398" y="-7440"/>
                  <a:pt x="2430712" y="17957"/>
                  <a:pt x="2606040" y="0"/>
                </a:cubicBezTo>
                <a:cubicBezTo>
                  <a:pt x="2605426" y="8857"/>
                  <a:pt x="2606544" y="13619"/>
                  <a:pt x="2606040" y="18288"/>
                </a:cubicBezTo>
                <a:cubicBezTo>
                  <a:pt x="2393024" y="2241"/>
                  <a:pt x="2191161" y="39259"/>
                  <a:pt x="1980590" y="18288"/>
                </a:cubicBezTo>
                <a:cubicBezTo>
                  <a:pt x="1770019" y="-2683"/>
                  <a:pt x="1476440" y="36114"/>
                  <a:pt x="1276960" y="18288"/>
                </a:cubicBezTo>
                <a:cubicBezTo>
                  <a:pt x="1077480" y="463"/>
                  <a:pt x="880988" y="42125"/>
                  <a:pt x="651510" y="18288"/>
                </a:cubicBezTo>
                <a:cubicBezTo>
                  <a:pt x="422032" y="-5549"/>
                  <a:pt x="130744" y="-1947"/>
                  <a:pt x="0" y="18288"/>
                </a:cubicBezTo>
                <a:cubicBezTo>
                  <a:pt x="-487" y="10816"/>
                  <a:pt x="-839" y="605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722D2308-96E1-EDAB-7435-2CCB54C4D61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02"/>
          <a:stretch>
            <a:fillRect/>
          </a:stretch>
        </p:blipFill>
        <p:spPr>
          <a:xfrm>
            <a:off x="3983776" y="10"/>
            <a:ext cx="5159081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2255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E58F6-8283-5F4A-FD3C-989B4091A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Εικόνα 8">
            <a:extLst>
              <a:ext uri="{FF2B5EF4-FFF2-40B4-BE49-F238E27FC236}">
                <a16:creationId xmlns:a16="http://schemas.microsoft.com/office/drawing/2014/main" id="{886C8E6C-0112-EE5D-D273-72C97AB599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751"/>
            <a:ext cx="9144000" cy="6867549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DF836BA3-E8D7-10DE-845E-B8D14FBE1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04" y="180752"/>
            <a:ext cx="8895192" cy="77617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 defTabSz="914400">
              <a:lnSpc>
                <a:spcPct val="90000"/>
              </a:lnSpc>
            </a:pPr>
            <a:r>
              <a:rPr lang="el-GR" sz="3600" dirty="0">
                <a:solidFill>
                  <a:schemeClr val="bg1"/>
                </a:solidFill>
              </a:rPr>
              <a:t>Θα </a:t>
            </a:r>
            <a:r>
              <a:rPr lang="el-GR" dirty="0">
                <a:solidFill>
                  <a:schemeClr val="bg1"/>
                </a:solidFill>
              </a:rPr>
              <a:t>π</a:t>
            </a:r>
            <a:r>
              <a:rPr lang="en-US" dirty="0" err="1">
                <a:solidFill>
                  <a:schemeClr val="bg1"/>
                </a:solidFill>
              </a:rPr>
              <a:t>ρο</a:t>
            </a:r>
            <a:r>
              <a:rPr lang="en-US" dirty="0">
                <a:solidFill>
                  <a:schemeClr val="bg1"/>
                </a:solidFill>
              </a:rPr>
              <a:t>βάλλει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</a:rPr>
              <a:t>την</a:t>
            </a:r>
            <a:r>
              <a:rPr lang="el-GR" sz="32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Ελλάδ</a:t>
            </a:r>
            <a:r>
              <a:rPr lang="en-US" sz="4800" dirty="0">
                <a:solidFill>
                  <a:schemeClr val="bg1"/>
                </a:solidFill>
              </a:rPr>
              <a:t>α</a:t>
            </a:r>
            <a:r>
              <a:rPr lang="el-GR" sz="4800" dirty="0">
                <a:solidFill>
                  <a:schemeClr val="bg1"/>
                </a:solidFill>
              </a:rPr>
              <a:t> </a:t>
            </a:r>
            <a:r>
              <a:rPr lang="el-GR" sz="4000" dirty="0">
                <a:solidFill>
                  <a:schemeClr val="bg1"/>
                </a:solidFill>
              </a:rPr>
              <a:t>για </a:t>
            </a:r>
            <a:r>
              <a:rPr lang="el-GR" sz="4800" dirty="0">
                <a:solidFill>
                  <a:schemeClr val="bg1"/>
                </a:solidFill>
              </a:rPr>
              <a:t>πάντα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8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697" y="557191"/>
            <a:ext cx="2405360" cy="856940"/>
          </a:xfrm>
        </p:spPr>
        <p:txBody>
          <a:bodyPr>
            <a:normAutofit/>
          </a:bodyPr>
          <a:lstStyle/>
          <a:p>
            <a:r>
              <a:rPr lang="en-US" sz="3500" dirty="0"/>
              <a:t>Why LA28?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F509535-4F45-FB68-E000-DA7AD47EE8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16342287"/>
              </p:ext>
            </p:extLst>
          </p:nvPr>
        </p:nvGraphicFramePr>
        <p:xfrm>
          <a:off x="486698" y="1414131"/>
          <a:ext cx="2543582" cy="5007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4">
            <a:extLst>
              <a:ext uri="{FF2B5EF4-FFF2-40B4-BE49-F238E27FC236}">
                <a16:creationId xmlns:a16="http://schemas.microsoft.com/office/drawing/2014/main" id="{3A312CBC-9786-B4C9-97DE-27F0F82A8F5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500"/>
                    </a14:imgEffect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3504" y="-24849"/>
            <a:ext cx="871098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BBD6F-C698-CB9D-DFD1-6FCA51802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4D600-6C1A-3BEF-2549-07C2E2CE9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7" y="557191"/>
            <a:ext cx="2405360" cy="856940"/>
          </a:xfrm>
        </p:spPr>
        <p:txBody>
          <a:bodyPr>
            <a:normAutofit/>
          </a:bodyPr>
          <a:lstStyle/>
          <a:p>
            <a:r>
              <a:rPr lang="en-US" sz="3500" dirty="0"/>
              <a:t>Why LA28?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F18F7B3-D72D-617D-B6B2-3B7034AD474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6698" y="1414131"/>
          <a:ext cx="2543582" cy="5007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4">
            <a:extLst>
              <a:ext uri="{FF2B5EF4-FFF2-40B4-BE49-F238E27FC236}">
                <a16:creationId xmlns:a16="http://schemas.microsoft.com/office/drawing/2014/main" id="{0863F9AB-B4D6-FE11-73BC-9A37E0D0973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500"/>
                    </a14:imgEffect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3504" y="-24849"/>
            <a:ext cx="8710982" cy="6858000"/>
          </a:xfrm>
          <a:prstGeom prst="rect">
            <a:avLst/>
          </a:prstGeom>
        </p:spPr>
      </p:pic>
      <p:sp>
        <p:nvSpPr>
          <p:cNvPr id="8" name="Ορθογώνιο: Στρογγύλεμα γωνιών 7">
            <a:extLst>
              <a:ext uri="{FF2B5EF4-FFF2-40B4-BE49-F238E27FC236}">
                <a16:creationId xmlns:a16="http://schemas.microsoft.com/office/drawing/2014/main" id="{63404043-98C7-7D78-7BE0-D1BC9F0A8468}"/>
              </a:ext>
            </a:extLst>
          </p:cNvPr>
          <p:cNvSpPr/>
          <p:nvPr/>
        </p:nvSpPr>
        <p:spPr>
          <a:xfrm>
            <a:off x="3516978" y="4670815"/>
            <a:ext cx="2581851" cy="1958585"/>
          </a:xfrm>
          <a:prstGeom prst="round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4000" dirty="0"/>
              <a:t>Look what it says here</a:t>
            </a:r>
          </a:p>
        </p:txBody>
      </p: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8200F8F4-5335-691A-AF6A-27DE5F725E6C}"/>
              </a:ext>
            </a:extLst>
          </p:cNvPr>
          <p:cNvSpPr/>
          <p:nvPr/>
        </p:nvSpPr>
        <p:spPr>
          <a:xfrm>
            <a:off x="6352053" y="4003895"/>
            <a:ext cx="1365250" cy="111125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507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3" grpId="1" animBg="1"/>
      <p:bldP spid="13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0D32E-0188-EE6D-17F6-BFE839B3C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995C3-F99C-2434-D84E-107185E1C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7" y="557191"/>
            <a:ext cx="2405360" cy="856940"/>
          </a:xfrm>
        </p:spPr>
        <p:txBody>
          <a:bodyPr>
            <a:normAutofit/>
          </a:bodyPr>
          <a:lstStyle/>
          <a:p>
            <a:r>
              <a:rPr lang="en-US" sz="3500" dirty="0"/>
              <a:t>Why LA28?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0ED3C30-E3EB-2C3F-E103-C1B79C99D69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86698" y="1414131"/>
          <a:ext cx="2543582" cy="5007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4">
            <a:extLst>
              <a:ext uri="{FF2B5EF4-FFF2-40B4-BE49-F238E27FC236}">
                <a16:creationId xmlns:a16="http://schemas.microsoft.com/office/drawing/2014/main" id="{71208EA3-5501-FD92-2C6C-0D052BB4AD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500"/>
                    </a14:imgEffect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3504" y="-24849"/>
            <a:ext cx="8710982" cy="6858000"/>
          </a:xfrm>
          <a:prstGeom prst="rect">
            <a:avLst/>
          </a:prstGeom>
        </p:spPr>
      </p:pic>
      <p:grpSp>
        <p:nvGrpSpPr>
          <p:cNvPr id="7" name="Ομάδα 6">
            <a:extLst>
              <a:ext uri="{FF2B5EF4-FFF2-40B4-BE49-F238E27FC236}">
                <a16:creationId xmlns:a16="http://schemas.microsoft.com/office/drawing/2014/main" id="{B6A94F34-D9F6-7C22-D9F5-1742AB336373}"/>
              </a:ext>
            </a:extLst>
          </p:cNvPr>
          <p:cNvGrpSpPr/>
          <p:nvPr/>
        </p:nvGrpSpPr>
        <p:grpSpPr>
          <a:xfrm>
            <a:off x="3516978" y="4248150"/>
            <a:ext cx="2473901" cy="2173915"/>
            <a:chOff x="0" y="305266"/>
            <a:chExt cx="2543581" cy="1427400"/>
          </a:xfrm>
        </p:grpSpPr>
        <p:sp>
          <p:nvSpPr>
            <p:cNvPr id="8" name="Ορθογώνιο: Στρογγύλεμα γωνιών 7">
              <a:extLst>
                <a:ext uri="{FF2B5EF4-FFF2-40B4-BE49-F238E27FC236}">
                  <a16:creationId xmlns:a16="http://schemas.microsoft.com/office/drawing/2014/main" id="{0CAFA66D-DF62-7073-4A84-7F2FCE4EEA70}"/>
                </a:ext>
              </a:extLst>
            </p:cNvPr>
            <p:cNvSpPr/>
            <p:nvPr/>
          </p:nvSpPr>
          <p:spPr>
            <a:xfrm>
              <a:off x="0" y="305266"/>
              <a:ext cx="2543581" cy="142740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9" name="Ορθογώνιο: Στρογγύλεμα γωνιών 4">
              <a:extLst>
                <a:ext uri="{FF2B5EF4-FFF2-40B4-BE49-F238E27FC236}">
                  <a16:creationId xmlns:a16="http://schemas.microsoft.com/office/drawing/2014/main" id="{B7BD2DE8-6D6D-8EB3-6AAB-2D3C749A60E1}"/>
                </a:ext>
              </a:extLst>
            </p:cNvPr>
            <p:cNvSpPr txBox="1"/>
            <p:nvPr/>
          </p:nvSpPr>
          <p:spPr>
            <a:xfrm>
              <a:off x="69680" y="374946"/>
              <a:ext cx="2404221" cy="1288040"/>
            </a:xfrm>
            <a:prstGeom prst="rect">
              <a:avLst/>
            </a:prstGeom>
            <a:solidFill>
              <a:srgbClr val="FF0000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6600" kern="1200" dirty="0"/>
                <a:t>LA </a:t>
              </a:r>
              <a:r>
                <a:rPr lang="en-US" sz="2000" dirty="0"/>
                <a:t>in ancient Greek means 1</a:t>
              </a:r>
              <a:r>
                <a:rPr lang="en-US" sz="2000" baseline="30000" dirty="0"/>
                <a:t>st</a:t>
              </a:r>
              <a:r>
                <a:rPr lang="en-US" sz="2000" dirty="0"/>
                <a:t> year of the Olympiad</a:t>
              </a:r>
              <a:endParaRPr lang="en-US" sz="6600" kern="1200" dirty="0"/>
            </a:p>
          </p:txBody>
        </p:sp>
      </p:grpSp>
      <p:sp>
        <p:nvSpPr>
          <p:cNvPr id="13" name="Ορθογώνιο: Στρογγύλεμα γωνιών 12">
            <a:extLst>
              <a:ext uri="{FF2B5EF4-FFF2-40B4-BE49-F238E27FC236}">
                <a16:creationId xmlns:a16="http://schemas.microsoft.com/office/drawing/2014/main" id="{ADB8653D-7AB8-3D4A-7EA5-5D9D4C38D338}"/>
              </a:ext>
            </a:extLst>
          </p:cNvPr>
          <p:cNvSpPr/>
          <p:nvPr/>
        </p:nvSpPr>
        <p:spPr>
          <a:xfrm>
            <a:off x="6352053" y="4003895"/>
            <a:ext cx="1365250" cy="111125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71178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3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91835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352" y="350196"/>
            <a:ext cx="3485178" cy="1624520"/>
          </a:xfrm>
        </p:spPr>
        <p:txBody>
          <a:bodyPr anchor="ctr">
            <a:normAutofit/>
          </a:bodyPr>
          <a:lstStyle/>
          <a:p>
            <a:r>
              <a:rPr lang="en-US" sz="3500"/>
              <a:t>Key Moment in Ceremony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450" y="2565400"/>
            <a:ext cx="3981449" cy="3790949"/>
          </a:xfrm>
        </p:spPr>
        <p:txBody>
          <a:bodyPr anchor="ctr">
            <a:normAutofit/>
          </a:bodyPr>
          <a:lstStyle/>
          <a:p>
            <a:r>
              <a:rPr lang="en-US" sz="2400"/>
              <a:t>• An athlete or key figure presents the Antikythera Mechanism model on stage</a:t>
            </a:r>
          </a:p>
          <a:p>
            <a:r>
              <a:rPr lang="en-US" sz="2400"/>
              <a:t>• Symbolizes unity of past and future, tradition and innovation</a:t>
            </a:r>
          </a:p>
          <a:p>
            <a:r>
              <a:rPr lang="en-US" sz="2400"/>
              <a:t>• Complements Olympic flame as a symbol connecting generations</a:t>
            </a:r>
            <a:endParaRPr lang="en-US" sz="2400" dirty="0"/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EE5C15A6-2592-DFC7-FB0D-F8E5243FC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882" y="-223283"/>
            <a:ext cx="4575131" cy="6858000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A4F59E69-780E-0003-9239-435926ADE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326" y="805288"/>
            <a:ext cx="726353" cy="11694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8C996F-6F49-C0D3-C32F-BE0015275E4D}"/>
              </a:ext>
            </a:extLst>
          </p:cNvPr>
          <p:cNvSpPr txBox="1"/>
          <p:nvPr/>
        </p:nvSpPr>
        <p:spPr>
          <a:xfrm>
            <a:off x="193313" y="6421027"/>
            <a:ext cx="87573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http://users.uoa.gr/~xmoussas/1_Antikythera-Mechanism_Olympic-Games-Proposal_2028/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601</Words>
  <Application>Microsoft Office PowerPoint</Application>
  <PresentationFormat>Προβολή στην οθόνη (4:3)</PresentationFormat>
  <Paragraphs>68</Paragraphs>
  <Slides>16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16</vt:i4>
      </vt:variant>
    </vt:vector>
  </HeadingPairs>
  <TitlesOfParts>
    <vt:vector size="19" baseType="lpstr">
      <vt:lpstr>Arial</vt:lpstr>
      <vt:lpstr>Calibri</vt:lpstr>
      <vt:lpstr>Office Theme</vt:lpstr>
      <vt:lpstr>Proposal: Antikythera Mechanism at LA28 Olympic Opening Ceremony</vt:lpstr>
      <vt:lpstr>Introduction</vt:lpstr>
      <vt:lpstr>Why the Antikythera Mechanism?</vt:lpstr>
      <vt:lpstr>Προβάλλει την  Ελλάδα</vt:lpstr>
      <vt:lpstr>Θα προβάλλει την Ελλάδα για πάντα</vt:lpstr>
      <vt:lpstr>Why LA28?</vt:lpstr>
      <vt:lpstr>Why LA28?</vt:lpstr>
      <vt:lpstr>Why LA28?</vt:lpstr>
      <vt:lpstr>Key Moment in Ceremony</vt:lpstr>
      <vt:lpstr>Broader Impact</vt:lpstr>
      <vt:lpstr>Support &amp; Next Steps</vt:lpstr>
      <vt:lpstr>Support &amp; Next Steps</vt:lpstr>
      <vt:lpstr>Support &amp; Next Steps</vt:lpstr>
      <vt:lpstr>Support &amp; Next Steps</vt:lpstr>
      <vt:lpstr>Support &amp; Next Steps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Xenophon Moussas</cp:lastModifiedBy>
  <cp:revision>6</cp:revision>
  <dcterms:created xsi:type="dcterms:W3CDTF">2013-01-27T09:14:16Z</dcterms:created>
  <dcterms:modified xsi:type="dcterms:W3CDTF">2025-05-18T19:36:48Z</dcterms:modified>
  <cp:category/>
</cp:coreProperties>
</file>