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1.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1"/>
  </p:notesMasterIdLst>
  <p:sldIdLst>
    <p:sldId id="274" r:id="rId2"/>
    <p:sldId id="2931" r:id="rId3"/>
    <p:sldId id="2777" r:id="rId4"/>
    <p:sldId id="2924" r:id="rId5"/>
    <p:sldId id="2925" r:id="rId6"/>
    <p:sldId id="2926" r:id="rId7"/>
    <p:sldId id="2927" r:id="rId8"/>
    <p:sldId id="2928" r:id="rId9"/>
    <p:sldId id="2918" r:id="rId10"/>
    <p:sldId id="292" r:id="rId11"/>
    <p:sldId id="293" r:id="rId12"/>
    <p:sldId id="272" r:id="rId13"/>
    <p:sldId id="2932" r:id="rId14"/>
    <p:sldId id="2933" r:id="rId15"/>
    <p:sldId id="2934" r:id="rId16"/>
    <p:sldId id="2935" r:id="rId17"/>
    <p:sldId id="2920" r:id="rId18"/>
    <p:sldId id="2922" r:id="rId19"/>
    <p:sldId id="2921" r:id="rId20"/>
    <p:sldId id="2854" r:id="rId21"/>
    <p:sldId id="295" r:id="rId22"/>
    <p:sldId id="2848" r:id="rId23"/>
    <p:sldId id="2847" r:id="rId24"/>
    <p:sldId id="2853" r:id="rId25"/>
    <p:sldId id="296" r:id="rId26"/>
    <p:sldId id="2856" r:id="rId27"/>
    <p:sldId id="2919" r:id="rId28"/>
    <p:sldId id="2857" r:id="rId29"/>
    <p:sldId id="2895" r:id="rId30"/>
    <p:sldId id="2896" r:id="rId31"/>
    <p:sldId id="2897" r:id="rId32"/>
    <p:sldId id="2917" r:id="rId33"/>
    <p:sldId id="2929" r:id="rId34"/>
    <p:sldId id="2778" r:id="rId35"/>
    <p:sldId id="257" r:id="rId36"/>
    <p:sldId id="297" r:id="rId37"/>
    <p:sldId id="256" r:id="rId38"/>
    <p:sldId id="260" r:id="rId39"/>
    <p:sldId id="294" r:id="rId40"/>
    <p:sldId id="2930" r:id="rId41"/>
    <p:sldId id="258" r:id="rId42"/>
    <p:sldId id="259" r:id="rId43"/>
    <p:sldId id="2849" r:id="rId44"/>
    <p:sldId id="2850" r:id="rId45"/>
    <p:sldId id="2923" r:id="rId46"/>
    <p:sldId id="285" r:id="rId47"/>
    <p:sldId id="310" r:id="rId48"/>
    <p:sldId id="311" r:id="rId49"/>
    <p:sldId id="312" r:id="rId50"/>
    <p:sldId id="313" r:id="rId51"/>
    <p:sldId id="314" r:id="rId52"/>
    <p:sldId id="303" r:id="rId53"/>
    <p:sldId id="308" r:id="rId54"/>
    <p:sldId id="309" r:id="rId55"/>
    <p:sldId id="304" r:id="rId56"/>
    <p:sldId id="305" r:id="rId57"/>
    <p:sldId id="306" r:id="rId58"/>
    <p:sldId id="307" r:id="rId59"/>
    <p:sldId id="299" r:id="rId60"/>
    <p:sldId id="315" r:id="rId61"/>
    <p:sldId id="316" r:id="rId62"/>
    <p:sldId id="263" r:id="rId63"/>
    <p:sldId id="2775" r:id="rId64"/>
    <p:sldId id="2776" r:id="rId65"/>
    <p:sldId id="298" r:id="rId66"/>
    <p:sldId id="291" r:id="rId67"/>
    <p:sldId id="317" r:id="rId68"/>
    <p:sldId id="2842" r:id="rId69"/>
    <p:sldId id="2840" r:id="rId70"/>
    <p:sldId id="2845" r:id="rId71"/>
    <p:sldId id="2852" r:id="rId72"/>
    <p:sldId id="350" r:id="rId73"/>
    <p:sldId id="2851" r:id="rId74"/>
    <p:sldId id="2266" r:id="rId75"/>
    <p:sldId id="2269" r:id="rId76"/>
    <p:sldId id="2779" r:id="rId77"/>
    <p:sldId id="2793" r:id="rId78"/>
    <p:sldId id="2784" r:id="rId79"/>
    <p:sldId id="264" r:id="rId80"/>
    <p:sldId id="265" r:id="rId81"/>
    <p:sldId id="270" r:id="rId82"/>
    <p:sldId id="266" r:id="rId83"/>
    <p:sldId id="284" r:id="rId84"/>
    <p:sldId id="289" r:id="rId85"/>
    <p:sldId id="290" r:id="rId86"/>
    <p:sldId id="277" r:id="rId87"/>
    <p:sldId id="275" r:id="rId88"/>
    <p:sldId id="281" r:id="rId89"/>
    <p:sldId id="280" r:id="rId90"/>
  </p:sldIdLst>
  <p:sldSz cx="6589713" cy="11341100"/>
  <p:notesSz cx="6858000" cy="9144000"/>
  <p:defaultTextStyle>
    <a:defPPr>
      <a:defRPr lang="el-GR"/>
    </a:defPPr>
    <a:lvl1pPr marL="0" algn="l" defTabSz="930661" rtl="0" eaLnBrk="1" latinLnBrk="0" hangingPunct="1">
      <a:defRPr sz="1800" kern="1200">
        <a:solidFill>
          <a:schemeClr val="tx1"/>
        </a:solidFill>
        <a:latin typeface="+mn-lt"/>
        <a:ea typeface="+mn-ea"/>
        <a:cs typeface="+mn-cs"/>
      </a:defRPr>
    </a:lvl1pPr>
    <a:lvl2pPr marL="465330" algn="l" defTabSz="930661" rtl="0" eaLnBrk="1" latinLnBrk="0" hangingPunct="1">
      <a:defRPr sz="1800" kern="1200">
        <a:solidFill>
          <a:schemeClr val="tx1"/>
        </a:solidFill>
        <a:latin typeface="+mn-lt"/>
        <a:ea typeface="+mn-ea"/>
        <a:cs typeface="+mn-cs"/>
      </a:defRPr>
    </a:lvl2pPr>
    <a:lvl3pPr marL="930661" algn="l" defTabSz="930661" rtl="0" eaLnBrk="1" latinLnBrk="0" hangingPunct="1">
      <a:defRPr sz="1800" kern="1200">
        <a:solidFill>
          <a:schemeClr val="tx1"/>
        </a:solidFill>
        <a:latin typeface="+mn-lt"/>
        <a:ea typeface="+mn-ea"/>
        <a:cs typeface="+mn-cs"/>
      </a:defRPr>
    </a:lvl3pPr>
    <a:lvl4pPr marL="1395992" algn="l" defTabSz="930661" rtl="0" eaLnBrk="1" latinLnBrk="0" hangingPunct="1">
      <a:defRPr sz="1800" kern="1200">
        <a:solidFill>
          <a:schemeClr val="tx1"/>
        </a:solidFill>
        <a:latin typeface="+mn-lt"/>
        <a:ea typeface="+mn-ea"/>
        <a:cs typeface="+mn-cs"/>
      </a:defRPr>
    </a:lvl4pPr>
    <a:lvl5pPr marL="1861323" algn="l" defTabSz="930661" rtl="0" eaLnBrk="1" latinLnBrk="0" hangingPunct="1">
      <a:defRPr sz="1800" kern="1200">
        <a:solidFill>
          <a:schemeClr val="tx1"/>
        </a:solidFill>
        <a:latin typeface="+mn-lt"/>
        <a:ea typeface="+mn-ea"/>
        <a:cs typeface="+mn-cs"/>
      </a:defRPr>
    </a:lvl5pPr>
    <a:lvl6pPr marL="2326654" algn="l" defTabSz="930661" rtl="0" eaLnBrk="1" latinLnBrk="0" hangingPunct="1">
      <a:defRPr sz="1800" kern="1200">
        <a:solidFill>
          <a:schemeClr val="tx1"/>
        </a:solidFill>
        <a:latin typeface="+mn-lt"/>
        <a:ea typeface="+mn-ea"/>
        <a:cs typeface="+mn-cs"/>
      </a:defRPr>
    </a:lvl6pPr>
    <a:lvl7pPr marL="2791984" algn="l" defTabSz="930661" rtl="0" eaLnBrk="1" latinLnBrk="0" hangingPunct="1">
      <a:defRPr sz="1800" kern="1200">
        <a:solidFill>
          <a:schemeClr val="tx1"/>
        </a:solidFill>
        <a:latin typeface="+mn-lt"/>
        <a:ea typeface="+mn-ea"/>
        <a:cs typeface="+mn-cs"/>
      </a:defRPr>
    </a:lvl7pPr>
    <a:lvl8pPr marL="3257315" algn="l" defTabSz="930661" rtl="0" eaLnBrk="1" latinLnBrk="0" hangingPunct="1">
      <a:defRPr sz="1800" kern="1200">
        <a:solidFill>
          <a:schemeClr val="tx1"/>
        </a:solidFill>
        <a:latin typeface="+mn-lt"/>
        <a:ea typeface="+mn-ea"/>
        <a:cs typeface="+mn-cs"/>
      </a:defRPr>
    </a:lvl8pPr>
    <a:lvl9pPr marL="3722646" algn="l" defTabSz="930661"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573">
          <p15:clr>
            <a:srgbClr val="A4A3A4"/>
          </p15:clr>
        </p15:guide>
        <p15:guide id="2" pos="20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231" autoAdjust="0"/>
  </p:normalViewPr>
  <p:slideViewPr>
    <p:cSldViewPr>
      <p:cViewPr varScale="1">
        <p:scale>
          <a:sx n="54" d="100"/>
          <a:sy n="54" d="100"/>
        </p:scale>
        <p:origin x="2652" y="69"/>
      </p:cViewPr>
      <p:guideLst>
        <p:guide orient="horz" pos="3573"/>
        <p:guide pos="2076"/>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6-10T15:17:18.334"/>
    </inkml:context>
    <inkml:brush xml:id="br0">
      <inkml:brushProperty name="width" value="0.5" units="cm"/>
      <inkml:brushProperty name="height" value="1" units="cm"/>
      <inkml:brushProperty name="color" value="#EF0C4D"/>
      <inkml:brushProperty name="tip" value="rectangle"/>
      <inkml:brushProperty name="rasterOp" value="maskPen"/>
      <inkml:brushProperty name="ignorePressure" value="1"/>
    </inkml:brush>
  </inkml:definitions>
  <inkml:trace contextRef="#ctx0" brushRef="#br0">2138 39,'-24'0,"-3"0,-11 0,-270 0,187 3,0 7,37 3,21-4,25-3,-43 5,71-10,-134 19,111-14,-17 4,19-3,25-6,-34 8,6 3,1 0,13-6,-39 14,42-13,-18 8,31-12,0-1,1 0,-1 1,-3 3,-11 13,9-10,-12 17,1 2,-3 5,1-4,2-1,14-20,-24 34,-19 24,-7 11,-61 89,103-146,-10 15,8-10,-21 44,-2 18,-5 9,36-80,-18 41,19-38,-5 21,2-1,-2 19,10-42,-9 62,1-4,3-35,-5 34,8 1,4 2,1-61,-1 50,0-44,-5 26,-4 95,9-99,1-21,4 19,-2-28,10 66,-5-33,16 52,-2-20,12 43,-23-83,3-2,30 60,19 14,-52-94,5 11,-12-21,0 0,1 0,-1-1,9 8,32 26,13 3,-33-23,39 34,-56-46,76 58,-67-54,59 41,-24-19,62 28,-45-32,31 1,-28-14,-55-13,37 7,21 2,47 2,38-5,15-9,-116 0,-58 0,51-1,34-4,2-5,-23 1,81-15,-2-6,65-31,-144 37,51-25,47-42,-67 24,-48 27,5-6,9-10,4-4,37-37,-4-4,-41 38,-9 5,-9 6,-6 7,-8 6,-6 6,-14 20,0 1,7-21,-1-12,-8 30,5-22,1-8,0-7,0-8,2-12,26-150,-28 157,-2 9,-3 9,-3 8,-2 25,0 1,-1-1,-1 1,0-1,-5-18,-3 1,-2-3,-18-38,9 23,1 0,-2-7,-4-4,-6-6,-2 1,10 20,-2-5,23 43,-64-116,67 122,-45-74,10 25,22 32,-11-16,-19-22,-3 0,43 53,-67-76,-3 5,5 5,35 37,-1 2,-22-8,-2 3,-62-23,101 51,-27-13,0 4,30 11,0 1,-1 1,1 0,0 2,-33 0,26 3,0 1,-36 11,-43 21,-16 9,87-33,16-7,0-1,0 0,0-1,-28 0,42-2,-6 0,-10 1,15-1,0 1,0-1,0 1,0-1,1 1,-1 0,0 0,0 0,-3 2,4-2,0 0,0 0,0 0,1 0,-1 0,0 0,0 0,1 0,-1 0,1 0,-1 1,1-1,-1 0,1 1,-1 0,0 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FD7BA4-7439-4F81-B3CB-D1918F7F895A}" type="datetimeFigureOut">
              <a:rPr lang="el-GR" smtClean="0"/>
              <a:t>27/1/2026</a:t>
            </a:fld>
            <a:endParaRPr lang="el-GR"/>
          </a:p>
        </p:txBody>
      </p:sp>
      <p:sp>
        <p:nvSpPr>
          <p:cNvPr id="4" name="Θέση εικόνας διαφάνειας 3"/>
          <p:cNvSpPr>
            <a:spLocks noGrp="1" noRot="1" noChangeAspect="1"/>
          </p:cNvSpPr>
          <p:nvPr>
            <p:ph type="sldImg" idx="2"/>
          </p:nvPr>
        </p:nvSpPr>
        <p:spPr>
          <a:xfrm>
            <a:off x="2432050" y="685800"/>
            <a:ext cx="19939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14A99C-B041-47A2-BC9F-CFEA785DD641}" type="slidenum">
              <a:rPr lang="el-GR" smtClean="0"/>
              <a:t>‹#›</a:t>
            </a:fld>
            <a:endParaRPr lang="el-GR"/>
          </a:p>
        </p:txBody>
      </p:sp>
    </p:spTree>
    <p:extLst>
      <p:ext uri="{BB962C8B-B14F-4D97-AF65-F5344CB8AC3E}">
        <p14:creationId xmlns:p14="http://schemas.microsoft.com/office/powerpoint/2010/main" val="2439232760"/>
      </p:ext>
    </p:extLst>
  </p:cSld>
  <p:clrMap bg1="lt1" tx1="dk1" bg2="lt2" tx2="dk2" accent1="accent1" accent2="accent2" accent3="accent3" accent4="accent4" accent5="accent5" accent6="accent6" hlink="hlink" folHlink="folHlink"/>
  <p:notesStyle>
    <a:lvl1pPr marL="0" algn="l" defTabSz="929305" rtl="0" eaLnBrk="1" latinLnBrk="0" hangingPunct="1">
      <a:defRPr sz="1200" kern="1200">
        <a:solidFill>
          <a:schemeClr val="tx1"/>
        </a:solidFill>
        <a:latin typeface="+mn-lt"/>
        <a:ea typeface="+mn-ea"/>
        <a:cs typeface="+mn-cs"/>
      </a:defRPr>
    </a:lvl1pPr>
    <a:lvl2pPr marL="464652" algn="l" defTabSz="929305" rtl="0" eaLnBrk="1" latinLnBrk="0" hangingPunct="1">
      <a:defRPr sz="1200" kern="1200">
        <a:solidFill>
          <a:schemeClr val="tx1"/>
        </a:solidFill>
        <a:latin typeface="+mn-lt"/>
        <a:ea typeface="+mn-ea"/>
        <a:cs typeface="+mn-cs"/>
      </a:defRPr>
    </a:lvl2pPr>
    <a:lvl3pPr marL="929305" algn="l" defTabSz="929305" rtl="0" eaLnBrk="1" latinLnBrk="0" hangingPunct="1">
      <a:defRPr sz="1200" kern="1200">
        <a:solidFill>
          <a:schemeClr val="tx1"/>
        </a:solidFill>
        <a:latin typeface="+mn-lt"/>
        <a:ea typeface="+mn-ea"/>
        <a:cs typeface="+mn-cs"/>
      </a:defRPr>
    </a:lvl3pPr>
    <a:lvl4pPr marL="1393957" algn="l" defTabSz="929305" rtl="0" eaLnBrk="1" latinLnBrk="0" hangingPunct="1">
      <a:defRPr sz="1200" kern="1200">
        <a:solidFill>
          <a:schemeClr val="tx1"/>
        </a:solidFill>
        <a:latin typeface="+mn-lt"/>
        <a:ea typeface="+mn-ea"/>
        <a:cs typeface="+mn-cs"/>
      </a:defRPr>
    </a:lvl4pPr>
    <a:lvl5pPr marL="1858609" algn="l" defTabSz="929305" rtl="0" eaLnBrk="1" latinLnBrk="0" hangingPunct="1">
      <a:defRPr sz="1200" kern="1200">
        <a:solidFill>
          <a:schemeClr val="tx1"/>
        </a:solidFill>
        <a:latin typeface="+mn-lt"/>
        <a:ea typeface="+mn-ea"/>
        <a:cs typeface="+mn-cs"/>
      </a:defRPr>
    </a:lvl5pPr>
    <a:lvl6pPr marL="2323262" algn="l" defTabSz="929305" rtl="0" eaLnBrk="1" latinLnBrk="0" hangingPunct="1">
      <a:defRPr sz="1200" kern="1200">
        <a:solidFill>
          <a:schemeClr val="tx1"/>
        </a:solidFill>
        <a:latin typeface="+mn-lt"/>
        <a:ea typeface="+mn-ea"/>
        <a:cs typeface="+mn-cs"/>
      </a:defRPr>
    </a:lvl6pPr>
    <a:lvl7pPr marL="2787914" algn="l" defTabSz="929305" rtl="0" eaLnBrk="1" latinLnBrk="0" hangingPunct="1">
      <a:defRPr sz="1200" kern="1200">
        <a:solidFill>
          <a:schemeClr val="tx1"/>
        </a:solidFill>
        <a:latin typeface="+mn-lt"/>
        <a:ea typeface="+mn-ea"/>
        <a:cs typeface="+mn-cs"/>
      </a:defRPr>
    </a:lvl7pPr>
    <a:lvl8pPr marL="3252567" algn="l" defTabSz="929305" rtl="0" eaLnBrk="1" latinLnBrk="0" hangingPunct="1">
      <a:defRPr sz="1200" kern="1200">
        <a:solidFill>
          <a:schemeClr val="tx1"/>
        </a:solidFill>
        <a:latin typeface="+mn-lt"/>
        <a:ea typeface="+mn-ea"/>
        <a:cs typeface="+mn-cs"/>
      </a:defRPr>
    </a:lvl8pPr>
    <a:lvl9pPr marL="3717219" algn="l" defTabSz="92930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Α</a:t>
            </a:r>
            <a:r>
              <a:rPr lang="el-GR" baseline="0" dirty="0"/>
              <a:t> όψη του μηχανισμού</a:t>
            </a:r>
            <a:endParaRPr lang="el-GR" dirty="0"/>
          </a:p>
        </p:txBody>
      </p:sp>
      <p:sp>
        <p:nvSpPr>
          <p:cNvPr id="4" name="Θέση αριθμού διαφάνειας 3"/>
          <p:cNvSpPr>
            <a:spLocks noGrp="1"/>
          </p:cNvSpPr>
          <p:nvPr>
            <p:ph type="sldNum" sz="quarter" idx="10"/>
          </p:nvPr>
        </p:nvSpPr>
        <p:spPr/>
        <p:txBody>
          <a:bodyPr/>
          <a:lstStyle/>
          <a:p>
            <a:fld id="{4214A99C-B041-47A2-BC9F-CFEA785DD641}" type="slidenum">
              <a:rPr lang="el-GR" smtClean="0"/>
              <a:t>34</a:t>
            </a:fld>
            <a:endParaRPr lang="el-GR"/>
          </a:p>
        </p:txBody>
      </p:sp>
    </p:spTree>
    <p:extLst>
      <p:ext uri="{BB962C8B-B14F-4D97-AF65-F5344CB8AC3E}">
        <p14:creationId xmlns:p14="http://schemas.microsoft.com/office/powerpoint/2010/main" val="846898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Α</a:t>
            </a:r>
            <a:r>
              <a:rPr lang="el-GR" baseline="0" dirty="0"/>
              <a:t> όψη του μηχανισμού</a:t>
            </a:r>
            <a:endParaRPr lang="el-GR" dirty="0"/>
          </a:p>
        </p:txBody>
      </p:sp>
      <p:sp>
        <p:nvSpPr>
          <p:cNvPr id="4" name="Θέση αριθμού διαφάνειας 3"/>
          <p:cNvSpPr>
            <a:spLocks noGrp="1"/>
          </p:cNvSpPr>
          <p:nvPr>
            <p:ph type="sldNum" sz="quarter" idx="10"/>
          </p:nvPr>
        </p:nvSpPr>
        <p:spPr/>
        <p:txBody>
          <a:bodyPr/>
          <a:lstStyle/>
          <a:p>
            <a:fld id="{4214A99C-B041-47A2-BC9F-CFEA785DD641}" type="slidenum">
              <a:rPr lang="el-GR" smtClean="0"/>
              <a:t>35</a:t>
            </a:fld>
            <a:endParaRPr lang="el-GR"/>
          </a:p>
        </p:txBody>
      </p:sp>
    </p:spTree>
    <p:extLst>
      <p:ext uri="{BB962C8B-B14F-4D97-AF65-F5344CB8AC3E}">
        <p14:creationId xmlns:p14="http://schemas.microsoft.com/office/powerpoint/2010/main" val="846898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29305" rtl="0" eaLnBrk="1" fontAlgn="auto" latinLnBrk="0" hangingPunct="1">
              <a:lnSpc>
                <a:spcPct val="100000"/>
              </a:lnSpc>
              <a:spcBef>
                <a:spcPts val="0"/>
              </a:spcBef>
              <a:spcAft>
                <a:spcPts val="0"/>
              </a:spcAft>
              <a:buClrTx/>
              <a:buSzTx/>
              <a:buFontTx/>
              <a:buNone/>
              <a:tabLst/>
              <a:defRPr/>
            </a:pPr>
            <a:r>
              <a:rPr lang="el-GR" dirty="0"/>
              <a:t>Β </a:t>
            </a:r>
            <a:r>
              <a:rPr lang="el-GR" baseline="0" dirty="0"/>
              <a:t>όψη του μηχανισμού</a:t>
            </a:r>
            <a:endParaRPr lang="el-GR" dirty="0"/>
          </a:p>
          <a:p>
            <a:endParaRPr lang="el-GR" dirty="0"/>
          </a:p>
        </p:txBody>
      </p:sp>
      <p:sp>
        <p:nvSpPr>
          <p:cNvPr id="4" name="Θέση αριθμού διαφάνειας 3"/>
          <p:cNvSpPr>
            <a:spLocks noGrp="1"/>
          </p:cNvSpPr>
          <p:nvPr>
            <p:ph type="sldNum" sz="quarter" idx="10"/>
          </p:nvPr>
        </p:nvSpPr>
        <p:spPr/>
        <p:txBody>
          <a:bodyPr/>
          <a:lstStyle/>
          <a:p>
            <a:fld id="{4214A99C-B041-47A2-BC9F-CFEA785DD641}" type="slidenum">
              <a:rPr lang="el-GR" smtClean="0"/>
              <a:t>37</a:t>
            </a:fld>
            <a:endParaRPr lang="el-GR"/>
          </a:p>
        </p:txBody>
      </p:sp>
    </p:spTree>
    <p:extLst>
      <p:ext uri="{BB962C8B-B14F-4D97-AF65-F5344CB8AC3E}">
        <p14:creationId xmlns:p14="http://schemas.microsoft.com/office/powerpoint/2010/main" val="3649654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29305" rtl="0" eaLnBrk="1" fontAlgn="auto" latinLnBrk="0" hangingPunct="1">
              <a:lnSpc>
                <a:spcPct val="100000"/>
              </a:lnSpc>
              <a:spcBef>
                <a:spcPts val="0"/>
              </a:spcBef>
              <a:spcAft>
                <a:spcPts val="0"/>
              </a:spcAft>
              <a:buClrTx/>
              <a:buSzTx/>
              <a:buFontTx/>
              <a:buNone/>
              <a:tabLst/>
              <a:defRPr/>
            </a:pPr>
            <a:r>
              <a:rPr lang="el-GR" dirty="0"/>
              <a:t>Β </a:t>
            </a:r>
            <a:r>
              <a:rPr lang="el-GR" baseline="0" dirty="0"/>
              <a:t>όψη του μηχανισμού </a:t>
            </a:r>
            <a:endParaRPr lang="el-GR" dirty="0"/>
          </a:p>
          <a:p>
            <a:endParaRPr lang="el-GR" dirty="0"/>
          </a:p>
        </p:txBody>
      </p:sp>
      <p:sp>
        <p:nvSpPr>
          <p:cNvPr id="4" name="Θέση αριθμού διαφάνειας 3"/>
          <p:cNvSpPr>
            <a:spLocks noGrp="1"/>
          </p:cNvSpPr>
          <p:nvPr>
            <p:ph type="sldNum" sz="quarter" idx="10"/>
          </p:nvPr>
        </p:nvSpPr>
        <p:spPr/>
        <p:txBody>
          <a:bodyPr/>
          <a:lstStyle/>
          <a:p>
            <a:fld id="{4214A99C-B041-47A2-BC9F-CFEA785DD641}" type="slidenum">
              <a:rPr lang="el-GR" smtClean="0"/>
              <a:t>38</a:t>
            </a:fld>
            <a:endParaRPr lang="el-GR"/>
          </a:p>
        </p:txBody>
      </p:sp>
    </p:spTree>
    <p:extLst>
      <p:ext uri="{BB962C8B-B14F-4D97-AF65-F5344CB8AC3E}">
        <p14:creationId xmlns:p14="http://schemas.microsoft.com/office/powerpoint/2010/main" val="184817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29305" rtl="0" eaLnBrk="1" fontAlgn="auto" latinLnBrk="0" hangingPunct="1">
              <a:lnSpc>
                <a:spcPct val="100000"/>
              </a:lnSpc>
              <a:spcBef>
                <a:spcPts val="0"/>
              </a:spcBef>
              <a:spcAft>
                <a:spcPts val="0"/>
              </a:spcAft>
              <a:buClrTx/>
              <a:buSzTx/>
              <a:buFontTx/>
              <a:buNone/>
              <a:tabLst/>
              <a:defRPr/>
            </a:pPr>
            <a:r>
              <a:rPr lang="el-GR" baseline="0" dirty="0"/>
              <a:t>Πόρτα του μηχανισμού</a:t>
            </a:r>
            <a:endParaRPr lang="el-GR" dirty="0"/>
          </a:p>
          <a:p>
            <a:endParaRPr lang="el-GR" dirty="0"/>
          </a:p>
        </p:txBody>
      </p:sp>
      <p:sp>
        <p:nvSpPr>
          <p:cNvPr id="4" name="Θέση αριθμού διαφάνειας 3"/>
          <p:cNvSpPr>
            <a:spLocks noGrp="1"/>
          </p:cNvSpPr>
          <p:nvPr>
            <p:ph type="sldNum" sz="quarter" idx="10"/>
          </p:nvPr>
        </p:nvSpPr>
        <p:spPr/>
        <p:txBody>
          <a:bodyPr/>
          <a:lstStyle/>
          <a:p>
            <a:fld id="{4214A99C-B041-47A2-BC9F-CFEA785DD641}" type="slidenum">
              <a:rPr lang="el-GR" smtClean="0"/>
              <a:t>41</a:t>
            </a:fld>
            <a:endParaRPr lang="el-GR"/>
          </a:p>
        </p:txBody>
      </p:sp>
    </p:spTree>
    <p:extLst>
      <p:ext uri="{BB962C8B-B14F-4D97-AF65-F5344CB8AC3E}">
        <p14:creationId xmlns:p14="http://schemas.microsoft.com/office/powerpoint/2010/main" val="2321259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29305" rtl="0" eaLnBrk="1" fontAlgn="auto" latinLnBrk="0" hangingPunct="1">
              <a:lnSpc>
                <a:spcPct val="100000"/>
              </a:lnSpc>
              <a:spcBef>
                <a:spcPts val="0"/>
              </a:spcBef>
              <a:spcAft>
                <a:spcPts val="0"/>
              </a:spcAft>
              <a:buClrTx/>
              <a:buSzTx/>
              <a:buFontTx/>
              <a:buNone/>
              <a:tabLst/>
              <a:defRPr/>
            </a:pPr>
            <a:r>
              <a:rPr lang="el-GR" baseline="0" dirty="0"/>
              <a:t>Πόρτα του μηχανισμού</a:t>
            </a:r>
            <a:endParaRPr lang="el-GR" dirty="0"/>
          </a:p>
          <a:p>
            <a:endParaRPr lang="el-GR" dirty="0"/>
          </a:p>
        </p:txBody>
      </p:sp>
      <p:sp>
        <p:nvSpPr>
          <p:cNvPr id="4" name="Θέση αριθμού διαφάνειας 3"/>
          <p:cNvSpPr>
            <a:spLocks noGrp="1"/>
          </p:cNvSpPr>
          <p:nvPr>
            <p:ph type="sldNum" sz="quarter" idx="10"/>
          </p:nvPr>
        </p:nvSpPr>
        <p:spPr/>
        <p:txBody>
          <a:bodyPr/>
          <a:lstStyle/>
          <a:p>
            <a:fld id="{4214A99C-B041-47A2-BC9F-CFEA785DD641}" type="slidenum">
              <a:rPr lang="el-GR" smtClean="0"/>
              <a:t>42</a:t>
            </a:fld>
            <a:endParaRPr lang="el-GR"/>
          </a:p>
        </p:txBody>
      </p:sp>
    </p:spTree>
    <p:extLst>
      <p:ext uri="{BB962C8B-B14F-4D97-AF65-F5344CB8AC3E}">
        <p14:creationId xmlns:p14="http://schemas.microsoft.com/office/powerpoint/2010/main" val="3985474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5"/>
          </p:nvPr>
        </p:nvSpPr>
        <p:spPr/>
        <p:txBody>
          <a:bodyPr/>
          <a:lstStyle/>
          <a:p>
            <a:fld id="{4214A99C-B041-47A2-BC9F-CFEA785DD641}" type="slidenum">
              <a:rPr lang="el-GR" smtClean="0"/>
              <a:t>44</a:t>
            </a:fld>
            <a:endParaRPr lang="el-GR"/>
          </a:p>
        </p:txBody>
      </p:sp>
    </p:spTree>
    <p:extLst>
      <p:ext uri="{BB962C8B-B14F-4D97-AF65-F5344CB8AC3E}">
        <p14:creationId xmlns:p14="http://schemas.microsoft.com/office/powerpoint/2010/main" val="714442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2432050" y="768350"/>
            <a:ext cx="2220913" cy="3822700"/>
          </a:xfrm>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p:nvPr>
        </p:nvSpPr>
        <p:spPr/>
        <p:txBody>
          <a:bodyPr/>
          <a:lstStyle/>
          <a:p>
            <a:pPr>
              <a:defRPr/>
            </a:pPr>
            <a:fld id="{6E778E52-2AED-4BFA-A223-8E0A982E4831}" type="slidenum">
              <a:rPr lang="en-GB" smtClean="0"/>
              <a:pPr>
                <a:defRPr/>
              </a:pPr>
              <a:t>74</a:t>
            </a:fld>
            <a:endParaRPr lang="en-GB"/>
          </a:p>
        </p:txBody>
      </p:sp>
    </p:spTree>
    <p:extLst>
      <p:ext uri="{BB962C8B-B14F-4D97-AF65-F5344CB8AC3E}">
        <p14:creationId xmlns:p14="http://schemas.microsoft.com/office/powerpoint/2010/main" val="35009657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2432050" y="768350"/>
            <a:ext cx="2220913" cy="3822700"/>
          </a:xfrm>
        </p:spPr>
      </p:sp>
      <p:sp>
        <p:nvSpPr>
          <p:cNvPr id="3" name="Θέση σημειώσεων 2"/>
          <p:cNvSpPr>
            <a:spLocks noGrp="1"/>
          </p:cNvSpPr>
          <p:nvPr>
            <p:ph type="body" idx="1"/>
          </p:nvPr>
        </p:nvSpPr>
        <p:spPr/>
        <p:txBody>
          <a:bodyPr/>
          <a:lstStyle/>
          <a:p>
            <a:r>
              <a:rPr lang="el-GR" dirty="0"/>
              <a:t>Από το 582 π.Χ., την άνοιξη κάθε δεύτερου έτους Ίσθμια προς τιμή του Ποσειδώνα. </a:t>
            </a:r>
          </a:p>
          <a:p>
            <a:endParaRPr lang="el-GR" dirty="0"/>
          </a:p>
          <a:p>
            <a:r>
              <a:rPr lang="el-GR" dirty="0"/>
              <a:t>Στα Ίσθμια του 336 π.Χ. οι Έλληνες επέλεξαν τον Μέγα Αλέξανδρο για να τους οδηγήσει στον πόλεμο κατά των Περσών.</a:t>
            </a:r>
          </a:p>
        </p:txBody>
      </p:sp>
      <p:sp>
        <p:nvSpPr>
          <p:cNvPr id="4" name="Θέση αριθμού διαφάνειας 3"/>
          <p:cNvSpPr>
            <a:spLocks noGrp="1"/>
          </p:cNvSpPr>
          <p:nvPr>
            <p:ph type="sldNum"/>
          </p:nvPr>
        </p:nvSpPr>
        <p:spPr/>
        <p:txBody>
          <a:bodyPr/>
          <a:lstStyle/>
          <a:p>
            <a:pPr>
              <a:defRPr/>
            </a:pPr>
            <a:fld id="{6E778E52-2AED-4BFA-A223-8E0A982E4831}" type="slidenum">
              <a:rPr lang="en-GB" smtClean="0"/>
              <a:pPr>
                <a:defRPr/>
              </a:pPr>
              <a:t>75</a:t>
            </a:fld>
            <a:endParaRPr lang="en-GB"/>
          </a:p>
        </p:txBody>
      </p:sp>
    </p:spTree>
    <p:extLst>
      <p:ext uri="{BB962C8B-B14F-4D97-AF65-F5344CB8AC3E}">
        <p14:creationId xmlns:p14="http://schemas.microsoft.com/office/powerpoint/2010/main" val="1058708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2432050" y="768350"/>
            <a:ext cx="2220913" cy="3822700"/>
          </a:xfrm>
        </p:spPr>
      </p:sp>
      <p:sp>
        <p:nvSpPr>
          <p:cNvPr id="3" name="Θέση σημειώσεων 2"/>
          <p:cNvSpPr>
            <a:spLocks noGrp="1"/>
          </p:cNvSpPr>
          <p:nvPr>
            <p:ph type="body" idx="1"/>
          </p:nvPr>
        </p:nvSpPr>
        <p:spPr/>
        <p:txBody>
          <a:bodyPr/>
          <a:lstStyle/>
          <a:p>
            <a:r>
              <a:rPr lang="el-GR" dirty="0"/>
              <a:t>Από το 582 π.Χ., την άνοιξη κάθε δεύτερου έτους Ίσθμια προς τιμή του \Ποσειδώνα. </a:t>
            </a:r>
          </a:p>
          <a:p>
            <a:r>
              <a:rPr lang="el-GR" dirty="0"/>
              <a:t>Στα Ίσθμια του 336 π.Χ. οι Έλληνες επέλεξαν τον Μέγα Αλέξανδρο για να τους οδηγήσει στον πόλεμο κατά των Περσών.</a:t>
            </a:r>
          </a:p>
        </p:txBody>
      </p:sp>
      <p:sp>
        <p:nvSpPr>
          <p:cNvPr id="4" name="Θέση αριθμού διαφάνειας 3"/>
          <p:cNvSpPr>
            <a:spLocks noGrp="1"/>
          </p:cNvSpPr>
          <p:nvPr>
            <p:ph type="sldNum"/>
          </p:nvPr>
        </p:nvSpPr>
        <p:spPr/>
        <p:txBody>
          <a:bodyPr/>
          <a:lstStyle/>
          <a:p>
            <a:pPr>
              <a:defRPr/>
            </a:pPr>
            <a:fld id="{6E778E52-2AED-4BFA-A223-8E0A982E4831}" type="slidenum">
              <a:rPr lang="en-GB" smtClean="0"/>
              <a:pPr>
                <a:defRPr/>
              </a:pPr>
              <a:t>76</a:t>
            </a:fld>
            <a:endParaRPr lang="en-GB"/>
          </a:p>
        </p:txBody>
      </p:sp>
    </p:spTree>
    <p:extLst>
      <p:ext uri="{BB962C8B-B14F-4D97-AF65-F5344CB8AC3E}">
        <p14:creationId xmlns:p14="http://schemas.microsoft.com/office/powerpoint/2010/main" val="959746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indent="0">
              <a:buNone/>
            </a:pPr>
            <a:r>
              <a:rPr lang="el-GR" sz="1200" dirty="0"/>
              <a:t>Ένα τμήμα της Α όψης του μηχανισμού με τον Ήλιο και την Σελήνη. </a:t>
            </a:r>
          </a:p>
          <a:p>
            <a:pPr marL="0" indent="0">
              <a:buNone/>
            </a:pPr>
            <a:r>
              <a:rPr lang="el-GR" sz="1200" dirty="0"/>
              <a:t>Μπορούμε να κάνουμε μια τέτοια κατασκευή;</a:t>
            </a:r>
          </a:p>
          <a:p>
            <a:endParaRPr lang="el-GR" dirty="0"/>
          </a:p>
        </p:txBody>
      </p:sp>
      <p:sp>
        <p:nvSpPr>
          <p:cNvPr id="4" name="Θέση αριθμού διαφάνειας 3"/>
          <p:cNvSpPr>
            <a:spLocks noGrp="1"/>
          </p:cNvSpPr>
          <p:nvPr>
            <p:ph type="sldNum" sz="quarter" idx="10"/>
          </p:nvPr>
        </p:nvSpPr>
        <p:spPr/>
        <p:txBody>
          <a:bodyPr/>
          <a:lstStyle/>
          <a:p>
            <a:fld id="{4214A99C-B041-47A2-BC9F-CFEA785DD641}" type="slidenum">
              <a:rPr lang="el-GR" smtClean="0"/>
              <a:t>86</a:t>
            </a:fld>
            <a:endParaRPr lang="el-GR"/>
          </a:p>
        </p:txBody>
      </p:sp>
    </p:spTree>
    <p:extLst>
      <p:ext uri="{BB962C8B-B14F-4D97-AF65-F5344CB8AC3E}">
        <p14:creationId xmlns:p14="http://schemas.microsoft.com/office/powerpoint/2010/main" val="420088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indent="0">
              <a:buNone/>
            </a:pPr>
            <a:r>
              <a:rPr lang="el-GR" sz="1200" dirty="0"/>
              <a:t>Η Β όψη του μηχανισμού με τους δείκτες των εκλείψεων</a:t>
            </a:r>
          </a:p>
          <a:p>
            <a:pPr marL="0" indent="0">
              <a:buNone/>
            </a:pPr>
            <a:r>
              <a:rPr lang="el-GR" sz="1200" dirty="0"/>
              <a:t>Μπορούμε να κάνουμε μια τέτοια κατασκευή;</a:t>
            </a:r>
          </a:p>
          <a:p>
            <a:endParaRPr lang="el-GR" dirty="0"/>
          </a:p>
        </p:txBody>
      </p:sp>
      <p:sp>
        <p:nvSpPr>
          <p:cNvPr id="4" name="Θέση αριθμού διαφάνειας 3"/>
          <p:cNvSpPr>
            <a:spLocks noGrp="1"/>
          </p:cNvSpPr>
          <p:nvPr>
            <p:ph type="sldNum" sz="quarter" idx="10"/>
          </p:nvPr>
        </p:nvSpPr>
        <p:spPr/>
        <p:txBody>
          <a:bodyPr/>
          <a:lstStyle/>
          <a:p>
            <a:fld id="{4214A99C-B041-47A2-BC9F-CFEA785DD641}" type="slidenum">
              <a:rPr lang="el-GR" smtClean="0"/>
              <a:t>87</a:t>
            </a:fld>
            <a:endParaRPr lang="el-GR"/>
          </a:p>
        </p:txBody>
      </p:sp>
    </p:spTree>
    <p:extLst>
      <p:ext uri="{BB962C8B-B14F-4D97-AF65-F5344CB8AC3E}">
        <p14:creationId xmlns:p14="http://schemas.microsoft.com/office/powerpoint/2010/main" val="3834622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494230" y="3523099"/>
            <a:ext cx="5601256" cy="2430985"/>
          </a:xfrm>
        </p:spPr>
        <p:txBody>
          <a:bodyPr/>
          <a:lstStyle/>
          <a:p>
            <a:r>
              <a:rPr lang="el-GR"/>
              <a:t>Στυλ κύριου τίτλου</a:t>
            </a:r>
          </a:p>
        </p:txBody>
      </p:sp>
      <p:sp>
        <p:nvSpPr>
          <p:cNvPr id="3" name="Υπότιτλος 2"/>
          <p:cNvSpPr>
            <a:spLocks noGrp="1"/>
          </p:cNvSpPr>
          <p:nvPr>
            <p:ph type="subTitle" idx="1"/>
          </p:nvPr>
        </p:nvSpPr>
        <p:spPr>
          <a:xfrm>
            <a:off x="988461" y="6426624"/>
            <a:ext cx="4612800" cy="2898282"/>
          </a:xfrm>
        </p:spPr>
        <p:txBody>
          <a:bodyPr/>
          <a:lstStyle>
            <a:lvl1pPr marL="0" indent="0" algn="ctr">
              <a:buNone/>
              <a:defRPr>
                <a:solidFill>
                  <a:schemeClr val="tx1">
                    <a:tint val="75000"/>
                  </a:schemeClr>
                </a:solidFill>
              </a:defRPr>
            </a:lvl1pPr>
            <a:lvl2pPr marL="465330" indent="0" algn="ctr">
              <a:buNone/>
              <a:defRPr>
                <a:solidFill>
                  <a:schemeClr val="tx1">
                    <a:tint val="75000"/>
                  </a:schemeClr>
                </a:solidFill>
              </a:defRPr>
            </a:lvl2pPr>
            <a:lvl3pPr marL="930661" indent="0" algn="ctr">
              <a:buNone/>
              <a:defRPr>
                <a:solidFill>
                  <a:schemeClr val="tx1">
                    <a:tint val="75000"/>
                  </a:schemeClr>
                </a:solidFill>
              </a:defRPr>
            </a:lvl3pPr>
            <a:lvl4pPr marL="1395992" indent="0" algn="ctr">
              <a:buNone/>
              <a:defRPr>
                <a:solidFill>
                  <a:schemeClr val="tx1">
                    <a:tint val="75000"/>
                  </a:schemeClr>
                </a:solidFill>
              </a:defRPr>
            </a:lvl4pPr>
            <a:lvl5pPr marL="1861323" indent="0" algn="ctr">
              <a:buNone/>
              <a:defRPr>
                <a:solidFill>
                  <a:schemeClr val="tx1">
                    <a:tint val="75000"/>
                  </a:schemeClr>
                </a:solidFill>
              </a:defRPr>
            </a:lvl5pPr>
            <a:lvl6pPr marL="2326654" indent="0" algn="ctr">
              <a:buNone/>
              <a:defRPr>
                <a:solidFill>
                  <a:schemeClr val="tx1">
                    <a:tint val="75000"/>
                  </a:schemeClr>
                </a:solidFill>
              </a:defRPr>
            </a:lvl6pPr>
            <a:lvl7pPr marL="2791984" indent="0" algn="ctr">
              <a:buNone/>
              <a:defRPr>
                <a:solidFill>
                  <a:schemeClr val="tx1">
                    <a:tint val="75000"/>
                  </a:schemeClr>
                </a:solidFill>
              </a:defRPr>
            </a:lvl7pPr>
            <a:lvl8pPr marL="3257315" indent="0" algn="ctr">
              <a:buNone/>
              <a:defRPr>
                <a:solidFill>
                  <a:schemeClr val="tx1">
                    <a:tint val="75000"/>
                  </a:schemeClr>
                </a:solidFill>
              </a:defRPr>
            </a:lvl8pPr>
            <a:lvl9pPr marL="3722646" indent="0" algn="ctr">
              <a:buNone/>
              <a:defRPr>
                <a:solidFill>
                  <a:schemeClr val="tx1">
                    <a:tint val="75000"/>
                  </a:schemeClr>
                </a:solidFill>
              </a:defRPr>
            </a:lvl9pPr>
          </a:lstStyle>
          <a:p>
            <a:r>
              <a:rPr lang="el-GR"/>
              <a:t>Στυλ κύριου υπότιτλου</a:t>
            </a:r>
          </a:p>
        </p:txBody>
      </p:sp>
      <p:sp>
        <p:nvSpPr>
          <p:cNvPr id="4" name="Θέση ημερομηνίας 3"/>
          <p:cNvSpPr>
            <a:spLocks noGrp="1"/>
          </p:cNvSpPr>
          <p:nvPr>
            <p:ph type="dt" sz="half" idx="10"/>
          </p:nvPr>
        </p:nvSpPr>
        <p:spPr/>
        <p:txBody>
          <a:bodyPr/>
          <a:lstStyle/>
          <a:p>
            <a:fld id="{C6649701-1385-4339-8557-22FD43FB6E41}" type="datetimeFigureOut">
              <a:rPr lang="el-GR" smtClean="0"/>
              <a:t>27/1/2026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703E1FEF-A8F9-49D9-9FE7-2118421B55EC}" type="slidenum">
              <a:rPr lang="el-GR" smtClean="0"/>
              <a:t>‹#›</a:t>
            </a:fld>
            <a:endParaRPr lang="el-GR"/>
          </a:p>
        </p:txBody>
      </p:sp>
    </p:spTree>
    <p:extLst>
      <p:ext uri="{BB962C8B-B14F-4D97-AF65-F5344CB8AC3E}">
        <p14:creationId xmlns:p14="http://schemas.microsoft.com/office/powerpoint/2010/main" val="1495224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C6649701-1385-4339-8557-22FD43FB6E41}" type="datetimeFigureOut">
              <a:rPr lang="el-GR" smtClean="0"/>
              <a:t>27/1/2026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703E1FEF-A8F9-49D9-9FE7-2118421B55EC}" type="slidenum">
              <a:rPr lang="el-GR" smtClean="0"/>
              <a:t>‹#›</a:t>
            </a:fld>
            <a:endParaRPr lang="el-GR"/>
          </a:p>
        </p:txBody>
      </p:sp>
    </p:spTree>
    <p:extLst>
      <p:ext uri="{BB962C8B-B14F-4D97-AF65-F5344CB8AC3E}">
        <p14:creationId xmlns:p14="http://schemas.microsoft.com/office/powerpoint/2010/main" val="678221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520542" y="7287710"/>
            <a:ext cx="5601256" cy="2252468"/>
          </a:xfrm>
        </p:spPr>
        <p:txBody>
          <a:bodyPr anchor="t"/>
          <a:lstStyle>
            <a:lvl1pPr algn="l">
              <a:defRPr sz="4100" b="1" cap="all"/>
            </a:lvl1pPr>
          </a:lstStyle>
          <a:p>
            <a:r>
              <a:rPr lang="el-GR"/>
              <a:t>Στυλ κύριου τίτλου</a:t>
            </a:r>
          </a:p>
        </p:txBody>
      </p:sp>
      <p:sp>
        <p:nvSpPr>
          <p:cNvPr id="3" name="Θέση κειμένου 2"/>
          <p:cNvSpPr>
            <a:spLocks noGrp="1"/>
          </p:cNvSpPr>
          <p:nvPr>
            <p:ph type="body" idx="1"/>
          </p:nvPr>
        </p:nvSpPr>
        <p:spPr>
          <a:xfrm>
            <a:off x="520542" y="4806844"/>
            <a:ext cx="5601256" cy="2480865"/>
          </a:xfrm>
        </p:spPr>
        <p:txBody>
          <a:bodyPr anchor="b"/>
          <a:lstStyle>
            <a:lvl1pPr marL="0" indent="0">
              <a:buNone/>
              <a:defRPr sz="2000">
                <a:solidFill>
                  <a:schemeClr val="tx1">
                    <a:tint val="75000"/>
                  </a:schemeClr>
                </a:solidFill>
              </a:defRPr>
            </a:lvl1pPr>
            <a:lvl2pPr marL="465330" indent="0">
              <a:buNone/>
              <a:defRPr sz="1800">
                <a:solidFill>
                  <a:schemeClr val="tx1">
                    <a:tint val="75000"/>
                  </a:schemeClr>
                </a:solidFill>
              </a:defRPr>
            </a:lvl2pPr>
            <a:lvl3pPr marL="930661" indent="0">
              <a:buNone/>
              <a:defRPr sz="1600">
                <a:solidFill>
                  <a:schemeClr val="tx1">
                    <a:tint val="75000"/>
                  </a:schemeClr>
                </a:solidFill>
              </a:defRPr>
            </a:lvl3pPr>
            <a:lvl4pPr marL="1395992" indent="0">
              <a:buNone/>
              <a:defRPr sz="1400">
                <a:solidFill>
                  <a:schemeClr val="tx1">
                    <a:tint val="75000"/>
                  </a:schemeClr>
                </a:solidFill>
              </a:defRPr>
            </a:lvl4pPr>
            <a:lvl5pPr marL="1861323" indent="0">
              <a:buNone/>
              <a:defRPr sz="1400">
                <a:solidFill>
                  <a:schemeClr val="tx1">
                    <a:tint val="75000"/>
                  </a:schemeClr>
                </a:solidFill>
              </a:defRPr>
            </a:lvl5pPr>
            <a:lvl6pPr marL="2326654" indent="0">
              <a:buNone/>
              <a:defRPr sz="1400">
                <a:solidFill>
                  <a:schemeClr val="tx1">
                    <a:tint val="75000"/>
                  </a:schemeClr>
                </a:solidFill>
              </a:defRPr>
            </a:lvl6pPr>
            <a:lvl7pPr marL="2791984" indent="0">
              <a:buNone/>
              <a:defRPr sz="1400">
                <a:solidFill>
                  <a:schemeClr val="tx1">
                    <a:tint val="75000"/>
                  </a:schemeClr>
                </a:solidFill>
              </a:defRPr>
            </a:lvl7pPr>
            <a:lvl8pPr marL="3257315" indent="0">
              <a:buNone/>
              <a:defRPr sz="1400">
                <a:solidFill>
                  <a:schemeClr val="tx1">
                    <a:tint val="75000"/>
                  </a:schemeClr>
                </a:solidFill>
              </a:defRPr>
            </a:lvl8pPr>
            <a:lvl9pPr marL="3722646" indent="0">
              <a:buNone/>
              <a:defRPr sz="1400">
                <a:solidFill>
                  <a:schemeClr val="tx1">
                    <a:tint val="75000"/>
                  </a:schemeClr>
                </a:solidFill>
              </a:defRPr>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p>
            <a:fld id="{C6649701-1385-4339-8557-22FD43FB6E41}" type="datetimeFigureOut">
              <a:rPr lang="el-GR" smtClean="0"/>
              <a:t>27/1/2026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703E1FEF-A8F9-49D9-9FE7-2118421B55EC}" type="slidenum">
              <a:rPr lang="el-GR" smtClean="0"/>
              <a:t>‹#›</a:t>
            </a:fld>
            <a:endParaRPr lang="el-GR"/>
          </a:p>
        </p:txBody>
      </p:sp>
    </p:spTree>
    <p:extLst>
      <p:ext uri="{BB962C8B-B14F-4D97-AF65-F5344CB8AC3E}">
        <p14:creationId xmlns:p14="http://schemas.microsoft.com/office/powerpoint/2010/main" val="3035652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329487" y="2646261"/>
            <a:ext cx="2910456" cy="74846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3349773" y="2646261"/>
            <a:ext cx="2910456" cy="74846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p>
            <a:fld id="{C6649701-1385-4339-8557-22FD43FB6E41}" type="datetimeFigureOut">
              <a:rPr lang="el-GR" smtClean="0"/>
              <a:t>27/1/2026</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703E1FEF-A8F9-49D9-9FE7-2118421B55EC}" type="slidenum">
              <a:rPr lang="el-GR" smtClean="0"/>
              <a:t>‹#›</a:t>
            </a:fld>
            <a:endParaRPr lang="el-GR"/>
          </a:p>
        </p:txBody>
      </p:sp>
    </p:spTree>
    <p:extLst>
      <p:ext uri="{BB962C8B-B14F-4D97-AF65-F5344CB8AC3E}">
        <p14:creationId xmlns:p14="http://schemas.microsoft.com/office/powerpoint/2010/main" val="1081324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a:t>Στυλ κύριου τίτλου</a:t>
            </a:r>
          </a:p>
        </p:txBody>
      </p:sp>
      <p:sp>
        <p:nvSpPr>
          <p:cNvPr id="3" name="Θέση κειμένου 2"/>
          <p:cNvSpPr>
            <a:spLocks noGrp="1"/>
          </p:cNvSpPr>
          <p:nvPr>
            <p:ph type="body" idx="1"/>
          </p:nvPr>
        </p:nvSpPr>
        <p:spPr>
          <a:xfrm>
            <a:off x="329487" y="2538623"/>
            <a:ext cx="2911601" cy="1057977"/>
          </a:xfrm>
        </p:spPr>
        <p:txBody>
          <a:bodyPr anchor="b"/>
          <a:lstStyle>
            <a:lvl1pPr marL="0" indent="0">
              <a:buNone/>
              <a:defRPr sz="2400" b="1"/>
            </a:lvl1pPr>
            <a:lvl2pPr marL="465330" indent="0">
              <a:buNone/>
              <a:defRPr sz="2000" b="1"/>
            </a:lvl2pPr>
            <a:lvl3pPr marL="930661" indent="0">
              <a:buNone/>
              <a:defRPr sz="1800" b="1"/>
            </a:lvl3pPr>
            <a:lvl4pPr marL="1395992" indent="0">
              <a:buNone/>
              <a:defRPr sz="1600" b="1"/>
            </a:lvl4pPr>
            <a:lvl5pPr marL="1861323" indent="0">
              <a:buNone/>
              <a:defRPr sz="1600" b="1"/>
            </a:lvl5pPr>
            <a:lvl6pPr marL="2326654" indent="0">
              <a:buNone/>
              <a:defRPr sz="1600" b="1"/>
            </a:lvl6pPr>
            <a:lvl7pPr marL="2791984" indent="0">
              <a:buNone/>
              <a:defRPr sz="1600" b="1"/>
            </a:lvl7pPr>
            <a:lvl8pPr marL="3257315" indent="0">
              <a:buNone/>
              <a:defRPr sz="1600" b="1"/>
            </a:lvl8pPr>
            <a:lvl9pPr marL="3722646"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329487" y="3596600"/>
            <a:ext cx="2911601" cy="653425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3347488" y="2538623"/>
            <a:ext cx="2912744" cy="1057977"/>
          </a:xfrm>
        </p:spPr>
        <p:txBody>
          <a:bodyPr anchor="b"/>
          <a:lstStyle>
            <a:lvl1pPr marL="0" indent="0">
              <a:buNone/>
              <a:defRPr sz="2400" b="1"/>
            </a:lvl1pPr>
            <a:lvl2pPr marL="465330" indent="0">
              <a:buNone/>
              <a:defRPr sz="2000" b="1"/>
            </a:lvl2pPr>
            <a:lvl3pPr marL="930661" indent="0">
              <a:buNone/>
              <a:defRPr sz="1800" b="1"/>
            </a:lvl3pPr>
            <a:lvl4pPr marL="1395992" indent="0">
              <a:buNone/>
              <a:defRPr sz="1600" b="1"/>
            </a:lvl4pPr>
            <a:lvl5pPr marL="1861323" indent="0">
              <a:buNone/>
              <a:defRPr sz="1600" b="1"/>
            </a:lvl5pPr>
            <a:lvl6pPr marL="2326654" indent="0">
              <a:buNone/>
              <a:defRPr sz="1600" b="1"/>
            </a:lvl6pPr>
            <a:lvl7pPr marL="2791984" indent="0">
              <a:buNone/>
              <a:defRPr sz="1600" b="1"/>
            </a:lvl7pPr>
            <a:lvl8pPr marL="3257315" indent="0">
              <a:buNone/>
              <a:defRPr sz="1600" b="1"/>
            </a:lvl8pPr>
            <a:lvl9pPr marL="3722646"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3347488" y="3596600"/>
            <a:ext cx="2912744" cy="653425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p>
            <a:fld id="{C6649701-1385-4339-8557-22FD43FB6E41}" type="datetimeFigureOut">
              <a:rPr lang="el-GR" smtClean="0"/>
              <a:t>27/1/2026</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703E1FEF-A8F9-49D9-9FE7-2118421B55EC}" type="slidenum">
              <a:rPr lang="el-GR" smtClean="0"/>
              <a:t>‹#›</a:t>
            </a:fld>
            <a:endParaRPr lang="el-GR"/>
          </a:p>
        </p:txBody>
      </p:sp>
    </p:spTree>
    <p:extLst>
      <p:ext uri="{BB962C8B-B14F-4D97-AF65-F5344CB8AC3E}">
        <p14:creationId xmlns:p14="http://schemas.microsoft.com/office/powerpoint/2010/main" val="2758684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p>
            <a:fld id="{C6649701-1385-4339-8557-22FD43FB6E41}" type="datetimeFigureOut">
              <a:rPr lang="el-GR" smtClean="0"/>
              <a:t>27/1/2026</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703E1FEF-A8F9-49D9-9FE7-2118421B55EC}" type="slidenum">
              <a:rPr lang="el-GR" smtClean="0"/>
              <a:t>‹#›</a:t>
            </a:fld>
            <a:endParaRPr lang="el-GR"/>
          </a:p>
        </p:txBody>
      </p:sp>
    </p:spTree>
    <p:extLst>
      <p:ext uri="{BB962C8B-B14F-4D97-AF65-F5344CB8AC3E}">
        <p14:creationId xmlns:p14="http://schemas.microsoft.com/office/powerpoint/2010/main" val="2483117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C6649701-1385-4339-8557-22FD43FB6E41}" type="datetimeFigureOut">
              <a:rPr lang="el-GR" smtClean="0"/>
              <a:t>27/1/2026</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703E1FEF-A8F9-49D9-9FE7-2118421B55EC}" type="slidenum">
              <a:rPr lang="el-GR" smtClean="0"/>
              <a:t>‹#›</a:t>
            </a:fld>
            <a:endParaRPr lang="el-GR"/>
          </a:p>
        </p:txBody>
      </p:sp>
    </p:spTree>
    <p:extLst>
      <p:ext uri="{BB962C8B-B14F-4D97-AF65-F5344CB8AC3E}">
        <p14:creationId xmlns:p14="http://schemas.microsoft.com/office/powerpoint/2010/main" val="2929512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329490" y="451545"/>
            <a:ext cx="2167970" cy="1921688"/>
          </a:xfrm>
        </p:spPr>
        <p:txBody>
          <a:bodyPr anchor="b"/>
          <a:lstStyle>
            <a:lvl1pPr algn="l">
              <a:defRPr sz="2000" b="1"/>
            </a:lvl1pPr>
          </a:lstStyle>
          <a:p>
            <a:r>
              <a:rPr lang="el-GR"/>
              <a:t>Στυλ κύριου τίτλου</a:t>
            </a:r>
          </a:p>
        </p:txBody>
      </p:sp>
      <p:sp>
        <p:nvSpPr>
          <p:cNvPr id="3" name="Θέση περιεχομένου 2"/>
          <p:cNvSpPr>
            <a:spLocks noGrp="1"/>
          </p:cNvSpPr>
          <p:nvPr>
            <p:ph idx="1"/>
          </p:nvPr>
        </p:nvSpPr>
        <p:spPr>
          <a:xfrm>
            <a:off x="2576394" y="451549"/>
            <a:ext cx="3683833" cy="9679315"/>
          </a:xfrm>
        </p:spPr>
        <p:txBody>
          <a:bodyPr/>
          <a:lstStyle>
            <a:lvl1pPr>
              <a:defRPr sz="33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329490" y="2373231"/>
            <a:ext cx="2167970" cy="7757628"/>
          </a:xfrm>
        </p:spPr>
        <p:txBody>
          <a:bodyPr/>
          <a:lstStyle>
            <a:lvl1pPr marL="0" indent="0">
              <a:buNone/>
              <a:defRPr sz="1400"/>
            </a:lvl1pPr>
            <a:lvl2pPr marL="465330" indent="0">
              <a:buNone/>
              <a:defRPr sz="1200"/>
            </a:lvl2pPr>
            <a:lvl3pPr marL="930661" indent="0">
              <a:buNone/>
              <a:defRPr sz="1000"/>
            </a:lvl3pPr>
            <a:lvl4pPr marL="1395992" indent="0">
              <a:buNone/>
              <a:defRPr sz="900"/>
            </a:lvl4pPr>
            <a:lvl5pPr marL="1861323" indent="0">
              <a:buNone/>
              <a:defRPr sz="900"/>
            </a:lvl5pPr>
            <a:lvl6pPr marL="2326654" indent="0">
              <a:buNone/>
              <a:defRPr sz="900"/>
            </a:lvl6pPr>
            <a:lvl7pPr marL="2791984" indent="0">
              <a:buNone/>
              <a:defRPr sz="900"/>
            </a:lvl7pPr>
            <a:lvl8pPr marL="3257315" indent="0">
              <a:buNone/>
              <a:defRPr sz="900"/>
            </a:lvl8pPr>
            <a:lvl9pPr marL="3722646"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C6649701-1385-4339-8557-22FD43FB6E41}" type="datetimeFigureOut">
              <a:rPr lang="el-GR" smtClean="0"/>
              <a:t>27/1/2026</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703E1FEF-A8F9-49D9-9FE7-2118421B55EC}" type="slidenum">
              <a:rPr lang="el-GR" smtClean="0"/>
              <a:t>‹#›</a:t>
            </a:fld>
            <a:endParaRPr lang="el-GR"/>
          </a:p>
        </p:txBody>
      </p:sp>
    </p:spTree>
    <p:extLst>
      <p:ext uri="{BB962C8B-B14F-4D97-AF65-F5344CB8AC3E}">
        <p14:creationId xmlns:p14="http://schemas.microsoft.com/office/powerpoint/2010/main" val="2515333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291634" y="7938773"/>
            <a:ext cx="3953828" cy="937216"/>
          </a:xfrm>
        </p:spPr>
        <p:txBody>
          <a:bodyPr anchor="b"/>
          <a:lstStyle>
            <a:lvl1pPr algn="l">
              <a:defRPr sz="2000" b="1"/>
            </a:lvl1pPr>
          </a:lstStyle>
          <a:p>
            <a:r>
              <a:rPr lang="el-GR"/>
              <a:t>Στυλ κύριου τίτλου</a:t>
            </a:r>
          </a:p>
        </p:txBody>
      </p:sp>
      <p:sp>
        <p:nvSpPr>
          <p:cNvPr id="3" name="Θέση εικόνας 2"/>
          <p:cNvSpPr>
            <a:spLocks noGrp="1"/>
          </p:cNvSpPr>
          <p:nvPr>
            <p:ph type="pic" idx="1"/>
          </p:nvPr>
        </p:nvSpPr>
        <p:spPr>
          <a:xfrm>
            <a:off x="1291634" y="1013349"/>
            <a:ext cx="3953828" cy="6804660"/>
          </a:xfrm>
        </p:spPr>
        <p:txBody>
          <a:bodyPr/>
          <a:lstStyle>
            <a:lvl1pPr marL="0" indent="0">
              <a:buNone/>
              <a:defRPr sz="3300"/>
            </a:lvl1pPr>
            <a:lvl2pPr marL="465330" indent="0">
              <a:buNone/>
              <a:defRPr sz="2800"/>
            </a:lvl2pPr>
            <a:lvl3pPr marL="930661" indent="0">
              <a:buNone/>
              <a:defRPr sz="2400"/>
            </a:lvl3pPr>
            <a:lvl4pPr marL="1395992" indent="0">
              <a:buNone/>
              <a:defRPr sz="2000"/>
            </a:lvl4pPr>
            <a:lvl5pPr marL="1861323" indent="0">
              <a:buNone/>
              <a:defRPr sz="2000"/>
            </a:lvl5pPr>
            <a:lvl6pPr marL="2326654" indent="0">
              <a:buNone/>
              <a:defRPr sz="2000"/>
            </a:lvl6pPr>
            <a:lvl7pPr marL="2791984" indent="0">
              <a:buNone/>
              <a:defRPr sz="2000"/>
            </a:lvl7pPr>
            <a:lvl8pPr marL="3257315" indent="0">
              <a:buNone/>
              <a:defRPr sz="2000"/>
            </a:lvl8pPr>
            <a:lvl9pPr marL="3722646" indent="0">
              <a:buNone/>
              <a:defRPr sz="2000"/>
            </a:lvl9pPr>
          </a:lstStyle>
          <a:p>
            <a:endParaRPr lang="el-GR"/>
          </a:p>
        </p:txBody>
      </p:sp>
      <p:sp>
        <p:nvSpPr>
          <p:cNvPr id="4" name="Θέση κειμένου 3"/>
          <p:cNvSpPr>
            <a:spLocks noGrp="1"/>
          </p:cNvSpPr>
          <p:nvPr>
            <p:ph type="body" sz="half" idx="2"/>
          </p:nvPr>
        </p:nvSpPr>
        <p:spPr>
          <a:xfrm>
            <a:off x="1291634" y="8875988"/>
            <a:ext cx="3953828" cy="1331003"/>
          </a:xfrm>
        </p:spPr>
        <p:txBody>
          <a:bodyPr/>
          <a:lstStyle>
            <a:lvl1pPr marL="0" indent="0">
              <a:buNone/>
              <a:defRPr sz="1400"/>
            </a:lvl1pPr>
            <a:lvl2pPr marL="465330" indent="0">
              <a:buNone/>
              <a:defRPr sz="1200"/>
            </a:lvl2pPr>
            <a:lvl3pPr marL="930661" indent="0">
              <a:buNone/>
              <a:defRPr sz="1000"/>
            </a:lvl3pPr>
            <a:lvl4pPr marL="1395992" indent="0">
              <a:buNone/>
              <a:defRPr sz="900"/>
            </a:lvl4pPr>
            <a:lvl5pPr marL="1861323" indent="0">
              <a:buNone/>
              <a:defRPr sz="900"/>
            </a:lvl5pPr>
            <a:lvl6pPr marL="2326654" indent="0">
              <a:buNone/>
              <a:defRPr sz="900"/>
            </a:lvl6pPr>
            <a:lvl7pPr marL="2791984" indent="0">
              <a:buNone/>
              <a:defRPr sz="900"/>
            </a:lvl7pPr>
            <a:lvl8pPr marL="3257315" indent="0">
              <a:buNone/>
              <a:defRPr sz="900"/>
            </a:lvl8pPr>
            <a:lvl9pPr marL="3722646"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C6649701-1385-4339-8557-22FD43FB6E41}" type="datetimeFigureOut">
              <a:rPr lang="el-GR" smtClean="0"/>
              <a:t>27/1/2026</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703E1FEF-A8F9-49D9-9FE7-2118421B55EC}" type="slidenum">
              <a:rPr lang="el-GR" smtClean="0"/>
              <a:t>‹#›</a:t>
            </a:fld>
            <a:endParaRPr lang="el-GR"/>
          </a:p>
        </p:txBody>
      </p:sp>
    </p:spTree>
    <p:extLst>
      <p:ext uri="{BB962C8B-B14F-4D97-AF65-F5344CB8AC3E}">
        <p14:creationId xmlns:p14="http://schemas.microsoft.com/office/powerpoint/2010/main" val="3121536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C6649701-1385-4339-8557-22FD43FB6E41}" type="datetimeFigureOut">
              <a:rPr lang="el-GR" smtClean="0"/>
              <a:t>27/1/2026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703E1FEF-A8F9-49D9-9FE7-2118421B55EC}" type="slidenum">
              <a:rPr lang="el-GR" smtClean="0"/>
              <a:t>‹#›</a:t>
            </a:fld>
            <a:endParaRPr lang="el-GR"/>
          </a:p>
        </p:txBody>
      </p:sp>
    </p:spTree>
    <p:extLst>
      <p:ext uri="{BB962C8B-B14F-4D97-AF65-F5344CB8AC3E}">
        <p14:creationId xmlns:p14="http://schemas.microsoft.com/office/powerpoint/2010/main" val="1220772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4777544" y="454174"/>
            <a:ext cx="1482685" cy="9676688"/>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329488" y="454174"/>
            <a:ext cx="4338228" cy="9676688"/>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C6649701-1385-4339-8557-22FD43FB6E41}" type="datetimeFigureOut">
              <a:rPr lang="el-GR" smtClean="0"/>
              <a:t>27/1/2026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703E1FEF-A8F9-49D9-9FE7-2118421B55EC}" type="slidenum">
              <a:rPr lang="el-GR" smtClean="0"/>
              <a:t>‹#›</a:t>
            </a:fld>
            <a:endParaRPr lang="el-GR"/>
          </a:p>
        </p:txBody>
      </p:sp>
    </p:spTree>
    <p:extLst>
      <p:ext uri="{BB962C8B-B14F-4D97-AF65-F5344CB8AC3E}">
        <p14:creationId xmlns:p14="http://schemas.microsoft.com/office/powerpoint/2010/main" val="2753926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329486" y="454173"/>
            <a:ext cx="5930742" cy="1890183"/>
          </a:xfrm>
          <a:prstGeom prst="rect">
            <a:avLst/>
          </a:prstGeom>
        </p:spPr>
        <p:txBody>
          <a:bodyPr vert="horz" lIns="93066" tIns="46533" rIns="93066" bIns="46533" rtlCol="0" anchor="ctr">
            <a:normAutofit/>
          </a:bodyPr>
          <a:lstStyle/>
          <a:p>
            <a:r>
              <a:rPr lang="el-GR"/>
              <a:t>Στυλ κύριου τίτλου</a:t>
            </a:r>
          </a:p>
        </p:txBody>
      </p:sp>
      <p:sp>
        <p:nvSpPr>
          <p:cNvPr id="3" name="Θέση κειμένου 2"/>
          <p:cNvSpPr>
            <a:spLocks noGrp="1"/>
          </p:cNvSpPr>
          <p:nvPr>
            <p:ph type="body" idx="1"/>
          </p:nvPr>
        </p:nvSpPr>
        <p:spPr>
          <a:xfrm>
            <a:off x="329486" y="2646261"/>
            <a:ext cx="5930742" cy="7484602"/>
          </a:xfrm>
          <a:prstGeom prst="rect">
            <a:avLst/>
          </a:prstGeom>
        </p:spPr>
        <p:txBody>
          <a:bodyPr vert="horz" lIns="93066" tIns="46533" rIns="93066" bIns="46533" rtlCol="0">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2"/>
          </p:nvPr>
        </p:nvSpPr>
        <p:spPr>
          <a:xfrm>
            <a:off x="329486" y="10511522"/>
            <a:ext cx="1537600" cy="603809"/>
          </a:xfrm>
          <a:prstGeom prst="rect">
            <a:avLst/>
          </a:prstGeom>
        </p:spPr>
        <p:txBody>
          <a:bodyPr vert="horz" lIns="93066" tIns="46533" rIns="93066" bIns="46533" rtlCol="0" anchor="ctr"/>
          <a:lstStyle>
            <a:lvl1pPr algn="l">
              <a:defRPr sz="1200">
                <a:solidFill>
                  <a:schemeClr val="tx1">
                    <a:tint val="75000"/>
                  </a:schemeClr>
                </a:solidFill>
              </a:defRPr>
            </a:lvl1pPr>
          </a:lstStyle>
          <a:p>
            <a:fld id="{C6649701-1385-4339-8557-22FD43FB6E41}" type="datetimeFigureOut">
              <a:rPr lang="el-GR" smtClean="0"/>
              <a:t>27/1/2026</a:t>
            </a:fld>
            <a:endParaRPr lang="el-GR"/>
          </a:p>
        </p:txBody>
      </p:sp>
      <p:sp>
        <p:nvSpPr>
          <p:cNvPr id="5" name="Θέση υποσέλιδου 4"/>
          <p:cNvSpPr>
            <a:spLocks noGrp="1"/>
          </p:cNvSpPr>
          <p:nvPr>
            <p:ph type="ftr" sz="quarter" idx="3"/>
          </p:nvPr>
        </p:nvSpPr>
        <p:spPr>
          <a:xfrm>
            <a:off x="2251487" y="10511522"/>
            <a:ext cx="2086742" cy="603809"/>
          </a:xfrm>
          <a:prstGeom prst="rect">
            <a:avLst/>
          </a:prstGeom>
        </p:spPr>
        <p:txBody>
          <a:bodyPr vert="horz" lIns="93066" tIns="46533" rIns="93066" bIns="46533"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4722628" y="10511522"/>
            <a:ext cx="1537600" cy="603809"/>
          </a:xfrm>
          <a:prstGeom prst="rect">
            <a:avLst/>
          </a:prstGeom>
        </p:spPr>
        <p:txBody>
          <a:bodyPr vert="horz" lIns="93066" tIns="46533" rIns="93066" bIns="46533" rtlCol="0" anchor="ctr"/>
          <a:lstStyle>
            <a:lvl1pPr algn="r">
              <a:defRPr sz="1200">
                <a:solidFill>
                  <a:schemeClr val="tx1">
                    <a:tint val="75000"/>
                  </a:schemeClr>
                </a:solidFill>
              </a:defRPr>
            </a:lvl1pPr>
          </a:lstStyle>
          <a:p>
            <a:fld id="{703E1FEF-A8F9-49D9-9FE7-2118421B55EC}" type="slidenum">
              <a:rPr lang="el-GR" smtClean="0"/>
              <a:t>‹#›</a:t>
            </a:fld>
            <a:endParaRPr lang="el-GR"/>
          </a:p>
        </p:txBody>
      </p:sp>
    </p:spTree>
    <p:extLst>
      <p:ext uri="{BB962C8B-B14F-4D97-AF65-F5344CB8AC3E}">
        <p14:creationId xmlns:p14="http://schemas.microsoft.com/office/powerpoint/2010/main" val="1132505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30661" rtl="0" eaLnBrk="1" latinLnBrk="0" hangingPunct="1">
        <a:spcBef>
          <a:spcPct val="0"/>
        </a:spcBef>
        <a:buNone/>
        <a:defRPr sz="4500" kern="1200">
          <a:solidFill>
            <a:schemeClr val="tx1"/>
          </a:solidFill>
          <a:latin typeface="+mj-lt"/>
          <a:ea typeface="+mj-ea"/>
          <a:cs typeface="+mj-cs"/>
        </a:defRPr>
      </a:lvl1pPr>
    </p:titleStyle>
    <p:bodyStyle>
      <a:lvl1pPr marL="348997" indent="-348997" algn="l" defTabSz="930661" rtl="0" eaLnBrk="1" latinLnBrk="0" hangingPunct="1">
        <a:spcBef>
          <a:spcPct val="20000"/>
        </a:spcBef>
        <a:buFont typeface="Arial" panose="020B0604020202020204" pitchFamily="34" charset="0"/>
        <a:buChar char="•"/>
        <a:defRPr sz="3300" kern="1200">
          <a:solidFill>
            <a:schemeClr val="tx1"/>
          </a:solidFill>
          <a:latin typeface="+mn-lt"/>
          <a:ea typeface="+mn-ea"/>
          <a:cs typeface="+mn-cs"/>
        </a:defRPr>
      </a:lvl1pPr>
      <a:lvl2pPr marL="756162" indent="-290832" algn="l" defTabSz="930661"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63326" indent="-232666" algn="l" defTabSz="930661"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28657" indent="-232666" algn="l" defTabSz="93066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93989" indent="-232666" algn="l" defTabSz="93066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59319" indent="-232666" algn="l" defTabSz="93066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24650" indent="-232666" algn="l" defTabSz="93066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89980" indent="-232666" algn="l" defTabSz="93066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55311" indent="-232666" algn="l" defTabSz="93066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30661" rtl="0" eaLnBrk="1" latinLnBrk="0" hangingPunct="1">
        <a:defRPr sz="1800" kern="1200">
          <a:solidFill>
            <a:schemeClr val="tx1"/>
          </a:solidFill>
          <a:latin typeface="+mn-lt"/>
          <a:ea typeface="+mn-ea"/>
          <a:cs typeface="+mn-cs"/>
        </a:defRPr>
      </a:lvl1pPr>
      <a:lvl2pPr marL="465330" algn="l" defTabSz="930661" rtl="0" eaLnBrk="1" latinLnBrk="0" hangingPunct="1">
        <a:defRPr sz="1800" kern="1200">
          <a:solidFill>
            <a:schemeClr val="tx1"/>
          </a:solidFill>
          <a:latin typeface="+mn-lt"/>
          <a:ea typeface="+mn-ea"/>
          <a:cs typeface="+mn-cs"/>
        </a:defRPr>
      </a:lvl2pPr>
      <a:lvl3pPr marL="930661" algn="l" defTabSz="930661" rtl="0" eaLnBrk="1" latinLnBrk="0" hangingPunct="1">
        <a:defRPr sz="1800" kern="1200">
          <a:solidFill>
            <a:schemeClr val="tx1"/>
          </a:solidFill>
          <a:latin typeface="+mn-lt"/>
          <a:ea typeface="+mn-ea"/>
          <a:cs typeface="+mn-cs"/>
        </a:defRPr>
      </a:lvl3pPr>
      <a:lvl4pPr marL="1395992" algn="l" defTabSz="930661" rtl="0" eaLnBrk="1" latinLnBrk="0" hangingPunct="1">
        <a:defRPr sz="1800" kern="1200">
          <a:solidFill>
            <a:schemeClr val="tx1"/>
          </a:solidFill>
          <a:latin typeface="+mn-lt"/>
          <a:ea typeface="+mn-ea"/>
          <a:cs typeface="+mn-cs"/>
        </a:defRPr>
      </a:lvl4pPr>
      <a:lvl5pPr marL="1861323" algn="l" defTabSz="930661" rtl="0" eaLnBrk="1" latinLnBrk="0" hangingPunct="1">
        <a:defRPr sz="1800" kern="1200">
          <a:solidFill>
            <a:schemeClr val="tx1"/>
          </a:solidFill>
          <a:latin typeface="+mn-lt"/>
          <a:ea typeface="+mn-ea"/>
          <a:cs typeface="+mn-cs"/>
        </a:defRPr>
      </a:lvl5pPr>
      <a:lvl6pPr marL="2326654" algn="l" defTabSz="930661" rtl="0" eaLnBrk="1" latinLnBrk="0" hangingPunct="1">
        <a:defRPr sz="1800" kern="1200">
          <a:solidFill>
            <a:schemeClr val="tx1"/>
          </a:solidFill>
          <a:latin typeface="+mn-lt"/>
          <a:ea typeface="+mn-ea"/>
          <a:cs typeface="+mn-cs"/>
        </a:defRPr>
      </a:lvl6pPr>
      <a:lvl7pPr marL="2791984" algn="l" defTabSz="930661" rtl="0" eaLnBrk="1" latinLnBrk="0" hangingPunct="1">
        <a:defRPr sz="1800" kern="1200">
          <a:solidFill>
            <a:schemeClr val="tx1"/>
          </a:solidFill>
          <a:latin typeface="+mn-lt"/>
          <a:ea typeface="+mn-ea"/>
          <a:cs typeface="+mn-cs"/>
        </a:defRPr>
      </a:lvl7pPr>
      <a:lvl8pPr marL="3257315" algn="l" defTabSz="930661" rtl="0" eaLnBrk="1" latinLnBrk="0" hangingPunct="1">
        <a:defRPr sz="1800" kern="1200">
          <a:solidFill>
            <a:schemeClr val="tx1"/>
          </a:solidFill>
          <a:latin typeface="+mn-lt"/>
          <a:ea typeface="+mn-ea"/>
          <a:cs typeface="+mn-cs"/>
        </a:defRPr>
      </a:lvl8pPr>
      <a:lvl9pPr marL="3722646" algn="l" defTabSz="93066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xmoussas@phys.uoa.gr" TargetMode="External"/><Relationship Id="rId2" Type="http://schemas.openxmlformats.org/officeDocument/2006/relationships/hyperlink" Target="mailto:xdmoussas@gmail.com" TargetMode="Externa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xmoussas@phys.uoa.gr" TargetMode="External"/><Relationship Id="rId2" Type="http://schemas.openxmlformats.org/officeDocument/2006/relationships/hyperlink" Target="mailto:xdmoussas@gmail.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en.wikipedia.org/wiki/Zeu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5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jpeg"/><Relationship Id="rId4" Type="http://schemas.openxmlformats.org/officeDocument/2006/relationships/image" Target="../media/image52.png"/></Relationships>
</file>

<file path=ppt/slides/_rels/slide6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57.jpeg"/></Relationships>
</file>

<file path=ppt/slides/_rels/slide6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71.png"/><Relationship Id="rId1" Type="http://schemas.openxmlformats.org/officeDocument/2006/relationships/slideLayout" Target="../slideLayouts/slideLayout7.xml"/><Relationship Id="rId4" Type="http://schemas.openxmlformats.org/officeDocument/2006/relationships/image" Target="../media/image500.png"/></Relationships>
</file>

<file path=ppt/slides/_rels/slide7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5.wdp"/></Relationships>
</file>

<file path=ppt/slides/_rels/slide8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29485" y="269950"/>
            <a:ext cx="5930742" cy="1890183"/>
          </a:xfrm>
        </p:spPr>
        <p:txBody>
          <a:bodyPr>
            <a:noAutofit/>
          </a:bodyPr>
          <a:lstStyle/>
          <a:p>
            <a:pPr>
              <a:lnSpc>
                <a:spcPct val="150000"/>
              </a:lnSpc>
              <a:buClr>
                <a:srgbClr val="000000"/>
              </a:buClr>
              <a:buSzPct val="100000"/>
            </a:pPr>
            <a:r>
              <a:rPr lang="el-GR" sz="1200" dirty="0"/>
              <a:t>Εθνικό και Καποδιστριακό Πανεπιστήμιο Αθηνών</a:t>
            </a:r>
            <a:br>
              <a:rPr lang="en-US" sz="1200" dirty="0"/>
            </a:br>
            <a:r>
              <a:rPr lang="en-GB" sz="900" dirty="0">
                <a:effectLst>
                  <a:outerShdw blurRad="38100" dist="38100" dir="2700000" algn="tl">
                    <a:srgbClr val="000000">
                      <a:alpha val="43137"/>
                    </a:srgbClr>
                  </a:outerShdw>
                </a:effectLst>
              </a:rPr>
              <a:t>Université National et </a:t>
            </a:r>
            <a:r>
              <a:rPr lang="en-GB" sz="900" dirty="0" err="1">
                <a:effectLst>
                  <a:outerShdw blurRad="38100" dist="38100" dir="2700000" algn="tl">
                    <a:srgbClr val="000000">
                      <a:alpha val="43137"/>
                    </a:srgbClr>
                  </a:outerShdw>
                </a:effectLst>
              </a:rPr>
              <a:t>Kapodistrienne</a:t>
            </a:r>
            <a:r>
              <a:rPr lang="en-GB" sz="900" dirty="0">
                <a:effectLst>
                  <a:outerShdw blurRad="38100" dist="38100" dir="2700000" algn="tl">
                    <a:srgbClr val="000000">
                      <a:alpha val="43137"/>
                    </a:srgbClr>
                  </a:outerShdw>
                </a:effectLst>
              </a:rPr>
              <a:t> d’ </a:t>
            </a:r>
            <a:r>
              <a:rPr lang="en-GB" sz="900" dirty="0" err="1">
                <a:effectLst>
                  <a:outerShdw blurRad="38100" dist="38100" dir="2700000" algn="tl">
                    <a:srgbClr val="000000">
                      <a:alpha val="43137"/>
                    </a:srgbClr>
                  </a:outerShdw>
                </a:effectLst>
              </a:rPr>
              <a:t>Athènes</a:t>
            </a:r>
            <a:r>
              <a:rPr lang="en-GB" sz="900" dirty="0">
                <a:effectLst>
                  <a:outerShdw blurRad="38100" dist="38100" dir="2700000" algn="tl">
                    <a:srgbClr val="000000">
                      <a:alpha val="43137"/>
                    </a:srgbClr>
                  </a:outerShdw>
                </a:effectLst>
              </a:rPr>
              <a:t>, </a:t>
            </a:r>
            <a:r>
              <a:rPr lang="en-GB" sz="900" dirty="0" err="1">
                <a:effectLst>
                  <a:outerShdw blurRad="38100" dist="38100" dir="2700000" algn="tl">
                    <a:srgbClr val="000000">
                      <a:alpha val="43137"/>
                    </a:srgbClr>
                  </a:outerShdw>
                </a:effectLst>
              </a:rPr>
              <a:t>Grèce</a:t>
            </a:r>
            <a:br>
              <a:rPr lang="en-GB" sz="900" dirty="0"/>
            </a:br>
            <a:r>
              <a:rPr lang="en-GB" sz="1200" dirty="0"/>
              <a:t>National and Kapodistrian University of Athens </a:t>
            </a:r>
            <a:br>
              <a:rPr lang="el-GR" sz="1200" dirty="0"/>
            </a:br>
            <a:r>
              <a:rPr lang="en-US" sz="1600" dirty="0"/>
              <a:t>Antikythera Mechanism</a:t>
            </a:r>
            <a:br>
              <a:rPr lang="en-US" sz="800" dirty="0"/>
            </a:br>
            <a:r>
              <a:rPr lang="en-US" sz="800" dirty="0"/>
              <a:t>Xenophon Moussas</a:t>
            </a:r>
            <a:br>
              <a:rPr lang="en-US" sz="800" dirty="0"/>
            </a:br>
            <a:r>
              <a:rPr lang="el-GR" sz="1600" dirty="0"/>
              <a:t>σχέδια μηχανισμού των Αντικυθήρων</a:t>
            </a:r>
            <a:br>
              <a:rPr lang="el-GR" sz="900" dirty="0"/>
            </a:br>
            <a:r>
              <a:rPr lang="el-GR" sz="900" dirty="0"/>
              <a:t>Ξ. Δ. Μουσάς 2025</a:t>
            </a:r>
            <a:br>
              <a:rPr lang="en-US" sz="900" dirty="0"/>
            </a:br>
            <a:r>
              <a:rPr lang="en-US" sz="900" dirty="0">
                <a:hlinkClick r:id="rId2"/>
              </a:rPr>
              <a:t>xdmoussas@gmail.com</a:t>
            </a:r>
            <a:r>
              <a:rPr lang="en-US" sz="900" dirty="0"/>
              <a:t>  </a:t>
            </a:r>
            <a:r>
              <a:rPr lang="en-US" sz="900" dirty="0">
                <a:hlinkClick r:id="rId3"/>
              </a:rPr>
              <a:t>xmoussas@phys.uoa.gr</a:t>
            </a:r>
            <a:r>
              <a:rPr lang="en-US" sz="900" dirty="0"/>
              <a:t>  +30 6978792891</a:t>
            </a:r>
            <a:endParaRPr lang="el-GR" sz="900" dirty="0"/>
          </a:p>
        </p:txBody>
      </p:sp>
      <p:pic>
        <p:nvPicPr>
          <p:cNvPr id="16" name="Picture 14" descr="LOGO_UOA COL1">
            <a:extLst>
              <a:ext uri="{FF2B5EF4-FFF2-40B4-BE49-F238E27FC236}">
                <a16:creationId xmlns:a16="http://schemas.microsoft.com/office/drawing/2014/main" id="{3B700620-328D-8E1E-0D76-8ED60DE6A81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8512" y="104290"/>
            <a:ext cx="1271533" cy="1618042"/>
          </a:xfrm>
          <a:prstGeom prst="ellipse">
            <a:avLst/>
          </a:prstGeom>
          <a:ln>
            <a:noFill/>
          </a:ln>
          <a:effectLst>
            <a:softEdge rad="112500"/>
          </a:effectLst>
        </p:spPr>
      </p:pic>
      <p:sp>
        <p:nvSpPr>
          <p:cNvPr id="5" name="Θέση περιεχομένου 4">
            <a:extLst>
              <a:ext uri="{FF2B5EF4-FFF2-40B4-BE49-F238E27FC236}">
                <a16:creationId xmlns:a16="http://schemas.microsoft.com/office/drawing/2014/main" id="{673D516F-9CA4-CEAD-2238-11CE5A2155E9}"/>
              </a:ext>
            </a:extLst>
          </p:cNvPr>
          <p:cNvSpPr>
            <a:spLocks noGrp="1"/>
          </p:cNvSpPr>
          <p:nvPr>
            <p:ph idx="1"/>
          </p:nvPr>
        </p:nvSpPr>
        <p:spPr>
          <a:xfrm>
            <a:off x="198512" y="2574206"/>
            <a:ext cx="6228692" cy="8856984"/>
          </a:xfrm>
        </p:spPr>
        <p:txBody>
          <a:bodyPr>
            <a:normAutofit fontScale="92500" lnSpcReduction="10000"/>
          </a:bodyPr>
          <a:lstStyle/>
          <a:p>
            <a:pPr marL="0" indent="0">
              <a:buNone/>
            </a:pPr>
            <a:r>
              <a:rPr lang="el-GR" sz="1200" dirty="0"/>
              <a:t>Ο Μηχανισμός των Αντικυθήρων αποτελεί το σημαντικότερο τεχνολογικό τεκμήριο αρχαίας τεχνολογίας για αιώνες. </a:t>
            </a:r>
          </a:p>
          <a:p>
            <a:pPr marL="0" indent="0">
              <a:buNone/>
            </a:pPr>
            <a:r>
              <a:rPr lang="el-GR" sz="1200" dirty="0"/>
              <a:t>Αποτελεί επίτευγμα της ελληνικής επιστήμης. Είναι η αρχαιότερη γνωστή υπολογιστική μηχανή. Κατασκευασμένος περί τα τέλη του 2ου ή τις αρχές του 1ου αιώνα π.Χ., συνδύαζε αστρονομική θεωρία, μαθηματική ακρίβεια και υψηλή μεταλλουργική τεχνική. Σκοπός του δεν ήταν η «</a:t>
            </a:r>
            <a:r>
              <a:rPr lang="el-GR" sz="1200" dirty="0" err="1"/>
              <a:t>θαυματοποιητική</a:t>
            </a:r>
            <a:r>
              <a:rPr lang="el-GR" sz="1200" dirty="0"/>
              <a:t>» επίδειξη, αλλά η αυστηρή αναπαράσταση φυσικών νόμων μέσω μηχανικής κίνησης.</a:t>
            </a:r>
          </a:p>
          <a:p>
            <a:pPr marL="0" indent="0">
              <a:buNone/>
            </a:pPr>
            <a:r>
              <a:rPr lang="el-GR" sz="1200" dirty="0"/>
              <a:t>Ο Μηχανισμός των Αντικυθήρων αποτελεί την πιο καθαρή υλική έκφραση της πυθαγόρειας θεώρησης της φύσης, σύμφωνα με την οποία οι νόμοι του κόσμου είναι κατ’ </a:t>
            </a:r>
            <a:r>
              <a:rPr lang="el-GR" sz="1200" dirty="0" err="1"/>
              <a:t>ουσίαν</a:t>
            </a:r>
            <a:r>
              <a:rPr lang="el-GR" sz="1200" dirty="0"/>
              <a:t> μαθηματικοί. Στην πυθαγόρεια φιλοσοφία, ο αριθμός, η αναλογία και η αρμονία δεν περιγράφουν απλώς τη φύση, αλλά τη συγκροτούν. Ο κόσμος είναι «κόσμος» [δηλαδή κόσμημα, ομορφιά] ακριβώς επειδή </a:t>
            </a:r>
            <a:r>
              <a:rPr lang="el-GR" sz="1200" dirty="0" err="1"/>
              <a:t>διέπεται</a:t>
            </a:r>
            <a:r>
              <a:rPr lang="el-GR" sz="1200" dirty="0"/>
              <a:t> από μαθηματική τάξη. Ο Μηχανισμός μεταφέρει αυτή τη σύλληψη από το επίπεδο της αφηρημένης θεωρίας στο επίπεδο της μηχανικής πραγματοποίησης.</a:t>
            </a:r>
          </a:p>
          <a:p>
            <a:pPr marL="0" indent="0">
              <a:buNone/>
            </a:pPr>
            <a:r>
              <a:rPr lang="el-GR" sz="1200" dirty="0"/>
              <a:t>Τα γρανάζια του δεν λειτουργούν ως απλά τεχνικά εξαρτήματα, αλλά ως ενσώματες αναλογίες αριθμητικών σχέσεων των νόμων της φυσικής που </a:t>
            </a:r>
            <a:r>
              <a:rPr lang="el-GR" sz="1200" dirty="0" err="1"/>
              <a:t>εκρφάζονται</a:t>
            </a:r>
            <a:r>
              <a:rPr lang="el-GR" sz="1200" dirty="0"/>
              <a:t> κατά Πυθαγόρα. Κάθε σειρά γραναζιών με συγκεκριμένο αριθμό </a:t>
            </a:r>
            <a:r>
              <a:rPr lang="el-GR" sz="1200" dirty="0" err="1"/>
              <a:t>οδόντων</a:t>
            </a:r>
            <a:r>
              <a:rPr lang="el-GR" sz="1200" dirty="0"/>
              <a:t> που δημιουργεί μια συστοιχία γραναζιών αντιστοιχεί σε έναν αστρονομικό κύκλο (περιοδικότητα), κάθε συνδυασμός κινήσεων σε μια μαθηματική σχέση περιόδων που αντιστοιχεί . Η κίνηση του Ήλιου, της Σελήνης και των εκλείψεων δεν προσομοιώνεται εμπειρικά, αλλά υπολογίζεται μέσω ακριβών αριθμητικών δομών, οι οποίες αντλούνται από την ελληνική μαθηματική αστρονομία και, σε τελική ανάλυση, από την πυθαγόρεια παράδοση. </a:t>
            </a:r>
          </a:p>
          <a:p>
            <a:pPr marL="0" indent="0">
              <a:buNone/>
            </a:pPr>
            <a:r>
              <a:rPr lang="el-GR" sz="1200" dirty="0"/>
              <a:t>Ιδιαίτερα αποκαλυπτικό είναι το σεληνιακό σύστημα. Η μεταβλητή γωνιακή ταχύτητα της Σελήνης αποδίδεται μέσω της πρόσθεσης δύο κυκλικών κινήσεων, δηλαδή μέσω καθαρών γεωμετρικών και αριθμητικών κατασκευών. Έτσι, μια φυσική ανωμαλία —η επιτάχυνση στο περίγειο και η επιβράδυνση στο απόγειο— ερμηνεύεται και αποδίδεται μαθηματικά. Η φύση δεν αποκλίνει από τον νόμο· υπακούει σε βαθύτερη μαθηματική αναγκαιότητα. </a:t>
            </a:r>
          </a:p>
          <a:p>
            <a:pPr marL="0" indent="0">
              <a:buNone/>
            </a:pPr>
            <a:r>
              <a:rPr lang="el-GR" sz="1200" dirty="0"/>
              <a:t>Ο Μηχανισμός των Αντικυθήρων δείχνει ότι, για τους Έλληνες, η φυσική γνώση δεν ήταν ποιοτική περιγραφή, αλλά ποσοτική κατανόηση. Η πυθαγόρεια αρχή ότι «τα όντα είναι αριθμοί» βρίσκει εδώ την πιο εντυπωσιακή της επιβεβαίωση: οι νόμοι της φύσης είναι μαθηματικοί και, συνεπώς, μπορούν να ενσωματωθούν σε μηχανές που κινούνται όπως ακριβώς κινείται ο κόσμος. </a:t>
            </a:r>
          </a:p>
          <a:p>
            <a:pPr marL="0" indent="0">
              <a:buNone/>
            </a:pPr>
            <a:r>
              <a:rPr lang="el-GR" sz="1200" dirty="0"/>
              <a:t>Ο μηχανισμός προέβλεπε και απεικόνιζε με εξαιρετική ακρίβεια τα βασικά αστρονομικά φαινόμενα: τις κινήσεις του Ήλιου και της Σελήνης, τις φάσεις της Σελήνης, τις εκλείψεις μέσω του κύκλου του Σάρου, καθώς και πολύπλοκους ημερολογιακούς κύκλους, όπως τον </a:t>
            </a:r>
            <a:r>
              <a:rPr lang="el-GR" sz="1200" dirty="0" err="1"/>
              <a:t>Μετωνικό</a:t>
            </a:r>
            <a:r>
              <a:rPr lang="el-GR" sz="1200" dirty="0"/>
              <a:t> και τον </a:t>
            </a:r>
            <a:r>
              <a:rPr lang="el-GR" sz="1200" dirty="0" err="1"/>
              <a:t>Καλλίππειο</a:t>
            </a:r>
            <a:r>
              <a:rPr lang="el-GR" sz="1200" dirty="0"/>
              <a:t>. Ιδιαίτερη σημασία έχει το σεληνιακό σύστημα γραναζιών, το οποίο αποδίδει τη μεταβλητή γωνιακή ταχύτητα της Σελήνης μέσω της πρόσθεσης δύο κυκλικών κινήσεων, επιτυγχάνοντας μια μηχανική προσέγγιση του δεύτερου νόμου του Κέπλερ αιώνες πριν από τη διατύπωσή του.</a:t>
            </a:r>
          </a:p>
          <a:p>
            <a:pPr marL="0" indent="0">
              <a:buNone/>
            </a:pPr>
            <a:r>
              <a:rPr lang="el-GR" sz="1200" dirty="0"/>
              <a:t>Η φιλοσοφική βάση του Μηχανισμού εντάσσεται πλήρως στην ελληνική αντίληψη του χρόνου ως κίνησης. Από τον Πλάτωνα και τον Αριστοτέλη έως τον </a:t>
            </a:r>
            <a:r>
              <a:rPr lang="el-GR" sz="1200" dirty="0" err="1"/>
              <a:t>Πρόκλο</a:t>
            </a:r>
            <a:r>
              <a:rPr lang="el-GR" sz="1200" dirty="0"/>
              <a:t>, ο χρόνος ορίζεται μέσω της περιοδικής και μετρήσιμης κίνησης των ουρανίων σωμάτων. Ο Μηχανισμός δεν «μετρά» απλώς τον χρόνο· τον πραγματώνει, μετατρέποντας την ουράνια τάξη σε ορατή, συνεχώς εξελισσόμενη μηχανική διαδικασία.</a:t>
            </a:r>
          </a:p>
          <a:p>
            <a:pPr marL="0" indent="0">
              <a:buNone/>
            </a:pPr>
            <a:r>
              <a:rPr lang="el-GR" sz="1200" dirty="0"/>
              <a:t>Η ύπαρξη ενός τόσο σύνθετου οργάνου προϋποθέτει ανεπτυγμένα θεωρητικά υποδείγματα, εξειδικευμένη τεχνική γνώση και ένα πολιτισμικό περιβάλλον όπου η επιστήμη, η φιλοσοφία και η τεχνολογία λειτουργούν ενιαία. Ο Μηχανισμός των Αντικυθήρων αποδεικνύει ότι η ελληνιστική επιστήμη δεν περιοριζόταν στη θεωρητική περιγραφή της φύσης, αλλά προχωρούσε στη μηχανική ενσάρκωση των φυσικών νόμων, θέτοντας τα θεμέλια της μεταγενέστερης επιστημονικής παράδοσης.</a:t>
            </a:r>
          </a:p>
          <a:p>
            <a:pPr marL="0" indent="0">
              <a:buNone/>
            </a:pPr>
            <a:r>
              <a:rPr lang="el-GR" sz="1200" dirty="0"/>
              <a:t>Ο Μηχανισμός των Αντικυθήρων είναι άμεση υλική έκφραση της πυθαγόρειας φιλοσοφίας και κοσμοαντίληψης. Για τον Πυθαγόρα και την παράδοσή του, η φύση </a:t>
            </a:r>
            <a:r>
              <a:rPr lang="el-GR" sz="1200" dirty="0" err="1"/>
              <a:t>διέπεται</a:t>
            </a:r>
            <a:r>
              <a:rPr lang="el-GR" sz="1200" dirty="0"/>
              <a:t> από αριθμούς, αναλογίες και αρμονικές σχέσεις· οι κινήσεις των ουρανίων σωμάτων δεν είναι τυχαίες, αλλά </a:t>
            </a:r>
            <a:r>
              <a:rPr lang="el-GR" sz="1200" dirty="0" err="1"/>
              <a:t>υπακούουν</a:t>
            </a:r>
            <a:r>
              <a:rPr lang="el-GR" sz="1200" dirty="0"/>
              <a:t> σε αυστηρούς μαθηματικούς νόμους. Ο Μηχανισμός ενσωματώνει ακριβώς αυτήν την αρχή: οι αστρονομικοί κύκλοι του Ήλιου, της Σελήνης και των εκλείψεων αποδίδονται μέσω λόγων οδοντωτών τροχών, δηλαδή μέσω καθαρών αριθμητικών σχέσεων.</a:t>
            </a:r>
          </a:p>
          <a:p>
            <a:pPr marL="0" indent="0">
              <a:buNone/>
            </a:pPr>
            <a:r>
              <a:rPr lang="el-GR" sz="1200" dirty="0"/>
              <a:t>Τα γρανάζια δεν «μιμούνται» απλώς τον ουρανό· τον υπολογίζουν. Κάθε κίνηση προκύπτει από συνδυασμούς κυκλικών κινήσεων, σύμφωνα με μαθηματικά πρότυπα που ανάγονται στην πυθαγόρεια και πλατωνική αστρονομία. Έτσι, ο Μηχανισμός δείχνει ότι η πυθαγόρεια ιδέα πως «η φύση είναι αριθμός» δεν έμεινε φιλοσοφική διακήρυξη, αλλά μετατράπηκε σε λειτουργική μηχανική πραγματικότητα.</a:t>
            </a:r>
          </a:p>
        </p:txBody>
      </p:sp>
    </p:spTree>
    <p:extLst>
      <p:ext uri="{BB962C8B-B14F-4D97-AF65-F5344CB8AC3E}">
        <p14:creationId xmlns:p14="http://schemas.microsoft.com/office/powerpoint/2010/main" val="2896446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D4A597D9-1AAF-A939-0CD3-4C4F375C7A80}"/>
              </a:ext>
            </a:extLst>
          </p:cNvPr>
          <p:cNvSpPr>
            <a:spLocks noGrp="1"/>
          </p:cNvSpPr>
          <p:nvPr>
            <p:ph idx="1"/>
          </p:nvPr>
        </p:nvSpPr>
        <p:spPr>
          <a:xfrm>
            <a:off x="198512" y="269950"/>
            <a:ext cx="5976664" cy="11071151"/>
          </a:xfrm>
        </p:spPr>
        <p:txBody>
          <a:bodyPr>
            <a:normAutofit fontScale="47500" lnSpcReduction="20000"/>
          </a:bodyPr>
          <a:lstStyle/>
          <a:p>
            <a:r>
              <a:rPr lang="el-GR" dirty="0"/>
              <a:t>Η σύγχρονη επιστήμη, όπως και η αρχαία, μπορεί να κατανοηθεί ως η φυσική και ιστορική συνέχεια της Πυθαγόρειας φιλοσοφίας. Στον πυρήνα της πυθαγόρειας σκέψης βρίσκεται η ριζοσπαστική, για την εποχή της, θέση ότι οι αριθμοί, οι λόγοι, οι συμμετρίες και οι αρμονίες δεν είναι απλώς εργαλεία περιγραφής του κόσμου, αλλά οι ίδιες οι πρώτες αρχές της φύσης. Ο Πυθαγόρας εισήγαγε για πρώτη φορά την ιδέα ότι η κοσμική τάξη είναι κατ’ </a:t>
            </a:r>
            <a:r>
              <a:rPr lang="el-GR" dirty="0" err="1"/>
              <a:t>ουσίαν</a:t>
            </a:r>
            <a:r>
              <a:rPr lang="el-GR" dirty="0"/>
              <a:t> μαθηματική και ότι τα φυσικά φαινόμενα </a:t>
            </a:r>
            <a:r>
              <a:rPr lang="el-GR" dirty="0" err="1"/>
              <a:t>υπακούουν</a:t>
            </a:r>
            <a:r>
              <a:rPr lang="el-GR" dirty="0"/>
              <a:t> σε αναγκαίους και καθολικούς νόμους.</a:t>
            </a:r>
          </a:p>
          <a:p>
            <a:r>
              <a:rPr lang="el-GR" dirty="0"/>
              <a:t>Αυτή η θεώρηση θεμελίωσε την επιστημονική σκέψη, καθώς μετέβαλε τη μελέτη της φύσης από μυθολογική αφήγηση σε ορθολογική έρευνα. Η πυθαγόρεια αντίληψη ότι η κίνηση των ουρανίων σωμάτων </a:t>
            </a:r>
            <a:r>
              <a:rPr lang="el-GR" dirty="0" err="1"/>
              <a:t>διέπεται</a:t>
            </a:r>
            <a:r>
              <a:rPr lang="el-GR" dirty="0"/>
              <a:t> από αριθμητικές σχέσεις και αρμονίες αποτέλεσε τη βάση της ελληνικής αστρονομίας και μηχανικής, από τον Πλάτωνα και τον Αριστοτέλη έως την ελληνιστική επιστήμη. Συστήματα όπως ο Μηχανισμός των Αντικυθήρων αποδεικνύουν έμπρακτα αυτήν την παράδοση, καθώς μετατρέπουν μαθηματικούς νόμους σε μηχανική κίνηση, επιβεβαιώνοντας ότι η φύση μπορεί να αναπαρασταθεί και να υπολογιστεί. </a:t>
            </a:r>
          </a:p>
          <a:p>
            <a:r>
              <a:rPr lang="el-GR" dirty="0"/>
              <a:t>Η ίδια πυθαγόρεια αρχή διαπερνά και τη σύγχρονη φυσική. Οι νόμοι της κίνησης, της βαρύτητας, της ηλεκτρομαγνητικής και κβαντικής δομής του κόσμου εκφράζονται μέσω εξισώσεων, συμμετριών και μαθηματικών δομών. Από τον Κέπλερ και τον Νεύτωνα έως τη σχετικότητα και την κβαντομηχανική, η επιστήμη επιβεβαιώνει διαρκώς ότι η φύση δεν περιγράφεται απλώς με μαθηματικά· είναι, στην ουσία της, μαθηματική. Έτσι, ο Πυθαγόρας δεν εμφανίζεται ως απλή ιστορική μορφή, αλλά ως ο θεμελιωτής μιας διαχρονικής επιστημονικής </a:t>
            </a:r>
            <a:r>
              <a:rPr lang="el-GR" dirty="0" err="1"/>
              <a:t>κοσμοθεώρησης</a:t>
            </a:r>
            <a:r>
              <a:rPr lang="el-GR" dirty="0"/>
              <a:t>.</a:t>
            </a:r>
          </a:p>
          <a:p>
            <a:r>
              <a:rPr lang="el-GR" dirty="0"/>
              <a:t>Όπως διατύπωσε με εμβληματικό τρόπο και ο Γαλιλαίος, «το βιβλίο της φύσεως είναι γραμμένο στη γλώσσα των μαθηματικών». Η θέση αυτή δεν αποτελεί ρήξη με την αρχαία σκέψη, αλλά τη ρητή διατύπωση μιας αρχής που είχε ήδη θεμελιωθεί από την Πυθαγόρεια φιλοσοφία. Για τον Πυθαγόρα και τους επιγόνους του, οι αριθμοί, οι λόγοι και οι γεωμετρικές σχέσεις δεν ήταν απλώς συμβάσεις του ανθρώπινου νου, αλλά η ίδια η δομή της πραγματικότητας.</a:t>
            </a:r>
          </a:p>
          <a:p>
            <a:r>
              <a:rPr lang="el-GR" dirty="0"/>
              <a:t>Η </a:t>
            </a:r>
            <a:r>
              <a:rPr lang="el-GR" dirty="0" err="1"/>
              <a:t>γαλιλαϊκή</a:t>
            </a:r>
            <a:r>
              <a:rPr lang="el-GR" dirty="0"/>
              <a:t> φυσική, με την έμφαση στη μέτρηση, την πειραματική επαλήθευση και τη μαθηματική διατύπωση των νόμων, επιβεβαιώνει αυτήν την αρχή σε νέα ιστορικά </a:t>
            </a:r>
            <a:r>
              <a:rPr lang="el-GR" dirty="0" err="1"/>
              <a:t>συμφραζόμενα</a:t>
            </a:r>
            <a:r>
              <a:rPr lang="el-GR" dirty="0"/>
              <a:t>. Η κίνηση, ο χρόνος, ο χώρος και η δύναμη καθίστανται κατανοητά μόνο όταν εκφραστούν με μαθηματικές σχέσεις, όπως ακριβώς συνέβαινε στην αρχαία ελληνική αστρονομία και μηχανική. </a:t>
            </a:r>
          </a:p>
          <a:p>
            <a:r>
              <a:rPr lang="el-GR" dirty="0"/>
              <a:t>Από την αρμονία των σφαιρών έως τους νόμους του Κέπλερ και τις εξισώσεις της σύγχρονης φυσικής, η επιστήμη αποκαλύπτει μια ενιαία παράδοση σκέψης: η φύση υπακούει σε αναγκαίους, καθολικούς και μαθηματικά </a:t>
            </a:r>
            <a:r>
              <a:rPr lang="el-GR" dirty="0" err="1"/>
              <a:t>διατυπώσιμους</a:t>
            </a:r>
            <a:r>
              <a:rPr lang="el-GR" dirty="0"/>
              <a:t> νόμους. Ο Γαλιλαίος, επομένως, δεν εισάγει μια νέα κοσμοαντίληψη, αλλά επαναδιατυπώνει με σαφήνεια και αυστηρότητα μια βαθιά πυθαγόρεια ιδέα, η οποία συνεχίζει να αποτελεί το θεμέλιο της επιστημονικής γνώσης έως σήμερα.</a:t>
            </a:r>
          </a:p>
          <a:p>
            <a:endParaRPr lang="el-GR" dirty="0"/>
          </a:p>
          <a:p>
            <a:endParaRPr lang="en-US" dirty="0"/>
          </a:p>
        </p:txBody>
      </p:sp>
    </p:spTree>
    <p:extLst>
      <p:ext uri="{BB962C8B-B14F-4D97-AF65-F5344CB8AC3E}">
        <p14:creationId xmlns:p14="http://schemas.microsoft.com/office/powerpoint/2010/main" val="3918751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14536" y="454173"/>
            <a:ext cx="5472608" cy="8888785"/>
          </a:xfrm>
        </p:spPr>
        <p:txBody>
          <a:bodyPr>
            <a:normAutofit fontScale="90000"/>
          </a:bodyPr>
          <a:lstStyle/>
          <a:p>
            <a:r>
              <a:rPr lang="el-GR" dirty="0"/>
              <a:t>Ο μηχανισμός των Αντικυθήρων</a:t>
            </a:r>
            <a:br>
              <a:rPr lang="el-GR" dirty="0"/>
            </a:br>
            <a:br>
              <a:rPr lang="en-US" dirty="0"/>
            </a:br>
            <a:r>
              <a:rPr lang="el-GR" sz="3200" dirty="0"/>
              <a:t>οι όψεις του και οι οδηγίες χρήσεις που αποτελούν τις «πόρτες» του μηχανισμού.</a:t>
            </a:r>
            <a:br>
              <a:rPr lang="el-GR" sz="3200" dirty="0"/>
            </a:br>
            <a:r>
              <a:rPr lang="el-GR" sz="3200" dirty="0"/>
              <a:t>Πρέπει να κοπούν και να χαραχθούν σύμφωνα με τις εικόνες που ακολουθούν</a:t>
            </a:r>
            <a:br>
              <a:rPr lang="el-GR" sz="3200" dirty="0"/>
            </a:br>
            <a:r>
              <a:rPr lang="el-GR" sz="3200" dirty="0"/>
              <a:t>1) Α΄ όψη</a:t>
            </a:r>
            <a:br>
              <a:rPr lang="el-GR" sz="3200" dirty="0"/>
            </a:br>
            <a:r>
              <a:rPr lang="el-GR" sz="3200" dirty="0"/>
              <a:t>2) Β’  όψη</a:t>
            </a:r>
            <a:br>
              <a:rPr lang="el-GR" sz="3200" dirty="0"/>
            </a:br>
            <a:r>
              <a:rPr lang="el-GR" sz="3200" dirty="0"/>
              <a:t>3) Β’ όψη δεύτερη εκδοχή</a:t>
            </a:r>
            <a:br>
              <a:rPr lang="el-GR" sz="3200" dirty="0"/>
            </a:br>
            <a:r>
              <a:rPr lang="el-GR" sz="3200" dirty="0"/>
              <a:t>4) Α πόρτα</a:t>
            </a:r>
            <a:br>
              <a:rPr lang="el-GR" sz="3200" dirty="0"/>
            </a:br>
            <a:r>
              <a:rPr lang="el-GR" sz="3200" dirty="0"/>
              <a:t>5) Β πόρτα</a:t>
            </a:r>
            <a:br>
              <a:rPr lang="el-GR" sz="3200" dirty="0"/>
            </a:br>
            <a:br>
              <a:rPr lang="el-GR" sz="3200" dirty="0"/>
            </a:br>
            <a:br>
              <a:rPr lang="el-GR" sz="3200" dirty="0"/>
            </a:br>
            <a:r>
              <a:rPr lang="el-GR" sz="3200" dirty="0"/>
              <a:t>Ξενοφών Διον. Μουσάς</a:t>
            </a:r>
            <a:br>
              <a:rPr lang="el-GR" sz="3200" dirty="0"/>
            </a:br>
            <a:r>
              <a:rPr lang="el-GR" sz="3200" dirty="0"/>
              <a:t>2025</a:t>
            </a:r>
            <a:br>
              <a:rPr lang="el-GR" sz="3200" dirty="0"/>
            </a:br>
            <a:r>
              <a:rPr lang="en-US" sz="3200" dirty="0">
                <a:hlinkClick r:id="rId2"/>
              </a:rPr>
              <a:t>xdmoussas@gmail.com</a:t>
            </a:r>
            <a:r>
              <a:rPr lang="en-US" sz="3200" dirty="0"/>
              <a:t> </a:t>
            </a:r>
            <a:br>
              <a:rPr lang="el-GR" sz="3200" dirty="0"/>
            </a:br>
            <a:r>
              <a:rPr lang="en-US" sz="3200" dirty="0">
                <a:hlinkClick r:id="rId3"/>
              </a:rPr>
              <a:t>xmoussas@phys.uoa.gr</a:t>
            </a:r>
            <a:br>
              <a:rPr lang="en-US" sz="3200" dirty="0"/>
            </a:br>
            <a:r>
              <a:rPr lang="en-US" sz="3200" dirty="0"/>
              <a:t>+30 6978792891</a:t>
            </a:r>
            <a:endParaRPr lang="el-GR" sz="3200" dirty="0"/>
          </a:p>
        </p:txBody>
      </p:sp>
      <p:sp>
        <p:nvSpPr>
          <p:cNvPr id="3" name="Θέση περιεχομένου 2"/>
          <p:cNvSpPr>
            <a:spLocks noGrp="1"/>
          </p:cNvSpPr>
          <p:nvPr>
            <p:ph idx="1"/>
          </p:nvPr>
        </p:nvSpPr>
        <p:spPr>
          <a:xfrm>
            <a:off x="270520" y="10207054"/>
            <a:ext cx="5930742" cy="787904"/>
          </a:xfrm>
        </p:spPr>
        <p:txBody>
          <a:bodyPr>
            <a:normAutofit fontScale="92500"/>
          </a:bodyPr>
          <a:lstStyle/>
          <a:p>
            <a:r>
              <a:rPr lang="el-GR" dirty="0" err="1"/>
              <a:t>Υψος</a:t>
            </a:r>
            <a:r>
              <a:rPr lang="el-GR" dirty="0"/>
              <a:t> 31,5 </a:t>
            </a:r>
            <a:r>
              <a:rPr lang="en-US" dirty="0"/>
              <a:t>cm, X </a:t>
            </a:r>
            <a:r>
              <a:rPr lang="el-GR"/>
              <a:t>πλάτος </a:t>
            </a:r>
            <a:r>
              <a:rPr lang="en-US"/>
              <a:t>18,3cm</a:t>
            </a:r>
            <a:endParaRPr lang="el-GR" dirty="0"/>
          </a:p>
        </p:txBody>
      </p:sp>
    </p:spTree>
    <p:extLst>
      <p:ext uri="{BB962C8B-B14F-4D97-AF65-F5344CB8AC3E}">
        <p14:creationId xmlns:p14="http://schemas.microsoft.com/office/powerpoint/2010/main" val="4169038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D086231-C437-D4C6-41B4-7729BB088F02}"/>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EB6A707C-F483-72E3-4134-AA86D526CC54}"/>
              </a:ext>
            </a:extLst>
          </p:cNvPr>
          <p:cNvSpPr>
            <a:spLocks noGrp="1"/>
          </p:cNvSpPr>
          <p:nvPr>
            <p:ph idx="1"/>
          </p:nvPr>
        </p:nvSpPr>
        <p:spPr/>
        <p:txBody>
          <a:bodyPr/>
          <a:lstStyle/>
          <a:p>
            <a:endParaRPr lang="en-US"/>
          </a:p>
        </p:txBody>
      </p:sp>
      <p:pic>
        <p:nvPicPr>
          <p:cNvPr id="4" name="Picture 4">
            <a:extLst>
              <a:ext uri="{FF2B5EF4-FFF2-40B4-BE49-F238E27FC236}">
                <a16:creationId xmlns:a16="http://schemas.microsoft.com/office/drawing/2014/main" id="{32D50C24-ADB2-B2B5-504E-29638C5951E1}"/>
              </a:ext>
            </a:extLst>
          </p:cNvPr>
          <p:cNvPicPr>
            <a:picLocks noChangeAspect="1"/>
          </p:cNvPicPr>
          <p:nvPr/>
        </p:nvPicPr>
        <p:blipFill>
          <a:blip r:embed="rId2" cstate="print"/>
          <a:srcRect/>
          <a:stretch>
            <a:fillRect/>
          </a:stretch>
        </p:blipFill>
        <p:spPr bwMode="auto">
          <a:xfrm rot="16200000">
            <a:off x="-2299392" y="2695843"/>
            <a:ext cx="10945220" cy="6093426"/>
          </a:xfrm>
          <a:prstGeom prst="rect">
            <a:avLst/>
          </a:prstGeom>
          <a:noFill/>
        </p:spPr>
      </p:pic>
      <p:sp>
        <p:nvSpPr>
          <p:cNvPr id="5" name="Ορθογώνιο: Στρογγύλεμα γωνιών 4">
            <a:extLst>
              <a:ext uri="{FF2B5EF4-FFF2-40B4-BE49-F238E27FC236}">
                <a16:creationId xmlns:a16="http://schemas.microsoft.com/office/drawing/2014/main" id="{6820BC21-31ED-9613-0292-932B1165FBD0}"/>
              </a:ext>
            </a:extLst>
          </p:cNvPr>
          <p:cNvSpPr/>
          <p:nvPr/>
        </p:nvSpPr>
        <p:spPr>
          <a:xfrm>
            <a:off x="3582888" y="4806454"/>
            <a:ext cx="864096" cy="2568655"/>
          </a:xfrm>
          <a:prstGeom prst="roundRect">
            <a:avLst/>
          </a:prstGeom>
          <a:noFill/>
          <a:ln w="139700">
            <a:solidFill>
              <a:srgbClr val="FF0000"/>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Ορθογώνιο 5">
            <a:extLst>
              <a:ext uri="{FF2B5EF4-FFF2-40B4-BE49-F238E27FC236}">
                <a16:creationId xmlns:a16="http://schemas.microsoft.com/office/drawing/2014/main" id="{AEE21F0E-DF85-9B33-66F9-4F5C9A9921AE}"/>
              </a:ext>
            </a:extLst>
          </p:cNvPr>
          <p:cNvSpPr/>
          <p:nvPr/>
        </p:nvSpPr>
        <p:spPr>
          <a:xfrm>
            <a:off x="364906" y="269945"/>
            <a:ext cx="2808312" cy="1815882"/>
          </a:xfrm>
          <a:prstGeom prst="rect">
            <a:avLst/>
          </a:prstGeom>
          <a:noFill/>
        </p:spPr>
        <p:txBody>
          <a:bodyPr wrap="square" lIns="91440" tIns="45720" rIns="91440" bIns="45720">
            <a:spAutoFit/>
          </a:bodyPr>
          <a:lstStyle/>
          <a:p>
            <a:pPr algn="ctr"/>
            <a:r>
              <a:rPr lang="el-GR" sz="2800" b="1" dirty="0">
                <a:ln w="9525">
                  <a:solidFill>
                    <a:schemeClr val="bg1"/>
                  </a:solidFill>
                  <a:prstDash val="solid"/>
                </a:ln>
                <a:solidFill>
                  <a:srgbClr val="FF0000"/>
                </a:solidFill>
                <a:effectLst>
                  <a:outerShdw blurRad="12700" dist="38100" dir="2700000" algn="tl" rotWithShape="0">
                    <a:schemeClr val="bg1">
                      <a:lumMod val="50000"/>
                    </a:schemeClr>
                  </a:outerShdw>
                </a:effectLst>
              </a:rPr>
              <a:t>Αυτά τα </a:t>
            </a:r>
            <a:r>
              <a:rPr lang="el-GR" sz="2800" b="1" dirty="0" err="1">
                <a:ln w="9525">
                  <a:solidFill>
                    <a:schemeClr val="bg1"/>
                  </a:solidFill>
                  <a:prstDash val="solid"/>
                </a:ln>
                <a:solidFill>
                  <a:srgbClr val="FF0000"/>
                </a:solidFill>
                <a:effectLst>
                  <a:outerShdw blurRad="12700" dist="38100" dir="2700000" algn="tl" rotWithShape="0">
                    <a:schemeClr val="bg1">
                      <a:lumMod val="50000"/>
                    </a:schemeClr>
                  </a:outerShdw>
                </a:effectLst>
              </a:rPr>
              <a:t>τεσσερα</a:t>
            </a:r>
            <a:r>
              <a:rPr lang="el-GR" sz="2800" b="1" dirty="0">
                <a:ln w="9525">
                  <a:solidFill>
                    <a:schemeClr val="bg1"/>
                  </a:solidFill>
                  <a:prstDash val="solid"/>
                </a:ln>
                <a:solidFill>
                  <a:srgbClr val="FF0000"/>
                </a:solidFill>
                <a:effectLst>
                  <a:outerShdw blurRad="12700" dist="38100" dir="2700000" algn="tl" rotWithShape="0">
                    <a:schemeClr val="bg1">
                      <a:lumMod val="50000"/>
                    </a:schemeClr>
                  </a:outerShdw>
                </a:effectLst>
              </a:rPr>
              <a:t> γρανάζια προτείνω να κατασκευάσουμε</a:t>
            </a:r>
          </a:p>
        </p:txBody>
      </p:sp>
      <p:sp>
        <p:nvSpPr>
          <p:cNvPr id="7" name="Βέλος: Δεξιό 6">
            <a:extLst>
              <a:ext uri="{FF2B5EF4-FFF2-40B4-BE49-F238E27FC236}">
                <a16:creationId xmlns:a16="http://schemas.microsoft.com/office/drawing/2014/main" id="{E03AD202-EBE5-6604-DCFB-A95D48CE1171}"/>
              </a:ext>
            </a:extLst>
          </p:cNvPr>
          <p:cNvSpPr/>
          <p:nvPr/>
        </p:nvSpPr>
        <p:spPr>
          <a:xfrm rot="3542145">
            <a:off x="1287176" y="3149603"/>
            <a:ext cx="2934818" cy="526331"/>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1628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C437A4D-66EF-3485-B29C-92BD36ED618F}"/>
              </a:ext>
            </a:extLst>
          </p:cNvPr>
          <p:cNvSpPr>
            <a:spLocks noGrp="1"/>
          </p:cNvSpPr>
          <p:nvPr>
            <p:ph type="title"/>
          </p:nvPr>
        </p:nvSpPr>
        <p:spPr/>
        <p:txBody>
          <a:bodyPr/>
          <a:lstStyle/>
          <a:p>
            <a:r>
              <a:rPr lang="el-GR" dirty="0"/>
              <a:t>Προτείνεται:</a:t>
            </a:r>
            <a:endParaRPr lang="en-US" dirty="0"/>
          </a:p>
        </p:txBody>
      </p:sp>
      <p:sp>
        <p:nvSpPr>
          <p:cNvPr id="3" name="Θέση περιεχομένου 2">
            <a:extLst>
              <a:ext uri="{FF2B5EF4-FFF2-40B4-BE49-F238E27FC236}">
                <a16:creationId xmlns:a16="http://schemas.microsoft.com/office/drawing/2014/main" id="{D0BC00B7-634A-FB00-0653-43959913E4E5}"/>
              </a:ext>
            </a:extLst>
          </p:cNvPr>
          <p:cNvSpPr>
            <a:spLocks noGrp="1"/>
          </p:cNvSpPr>
          <p:nvPr>
            <p:ph idx="1"/>
          </p:nvPr>
        </p:nvSpPr>
        <p:spPr/>
        <p:txBody>
          <a:bodyPr>
            <a:normAutofit fontScale="92500" lnSpcReduction="10000"/>
          </a:bodyPr>
          <a:lstStyle/>
          <a:p>
            <a:r>
              <a:rPr lang="el-GR" dirty="0"/>
              <a:t>Προτείνεται η κατασκευή, σε μεγάλο μέγεθος (διάμετρος περίπου 1 μ.), των τεσσάρων γραναζιών της Σελήνης που αποδίδουν τη σωστή μεταβλητή γωνιακή ταχύτητα σύμφωνα με τον 2ο νόμο του Κέπλερ. Το σύστημα αποδίδει ταχύτερη κίνηση στο περίγειο και βραδύτερη στο απόγειο μέσω δύο ζευγών οδοντωτών τροχών. Θα προστεθεί ο δείκτης της Σελήνης, χωρίς λειτουργική κίνηση, για λόγους ασφάλειας, καθώς η ενεργή λειτουργία θα ενείχε σοβαρό κίνδυνο τραυματισμού.</a:t>
            </a:r>
          </a:p>
          <a:p>
            <a:endParaRPr lang="en-US" dirty="0"/>
          </a:p>
        </p:txBody>
      </p:sp>
    </p:spTree>
    <p:extLst>
      <p:ext uri="{BB962C8B-B14F-4D97-AF65-F5344CB8AC3E}">
        <p14:creationId xmlns:p14="http://schemas.microsoft.com/office/powerpoint/2010/main" val="2894170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F37878A4-6411-55A5-AD85-2D5BC9181589}"/>
              </a:ext>
            </a:extLst>
          </p:cNvPr>
          <p:cNvSpPr>
            <a:spLocks noGrp="1"/>
          </p:cNvSpPr>
          <p:nvPr>
            <p:ph idx="1"/>
          </p:nvPr>
        </p:nvSpPr>
        <p:spPr>
          <a:xfrm>
            <a:off x="342528" y="413966"/>
            <a:ext cx="5917700" cy="10873208"/>
          </a:xfrm>
        </p:spPr>
        <p:txBody>
          <a:bodyPr>
            <a:normAutofit fontScale="55000" lnSpcReduction="20000"/>
          </a:bodyPr>
          <a:lstStyle/>
          <a:p>
            <a:pPr marL="0" indent="0">
              <a:buNone/>
            </a:pPr>
            <a:r>
              <a:rPr lang="el-GR" dirty="0"/>
              <a:t>Προτείνεται η κατασκευή, σε μεγάλο εκθεσιακό μέγεθος, με διάμετρο περίπου ενός (1) μέτρου, των τεσσάρων γραναζιών που απαρτίζουν το σεληνιακό σύστημα κίνησης και αποδίδουν με ακρίβεια τη μεταβλητή γωνιακή ταχύτητα της Σελήνης, σύμφωνα με τον δεύτερο νόμο του Κέπλερ. Ο νόμος αυτός επιβάλλει ότι η Σελήνη κινείται ταχύτερα στο περίγειο και βραδύτερα στο απόγειο της τροχιάς της, γεγονός που απαιτεί μη ομοιόμορφη, αλλά ελεγχόμενα μεταβαλλόμενη κίνηση.</a:t>
            </a:r>
          </a:p>
          <a:p>
            <a:pPr marL="0" indent="0">
              <a:buNone/>
            </a:pPr>
            <a:endParaRPr lang="el-GR" dirty="0"/>
          </a:p>
          <a:p>
            <a:pPr marL="0" indent="0">
              <a:buNone/>
            </a:pPr>
            <a:r>
              <a:rPr lang="el-GR" dirty="0"/>
              <a:t>Η μεταβλητή αυτή ταχύτητα επιτυγχάνεται μέσω ενός εξαιρετικά ευφυούς μηχανικού συστήματος, αποτελούμενου από δύο ζεύγη οδοντωτών τροχών, τα οποία συνεργάζονται ώστε να παράγουν μη σταθερή γωνιακή ταχύτητα στον δείκτη της Σελήνης. Το σύστημα αυτό αποτελεί μοναδικό τεχνολογικό επίτευγμα της αρχαιότητας, καθώς μεταφράζει έναν θεμελιώδη νόμο της ουράνιας μηχανικής σε καθαρά μηχανικούς όρους, αιώνες πριν από τη διατύπωσή του από τον Κέπλερ.</a:t>
            </a:r>
          </a:p>
          <a:p>
            <a:pPr marL="0" indent="0">
              <a:buNone/>
            </a:pPr>
            <a:endParaRPr lang="el-GR" dirty="0"/>
          </a:p>
          <a:p>
            <a:pPr marL="0" indent="0">
              <a:buNone/>
            </a:pPr>
            <a:r>
              <a:rPr lang="el-GR" dirty="0"/>
              <a:t>Η κατασκευή σε μεγάλη κλίμακα επιτρέπει στον επισκέπτη να αντιληφθεί άμεσα τη γεωμετρία, τη λειτουργική λογική και τη μηχανική ευφυΐα του συστήματος, στοιχεία που σε μικρό μέγεθος παραμένουν δυσδιάκριτα. Θα προστεθεί και ο δείκτης της Σελήνης, ώστε να αποδίδεται πλήρως η οπτική αναπαράσταση της κίνησής της, χωρίς όμως το σύστημα να τίθεται σε πραγματική λειτουργία.</a:t>
            </a:r>
          </a:p>
          <a:p>
            <a:pPr marL="0" indent="0">
              <a:buNone/>
            </a:pPr>
            <a:endParaRPr lang="el-GR" dirty="0"/>
          </a:p>
          <a:p>
            <a:pPr marL="0" indent="0">
              <a:buNone/>
            </a:pPr>
            <a:r>
              <a:rPr lang="el-GR" dirty="0"/>
              <a:t>Η απόφαση αυτή δεν οφείλεται σε τεχνική αδυναμία, αλλά σε λόγους αυστηρής ασφάλειας. Ένα λειτουργικό σύστημα με μεγάλα, βαριά και εκτεθειμένα οδοντωτά θα ήταν εξαιρετικά επικίνδυνο, καθώς θα υπήρχε σοβαρός και βέβαιος κίνδυνος τραυματισμού σε περίπτωση επαφής. Ως εκ τούτου, η κατασκευή θα είναι στατική, με καθαρά διδακτικό και ερμηνευτικό χαρακτήρα, επιτρέποντας την ασφαλή κατανόηση ενός κορυφαίου επιτεύγματος της αρχαίας επιστημονικής και τεχνολογικής σκέψης.</a:t>
            </a:r>
          </a:p>
          <a:p>
            <a:endParaRPr lang="en-US" dirty="0"/>
          </a:p>
        </p:txBody>
      </p:sp>
    </p:spTree>
    <p:extLst>
      <p:ext uri="{BB962C8B-B14F-4D97-AF65-F5344CB8AC3E}">
        <p14:creationId xmlns:p14="http://schemas.microsoft.com/office/powerpoint/2010/main" val="2529791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8A82A514-10A2-82B2-0E97-40595B0293DB}"/>
              </a:ext>
            </a:extLst>
          </p:cNvPr>
          <p:cNvSpPr>
            <a:spLocks noGrp="1"/>
          </p:cNvSpPr>
          <p:nvPr>
            <p:ph idx="1"/>
          </p:nvPr>
        </p:nvSpPr>
        <p:spPr>
          <a:xfrm>
            <a:off x="270520" y="485974"/>
            <a:ext cx="5989708" cy="10441160"/>
          </a:xfrm>
        </p:spPr>
        <p:txBody>
          <a:bodyPr>
            <a:normAutofit fontScale="85000" lnSpcReduction="10000"/>
          </a:bodyPr>
          <a:lstStyle/>
          <a:p>
            <a:pPr marL="0" indent="0">
              <a:buNone/>
            </a:pPr>
            <a:r>
              <a:rPr lang="el-GR" dirty="0"/>
              <a:t>Η Σελήνη κινείται σύμφωνα με τον δεύτερο νόμο του Κέπλερ, ο οποίος ορίζει ότι το ευθύγραμμο τμήμα που ενώνει τη Σελήνη με τη Γη σαρώνει ίσα εμβαδά σε ίσους χρόνους. Αυτό συνεπάγεται ότι η τροχιακή της ταχύτητα δεν είναι σταθερή: η Σελήνη κινείται ταχύτερα όταν βρίσκεται στο περίγειο, δηλαδή στο πλησιέστερο σημείο της προς τη Γη, και βραδύτερα όταν βρίσκεται στο απόγειο, στο πιο απομακρυσμένο σημείο της τροχιάς της. </a:t>
            </a:r>
          </a:p>
          <a:p>
            <a:pPr marL="0" indent="0">
              <a:buNone/>
            </a:pPr>
            <a:endParaRPr lang="el-GR" dirty="0"/>
          </a:p>
          <a:p>
            <a:pPr marL="0" indent="0">
              <a:buNone/>
            </a:pPr>
            <a:r>
              <a:rPr lang="el-GR" dirty="0"/>
              <a:t>Η μεταβολή αυτή της ταχύτητας αποτελεί άμεση συνέπεια της ελλειπτικής τροχιάς και της κεντρικής </a:t>
            </a:r>
            <a:r>
              <a:rPr lang="el-GR" dirty="0" err="1"/>
              <a:t>βαρυτικής</a:t>
            </a:r>
            <a:r>
              <a:rPr lang="el-GR" dirty="0"/>
              <a:t> έλξης. Η κατανόηση της μη ομοιόμορφης κίνησης της Σελήνης ήταν θεμελιώδης για την ανάπτυξη της ουράνιας μηχανικής, καθώς επέτρεψε την ακριβή πρόβλεψη των φάσεων, των εκλείψεων και της μακροχρόνιας συμπεριφοράς του συστήματος Γης–Σελήνης.</a:t>
            </a:r>
          </a:p>
          <a:p>
            <a:endParaRPr lang="en-US" dirty="0"/>
          </a:p>
        </p:txBody>
      </p:sp>
    </p:spTree>
    <p:extLst>
      <p:ext uri="{BB962C8B-B14F-4D97-AF65-F5344CB8AC3E}">
        <p14:creationId xmlns:p14="http://schemas.microsoft.com/office/powerpoint/2010/main" val="2491350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30DFAC6E-EA9A-A416-D12E-F3A1FCF68E5C}"/>
              </a:ext>
            </a:extLst>
          </p:cNvPr>
          <p:cNvSpPr>
            <a:spLocks noGrp="1"/>
          </p:cNvSpPr>
          <p:nvPr>
            <p:ph idx="1"/>
          </p:nvPr>
        </p:nvSpPr>
        <p:spPr>
          <a:xfrm>
            <a:off x="342528" y="197942"/>
            <a:ext cx="5917700" cy="10729192"/>
          </a:xfrm>
        </p:spPr>
        <p:txBody>
          <a:bodyPr>
            <a:normAutofit fontScale="92500" lnSpcReduction="20000"/>
          </a:bodyPr>
          <a:lstStyle/>
          <a:p>
            <a:pPr marL="0" indent="0">
              <a:buNone/>
            </a:pPr>
            <a:r>
              <a:rPr lang="el-GR" dirty="0"/>
              <a:t>Ο μηχανισμός επιτυγχάνει την προσέγγιση του δεύτερου νόμου του Κέπλερ μέσω </a:t>
            </a:r>
            <a:r>
              <a:rPr lang="el-GR" dirty="0" err="1"/>
              <a:t>επίκυκλων</a:t>
            </a:r>
            <a:r>
              <a:rPr lang="el-GR" dirty="0"/>
              <a:t>, δηλαδή με την πρόσθεση δύο  κυκλικών κινήσεων σταθερής γωνιακής ταχύτητας. </a:t>
            </a:r>
          </a:p>
          <a:p>
            <a:pPr marL="0" indent="0">
              <a:buNone/>
            </a:pPr>
            <a:r>
              <a:rPr lang="el-GR" dirty="0"/>
              <a:t>Αντί να υιοθετεί ελλειπτική τροχιά, μεταφράζει τη μεταβλητή γωνιακή ταχύτητα της Σελήνης σε καθαρά γεωμετρικούς και μηχανικούς όρους, συμβατούς με την αρχαία θεωρία των κύκλων. </a:t>
            </a:r>
          </a:p>
          <a:p>
            <a:pPr marL="0" indent="0">
              <a:buNone/>
            </a:pPr>
            <a:r>
              <a:rPr lang="el-GR" dirty="0"/>
              <a:t>Το αποτέλεσμα είναι μια κίνηση κατά την οποία η Σελήνη εμφανίζεται ταχύτερη στο περίγειο και βραδύτερη στο απόγειο, σε συμφωνία με την αρχή των ίσων εμβαδών σε ίσους χρόνους. </a:t>
            </a:r>
          </a:p>
          <a:p>
            <a:pPr marL="0" indent="0">
              <a:buNone/>
            </a:pPr>
            <a:r>
              <a:rPr lang="el-GR" dirty="0"/>
              <a:t>Έτσι, χωρίς να παραβιάζεται το </a:t>
            </a:r>
            <a:r>
              <a:rPr lang="el-GR" dirty="0" err="1"/>
              <a:t>προαπαιτούμενο</a:t>
            </a:r>
            <a:r>
              <a:rPr lang="el-GR" dirty="0"/>
              <a:t> της ομοιόμορφης κυκλικής κίνησης, ο μηχανισμός ενσωματώνει με εξαιρετική ακρίβεια τη φυσική ουσία του δεύτερου νόμου του Κέπλερ, αποδεικνύοντας τη μαθηματική και μηχανική ευφυΐα της ελληνιστικής αστρονομίας.</a:t>
            </a:r>
          </a:p>
          <a:p>
            <a:pPr marL="0" indent="0">
              <a:buNone/>
            </a:pPr>
            <a:endParaRPr lang="en-US" dirty="0"/>
          </a:p>
        </p:txBody>
      </p:sp>
    </p:spTree>
    <p:extLst>
      <p:ext uri="{BB962C8B-B14F-4D97-AF65-F5344CB8AC3E}">
        <p14:creationId xmlns:p14="http://schemas.microsoft.com/office/powerpoint/2010/main" val="1691470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10DE4A58-AF1A-B384-9838-5AB96BBD5229}"/>
              </a:ext>
            </a:extLst>
          </p:cNvPr>
          <p:cNvSpPr>
            <a:spLocks noGrp="1"/>
          </p:cNvSpPr>
          <p:nvPr>
            <p:ph idx="1"/>
          </p:nvPr>
        </p:nvSpPr>
        <p:spPr>
          <a:xfrm>
            <a:off x="198512" y="269950"/>
            <a:ext cx="6192688" cy="7484602"/>
          </a:xfrm>
        </p:spPr>
        <p:txBody>
          <a:bodyPr>
            <a:normAutofit lnSpcReduction="10000"/>
          </a:bodyPr>
          <a:lstStyle/>
          <a:p>
            <a:pPr marL="0" indent="0">
              <a:buNone/>
            </a:pPr>
            <a:r>
              <a:rPr lang="el-GR" sz="2400" dirty="0"/>
              <a:t>Τα γρανάζια αυτά δίνουν στην σωστή ταχύτητα στην Σελήνη. </a:t>
            </a:r>
          </a:p>
          <a:p>
            <a:pPr marL="0" indent="0">
              <a:buNone/>
            </a:pPr>
            <a:r>
              <a:rPr lang="el-GR" sz="2400" dirty="0" err="1"/>
              <a:t>Δϊνουν</a:t>
            </a:r>
            <a:r>
              <a:rPr lang="el-GR" sz="2400" dirty="0"/>
              <a:t> μεταβλητή γωνιακή ταχύτητα στη Σελήνη, ώστε να είναι γρήγορη στο περίγειο, αργή στο απόγειο, επιτυγχάνεται μέσω ενός ευφυούς συστήματος δύο ζευγών οδοντωτών τροχών, των k1 και k2 και </a:t>
            </a:r>
            <a:r>
              <a:rPr lang="en-US" sz="2400" dirty="0"/>
              <a:t>e</a:t>
            </a:r>
            <a:r>
              <a:rPr lang="el-GR" sz="2400" dirty="0"/>
              <a:t>5</a:t>
            </a:r>
            <a:r>
              <a:rPr lang="en-US" sz="2400" dirty="0"/>
              <a:t> </a:t>
            </a:r>
            <a:r>
              <a:rPr lang="el-GR" sz="2400" dirty="0"/>
              <a:t>και </a:t>
            </a:r>
            <a:r>
              <a:rPr lang="en-US" sz="2400" dirty="0"/>
              <a:t>e</a:t>
            </a:r>
            <a:r>
              <a:rPr lang="el-GR" sz="2400" dirty="0"/>
              <a:t>6. </a:t>
            </a:r>
          </a:p>
          <a:p>
            <a:pPr marL="0" indent="0">
              <a:buNone/>
            </a:pPr>
            <a:r>
              <a:rPr lang="el-GR" sz="2400" dirty="0"/>
              <a:t>Τα γρανάζια k1 και k2, </a:t>
            </a:r>
            <a:r>
              <a:rPr lang="en-US" sz="2400" dirty="0"/>
              <a:t>e</a:t>
            </a:r>
            <a:r>
              <a:rPr lang="el-GR" sz="2400" dirty="0"/>
              <a:t>5</a:t>
            </a:r>
            <a:r>
              <a:rPr lang="en-US" sz="2400" dirty="0"/>
              <a:t> </a:t>
            </a:r>
            <a:r>
              <a:rPr lang="el-GR" sz="2400" dirty="0"/>
              <a:t>και </a:t>
            </a:r>
            <a:r>
              <a:rPr lang="en-US" sz="2400" dirty="0"/>
              <a:t>e</a:t>
            </a:r>
            <a:r>
              <a:rPr lang="el-GR" sz="2400" dirty="0"/>
              <a:t>6 διαθέτουν ίδιο αριθμό </a:t>
            </a:r>
            <a:r>
              <a:rPr lang="el-GR" sz="2400" dirty="0" err="1"/>
              <a:t>οδόντων</a:t>
            </a:r>
            <a:r>
              <a:rPr lang="el-GR" sz="2400" dirty="0"/>
              <a:t> (50). Οι άξονες περιστροφής τους είναι έκκεντροι, με τα γεωμετρικά τους κέντρα να απέχουν μεταξύ τους περίπου 1,1 </a:t>
            </a:r>
            <a:r>
              <a:rPr lang="el-GR" sz="2400" dirty="0" err="1"/>
              <a:t>mm</a:t>
            </a:r>
            <a:r>
              <a:rPr lang="el-GR" sz="2400" dirty="0"/>
              <a:t>.</a:t>
            </a:r>
          </a:p>
          <a:p>
            <a:pPr marL="0" indent="0">
              <a:buNone/>
            </a:pPr>
            <a:r>
              <a:rPr lang="el-GR" sz="2400" dirty="0"/>
              <a:t>Η κίνηση μεταδίδεται από το k1 στο k2 μέσω ενός μηχανισμού πείρου–σχισμής: το άνω γρανάζι k1 φέρει έναν πείρο (ακίδα), ο οποίος εμπλέκεται σε επιμήκη σχισμή του κάτω γραναζιού k2. </a:t>
            </a:r>
          </a:p>
          <a:p>
            <a:pPr marL="0" indent="0">
              <a:buNone/>
            </a:pPr>
            <a:r>
              <a:rPr lang="el-GR" sz="2400" dirty="0"/>
              <a:t>Ο συνδυασμός αυτής της μεταδιδόμενης κίνησης με την εκκεντρότητα των αξόνων περιστροφής εισάγει στην κίνηση του k2 μια μικρής έντασης, σχεδόν ημιτονοειδή μεταβολή.</a:t>
            </a:r>
          </a:p>
        </p:txBody>
      </p:sp>
      <p:pic>
        <p:nvPicPr>
          <p:cNvPr id="5" name="Picture 4">
            <a:extLst>
              <a:ext uri="{FF2B5EF4-FFF2-40B4-BE49-F238E27FC236}">
                <a16:creationId xmlns:a16="http://schemas.microsoft.com/office/drawing/2014/main" id="{7745EDE8-AFAF-1BCB-97A0-F61B75DF11F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342528" y="8478862"/>
            <a:ext cx="5616624" cy="2690910"/>
          </a:xfrm>
          <a:prstGeom prst="rect">
            <a:avLst/>
          </a:prstGeom>
          <a:noFill/>
        </p:spPr>
      </p:pic>
    </p:spTree>
    <p:extLst>
      <p:ext uri="{BB962C8B-B14F-4D97-AF65-F5344CB8AC3E}">
        <p14:creationId xmlns:p14="http://schemas.microsoft.com/office/powerpoint/2010/main" val="36923165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4" name="Picture 2" descr="D:\TEX\00_ANTIKYTHERA_MECHANISM\Images_2007\KPIAPH\IMG_0424.JPG"/>
          <p:cNvPicPr>
            <a:picLocks noChangeAspect="1" noChangeArrowheads="1"/>
          </p:cNvPicPr>
          <p:nvPr/>
        </p:nvPicPr>
        <p:blipFill>
          <a:blip r:embed="rId2" cstate="email">
            <a:clrChange>
              <a:clrFrom>
                <a:srgbClr val="262219"/>
              </a:clrFrom>
              <a:clrTo>
                <a:srgbClr val="262219">
                  <a:alpha val="0"/>
                </a:srgbClr>
              </a:clrTo>
            </a:clrChange>
            <a:extLst>
              <a:ext uri="{28A0092B-C50C-407E-A947-70E740481C1C}">
                <a14:useLocalDpi xmlns:a14="http://schemas.microsoft.com/office/drawing/2010/main"/>
              </a:ext>
            </a:extLst>
          </a:blip>
          <a:srcRect/>
          <a:stretch>
            <a:fillRect/>
          </a:stretch>
        </p:blipFill>
        <p:spPr bwMode="auto">
          <a:xfrm rot="5400000">
            <a:off x="-1433668" y="1450747"/>
            <a:ext cx="9759497"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D42DD9CB-8ACE-CD47-04F0-C706B02A5C86}"/>
              </a:ext>
            </a:extLst>
          </p:cNvPr>
          <p:cNvSpPr/>
          <p:nvPr/>
        </p:nvSpPr>
        <p:spPr>
          <a:xfrm rot="3173664">
            <a:off x="1548705" y="4056277"/>
            <a:ext cx="3152071" cy="1884067"/>
          </a:xfrm>
          <a:prstGeom prst="roundRect">
            <a:avLst/>
          </a:prstGeom>
          <a:noFill/>
          <a:ln w="139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7898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dirty="0"/>
          </a:p>
        </p:txBody>
      </p:sp>
      <p:sp>
        <p:nvSpPr>
          <p:cNvPr id="3" name="Θέση περιεχομένου 2"/>
          <p:cNvSpPr>
            <a:spLocks noGrp="1"/>
          </p:cNvSpPr>
          <p:nvPr>
            <p:ph idx="1"/>
          </p:nvPr>
        </p:nvSpPr>
        <p:spPr/>
        <p:txBody>
          <a:bodyPr/>
          <a:lstStyle/>
          <a:p>
            <a:endParaRPr lang="el-GR"/>
          </a:p>
        </p:txBody>
      </p:sp>
      <p:pic>
        <p:nvPicPr>
          <p:cNvPr id="4" name="Picture 2" descr="D:\TEX\00_ANTIKYTHERA_MECHANISM\Images_2007\KPIAPH\IMG_0432.JPG"/>
          <p:cNvPicPr>
            <a:picLocks noChangeAspect="1" noChangeArrowheads="1"/>
          </p:cNvPicPr>
          <p:nvPr/>
        </p:nvPicPr>
        <p:blipFill>
          <a:blip r:embed="rId2" cstate="email">
            <a:clrChange>
              <a:clrFrom>
                <a:srgbClr val="FFE2BE"/>
              </a:clrFrom>
              <a:clrTo>
                <a:srgbClr val="FFE2BE">
                  <a:alpha val="0"/>
                </a:srgbClr>
              </a:clrTo>
            </a:clrChange>
            <a:extLst>
              <a:ext uri="{28A0092B-C50C-407E-A947-70E740481C1C}">
                <a14:useLocalDpi xmlns:a14="http://schemas.microsoft.com/office/drawing/2010/main"/>
              </a:ext>
            </a:extLst>
          </a:blip>
          <a:srcRect/>
          <a:stretch>
            <a:fillRect/>
          </a:stretch>
        </p:blipFill>
        <p:spPr bwMode="auto">
          <a:xfrm rot="5400000">
            <a:off x="-1402021" y="1603550"/>
            <a:ext cx="9486974" cy="6567905"/>
          </a:xfrm>
          <a:prstGeom prst="rect">
            <a:avLst/>
          </a:prstGeom>
          <a:noFill/>
          <a:extLst>
            <a:ext uri="{909E8E84-426E-40DD-AFC4-6F175D3DCCD1}">
              <a14:hiddenFill xmlns:a14="http://schemas.microsoft.com/office/drawing/2010/main">
                <a:solidFill>
                  <a:srgbClr val="FFFFFF"/>
                </a:solidFill>
              </a14:hiddenFill>
            </a:ext>
          </a:extLst>
        </p:spPr>
      </p:pic>
      <p:sp>
        <p:nvSpPr>
          <p:cNvPr id="5" name="Ορθογώνιο: Στρογγύλεμα γωνιών 4">
            <a:extLst>
              <a:ext uri="{FF2B5EF4-FFF2-40B4-BE49-F238E27FC236}">
                <a16:creationId xmlns:a16="http://schemas.microsoft.com/office/drawing/2014/main" id="{E54C2245-DE87-E596-E51F-9F14453EE2C6}"/>
              </a:ext>
            </a:extLst>
          </p:cNvPr>
          <p:cNvSpPr/>
          <p:nvPr/>
        </p:nvSpPr>
        <p:spPr>
          <a:xfrm rot="4583925">
            <a:off x="2439772" y="3461854"/>
            <a:ext cx="3959521" cy="2061911"/>
          </a:xfrm>
          <a:prstGeom prst="roundRect">
            <a:avLst/>
          </a:prstGeom>
          <a:noFill/>
          <a:ln w="139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6347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921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16200000">
            <a:off x="-1331769" y="3002213"/>
            <a:ext cx="9254838" cy="5518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Ορθογώνιο: Στρογγύλεμα γωνιών 3">
            <a:extLst>
              <a:ext uri="{FF2B5EF4-FFF2-40B4-BE49-F238E27FC236}">
                <a16:creationId xmlns:a16="http://schemas.microsoft.com/office/drawing/2014/main" id="{1B45F9F1-9CB2-3E50-0FCE-9A0440543DB3}"/>
              </a:ext>
            </a:extLst>
          </p:cNvPr>
          <p:cNvSpPr/>
          <p:nvPr/>
        </p:nvSpPr>
        <p:spPr>
          <a:xfrm rot="3321127">
            <a:off x="1408751" y="5220525"/>
            <a:ext cx="2939798" cy="1683137"/>
          </a:xfrm>
          <a:prstGeom prst="roundRect">
            <a:avLst/>
          </a:prstGeom>
          <a:noFill/>
          <a:ln w="1397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1920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7D8E05B-3C42-A608-1B5C-561F00DB2D5A}"/>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90AE3420-8DD4-174C-1A51-5916667E7086}"/>
              </a:ext>
            </a:extLst>
          </p:cNvPr>
          <p:cNvSpPr>
            <a:spLocks noGrp="1"/>
          </p:cNvSpPr>
          <p:nvPr>
            <p:ph idx="1"/>
          </p:nvPr>
        </p:nvSpPr>
        <p:spPr/>
        <p:txBody>
          <a:bodyPr/>
          <a:lstStyle/>
          <a:p>
            <a:endParaRPr lang="en-US"/>
          </a:p>
        </p:txBody>
      </p:sp>
      <p:pic>
        <p:nvPicPr>
          <p:cNvPr id="5" name="Εικόνα 4" descr="Εικόνα που περιέχει κύκλος, καρτούν, τέχνη&#10;&#10;Το περιεχόμενο που δημιουργείται από AI ενδέχεται να είναι εσφαλμένο.">
            <a:extLst>
              <a:ext uri="{FF2B5EF4-FFF2-40B4-BE49-F238E27FC236}">
                <a16:creationId xmlns:a16="http://schemas.microsoft.com/office/drawing/2014/main" id="{B545F398-2050-FBA8-2258-C3DAB5F268C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13557" y="2214166"/>
            <a:ext cx="6589713" cy="5377126"/>
          </a:xfrm>
          <a:prstGeom prst="rect">
            <a:avLst/>
          </a:prstGeom>
        </p:spPr>
      </p:pic>
      <p:sp>
        <p:nvSpPr>
          <p:cNvPr id="6" name="Ορθογώνιο: Στρογγύλεμα γωνιών 5">
            <a:extLst>
              <a:ext uri="{FF2B5EF4-FFF2-40B4-BE49-F238E27FC236}">
                <a16:creationId xmlns:a16="http://schemas.microsoft.com/office/drawing/2014/main" id="{1B45F9F1-9CB2-3E50-0FCE-9A0440543DB3}"/>
              </a:ext>
            </a:extLst>
          </p:cNvPr>
          <p:cNvSpPr/>
          <p:nvPr/>
        </p:nvSpPr>
        <p:spPr>
          <a:xfrm rot="7273386">
            <a:off x="1757779" y="4804798"/>
            <a:ext cx="2643461" cy="1263989"/>
          </a:xfrm>
          <a:prstGeom prst="roundRect">
            <a:avLst/>
          </a:prstGeom>
          <a:noFill/>
          <a:ln w="1397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2832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E86B3EA-2AAF-532D-12C1-5646C1DF309A}"/>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2BAEB0A4-2A48-2832-87BD-2F5869C5DB25}"/>
              </a:ext>
            </a:extLst>
          </p:cNvPr>
          <p:cNvSpPr>
            <a:spLocks noGrp="1"/>
          </p:cNvSpPr>
          <p:nvPr>
            <p:ph idx="1"/>
          </p:nvPr>
        </p:nvSpPr>
        <p:spPr/>
        <p:txBody>
          <a:bodyPr/>
          <a:lstStyle/>
          <a:p>
            <a:endParaRPr lang="en-US"/>
          </a:p>
        </p:txBody>
      </p:sp>
      <p:pic>
        <p:nvPicPr>
          <p:cNvPr id="5" name="Εικόνα 4" descr="Εικόνα που περιέχει κύκλος, στιγμιότυπο οθόνης, καρτούν, πολυχρωμία&#10;&#10;Το περιεχόμενο που δημιουργείται από AI ενδέχεται να είναι εσφαλμένο.">
            <a:extLst>
              <a:ext uri="{FF2B5EF4-FFF2-40B4-BE49-F238E27FC236}">
                <a16:creationId xmlns:a16="http://schemas.microsoft.com/office/drawing/2014/main" id="{56933A6B-777B-E75D-4546-A9748A2481B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2173787" y="2232330"/>
            <a:ext cx="10867509" cy="6441689"/>
          </a:xfrm>
          <a:prstGeom prst="rect">
            <a:avLst/>
          </a:prstGeom>
        </p:spPr>
      </p:pic>
      <p:sp>
        <p:nvSpPr>
          <p:cNvPr id="6" name="Ορθογώνιο: Στρογγύλεμα γωνιών 5">
            <a:extLst>
              <a:ext uri="{FF2B5EF4-FFF2-40B4-BE49-F238E27FC236}">
                <a16:creationId xmlns:a16="http://schemas.microsoft.com/office/drawing/2014/main" id="{1B45F9F1-9CB2-3E50-0FCE-9A0440543DB3}"/>
              </a:ext>
            </a:extLst>
          </p:cNvPr>
          <p:cNvSpPr/>
          <p:nvPr/>
        </p:nvSpPr>
        <p:spPr>
          <a:xfrm rot="5400000">
            <a:off x="50538" y="5234544"/>
            <a:ext cx="2960182" cy="1656245"/>
          </a:xfrm>
          <a:prstGeom prst="roundRect">
            <a:avLst/>
          </a:prstGeom>
          <a:noFill/>
          <a:ln w="1397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8226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65CAD1C-C646-C2A9-2664-A8E735B03A02}"/>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4B0620FE-1283-E31A-F64C-6E96D56849D2}"/>
              </a:ext>
            </a:extLst>
          </p:cNvPr>
          <p:cNvSpPr>
            <a:spLocks noGrp="1"/>
          </p:cNvSpPr>
          <p:nvPr>
            <p:ph idx="1"/>
          </p:nvPr>
        </p:nvSpPr>
        <p:spPr/>
        <p:txBody>
          <a:bodyPr/>
          <a:lstStyle/>
          <a:p>
            <a:endParaRPr lang="en-US"/>
          </a:p>
        </p:txBody>
      </p:sp>
      <p:pic>
        <p:nvPicPr>
          <p:cNvPr id="5" name="Εικόνα 4" descr="Εικόνα που περιέχει κύκλος, τέχνη, καρτούν&#10;&#10;Το περιεχόμενο που δημιουργείται από AI ενδέχεται να είναι εσφαλμένο.">
            <a:extLst>
              <a:ext uri="{FF2B5EF4-FFF2-40B4-BE49-F238E27FC236}">
                <a16:creationId xmlns:a16="http://schemas.microsoft.com/office/drawing/2014/main" id="{96473BBC-7173-3764-09CF-2F962A8690F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2094432" y="2026967"/>
            <a:ext cx="10711113" cy="6657177"/>
          </a:xfrm>
          <a:prstGeom prst="rect">
            <a:avLst/>
          </a:prstGeom>
        </p:spPr>
      </p:pic>
      <p:sp>
        <p:nvSpPr>
          <p:cNvPr id="6" name="Ορθογώνιο: Στρογγύλεμα γωνιών 5">
            <a:extLst>
              <a:ext uri="{FF2B5EF4-FFF2-40B4-BE49-F238E27FC236}">
                <a16:creationId xmlns:a16="http://schemas.microsoft.com/office/drawing/2014/main" id="{1B45F9F1-9CB2-3E50-0FCE-9A0440543DB3}"/>
              </a:ext>
            </a:extLst>
          </p:cNvPr>
          <p:cNvSpPr/>
          <p:nvPr/>
        </p:nvSpPr>
        <p:spPr>
          <a:xfrm rot="6223086">
            <a:off x="-7255" y="5154130"/>
            <a:ext cx="4536504" cy="1656245"/>
          </a:xfrm>
          <a:prstGeom prst="roundRect">
            <a:avLst/>
          </a:prstGeom>
          <a:noFill/>
          <a:ln w="1397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8030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5967EF5-C32F-3961-3C7F-903DCDE72EBD}"/>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F1D2CB68-A125-20DB-10ED-B4E30D7DFF21}"/>
              </a:ext>
            </a:extLst>
          </p:cNvPr>
          <p:cNvSpPr>
            <a:spLocks noGrp="1"/>
          </p:cNvSpPr>
          <p:nvPr>
            <p:ph idx="1"/>
          </p:nvPr>
        </p:nvSpPr>
        <p:spPr/>
        <p:txBody>
          <a:bodyPr/>
          <a:lstStyle/>
          <a:p>
            <a:endParaRPr lang="en-US"/>
          </a:p>
        </p:txBody>
      </p:sp>
      <p:pic>
        <p:nvPicPr>
          <p:cNvPr id="5" name="Εικόνα 4" descr="Εικόνα που περιέχει κύκλος, κίτρινο&#10;&#10;Το περιεχόμενο που δημιουργείται από AI ενδέχεται να είναι εσφαλμένο.">
            <a:extLst>
              <a:ext uri="{FF2B5EF4-FFF2-40B4-BE49-F238E27FC236}">
                <a16:creationId xmlns:a16="http://schemas.microsoft.com/office/drawing/2014/main" id="{BCC5EA3E-4DCC-87BF-096A-4DCD4B0D77B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741036"/>
            <a:ext cx="6589713" cy="9859028"/>
          </a:xfrm>
          <a:prstGeom prst="rect">
            <a:avLst/>
          </a:prstGeom>
        </p:spPr>
      </p:pic>
      <p:sp>
        <p:nvSpPr>
          <p:cNvPr id="6" name="Ορθογώνιο: Στρογγύλεμα γωνιών 5">
            <a:extLst>
              <a:ext uri="{FF2B5EF4-FFF2-40B4-BE49-F238E27FC236}">
                <a16:creationId xmlns:a16="http://schemas.microsoft.com/office/drawing/2014/main" id="{1B45F9F1-9CB2-3E50-0FCE-9A0440543DB3}"/>
              </a:ext>
            </a:extLst>
          </p:cNvPr>
          <p:cNvSpPr/>
          <p:nvPr/>
        </p:nvSpPr>
        <p:spPr>
          <a:xfrm rot="6030238">
            <a:off x="1758989" y="5806357"/>
            <a:ext cx="2510512" cy="1453736"/>
          </a:xfrm>
          <a:prstGeom prst="roundRect">
            <a:avLst/>
          </a:prstGeom>
          <a:noFill/>
          <a:ln w="1397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9526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descr="Εικόνα που περιέχει κύκλος&#10;&#10;Το περιεχόμενο που δημιουργείται από AI ενδέχεται να είναι εσφαλμένο.">
            <a:extLst>
              <a:ext uri="{FF2B5EF4-FFF2-40B4-BE49-F238E27FC236}">
                <a16:creationId xmlns:a16="http://schemas.microsoft.com/office/drawing/2014/main" id="{1D55AB8C-3BFA-91B7-8C54-5F1E5578C42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1565685" y="1892085"/>
            <a:ext cx="7992890" cy="4460587"/>
          </a:xfrm>
          <a:prstGeom prst="rect">
            <a:avLst/>
          </a:prstGeom>
        </p:spPr>
      </p:pic>
      <p:graphicFrame>
        <p:nvGraphicFramePr>
          <p:cNvPr id="8" name="Θέση περιεχομένου 5">
            <a:extLst>
              <a:ext uri="{FF2B5EF4-FFF2-40B4-BE49-F238E27FC236}">
                <a16:creationId xmlns:a16="http://schemas.microsoft.com/office/drawing/2014/main" id="{60441517-2B77-99CB-3ECB-BED37BA47089}"/>
              </a:ext>
            </a:extLst>
          </p:cNvPr>
          <p:cNvGraphicFramePr>
            <a:graphicFrameLocks/>
          </p:cNvGraphicFramePr>
          <p:nvPr>
            <p:extLst>
              <p:ext uri="{D42A27DB-BD31-4B8C-83A1-F6EECF244321}">
                <p14:modId xmlns:p14="http://schemas.microsoft.com/office/powerpoint/2010/main" val="1168093645"/>
              </p:ext>
            </p:extLst>
          </p:nvPr>
        </p:nvGraphicFramePr>
        <p:xfrm>
          <a:off x="1206624" y="8838902"/>
          <a:ext cx="4536504" cy="1800199"/>
        </p:xfrm>
        <a:graphic>
          <a:graphicData uri="http://schemas.openxmlformats.org/drawingml/2006/table">
            <a:tbl>
              <a:tblPr firstRow="1" firstCol="1" lastRow="1" lastCol="1" bandRow="1" bandCol="1">
                <a:tableStyleId>{5C22544A-7EE6-4342-B048-85BDC9FD1C3A}</a:tableStyleId>
              </a:tblPr>
              <a:tblGrid>
                <a:gridCol w="520316">
                  <a:extLst>
                    <a:ext uri="{9D8B030D-6E8A-4147-A177-3AD203B41FA5}">
                      <a16:colId xmlns:a16="http://schemas.microsoft.com/office/drawing/2014/main" val="2846472647"/>
                    </a:ext>
                  </a:extLst>
                </a:gridCol>
                <a:gridCol w="2675911">
                  <a:extLst>
                    <a:ext uri="{9D8B030D-6E8A-4147-A177-3AD203B41FA5}">
                      <a16:colId xmlns:a16="http://schemas.microsoft.com/office/drawing/2014/main" val="2516783600"/>
                    </a:ext>
                  </a:extLst>
                </a:gridCol>
                <a:gridCol w="1340277">
                  <a:extLst>
                    <a:ext uri="{9D8B030D-6E8A-4147-A177-3AD203B41FA5}">
                      <a16:colId xmlns:a16="http://schemas.microsoft.com/office/drawing/2014/main" val="2233497850"/>
                    </a:ext>
                  </a:extLst>
                </a:gridCol>
              </a:tblGrid>
              <a:tr h="396235">
                <a:tc>
                  <a:txBody>
                    <a:bodyPr/>
                    <a:lstStyle/>
                    <a:p>
                      <a:pPr>
                        <a:buNone/>
                      </a:pPr>
                      <a:r>
                        <a:rPr lang="en-GB" sz="1800">
                          <a:effectLst/>
                        </a:rPr>
                        <a:t>e5</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l-GR" sz="1800" dirty="0">
                          <a:effectLst/>
                        </a:rPr>
                        <a:t>Ακτίνα </a:t>
                      </a:r>
                      <a:r>
                        <a:rPr lang="en-GB" sz="1800" dirty="0">
                          <a:effectLst/>
                        </a:rPr>
                        <a:t>13,4</a:t>
                      </a:r>
                      <a:r>
                        <a:rPr lang="el-GR" sz="1800" dirty="0">
                          <a:effectLst/>
                        </a:rPr>
                        <a:t> +- </a:t>
                      </a:r>
                      <a:r>
                        <a:rPr lang="en-GB" sz="1800" dirty="0">
                          <a:effectLst/>
                        </a:rPr>
                        <a:t>0,2</a:t>
                      </a:r>
                      <a:r>
                        <a:rPr lang="el-GR" sz="1800" dirty="0">
                          <a:effectLst/>
                        </a:rPr>
                        <a:t> </a:t>
                      </a:r>
                      <a:r>
                        <a:rPr lang="en-US" sz="1800" dirty="0">
                          <a:effectLst/>
                        </a:rPr>
                        <a:t>mm</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GB" sz="1800" dirty="0">
                          <a:effectLst/>
                        </a:rPr>
                        <a:t>5</a:t>
                      </a:r>
                      <a:r>
                        <a:rPr lang="el-GR" sz="1800" dirty="0">
                          <a:effectLst/>
                        </a:rPr>
                        <a:t>0</a:t>
                      </a:r>
                      <a:r>
                        <a:rPr lang="en-US" sz="1800" dirty="0">
                          <a:effectLst/>
                        </a:rPr>
                        <a:t> </a:t>
                      </a:r>
                      <a:r>
                        <a:rPr lang="el-GR" sz="1800" dirty="0">
                          <a:effectLst/>
                        </a:rPr>
                        <a:t>δόντια</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6578964"/>
                  </a:ext>
                </a:extLst>
              </a:tr>
              <a:tr h="467988">
                <a:tc>
                  <a:txBody>
                    <a:bodyPr/>
                    <a:lstStyle/>
                    <a:p>
                      <a:pPr>
                        <a:buNone/>
                      </a:pPr>
                      <a:r>
                        <a:rPr lang="en-GB" sz="1800">
                          <a:effectLst/>
                        </a:rPr>
                        <a:t>e6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l-GR" sz="1800" b="1" dirty="0">
                          <a:effectLst/>
                        </a:rPr>
                        <a:t>Ακτίνα </a:t>
                      </a:r>
                      <a:r>
                        <a:rPr lang="en-GB" sz="1800" b="1" dirty="0">
                          <a:effectLst/>
                        </a:rPr>
                        <a:t>13,9</a:t>
                      </a:r>
                      <a:r>
                        <a:rPr lang="el-GR" sz="1800" b="1" dirty="0">
                          <a:effectLst/>
                          <a:sym typeface="Mathematica1"/>
                        </a:rPr>
                        <a:t> +- </a:t>
                      </a:r>
                      <a:r>
                        <a:rPr lang="en-GB" sz="1800" b="1" dirty="0">
                          <a:effectLst/>
                        </a:rPr>
                        <a:t>0,2 mm</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GB" sz="1800" dirty="0">
                          <a:effectLst/>
                        </a:rPr>
                        <a:t>50</a:t>
                      </a:r>
                      <a:r>
                        <a:rPr lang="el-GR" sz="1800" dirty="0">
                          <a:effectLst/>
                        </a:rPr>
                        <a:t> δόντια</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68976530"/>
                  </a:ext>
                </a:extLst>
              </a:tr>
              <a:tr h="467988">
                <a:tc>
                  <a:txBody>
                    <a:bodyPr/>
                    <a:lstStyle/>
                    <a:p>
                      <a:pPr>
                        <a:buNone/>
                      </a:pPr>
                      <a:r>
                        <a:rPr lang="en-GB" sz="1800">
                          <a:effectLst/>
                        </a:rPr>
                        <a:t>k1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l-GR" sz="1800" b="1" dirty="0">
                          <a:effectLst/>
                        </a:rPr>
                        <a:t>Ακτίνα </a:t>
                      </a:r>
                      <a:r>
                        <a:rPr lang="en-GB" sz="1800" b="1" dirty="0">
                          <a:effectLst/>
                        </a:rPr>
                        <a:t>13,5</a:t>
                      </a:r>
                      <a:r>
                        <a:rPr lang="el-GR" sz="1800" b="1" dirty="0">
                          <a:effectLst/>
                          <a:sym typeface="Mathematica1"/>
                        </a:rPr>
                        <a:t> +- </a:t>
                      </a:r>
                      <a:r>
                        <a:rPr lang="en-GB" sz="1800" b="1" dirty="0">
                          <a:effectLst/>
                        </a:rPr>
                        <a:t>0,3 mm</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GB" sz="1800" dirty="0">
                          <a:effectLst/>
                        </a:rPr>
                        <a:t>50</a:t>
                      </a:r>
                      <a:r>
                        <a:rPr lang="el-GR" sz="1800" dirty="0">
                          <a:effectLst/>
                        </a:rPr>
                        <a:t> δόντια</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25607288"/>
                  </a:ext>
                </a:extLst>
              </a:tr>
              <a:tr h="467988">
                <a:tc>
                  <a:txBody>
                    <a:bodyPr/>
                    <a:lstStyle/>
                    <a:p>
                      <a:pPr>
                        <a:buNone/>
                      </a:pPr>
                      <a:r>
                        <a:rPr lang="en-GB" sz="1800">
                          <a:effectLst/>
                        </a:rPr>
                        <a:t>k2</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l-GR" sz="1800" dirty="0">
                          <a:effectLst/>
                        </a:rPr>
                        <a:t>Ακτίνα </a:t>
                      </a:r>
                      <a:r>
                        <a:rPr lang="en-GB" sz="1800" dirty="0">
                          <a:effectLst/>
                        </a:rPr>
                        <a:t>14,0</a:t>
                      </a:r>
                      <a:r>
                        <a:rPr lang="el-GR" sz="1800" dirty="0">
                          <a:effectLst/>
                        </a:rPr>
                        <a:t> +- </a:t>
                      </a:r>
                      <a:r>
                        <a:rPr lang="en-GB" sz="1800" dirty="0">
                          <a:effectLst/>
                        </a:rPr>
                        <a:t>0,2 mm</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GB" sz="1800" dirty="0">
                          <a:effectLst/>
                        </a:rPr>
                        <a:t>50</a:t>
                      </a:r>
                      <a:r>
                        <a:rPr lang="el-GR" sz="1800" dirty="0">
                          <a:effectLst/>
                        </a:rPr>
                        <a:t> δόντια</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45861639"/>
                  </a:ext>
                </a:extLst>
              </a:tr>
            </a:tbl>
          </a:graphicData>
        </a:graphic>
      </p:graphicFrame>
      <p:sp>
        <p:nvSpPr>
          <p:cNvPr id="11" name="Ορθογώνιο 10">
            <a:extLst>
              <a:ext uri="{FF2B5EF4-FFF2-40B4-BE49-F238E27FC236}">
                <a16:creationId xmlns:a16="http://schemas.microsoft.com/office/drawing/2014/main" id="{71939885-8A89-8347-9FC9-FB4292601FB5}"/>
              </a:ext>
            </a:extLst>
          </p:cNvPr>
          <p:cNvSpPr/>
          <p:nvPr/>
        </p:nvSpPr>
        <p:spPr>
          <a:xfrm>
            <a:off x="4158952" y="3726334"/>
            <a:ext cx="2160240" cy="4524315"/>
          </a:xfrm>
          <a:prstGeom prst="rect">
            <a:avLst/>
          </a:prstGeom>
          <a:noFill/>
        </p:spPr>
        <p:txBody>
          <a:bodyPr wrap="square" lIns="91440" tIns="45720" rIns="91440" bIns="45720">
            <a:spAutoFit/>
          </a:bodyPr>
          <a:lstStyle/>
          <a:p>
            <a:pPr algn="ctr"/>
            <a:r>
              <a:rPr lang="el-GR" sz="2400" b="1" dirty="0">
                <a:ln w="9525">
                  <a:solidFill>
                    <a:schemeClr val="bg1"/>
                  </a:solidFill>
                  <a:prstDash val="solid"/>
                </a:ln>
                <a:effectLst>
                  <a:outerShdw blurRad="12700" dist="38100" dir="2700000" algn="tl" rotWithShape="0">
                    <a:schemeClr val="bg1">
                      <a:lumMod val="50000"/>
                    </a:schemeClr>
                  </a:outerShdw>
                </a:effectLst>
              </a:rPr>
              <a:t>η</a:t>
            </a:r>
            <a:r>
              <a:rPr lang="el-GR"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 εκκεντρότητα είναι  λίγο πιο μικρή από την σχισμή.</a:t>
            </a:r>
          </a:p>
          <a:p>
            <a:pPr algn="ctr"/>
            <a:endParaRPr lang="el-GR" sz="2400" b="1" dirty="0">
              <a:ln w="9525">
                <a:solidFill>
                  <a:schemeClr val="bg1"/>
                </a:solidFill>
                <a:prstDash val="solid"/>
              </a:ln>
              <a:effectLst>
                <a:outerShdw blurRad="12700" dist="38100" dir="2700000" algn="tl" rotWithShape="0">
                  <a:schemeClr val="bg1">
                    <a:lumMod val="50000"/>
                  </a:schemeClr>
                </a:outerShdw>
              </a:effectLst>
            </a:endParaRPr>
          </a:p>
          <a:p>
            <a:pPr algn="ctr"/>
            <a:r>
              <a:rPr lang="el-GR"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Η σχισμή να γίνει </a:t>
            </a:r>
            <a:r>
              <a:rPr lang="el-GR" sz="2400" b="1" cap="none" spc="0" dirty="0">
                <a:ln w="9525">
                  <a:solidFill>
                    <a:schemeClr val="bg1"/>
                  </a:solidFill>
                  <a:prstDash val="solid"/>
                </a:ln>
                <a:solidFill>
                  <a:srgbClr val="FF0000"/>
                </a:solidFill>
                <a:effectLst>
                  <a:outerShdw blurRad="12700" dist="38100" dir="2700000" algn="tl" rotWithShape="0">
                    <a:schemeClr val="bg1">
                      <a:lumMod val="50000"/>
                    </a:schemeClr>
                  </a:outerShdw>
                </a:effectLst>
              </a:rPr>
              <a:t>ορθογώνια.</a:t>
            </a:r>
            <a:r>
              <a:rPr lang="el-GR" sz="2400" b="1" dirty="0">
                <a:ln w="9525">
                  <a:solidFill>
                    <a:schemeClr val="bg1"/>
                  </a:solidFill>
                  <a:prstDash val="solid"/>
                </a:ln>
                <a:solidFill>
                  <a:srgbClr val="FF0000"/>
                </a:solidFill>
                <a:effectLst>
                  <a:outerShdw blurRad="12700" dist="38100" dir="2700000" algn="tl" rotWithShape="0">
                    <a:schemeClr val="bg1">
                      <a:lumMod val="50000"/>
                    </a:schemeClr>
                  </a:outerShdw>
                </a:effectLst>
              </a:rPr>
              <a:t> </a:t>
            </a:r>
            <a:r>
              <a:rPr lang="el-GR" sz="2400" b="1" dirty="0">
                <a:ln w="9525">
                  <a:solidFill>
                    <a:schemeClr val="bg1"/>
                  </a:solidFill>
                  <a:prstDash val="solid"/>
                </a:ln>
                <a:effectLst>
                  <a:outerShdw blurRad="12700" dist="38100" dir="2700000" algn="tl" rotWithShape="0">
                    <a:schemeClr val="bg1">
                      <a:lumMod val="50000"/>
                    </a:schemeClr>
                  </a:outerShdw>
                </a:effectLst>
              </a:rPr>
              <a:t>Και όχι ελλειψοειδής, όπως την σχεδίασα.</a:t>
            </a:r>
            <a:endParaRPr lang="el-GR"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10" name="Ορθογώνιο: Στρογγύλεμα γωνιών 9">
            <a:extLst>
              <a:ext uri="{FF2B5EF4-FFF2-40B4-BE49-F238E27FC236}">
                <a16:creationId xmlns:a16="http://schemas.microsoft.com/office/drawing/2014/main" id="{0188A0F5-3C7F-C29E-2DB8-BCBBA963DCF0}"/>
              </a:ext>
            </a:extLst>
          </p:cNvPr>
          <p:cNvSpPr/>
          <p:nvPr/>
        </p:nvSpPr>
        <p:spPr>
          <a:xfrm>
            <a:off x="2346690" y="7110710"/>
            <a:ext cx="228086" cy="640143"/>
          </a:xfrm>
          <a:prstGeom prst="roundRect">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699875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7784EE4-5270-5121-FA55-51CA4116B937}"/>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C403FCA5-AF76-AE6F-C985-3F8B60986B03}"/>
              </a:ext>
            </a:extLst>
          </p:cNvPr>
          <p:cNvSpPr>
            <a:spLocks noGrp="1"/>
          </p:cNvSpPr>
          <p:nvPr>
            <p:ph idx="1"/>
          </p:nvPr>
        </p:nvSpPr>
        <p:spPr/>
        <p:txBody>
          <a:bodyPr/>
          <a:lstStyle/>
          <a:p>
            <a:endParaRPr lang="en-US" dirty="0"/>
          </a:p>
        </p:txBody>
      </p:sp>
      <p:pic>
        <p:nvPicPr>
          <p:cNvPr id="5" name="Εικόνα 4" descr="Εικόνα που περιέχει κείμενο, μεταλλικά είδη, κλειδαριά, ασπρόμαυρο&#10;&#10;Το περιεχόμενο που δημιουργείται από AI ενδέχεται να είναι εσφαλμένο.">
            <a:extLst>
              <a:ext uri="{FF2B5EF4-FFF2-40B4-BE49-F238E27FC236}">
                <a16:creationId xmlns:a16="http://schemas.microsoft.com/office/drawing/2014/main" id="{EE69A01C-637A-E175-7E7D-AA6A0ACFD0D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2689182" y="-888572"/>
            <a:ext cx="1211348" cy="5256584"/>
          </a:xfrm>
          <a:prstGeom prst="rect">
            <a:avLst/>
          </a:prstGeom>
        </p:spPr>
      </p:pic>
      <p:pic>
        <p:nvPicPr>
          <p:cNvPr id="8" name="Εικόνα 7" descr="Εικόνα που περιέχει ασπρόμαυρο, μεντεσές, σχεδίαση&#10;&#10;Το περιεχόμενο που δημιουργείται από AI ενδέχεται να είναι εσφαλμένο.">
            <a:extLst>
              <a:ext uri="{FF2B5EF4-FFF2-40B4-BE49-F238E27FC236}">
                <a16:creationId xmlns:a16="http://schemas.microsoft.com/office/drawing/2014/main" id="{B402A015-B5DA-3E6C-50BF-D29DCC4EA309}"/>
              </a:ext>
            </a:extLst>
          </p:cNvPr>
          <p:cNvPicPr>
            <a:picLocks noChangeAspect="1"/>
          </p:cNvPicPr>
          <p:nvPr/>
        </p:nvPicPr>
        <p:blipFill>
          <a:blip r:embed="rId3" cstate="email">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620167" y="4662438"/>
            <a:ext cx="3496500" cy="5040560"/>
          </a:xfrm>
          <a:prstGeom prst="rect">
            <a:avLst/>
          </a:prstGeom>
        </p:spPr>
      </p:pic>
      <p:sp>
        <p:nvSpPr>
          <p:cNvPr id="9" name="Βέλος: Επάνω 8">
            <a:extLst>
              <a:ext uri="{FF2B5EF4-FFF2-40B4-BE49-F238E27FC236}">
                <a16:creationId xmlns:a16="http://schemas.microsoft.com/office/drawing/2014/main" id="{48D0A092-6441-C11D-8457-8930434DC530}"/>
              </a:ext>
            </a:extLst>
          </p:cNvPr>
          <p:cNvSpPr/>
          <p:nvPr/>
        </p:nvSpPr>
        <p:spPr>
          <a:xfrm>
            <a:off x="1566664" y="2645222"/>
            <a:ext cx="1502279" cy="2160240"/>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Έκκεντρος άξονας</a:t>
            </a:r>
            <a:endParaRPr lang="en-US" dirty="0"/>
          </a:p>
        </p:txBody>
      </p:sp>
      <p:sp>
        <p:nvSpPr>
          <p:cNvPr id="10" name="Ορθογώνιο: Στρογγύλεμα γωνιών 9">
            <a:extLst>
              <a:ext uri="{FF2B5EF4-FFF2-40B4-BE49-F238E27FC236}">
                <a16:creationId xmlns:a16="http://schemas.microsoft.com/office/drawing/2014/main" id="{0188A0F5-3C7F-C29E-2DB8-BCBBA963DCF0}"/>
              </a:ext>
            </a:extLst>
          </p:cNvPr>
          <p:cNvSpPr/>
          <p:nvPr/>
        </p:nvSpPr>
        <p:spPr>
          <a:xfrm>
            <a:off x="1834480" y="861718"/>
            <a:ext cx="1080120" cy="1632551"/>
          </a:xfrm>
          <a:prstGeom prst="roundRect">
            <a:avLst/>
          </a:prstGeom>
          <a:noFill/>
          <a:ln w="1397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Ορθογώνιο 10">
            <a:extLst>
              <a:ext uri="{FF2B5EF4-FFF2-40B4-BE49-F238E27FC236}">
                <a16:creationId xmlns:a16="http://schemas.microsoft.com/office/drawing/2014/main" id="{71939885-8A89-8347-9FC9-FB4292601FB5}"/>
              </a:ext>
            </a:extLst>
          </p:cNvPr>
          <p:cNvSpPr/>
          <p:nvPr/>
        </p:nvSpPr>
        <p:spPr>
          <a:xfrm>
            <a:off x="3892785" y="3536735"/>
            <a:ext cx="1927537" cy="1938992"/>
          </a:xfrm>
          <a:prstGeom prst="rect">
            <a:avLst/>
          </a:prstGeom>
          <a:noFill/>
        </p:spPr>
        <p:txBody>
          <a:bodyPr wrap="square" lIns="91440" tIns="45720" rIns="91440" bIns="45720">
            <a:spAutoFit/>
          </a:bodyPr>
          <a:lstStyle/>
          <a:p>
            <a:pPr algn="ctr"/>
            <a:r>
              <a:rPr lang="el-GR"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Ο έκκεντρος άξονας είναι ένα δύσκολο τμήμα της κατασκευής</a:t>
            </a:r>
          </a:p>
        </p:txBody>
      </p:sp>
    </p:spTree>
    <p:extLst>
      <p:ext uri="{BB962C8B-B14F-4D97-AF65-F5344CB8AC3E}">
        <p14:creationId xmlns:p14="http://schemas.microsoft.com/office/powerpoint/2010/main" val="8417881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0C2080C-7646-0F95-B608-C74A55128C2F}"/>
              </a:ext>
            </a:extLst>
          </p:cNvPr>
          <p:cNvSpPr>
            <a:spLocks noGrp="1"/>
          </p:cNvSpPr>
          <p:nvPr>
            <p:ph type="title"/>
          </p:nvPr>
        </p:nvSpPr>
        <p:spPr/>
        <p:txBody>
          <a:bodyPr/>
          <a:lstStyle/>
          <a:p>
            <a:endParaRPr lang="en-US"/>
          </a:p>
        </p:txBody>
      </p:sp>
      <p:graphicFrame>
        <p:nvGraphicFramePr>
          <p:cNvPr id="6" name="Θέση περιεχομένου 5">
            <a:extLst>
              <a:ext uri="{FF2B5EF4-FFF2-40B4-BE49-F238E27FC236}">
                <a16:creationId xmlns:a16="http://schemas.microsoft.com/office/drawing/2014/main" id="{60441517-2B77-99CB-3ECB-BED37BA47089}"/>
              </a:ext>
            </a:extLst>
          </p:cNvPr>
          <p:cNvGraphicFramePr>
            <a:graphicFrameLocks noGrp="1"/>
          </p:cNvGraphicFramePr>
          <p:nvPr>
            <p:ph idx="1"/>
            <p:extLst>
              <p:ext uri="{D42A27DB-BD31-4B8C-83A1-F6EECF244321}">
                <p14:modId xmlns:p14="http://schemas.microsoft.com/office/powerpoint/2010/main" val="3814931767"/>
              </p:ext>
            </p:extLst>
          </p:nvPr>
        </p:nvGraphicFramePr>
        <p:xfrm>
          <a:off x="774576" y="9126934"/>
          <a:ext cx="4608512" cy="1800199"/>
        </p:xfrm>
        <a:graphic>
          <a:graphicData uri="http://schemas.openxmlformats.org/drawingml/2006/table">
            <a:tbl>
              <a:tblPr firstRow="1" firstCol="1" lastRow="1" lastCol="1" bandRow="1" bandCol="1">
                <a:tableStyleId>{5C22544A-7EE6-4342-B048-85BDC9FD1C3A}</a:tableStyleId>
              </a:tblPr>
              <a:tblGrid>
                <a:gridCol w="520316">
                  <a:extLst>
                    <a:ext uri="{9D8B030D-6E8A-4147-A177-3AD203B41FA5}">
                      <a16:colId xmlns:a16="http://schemas.microsoft.com/office/drawing/2014/main" val="2846472647"/>
                    </a:ext>
                  </a:extLst>
                </a:gridCol>
                <a:gridCol w="2675911">
                  <a:extLst>
                    <a:ext uri="{9D8B030D-6E8A-4147-A177-3AD203B41FA5}">
                      <a16:colId xmlns:a16="http://schemas.microsoft.com/office/drawing/2014/main" val="2516783600"/>
                    </a:ext>
                  </a:extLst>
                </a:gridCol>
                <a:gridCol w="1412285">
                  <a:extLst>
                    <a:ext uri="{9D8B030D-6E8A-4147-A177-3AD203B41FA5}">
                      <a16:colId xmlns:a16="http://schemas.microsoft.com/office/drawing/2014/main" val="2233497850"/>
                    </a:ext>
                  </a:extLst>
                </a:gridCol>
              </a:tblGrid>
              <a:tr h="396235">
                <a:tc>
                  <a:txBody>
                    <a:bodyPr/>
                    <a:lstStyle/>
                    <a:p>
                      <a:pPr>
                        <a:buNone/>
                      </a:pPr>
                      <a:r>
                        <a:rPr lang="en-GB" sz="1800">
                          <a:effectLst/>
                        </a:rPr>
                        <a:t>e5</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l-GR" sz="1800" dirty="0">
                          <a:effectLst/>
                        </a:rPr>
                        <a:t>Ακτίνα </a:t>
                      </a:r>
                      <a:r>
                        <a:rPr lang="en-GB" sz="1800" dirty="0">
                          <a:effectLst/>
                        </a:rPr>
                        <a:t>13,4</a:t>
                      </a:r>
                      <a:r>
                        <a:rPr lang="el-GR" sz="1800" dirty="0">
                          <a:effectLst/>
                        </a:rPr>
                        <a:t> +- </a:t>
                      </a:r>
                      <a:r>
                        <a:rPr lang="en-GB" sz="1800" dirty="0">
                          <a:effectLst/>
                        </a:rPr>
                        <a:t>0,2</a:t>
                      </a:r>
                      <a:r>
                        <a:rPr lang="el-GR" sz="1800" dirty="0">
                          <a:effectLst/>
                        </a:rPr>
                        <a:t> </a:t>
                      </a:r>
                      <a:r>
                        <a:rPr lang="en-US" sz="1800" dirty="0">
                          <a:effectLst/>
                        </a:rPr>
                        <a:t>mm</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GB" sz="1800" dirty="0">
                          <a:effectLst/>
                        </a:rPr>
                        <a:t>5</a:t>
                      </a:r>
                      <a:r>
                        <a:rPr lang="el-GR" sz="1800" dirty="0">
                          <a:effectLst/>
                        </a:rPr>
                        <a:t>0</a:t>
                      </a:r>
                      <a:r>
                        <a:rPr lang="en-US" sz="1800" dirty="0">
                          <a:effectLst/>
                        </a:rPr>
                        <a:t> </a:t>
                      </a:r>
                      <a:r>
                        <a:rPr lang="el-GR" sz="1800" dirty="0">
                          <a:effectLst/>
                        </a:rPr>
                        <a:t>δόντια</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6578964"/>
                  </a:ext>
                </a:extLst>
              </a:tr>
              <a:tr h="467988">
                <a:tc>
                  <a:txBody>
                    <a:bodyPr/>
                    <a:lstStyle/>
                    <a:p>
                      <a:pPr>
                        <a:buNone/>
                      </a:pPr>
                      <a:r>
                        <a:rPr lang="en-GB" sz="1800">
                          <a:effectLst/>
                        </a:rPr>
                        <a:t>e6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l-GR" sz="1800" b="1" dirty="0">
                          <a:effectLst/>
                        </a:rPr>
                        <a:t>Ακτίνα </a:t>
                      </a:r>
                      <a:r>
                        <a:rPr lang="en-GB" sz="1800" b="1" dirty="0">
                          <a:effectLst/>
                        </a:rPr>
                        <a:t>13,9</a:t>
                      </a:r>
                      <a:r>
                        <a:rPr lang="el-GR" sz="1800" b="1" dirty="0">
                          <a:effectLst/>
                          <a:sym typeface="Mathematica1"/>
                        </a:rPr>
                        <a:t> +- </a:t>
                      </a:r>
                      <a:r>
                        <a:rPr lang="en-GB" sz="1800" b="1" dirty="0">
                          <a:effectLst/>
                        </a:rPr>
                        <a:t>0,2 mm</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GB" sz="1800" dirty="0">
                          <a:effectLst/>
                        </a:rPr>
                        <a:t>50</a:t>
                      </a:r>
                      <a:r>
                        <a:rPr lang="el-GR" sz="1800" dirty="0">
                          <a:effectLst/>
                        </a:rPr>
                        <a:t> δόντια</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68976530"/>
                  </a:ext>
                </a:extLst>
              </a:tr>
              <a:tr h="467988">
                <a:tc>
                  <a:txBody>
                    <a:bodyPr/>
                    <a:lstStyle/>
                    <a:p>
                      <a:pPr>
                        <a:buNone/>
                      </a:pPr>
                      <a:r>
                        <a:rPr lang="en-GB" sz="1800">
                          <a:effectLst/>
                        </a:rPr>
                        <a:t>k1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l-GR" sz="1800" b="1" dirty="0">
                          <a:effectLst/>
                        </a:rPr>
                        <a:t>Ακτίνα </a:t>
                      </a:r>
                      <a:r>
                        <a:rPr lang="en-GB" sz="1800" b="1" dirty="0">
                          <a:effectLst/>
                        </a:rPr>
                        <a:t>13,5</a:t>
                      </a:r>
                      <a:r>
                        <a:rPr lang="el-GR" sz="1800" b="1" dirty="0">
                          <a:effectLst/>
                          <a:sym typeface="Mathematica1"/>
                        </a:rPr>
                        <a:t> +- </a:t>
                      </a:r>
                      <a:r>
                        <a:rPr lang="en-GB" sz="1800" b="1" dirty="0">
                          <a:effectLst/>
                        </a:rPr>
                        <a:t>0,3 mm</a:t>
                      </a: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GB" sz="1800" dirty="0">
                          <a:effectLst/>
                        </a:rPr>
                        <a:t>50</a:t>
                      </a:r>
                      <a:r>
                        <a:rPr lang="el-GR" sz="1800" dirty="0">
                          <a:effectLst/>
                        </a:rPr>
                        <a:t> δόντια</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25607288"/>
                  </a:ext>
                </a:extLst>
              </a:tr>
              <a:tr h="467988">
                <a:tc>
                  <a:txBody>
                    <a:bodyPr/>
                    <a:lstStyle/>
                    <a:p>
                      <a:pPr>
                        <a:buNone/>
                      </a:pPr>
                      <a:r>
                        <a:rPr lang="en-GB" sz="1800">
                          <a:effectLst/>
                        </a:rPr>
                        <a:t>k2</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l-GR" sz="1800" dirty="0">
                          <a:effectLst/>
                        </a:rPr>
                        <a:t>Ακτίνα </a:t>
                      </a:r>
                      <a:r>
                        <a:rPr lang="en-GB" sz="1800" dirty="0">
                          <a:effectLst/>
                        </a:rPr>
                        <a:t>14,0</a:t>
                      </a:r>
                      <a:r>
                        <a:rPr lang="el-GR" sz="1800" dirty="0">
                          <a:effectLst/>
                        </a:rPr>
                        <a:t> +- </a:t>
                      </a:r>
                      <a:r>
                        <a:rPr lang="en-GB" sz="1800" dirty="0">
                          <a:effectLst/>
                        </a:rPr>
                        <a:t>0,2 mm</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buNone/>
                      </a:pPr>
                      <a:r>
                        <a:rPr lang="en-GB" sz="1800" dirty="0">
                          <a:effectLst/>
                        </a:rPr>
                        <a:t>50</a:t>
                      </a:r>
                      <a:r>
                        <a:rPr lang="el-GR" sz="1800" dirty="0">
                          <a:effectLst/>
                        </a:rPr>
                        <a:t> δόντια</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45861639"/>
                  </a:ext>
                </a:extLst>
              </a:tr>
            </a:tbl>
          </a:graphicData>
        </a:graphic>
      </p:graphicFrame>
      <p:pic>
        <p:nvPicPr>
          <p:cNvPr id="5" name="Εικόνα 4" descr="Εικόνα που περιέχει κύκλος, ρολόι, εικονογράφηση, τέχνη&#10;&#10;Το περιεχόμενο που δημιουργείται από AI ενδέχεται να είναι εσφαλμένο.">
            <a:extLst>
              <a:ext uri="{FF2B5EF4-FFF2-40B4-BE49-F238E27FC236}">
                <a16:creationId xmlns:a16="http://schemas.microsoft.com/office/drawing/2014/main" id="{DBB21056-4DA0-3480-9316-D218D1E1C0D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533085" y="2225683"/>
            <a:ext cx="8087930" cy="4896544"/>
          </a:xfrm>
          <a:prstGeom prst="rect">
            <a:avLst/>
          </a:prstGeom>
        </p:spPr>
      </p:pic>
      <p:sp>
        <p:nvSpPr>
          <p:cNvPr id="10" name="Ορθογώνιο: Στρογγύλεμα γωνιών 9">
            <a:extLst>
              <a:ext uri="{FF2B5EF4-FFF2-40B4-BE49-F238E27FC236}">
                <a16:creationId xmlns:a16="http://schemas.microsoft.com/office/drawing/2014/main" id="{0188A0F5-3C7F-C29E-2DB8-BCBBA963DCF0}"/>
              </a:ext>
            </a:extLst>
          </p:cNvPr>
          <p:cNvSpPr/>
          <p:nvPr/>
        </p:nvSpPr>
        <p:spPr>
          <a:xfrm rot="3308098">
            <a:off x="4302968" y="1185506"/>
            <a:ext cx="228086" cy="640143"/>
          </a:xfrm>
          <a:prstGeom prst="roundRect">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625987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094522C-A4EE-400C-439F-77DFF437AC6D}"/>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1B6A4031-30EC-3E47-01D4-8C4D22095D1B}"/>
              </a:ext>
            </a:extLst>
          </p:cNvPr>
          <p:cNvSpPr>
            <a:spLocks noGrp="1"/>
          </p:cNvSpPr>
          <p:nvPr>
            <p:ph idx="1"/>
          </p:nvPr>
        </p:nvSpPr>
        <p:spPr/>
        <p:txBody>
          <a:bodyPr/>
          <a:lstStyle/>
          <a:p>
            <a:endParaRPr lang="en-US"/>
          </a:p>
        </p:txBody>
      </p:sp>
      <p:pic>
        <p:nvPicPr>
          <p:cNvPr id="7" name="Εικόνα 6">
            <a:extLst>
              <a:ext uri="{FF2B5EF4-FFF2-40B4-BE49-F238E27FC236}">
                <a16:creationId xmlns:a16="http://schemas.microsoft.com/office/drawing/2014/main" id="{F63F3AC0-F95F-D833-EC7F-2EEA94B642F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2033230" y="2601301"/>
            <a:ext cx="10755784" cy="6093080"/>
          </a:xfrm>
          <a:prstGeom prst="rect">
            <a:avLst/>
          </a:prstGeom>
        </p:spPr>
      </p:pic>
      <p:sp>
        <p:nvSpPr>
          <p:cNvPr id="4" name="Ορθογώνιο: Στρογγύλεμα γωνιών 3">
            <a:extLst>
              <a:ext uri="{FF2B5EF4-FFF2-40B4-BE49-F238E27FC236}">
                <a16:creationId xmlns:a16="http://schemas.microsoft.com/office/drawing/2014/main" id="{770EC105-C66C-7038-8B33-435E5650DA7E}"/>
              </a:ext>
            </a:extLst>
          </p:cNvPr>
          <p:cNvSpPr/>
          <p:nvPr/>
        </p:nvSpPr>
        <p:spPr>
          <a:xfrm rot="5400000">
            <a:off x="2898812" y="5490530"/>
            <a:ext cx="3024335" cy="936104"/>
          </a:xfrm>
          <a:prstGeom prst="roundRect">
            <a:avLst/>
          </a:prstGeom>
          <a:noFill/>
          <a:ln w="139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Τίτλος 1">
            <a:extLst>
              <a:ext uri="{FF2B5EF4-FFF2-40B4-BE49-F238E27FC236}">
                <a16:creationId xmlns:a16="http://schemas.microsoft.com/office/drawing/2014/main" id="{10B43EDE-53AC-3AB4-73A8-8A1E4A23E5B6}"/>
              </a:ext>
            </a:extLst>
          </p:cNvPr>
          <p:cNvSpPr txBox="1">
            <a:spLocks/>
          </p:cNvSpPr>
          <p:nvPr/>
        </p:nvSpPr>
        <p:spPr>
          <a:xfrm>
            <a:off x="1494656" y="1404027"/>
            <a:ext cx="1669227" cy="1404123"/>
          </a:xfrm>
          <a:prstGeom prst="rect">
            <a:avLst/>
          </a:prstGeom>
        </p:spPr>
        <p:txBody>
          <a:bodyPr vert="horz" lIns="93066" tIns="46533" rIns="93066" bIns="46533" rtlCol="0" anchor="ctr">
            <a:noAutofit/>
          </a:bodyPr>
          <a:lstStyle>
            <a:lvl1pPr algn="ctr" defTabSz="930661" rtl="0" eaLnBrk="1" latinLnBrk="0" hangingPunct="1">
              <a:spcBef>
                <a:spcPct val="0"/>
              </a:spcBef>
              <a:buNone/>
              <a:defRPr sz="4500" kern="1200">
                <a:solidFill>
                  <a:schemeClr val="tx1"/>
                </a:solidFill>
                <a:latin typeface="+mj-lt"/>
                <a:ea typeface="+mj-ea"/>
                <a:cs typeface="+mj-cs"/>
              </a:defRPr>
            </a:lvl1pPr>
          </a:lstStyle>
          <a:p>
            <a:r>
              <a:rPr lang="el-GR" sz="1400" b="1" dirty="0">
                <a:solidFill>
                  <a:srgbClr val="FF0000"/>
                </a:solidFill>
              </a:rPr>
              <a:t>Μέσα στο κόκκινο πλαίσιο είναι τα τέσσερα γρανάζια που προτείνω να φτιάξουμε με τους μαθητές του σχολείου</a:t>
            </a:r>
            <a:endParaRPr lang="en-US" sz="1400" b="1" dirty="0">
              <a:solidFill>
                <a:srgbClr val="FF0000"/>
              </a:solidFill>
            </a:endParaRPr>
          </a:p>
        </p:txBody>
      </p:sp>
    </p:spTree>
    <p:extLst>
      <p:ext uri="{BB962C8B-B14F-4D97-AF65-F5344CB8AC3E}">
        <p14:creationId xmlns:p14="http://schemas.microsoft.com/office/powerpoint/2010/main" val="2213039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Antikythera_Mechanism_schematic_gear_diagram_schematic"/>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2385" y="701998"/>
            <a:ext cx="6624736" cy="977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a:extLst>
              <a:ext uri="{FF2B5EF4-FFF2-40B4-BE49-F238E27FC236}">
                <a16:creationId xmlns:a16="http://schemas.microsoft.com/office/drawing/2014/main" id="{64956F32-05BB-8722-F7BC-05054EA45117}"/>
              </a:ext>
            </a:extLst>
          </p:cNvPr>
          <p:cNvSpPr>
            <a:spLocks noGrp="1"/>
          </p:cNvSpPr>
          <p:nvPr>
            <p:ph type="title"/>
          </p:nvPr>
        </p:nvSpPr>
        <p:spPr>
          <a:xfrm>
            <a:off x="329486" y="454173"/>
            <a:ext cx="5930742" cy="1890183"/>
          </a:xfrm>
        </p:spPr>
        <p:txBody>
          <a:bodyPr/>
          <a:lstStyle/>
          <a:p>
            <a:endParaRPr lang="en-US"/>
          </a:p>
        </p:txBody>
      </p:sp>
      <p:sp>
        <p:nvSpPr>
          <p:cNvPr id="4" name="Ορθογώνιο: Στρογγύλεμα γωνιών 3">
            <a:extLst>
              <a:ext uri="{FF2B5EF4-FFF2-40B4-BE49-F238E27FC236}">
                <a16:creationId xmlns:a16="http://schemas.microsoft.com/office/drawing/2014/main" id="{1B45F9F1-9CB2-3E50-0FCE-9A0440543DB3}"/>
              </a:ext>
            </a:extLst>
          </p:cNvPr>
          <p:cNvSpPr/>
          <p:nvPr/>
        </p:nvSpPr>
        <p:spPr>
          <a:xfrm rot="5400000">
            <a:off x="2365017" y="5592277"/>
            <a:ext cx="2939798" cy="648072"/>
          </a:xfrm>
          <a:prstGeom prst="roundRect">
            <a:avLst/>
          </a:prstGeom>
          <a:noFill/>
          <a:ln w="139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Τίτλος 1">
            <a:extLst>
              <a:ext uri="{FF2B5EF4-FFF2-40B4-BE49-F238E27FC236}">
                <a16:creationId xmlns:a16="http://schemas.microsoft.com/office/drawing/2014/main" id="{BF98B18B-2599-A578-C6CA-760633B10348}"/>
              </a:ext>
            </a:extLst>
          </p:cNvPr>
          <p:cNvSpPr txBox="1">
            <a:spLocks/>
          </p:cNvSpPr>
          <p:nvPr/>
        </p:nvSpPr>
        <p:spPr>
          <a:xfrm>
            <a:off x="329486" y="201219"/>
            <a:ext cx="2245290" cy="1364875"/>
          </a:xfrm>
          <a:prstGeom prst="rect">
            <a:avLst/>
          </a:prstGeom>
        </p:spPr>
        <p:txBody>
          <a:bodyPr vert="horz" lIns="93066" tIns="46533" rIns="93066" bIns="46533" rtlCol="0" anchor="ctr">
            <a:noAutofit/>
          </a:bodyPr>
          <a:lstStyle>
            <a:lvl1pPr algn="ctr" defTabSz="930661" rtl="0" eaLnBrk="1" latinLnBrk="0" hangingPunct="1">
              <a:spcBef>
                <a:spcPct val="0"/>
              </a:spcBef>
              <a:buNone/>
              <a:defRPr sz="4500" kern="1200">
                <a:solidFill>
                  <a:schemeClr val="tx1"/>
                </a:solidFill>
                <a:latin typeface="+mj-lt"/>
                <a:ea typeface="+mj-ea"/>
                <a:cs typeface="+mj-cs"/>
              </a:defRPr>
            </a:lvl1pPr>
          </a:lstStyle>
          <a:p>
            <a:r>
              <a:rPr lang="el-GR" sz="1400" b="1" dirty="0">
                <a:solidFill>
                  <a:srgbClr val="FF0000"/>
                </a:solidFill>
              </a:rPr>
              <a:t>Μέσα στο κόκκινο πλαίσιο είναι τα τέσσερα γρανάζια που προτείνω να φτιάξουμε με τους μαθητές του σχολείου</a:t>
            </a:r>
            <a:endParaRPr lang="en-US" sz="1400" b="1" dirty="0">
              <a:solidFill>
                <a:srgbClr val="FF0000"/>
              </a:solidFill>
            </a:endParaRPr>
          </a:p>
        </p:txBody>
      </p:sp>
    </p:spTree>
    <p:extLst>
      <p:ext uri="{BB962C8B-B14F-4D97-AF65-F5344CB8AC3E}">
        <p14:creationId xmlns:p14="http://schemas.microsoft.com/office/powerpoint/2010/main" val="7150395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4956F32-05BB-8722-F7BC-05054EA45117}"/>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B8707CD4-7A06-C387-A338-629FE7448F6F}"/>
              </a:ext>
            </a:extLst>
          </p:cNvPr>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193573" y="2327341"/>
            <a:ext cx="11103362" cy="646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Ορθογώνιο: Στρογγύλεμα γωνιών 3">
            <a:extLst>
              <a:ext uri="{FF2B5EF4-FFF2-40B4-BE49-F238E27FC236}">
                <a16:creationId xmlns:a16="http://schemas.microsoft.com/office/drawing/2014/main" id="{1B45F9F1-9CB2-3E50-0FCE-9A0440543DB3}"/>
              </a:ext>
            </a:extLst>
          </p:cNvPr>
          <p:cNvSpPr/>
          <p:nvPr/>
        </p:nvSpPr>
        <p:spPr>
          <a:xfrm rot="5400000">
            <a:off x="2797065" y="5592278"/>
            <a:ext cx="2939798" cy="648072"/>
          </a:xfrm>
          <a:prstGeom prst="roundRect">
            <a:avLst/>
          </a:prstGeom>
          <a:noFill/>
          <a:ln w="139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Τίτλος 1">
            <a:extLst>
              <a:ext uri="{FF2B5EF4-FFF2-40B4-BE49-F238E27FC236}">
                <a16:creationId xmlns:a16="http://schemas.microsoft.com/office/drawing/2014/main" id="{BF98B18B-2599-A578-C6CA-760633B10348}"/>
              </a:ext>
            </a:extLst>
          </p:cNvPr>
          <p:cNvSpPr txBox="1">
            <a:spLocks/>
          </p:cNvSpPr>
          <p:nvPr/>
        </p:nvSpPr>
        <p:spPr>
          <a:xfrm>
            <a:off x="329486" y="201219"/>
            <a:ext cx="2245290" cy="1364875"/>
          </a:xfrm>
          <a:prstGeom prst="rect">
            <a:avLst/>
          </a:prstGeom>
        </p:spPr>
        <p:txBody>
          <a:bodyPr vert="horz" lIns="93066" tIns="46533" rIns="93066" bIns="46533" rtlCol="0" anchor="ctr">
            <a:noAutofit/>
          </a:bodyPr>
          <a:lstStyle>
            <a:lvl1pPr algn="ctr" defTabSz="930661" rtl="0" eaLnBrk="1" latinLnBrk="0" hangingPunct="1">
              <a:spcBef>
                <a:spcPct val="0"/>
              </a:spcBef>
              <a:buNone/>
              <a:defRPr sz="4500" kern="1200">
                <a:solidFill>
                  <a:schemeClr val="tx1"/>
                </a:solidFill>
                <a:latin typeface="+mj-lt"/>
                <a:ea typeface="+mj-ea"/>
                <a:cs typeface="+mj-cs"/>
              </a:defRPr>
            </a:lvl1pPr>
          </a:lstStyle>
          <a:p>
            <a:r>
              <a:rPr lang="el-GR" sz="1400" b="1" dirty="0">
                <a:solidFill>
                  <a:srgbClr val="FF0000"/>
                </a:solidFill>
              </a:rPr>
              <a:t>Μέσα στο κόκκινο πλαίσιο είναι τα τέσσερα γρανάζια που προτείνω να φτιάξουμε με τους μαθητές του σχολείου</a:t>
            </a:r>
            <a:endParaRPr lang="en-US" sz="1400" b="1" dirty="0">
              <a:solidFill>
                <a:srgbClr val="FF0000"/>
              </a:solidFill>
            </a:endParaRPr>
          </a:p>
        </p:txBody>
      </p:sp>
    </p:spTree>
    <p:extLst>
      <p:ext uri="{BB962C8B-B14F-4D97-AF65-F5344CB8AC3E}">
        <p14:creationId xmlns:p14="http://schemas.microsoft.com/office/powerpoint/2010/main" val="36768830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FDD8E5B-9B32-BC53-D2E3-9AE134638BEF}"/>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CCE6015F-3C04-91B3-F7FB-4B1EAC913CC5}"/>
              </a:ext>
            </a:extLst>
          </p:cNvPr>
          <p:cNvSpPr>
            <a:spLocks noGrp="1"/>
          </p:cNvSpPr>
          <p:nvPr>
            <p:ph idx="1"/>
          </p:nvPr>
        </p:nvSpPr>
        <p:spPr/>
        <p:txBody>
          <a:bodyPr/>
          <a:lstStyle/>
          <a:p>
            <a:endParaRPr lang="en-US"/>
          </a:p>
        </p:txBody>
      </p:sp>
      <p:pic>
        <p:nvPicPr>
          <p:cNvPr id="5" name="Εικόνα 4">
            <a:extLst>
              <a:ext uri="{FF2B5EF4-FFF2-40B4-BE49-F238E27FC236}">
                <a16:creationId xmlns:a16="http://schemas.microsoft.com/office/drawing/2014/main" id="{7F39C9F7-DD0B-2B4E-E723-63A973CFB6B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027492"/>
            <a:ext cx="6589713" cy="9286116"/>
          </a:xfrm>
          <a:prstGeom prst="rect">
            <a:avLst/>
          </a:prstGeom>
        </p:spPr>
      </p:pic>
      <p:sp>
        <p:nvSpPr>
          <p:cNvPr id="4" name="Ορθογώνιο: Στρογγύλεμα γωνιών 3">
            <a:extLst>
              <a:ext uri="{FF2B5EF4-FFF2-40B4-BE49-F238E27FC236}">
                <a16:creationId xmlns:a16="http://schemas.microsoft.com/office/drawing/2014/main" id="{1B45F9F1-9CB2-3E50-0FCE-9A0440543DB3}"/>
              </a:ext>
            </a:extLst>
          </p:cNvPr>
          <p:cNvSpPr/>
          <p:nvPr/>
        </p:nvSpPr>
        <p:spPr>
          <a:xfrm rot="4583925">
            <a:off x="2441273" y="5866694"/>
            <a:ext cx="2939798" cy="1683137"/>
          </a:xfrm>
          <a:prstGeom prst="roundRect">
            <a:avLst/>
          </a:prstGeom>
          <a:noFill/>
          <a:ln w="139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Τίτλος 1">
            <a:extLst>
              <a:ext uri="{FF2B5EF4-FFF2-40B4-BE49-F238E27FC236}">
                <a16:creationId xmlns:a16="http://schemas.microsoft.com/office/drawing/2014/main" id="{BF98B18B-2599-A578-C6CA-760633B10348}"/>
              </a:ext>
            </a:extLst>
          </p:cNvPr>
          <p:cNvSpPr txBox="1">
            <a:spLocks/>
          </p:cNvSpPr>
          <p:nvPr/>
        </p:nvSpPr>
        <p:spPr>
          <a:xfrm>
            <a:off x="329486" y="201219"/>
            <a:ext cx="5930742" cy="756063"/>
          </a:xfrm>
          <a:prstGeom prst="rect">
            <a:avLst/>
          </a:prstGeom>
        </p:spPr>
        <p:txBody>
          <a:bodyPr vert="horz" lIns="93066" tIns="46533" rIns="93066" bIns="46533" rtlCol="0" anchor="ctr">
            <a:noAutofit/>
          </a:bodyPr>
          <a:lstStyle>
            <a:lvl1pPr algn="ctr" defTabSz="930661" rtl="0" eaLnBrk="1" latinLnBrk="0" hangingPunct="1">
              <a:spcBef>
                <a:spcPct val="0"/>
              </a:spcBef>
              <a:buNone/>
              <a:defRPr sz="4500" kern="1200">
                <a:solidFill>
                  <a:schemeClr val="tx1"/>
                </a:solidFill>
                <a:latin typeface="+mj-lt"/>
                <a:ea typeface="+mj-ea"/>
                <a:cs typeface="+mj-cs"/>
              </a:defRPr>
            </a:lvl1pPr>
          </a:lstStyle>
          <a:p>
            <a:r>
              <a:rPr lang="el-GR" sz="1400" b="1" dirty="0">
                <a:solidFill>
                  <a:srgbClr val="FF0000"/>
                </a:solidFill>
              </a:rPr>
              <a:t>Μέσα στο κόκκινο πλαίσιο είναι τα τέσσερα γρανάζια που προτείνω να φτιάξουμε με τους μαθητές του σχολείου</a:t>
            </a:r>
            <a:endParaRPr lang="en-US" sz="1400" b="1" dirty="0">
              <a:solidFill>
                <a:srgbClr val="FF0000"/>
              </a:solidFill>
            </a:endParaRPr>
          </a:p>
        </p:txBody>
      </p:sp>
    </p:spTree>
    <p:extLst>
      <p:ext uri="{BB962C8B-B14F-4D97-AF65-F5344CB8AC3E}">
        <p14:creationId xmlns:p14="http://schemas.microsoft.com/office/powerpoint/2010/main" val="3962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F98B18B-2599-A578-C6CA-760633B10348}"/>
              </a:ext>
            </a:extLst>
          </p:cNvPr>
          <p:cNvSpPr>
            <a:spLocks noGrp="1"/>
          </p:cNvSpPr>
          <p:nvPr>
            <p:ph type="title"/>
          </p:nvPr>
        </p:nvSpPr>
        <p:spPr>
          <a:xfrm>
            <a:off x="329486" y="201219"/>
            <a:ext cx="5930742" cy="756063"/>
          </a:xfrm>
        </p:spPr>
        <p:txBody>
          <a:bodyPr>
            <a:noAutofit/>
          </a:bodyPr>
          <a:lstStyle/>
          <a:p>
            <a:r>
              <a:rPr lang="el-GR" sz="1400" b="1" dirty="0">
                <a:solidFill>
                  <a:srgbClr val="FF0000"/>
                </a:solidFill>
              </a:rPr>
              <a:t>Μέσα στο κόκκινο πλαίσιο είναι τα τέσσερα γρανάζια που προτείνω να φτιάξουμε με τους μαθητές του σχολείου</a:t>
            </a:r>
            <a:endParaRPr lang="en-US" sz="1400" b="1" dirty="0">
              <a:solidFill>
                <a:srgbClr val="FF0000"/>
              </a:solidFill>
            </a:endParaRPr>
          </a:p>
        </p:txBody>
      </p:sp>
      <p:sp>
        <p:nvSpPr>
          <p:cNvPr id="3" name="Θέση περιεχομένου 2">
            <a:extLst>
              <a:ext uri="{FF2B5EF4-FFF2-40B4-BE49-F238E27FC236}">
                <a16:creationId xmlns:a16="http://schemas.microsoft.com/office/drawing/2014/main" id="{FFA06418-5C3D-F3AB-013C-C300B77E2E60}"/>
              </a:ext>
            </a:extLst>
          </p:cNvPr>
          <p:cNvSpPr>
            <a:spLocks noGrp="1"/>
          </p:cNvSpPr>
          <p:nvPr>
            <p:ph idx="1"/>
          </p:nvPr>
        </p:nvSpPr>
        <p:spPr/>
        <p:txBody>
          <a:bodyPr/>
          <a:lstStyle/>
          <a:p>
            <a:endParaRPr lang="en-US"/>
          </a:p>
        </p:txBody>
      </p:sp>
      <p:pic>
        <p:nvPicPr>
          <p:cNvPr id="5" name="Εικόνα 4">
            <a:extLst>
              <a:ext uri="{FF2B5EF4-FFF2-40B4-BE49-F238E27FC236}">
                <a16:creationId xmlns:a16="http://schemas.microsoft.com/office/drawing/2014/main" id="{BC8AD966-989F-461F-EE52-F4FC6C58061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338314"/>
            <a:ext cx="6589713" cy="8664471"/>
          </a:xfrm>
          <a:prstGeom prst="rect">
            <a:avLst/>
          </a:prstGeom>
        </p:spPr>
      </p:pic>
      <p:sp>
        <p:nvSpPr>
          <p:cNvPr id="4" name="Ορθογώνιο: Στρογγύλεμα γωνιών 3">
            <a:extLst>
              <a:ext uri="{FF2B5EF4-FFF2-40B4-BE49-F238E27FC236}">
                <a16:creationId xmlns:a16="http://schemas.microsoft.com/office/drawing/2014/main" id="{1B45F9F1-9CB2-3E50-0FCE-9A0440543DB3}"/>
              </a:ext>
            </a:extLst>
          </p:cNvPr>
          <p:cNvSpPr/>
          <p:nvPr/>
        </p:nvSpPr>
        <p:spPr>
          <a:xfrm rot="4583925">
            <a:off x="2441273" y="5866694"/>
            <a:ext cx="2939798" cy="1683137"/>
          </a:xfrm>
          <a:prstGeom prst="roundRect">
            <a:avLst/>
          </a:prstGeom>
          <a:noFill/>
          <a:ln w="139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3762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Πίνακας 3"/>
          <p:cNvGraphicFramePr>
            <a:graphicFrameLocks noGrp="1"/>
          </p:cNvGraphicFramePr>
          <p:nvPr>
            <p:extLst>
              <p:ext uri="{D42A27DB-BD31-4B8C-83A1-F6EECF244321}">
                <p14:modId xmlns:p14="http://schemas.microsoft.com/office/powerpoint/2010/main" val="1292024087"/>
              </p:ext>
            </p:extLst>
          </p:nvPr>
        </p:nvGraphicFramePr>
        <p:xfrm>
          <a:off x="199306" y="629990"/>
          <a:ext cx="6192687" cy="10828020"/>
        </p:xfrm>
        <a:graphic>
          <a:graphicData uri="http://schemas.openxmlformats.org/drawingml/2006/table">
            <a:tbl>
              <a:tblPr firstRow="1" firstCol="1" lastRow="1" lastCol="1" bandRow="1" bandCol="1">
                <a:tableStyleId>{5940675A-B579-460E-94D1-54222C63F5DA}</a:tableStyleId>
              </a:tblPr>
              <a:tblGrid>
                <a:gridCol w="1640709">
                  <a:extLst>
                    <a:ext uri="{9D8B030D-6E8A-4147-A177-3AD203B41FA5}">
                      <a16:colId xmlns:a16="http://schemas.microsoft.com/office/drawing/2014/main" val="20000"/>
                    </a:ext>
                  </a:extLst>
                </a:gridCol>
                <a:gridCol w="2388322">
                  <a:extLst>
                    <a:ext uri="{9D8B030D-6E8A-4147-A177-3AD203B41FA5}">
                      <a16:colId xmlns:a16="http://schemas.microsoft.com/office/drawing/2014/main" val="20001"/>
                    </a:ext>
                  </a:extLst>
                </a:gridCol>
                <a:gridCol w="2163656">
                  <a:extLst>
                    <a:ext uri="{9D8B030D-6E8A-4147-A177-3AD203B41FA5}">
                      <a16:colId xmlns:a16="http://schemas.microsoft.com/office/drawing/2014/main" val="20002"/>
                    </a:ext>
                  </a:extLst>
                </a:gridCol>
              </a:tblGrid>
              <a:tr h="532113">
                <a:tc gridSpan="3">
                  <a:txBody>
                    <a:bodyPr/>
                    <a:lstStyle/>
                    <a:p>
                      <a:pPr algn="ctr">
                        <a:spcBef>
                          <a:spcPts val="1200"/>
                        </a:spcBef>
                        <a:spcAft>
                          <a:spcPts val="300"/>
                        </a:spcAft>
                      </a:pPr>
                      <a:r>
                        <a:rPr lang="en-US" sz="2000" b="1" kern="1600" dirty="0">
                          <a:effectLst/>
                        </a:rPr>
                        <a:t>Table of gears USE THESE VALUES</a:t>
                      </a:r>
                      <a:endParaRPr lang="el-GR" sz="2000" b="1" kern="1600" dirty="0">
                        <a:effectLst/>
                      </a:endParaRPr>
                    </a:p>
                    <a:p>
                      <a:pPr algn="ctr">
                        <a:spcAft>
                          <a:spcPts val="0"/>
                        </a:spcAft>
                      </a:pPr>
                      <a:r>
                        <a:rPr lang="el-GR" sz="1600" b="1" dirty="0">
                          <a:effectLst/>
                        </a:rPr>
                        <a:t>ΠΙΝΑΚΑΣ </a:t>
                      </a:r>
                      <a:r>
                        <a:rPr lang="el-GR" sz="1600" b="1" dirty="0" err="1">
                          <a:effectLst/>
                        </a:rPr>
                        <a:t>ΟΔΟΝΤΟΤΩΝ</a:t>
                      </a:r>
                      <a:r>
                        <a:rPr lang="el-GR" sz="1600" b="1" dirty="0">
                          <a:effectLst/>
                        </a:rPr>
                        <a:t> ΤΡΟΧΩΝ ΜΗΧΑΝΙΣΜΟΥ ΑΝΤΙΚΥΘΗΡΩΝ</a:t>
                      </a:r>
                      <a:endParaRPr lang="el-GR" sz="1600" b="1" dirty="0">
                        <a:effectLst/>
                        <a:latin typeface="Times New Roman"/>
                        <a:ea typeface="Times New Roman"/>
                        <a:cs typeface="Times New Roman"/>
                      </a:endParaRPr>
                    </a:p>
                  </a:txBody>
                  <a:tcPr marL="62318" marR="62318" marT="0" marB="0"/>
                </a:tc>
                <a:tc hMerge="1">
                  <a:txBody>
                    <a:bodyPr/>
                    <a:lstStyle/>
                    <a:p>
                      <a:endParaRPr lang="el-GR"/>
                    </a:p>
                  </a:txBody>
                  <a:tcPr/>
                </a:tc>
                <a:tc hMerge="1">
                  <a:txBody>
                    <a:bodyPr/>
                    <a:lstStyle/>
                    <a:p>
                      <a:endParaRPr lang="el-GR"/>
                    </a:p>
                  </a:txBody>
                  <a:tcPr/>
                </a:tc>
                <a:extLst>
                  <a:ext uri="{0D108BD9-81ED-4DB2-BD59-A6C34878D82A}">
                    <a16:rowId xmlns:a16="http://schemas.microsoft.com/office/drawing/2014/main" val="10000"/>
                  </a:ext>
                </a:extLst>
              </a:tr>
              <a:tr h="663414">
                <a:tc>
                  <a:txBody>
                    <a:bodyPr/>
                    <a:lstStyle/>
                    <a:p>
                      <a:pPr>
                        <a:spcAft>
                          <a:spcPts val="0"/>
                        </a:spcAft>
                      </a:pPr>
                      <a:r>
                        <a:rPr lang="en-GB" sz="1600" b="1">
                          <a:effectLst/>
                        </a:rPr>
                        <a:t>Name of gear</a:t>
                      </a:r>
                      <a:endParaRPr lang="el-GR" sz="1600" b="1">
                        <a:effectLst/>
                      </a:endParaRPr>
                    </a:p>
                    <a:p>
                      <a:pPr>
                        <a:spcAft>
                          <a:spcPts val="0"/>
                        </a:spcAft>
                      </a:pPr>
                      <a:r>
                        <a:rPr lang="en-GB" sz="1600" b="1">
                          <a:effectLst/>
                        </a:rPr>
                        <a:t>ONOMA</a:t>
                      </a:r>
                      <a:endParaRPr lang="el-GR" sz="1600" b="1">
                        <a:effectLst/>
                      </a:endParaRPr>
                    </a:p>
                    <a:p>
                      <a:pPr>
                        <a:spcAft>
                          <a:spcPts val="0"/>
                        </a:spcAft>
                      </a:pPr>
                      <a:r>
                        <a:rPr lang="el-GR" sz="1600" b="1">
                          <a:effectLst/>
                        </a:rPr>
                        <a:t>ΤΡΟΧΟΥ</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l-GR" sz="1600" b="1" dirty="0">
                          <a:effectLst/>
                        </a:rPr>
                        <a:t> </a:t>
                      </a:r>
                      <a:r>
                        <a:rPr lang="en-US" sz="1600" b="1" dirty="0">
                          <a:effectLst/>
                        </a:rPr>
                        <a:t>Diameter of gear</a:t>
                      </a:r>
                      <a:endParaRPr lang="el-GR" sz="1600" b="1" dirty="0">
                        <a:effectLst/>
                      </a:endParaRPr>
                    </a:p>
                    <a:p>
                      <a:pPr>
                        <a:spcAft>
                          <a:spcPts val="0"/>
                        </a:spcAft>
                      </a:pPr>
                      <a:r>
                        <a:rPr lang="el-GR" sz="1600" b="1" dirty="0">
                          <a:effectLst/>
                        </a:rPr>
                        <a:t>διάμετρος ΤΡΟΧΟΥ</a:t>
                      </a:r>
                      <a:r>
                        <a:rPr lang="en-GB" sz="1600" b="1" dirty="0">
                          <a:effectLst/>
                        </a:rPr>
                        <a:t>mm</a:t>
                      </a:r>
                      <a:endParaRPr lang="el-GR" sz="1600" b="1" dirty="0">
                        <a:effectLst/>
                        <a:latin typeface="Times New Roman"/>
                        <a:ea typeface="Times New Roman"/>
                        <a:cs typeface="Times New Roman"/>
                      </a:endParaRPr>
                    </a:p>
                  </a:txBody>
                  <a:tcPr marL="62318" marR="62318" marT="0" marB="0"/>
                </a:tc>
                <a:tc>
                  <a:txBody>
                    <a:bodyPr/>
                    <a:lstStyle/>
                    <a:p>
                      <a:pPr>
                        <a:spcAft>
                          <a:spcPts val="0"/>
                        </a:spcAft>
                      </a:pPr>
                      <a:r>
                        <a:rPr lang="en-US" sz="1600" b="1">
                          <a:effectLst/>
                        </a:rPr>
                        <a:t>Number of teath</a:t>
                      </a:r>
                      <a:endParaRPr lang="el-GR" sz="1600" b="1">
                        <a:effectLst/>
                      </a:endParaRPr>
                    </a:p>
                    <a:p>
                      <a:pPr>
                        <a:spcAft>
                          <a:spcPts val="0"/>
                        </a:spcAft>
                      </a:pPr>
                      <a:r>
                        <a:rPr lang="el-GR" sz="1600" b="1">
                          <a:effectLst/>
                        </a:rPr>
                        <a:t>ΑΡΙΘΜΟΣ ΔΟΝΤΙΩΝ ΤΡΟΧΟΥ</a:t>
                      </a:r>
                      <a:endParaRPr lang="el-GR" sz="1600" b="1">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01"/>
                  </a:ext>
                </a:extLst>
              </a:tr>
              <a:tr h="221138">
                <a:tc>
                  <a:txBody>
                    <a:bodyPr/>
                    <a:lstStyle/>
                    <a:p>
                      <a:pPr>
                        <a:spcAft>
                          <a:spcPts val="0"/>
                        </a:spcAft>
                      </a:pPr>
                      <a:r>
                        <a:rPr lang="en-GB" sz="1600" b="1">
                          <a:effectLst/>
                        </a:rPr>
                        <a:t>a1</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13,6</a:t>
                      </a:r>
                      <a:r>
                        <a:rPr lang="en-GB" sz="1600" b="1" dirty="0">
                          <a:effectLst/>
                          <a:sym typeface="Mathematica1"/>
                        </a:rPr>
                        <a:t></a:t>
                      </a:r>
                      <a:r>
                        <a:rPr lang="en-GB" sz="1600" b="1" dirty="0">
                          <a:effectLst/>
                        </a:rPr>
                        <a:t>0,2</a:t>
                      </a:r>
                      <a:endParaRPr lang="el-GR" sz="1600" b="1" dirty="0">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48</a:t>
                      </a:r>
                      <a:endParaRPr lang="el-GR" sz="1600" b="1">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02"/>
                  </a:ext>
                </a:extLst>
              </a:tr>
              <a:tr h="221138">
                <a:tc>
                  <a:txBody>
                    <a:bodyPr/>
                    <a:lstStyle/>
                    <a:p>
                      <a:pPr>
                        <a:spcAft>
                          <a:spcPts val="0"/>
                        </a:spcAft>
                      </a:pPr>
                      <a:r>
                        <a:rPr lang="en-GB" sz="1600" b="1">
                          <a:effectLst/>
                        </a:rPr>
                        <a:t>b0</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 </a:t>
                      </a:r>
                      <a:endParaRPr lang="el-GR" sz="1600" b="1" dirty="0">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20</a:t>
                      </a:r>
                      <a:endParaRPr lang="el-GR" sz="1600" b="1">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03"/>
                  </a:ext>
                </a:extLst>
              </a:tr>
              <a:tr h="221138">
                <a:tc>
                  <a:txBody>
                    <a:bodyPr/>
                    <a:lstStyle/>
                    <a:p>
                      <a:pPr>
                        <a:spcAft>
                          <a:spcPts val="0"/>
                        </a:spcAft>
                      </a:pPr>
                      <a:r>
                        <a:rPr lang="en-GB" sz="1600" b="1">
                          <a:effectLst/>
                        </a:rPr>
                        <a:t>b1</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64,9</a:t>
                      </a:r>
                      <a:r>
                        <a:rPr lang="en-GB" sz="1600" b="1">
                          <a:effectLst/>
                          <a:sym typeface="Mathematica1"/>
                        </a:rPr>
                        <a:t></a:t>
                      </a:r>
                      <a:r>
                        <a:rPr lang="en-GB" sz="1600" b="1">
                          <a:effectLst/>
                        </a:rPr>
                        <a:t>1,1</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223</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04"/>
                  </a:ext>
                </a:extLst>
              </a:tr>
              <a:tr h="221138">
                <a:tc>
                  <a:txBody>
                    <a:bodyPr/>
                    <a:lstStyle/>
                    <a:p>
                      <a:pPr>
                        <a:spcAft>
                          <a:spcPts val="0"/>
                        </a:spcAft>
                      </a:pPr>
                      <a:r>
                        <a:rPr lang="en-GB" sz="1600" b="1">
                          <a:effectLst/>
                        </a:rPr>
                        <a:t>b2</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15,5</a:t>
                      </a:r>
                      <a:r>
                        <a:rPr lang="en-GB" sz="1600" b="1" dirty="0">
                          <a:effectLst/>
                          <a:sym typeface="Mathematica1"/>
                        </a:rPr>
                        <a:t></a:t>
                      </a:r>
                      <a:r>
                        <a:rPr lang="en-GB" sz="1600" b="1" dirty="0">
                          <a:effectLst/>
                        </a:rPr>
                        <a:t>0,2</a:t>
                      </a:r>
                      <a:endParaRPr lang="el-GR" sz="1600" b="1" dirty="0">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64</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05"/>
                  </a:ext>
                </a:extLst>
              </a:tr>
              <a:tr h="221138">
                <a:tc>
                  <a:txBody>
                    <a:bodyPr/>
                    <a:lstStyle/>
                    <a:p>
                      <a:pPr>
                        <a:spcAft>
                          <a:spcPts val="0"/>
                        </a:spcAft>
                      </a:pPr>
                      <a:r>
                        <a:rPr lang="en-GB" sz="1600" b="1">
                          <a:effectLst/>
                        </a:rPr>
                        <a:t> </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 </a:t>
                      </a:r>
                      <a:endParaRPr lang="el-GR" sz="1600" b="1" dirty="0">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 </a:t>
                      </a:r>
                      <a:endParaRPr lang="el-GR" sz="1600" b="1">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06"/>
                  </a:ext>
                </a:extLst>
              </a:tr>
              <a:tr h="221138">
                <a:tc>
                  <a:txBody>
                    <a:bodyPr/>
                    <a:lstStyle/>
                    <a:p>
                      <a:pPr>
                        <a:spcAft>
                          <a:spcPts val="0"/>
                        </a:spcAft>
                      </a:pPr>
                      <a:r>
                        <a:rPr lang="en-GB" sz="1600" b="1">
                          <a:effectLst/>
                        </a:rPr>
                        <a:t>b3</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  8,6</a:t>
                      </a:r>
                      <a:r>
                        <a:rPr lang="en-GB" sz="1600" b="1" dirty="0">
                          <a:effectLst/>
                          <a:sym typeface="Mathematica1"/>
                        </a:rPr>
                        <a:t></a:t>
                      </a:r>
                      <a:r>
                        <a:rPr lang="en-GB" sz="1600" b="1" dirty="0">
                          <a:effectLst/>
                        </a:rPr>
                        <a:t>0,2</a:t>
                      </a:r>
                      <a:endParaRPr lang="el-GR" sz="1600" b="1" dirty="0">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32</a:t>
                      </a:r>
                      <a:endParaRPr lang="el-GR" sz="1600" b="1">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07"/>
                  </a:ext>
                </a:extLst>
              </a:tr>
              <a:tr h="221138">
                <a:tc>
                  <a:txBody>
                    <a:bodyPr/>
                    <a:lstStyle/>
                    <a:p>
                      <a:pPr>
                        <a:spcAft>
                          <a:spcPts val="0"/>
                        </a:spcAft>
                      </a:pPr>
                      <a:r>
                        <a:rPr lang="en-GB" sz="1600" b="1">
                          <a:effectLst/>
                        </a:rPr>
                        <a:t>b4</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 </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 </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08"/>
                  </a:ext>
                </a:extLst>
              </a:tr>
              <a:tr h="221138">
                <a:tc>
                  <a:txBody>
                    <a:bodyPr/>
                    <a:lstStyle/>
                    <a:p>
                      <a:pPr>
                        <a:spcAft>
                          <a:spcPts val="0"/>
                        </a:spcAft>
                      </a:pPr>
                      <a:r>
                        <a:rPr lang="en-GB" sz="1600" b="1">
                          <a:effectLst/>
                        </a:rPr>
                        <a:t>c1</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10,3</a:t>
                      </a:r>
                      <a:r>
                        <a:rPr lang="en-GB" sz="1600" b="1">
                          <a:effectLst/>
                          <a:sym typeface="Mathematica1"/>
                        </a:rPr>
                        <a:t></a:t>
                      </a:r>
                      <a:r>
                        <a:rPr lang="en-GB" sz="1600" b="1">
                          <a:effectLst/>
                        </a:rPr>
                        <a:t>0,3</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38</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09"/>
                  </a:ext>
                </a:extLst>
              </a:tr>
              <a:tr h="221138">
                <a:tc>
                  <a:txBody>
                    <a:bodyPr/>
                    <a:lstStyle/>
                    <a:p>
                      <a:pPr>
                        <a:spcAft>
                          <a:spcPts val="0"/>
                        </a:spcAft>
                      </a:pPr>
                      <a:r>
                        <a:rPr lang="en-GB" sz="1600" b="1">
                          <a:effectLst/>
                        </a:rPr>
                        <a:t>c2</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11,3</a:t>
                      </a:r>
                      <a:r>
                        <a:rPr lang="en-GB" sz="1600" b="1">
                          <a:effectLst/>
                          <a:sym typeface="Mathematica1"/>
                        </a:rPr>
                        <a:t></a:t>
                      </a:r>
                      <a:r>
                        <a:rPr lang="en-GB" sz="1600" b="1">
                          <a:effectLst/>
                        </a:rPr>
                        <a:t>0,4</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47/48</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10"/>
                  </a:ext>
                </a:extLst>
              </a:tr>
              <a:tr h="221138">
                <a:tc>
                  <a:txBody>
                    <a:bodyPr/>
                    <a:lstStyle/>
                    <a:p>
                      <a:pPr>
                        <a:spcAft>
                          <a:spcPts val="0"/>
                        </a:spcAft>
                      </a:pPr>
                      <a:r>
                        <a:rPr lang="en-GB" sz="1600" b="1">
                          <a:effectLst/>
                        </a:rPr>
                        <a:t>d1</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  5,6</a:t>
                      </a:r>
                      <a:r>
                        <a:rPr lang="en-GB" sz="1600" b="1">
                          <a:effectLst/>
                          <a:sym typeface="Mathematica1"/>
                        </a:rPr>
                        <a:t></a:t>
                      </a:r>
                      <a:r>
                        <a:rPr lang="en-GB" sz="1600" b="1">
                          <a:effectLst/>
                        </a:rPr>
                        <a:t>0,3</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24</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11"/>
                  </a:ext>
                </a:extLst>
              </a:tr>
              <a:tr h="221138">
                <a:tc>
                  <a:txBody>
                    <a:bodyPr/>
                    <a:lstStyle/>
                    <a:p>
                      <a:pPr>
                        <a:spcAft>
                          <a:spcPts val="0"/>
                        </a:spcAft>
                      </a:pPr>
                      <a:r>
                        <a:rPr lang="en-GB" sz="1600" b="1">
                          <a:effectLst/>
                        </a:rPr>
                        <a:t>d2</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31,6</a:t>
                      </a:r>
                      <a:r>
                        <a:rPr lang="en-GB" sz="1600" b="1">
                          <a:effectLst/>
                          <a:sym typeface="Mathematica1"/>
                        </a:rPr>
                        <a:t></a:t>
                      </a:r>
                      <a:r>
                        <a:rPr lang="en-GB" sz="1600" b="1">
                          <a:effectLst/>
                        </a:rPr>
                        <a:t>0,2</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127</a:t>
                      </a:r>
                      <a:endParaRPr lang="el-GR" sz="1600" b="1">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12"/>
                  </a:ext>
                </a:extLst>
              </a:tr>
              <a:tr h="221138">
                <a:tc>
                  <a:txBody>
                    <a:bodyPr/>
                    <a:lstStyle/>
                    <a:p>
                      <a:pPr>
                        <a:spcAft>
                          <a:spcPts val="0"/>
                        </a:spcAft>
                      </a:pPr>
                      <a:r>
                        <a:rPr lang="en-GB" sz="1600" b="1">
                          <a:solidFill>
                            <a:srgbClr val="FF0000"/>
                          </a:solidFill>
                          <a:effectLst>
                            <a:outerShdw blurRad="38100" dist="38100" dir="2700000" algn="tl">
                              <a:srgbClr val="000000">
                                <a:alpha val="43137"/>
                              </a:srgbClr>
                            </a:outerShdw>
                          </a:effectLst>
                        </a:rPr>
                        <a:t>e1</a:t>
                      </a:r>
                      <a:endParaRPr lang="el-GR" sz="1600" b="1">
                        <a:solidFill>
                          <a:srgbClr val="FF0000"/>
                        </a:solidFill>
                        <a:effectLst>
                          <a:outerShdw blurRad="38100" dist="38100" dir="2700000" algn="tl">
                            <a:srgbClr val="000000">
                              <a:alpha val="43137"/>
                            </a:srgbClr>
                          </a:outerShdw>
                        </a:effectLst>
                        <a:latin typeface="Times New Roman"/>
                        <a:ea typeface="Times New Roman"/>
                        <a:cs typeface="Times New Roman"/>
                      </a:endParaRPr>
                    </a:p>
                  </a:txBody>
                  <a:tcPr marL="62318" marR="62318" marT="0" marB="0"/>
                </a:tc>
                <a:tc>
                  <a:txBody>
                    <a:bodyPr/>
                    <a:lstStyle/>
                    <a:p>
                      <a:pPr>
                        <a:spcAft>
                          <a:spcPts val="0"/>
                        </a:spcAft>
                      </a:pPr>
                      <a:r>
                        <a:rPr lang="en-GB" sz="1600" b="1">
                          <a:solidFill>
                            <a:srgbClr val="FF0000"/>
                          </a:solidFill>
                          <a:effectLst>
                            <a:outerShdw blurRad="38100" dist="38100" dir="2700000" algn="tl">
                              <a:srgbClr val="000000">
                                <a:alpha val="43137"/>
                              </a:srgbClr>
                            </a:outerShdw>
                          </a:effectLst>
                        </a:rPr>
                        <a:t>  9,4</a:t>
                      </a:r>
                      <a:r>
                        <a:rPr lang="en-GB" sz="1600" b="1">
                          <a:solidFill>
                            <a:srgbClr val="FF0000"/>
                          </a:solidFill>
                          <a:effectLst>
                            <a:outerShdw blurRad="38100" dist="38100" dir="2700000" algn="tl">
                              <a:srgbClr val="000000">
                                <a:alpha val="43137"/>
                              </a:srgbClr>
                            </a:outerShdw>
                          </a:effectLst>
                          <a:sym typeface="Mathematica1"/>
                        </a:rPr>
                        <a:t></a:t>
                      </a:r>
                      <a:r>
                        <a:rPr lang="en-GB" sz="1600" b="1">
                          <a:solidFill>
                            <a:srgbClr val="FF0000"/>
                          </a:solidFill>
                          <a:effectLst>
                            <a:outerShdw blurRad="38100" dist="38100" dir="2700000" algn="tl">
                              <a:srgbClr val="000000">
                                <a:alpha val="43137"/>
                              </a:srgbClr>
                            </a:outerShdw>
                          </a:effectLst>
                        </a:rPr>
                        <a:t>0,3</a:t>
                      </a:r>
                      <a:endParaRPr lang="el-GR" sz="1600" b="1">
                        <a:solidFill>
                          <a:srgbClr val="FF0000"/>
                        </a:solidFill>
                        <a:effectLst>
                          <a:outerShdw blurRad="38100" dist="38100" dir="2700000" algn="tl">
                            <a:srgbClr val="000000">
                              <a:alpha val="43137"/>
                            </a:srgbClr>
                          </a:outerShdw>
                        </a:effectLst>
                        <a:latin typeface="Times New Roman"/>
                        <a:ea typeface="Times New Roman"/>
                        <a:cs typeface="Times New Roman"/>
                      </a:endParaRPr>
                    </a:p>
                  </a:txBody>
                  <a:tcPr marL="62318" marR="62318" marT="0" marB="0"/>
                </a:tc>
                <a:tc>
                  <a:txBody>
                    <a:bodyPr/>
                    <a:lstStyle/>
                    <a:p>
                      <a:pPr>
                        <a:spcAft>
                          <a:spcPts val="0"/>
                        </a:spcAft>
                      </a:pPr>
                      <a:r>
                        <a:rPr lang="en-GB" sz="1600" b="1" dirty="0">
                          <a:solidFill>
                            <a:srgbClr val="FF0000"/>
                          </a:solidFill>
                          <a:effectLst>
                            <a:outerShdw blurRad="38100" dist="38100" dir="2700000" algn="tl">
                              <a:srgbClr val="000000">
                                <a:alpha val="43137"/>
                              </a:srgbClr>
                            </a:outerShdw>
                          </a:effectLst>
                        </a:rPr>
                        <a:t>32</a:t>
                      </a:r>
                      <a:endParaRPr lang="el-GR" sz="1600" b="1" dirty="0">
                        <a:solidFill>
                          <a:srgbClr val="FF0000"/>
                        </a:solidFill>
                        <a:effectLst>
                          <a:outerShdw blurRad="38100" dist="38100" dir="2700000" algn="tl">
                            <a:srgbClr val="000000">
                              <a:alpha val="43137"/>
                            </a:srgbClr>
                          </a:outerShdw>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13"/>
                  </a:ext>
                </a:extLst>
              </a:tr>
              <a:tr h="221138">
                <a:tc>
                  <a:txBody>
                    <a:bodyPr/>
                    <a:lstStyle/>
                    <a:p>
                      <a:pPr>
                        <a:spcAft>
                          <a:spcPts val="0"/>
                        </a:spcAft>
                      </a:pPr>
                      <a:r>
                        <a:rPr lang="en-GB" sz="1600" b="1">
                          <a:solidFill>
                            <a:srgbClr val="FF0000"/>
                          </a:solidFill>
                          <a:effectLst>
                            <a:outerShdw blurRad="38100" dist="38100" dir="2700000" algn="tl">
                              <a:srgbClr val="000000">
                                <a:alpha val="43137"/>
                              </a:srgbClr>
                            </a:outerShdw>
                          </a:effectLst>
                        </a:rPr>
                        <a:t>e2</a:t>
                      </a:r>
                      <a:endParaRPr lang="el-GR" sz="1600" b="1">
                        <a:solidFill>
                          <a:srgbClr val="FF0000"/>
                        </a:solidFill>
                        <a:effectLst>
                          <a:outerShdw blurRad="38100" dist="38100" dir="2700000" algn="tl">
                            <a:srgbClr val="000000">
                              <a:alpha val="43137"/>
                            </a:srgbClr>
                          </a:outerShdw>
                        </a:effectLst>
                        <a:latin typeface="Times New Roman"/>
                        <a:ea typeface="Times New Roman"/>
                        <a:cs typeface="Times New Roman"/>
                      </a:endParaRPr>
                    </a:p>
                  </a:txBody>
                  <a:tcPr marL="62318" marR="62318" marT="0" marB="0"/>
                </a:tc>
                <a:tc>
                  <a:txBody>
                    <a:bodyPr/>
                    <a:lstStyle/>
                    <a:p>
                      <a:pPr>
                        <a:spcAft>
                          <a:spcPts val="0"/>
                        </a:spcAft>
                      </a:pPr>
                      <a:r>
                        <a:rPr lang="en-GB" sz="1600" b="1">
                          <a:solidFill>
                            <a:srgbClr val="FF0000"/>
                          </a:solidFill>
                          <a:effectLst>
                            <a:outerShdw blurRad="38100" dist="38100" dir="2700000" algn="tl">
                              <a:srgbClr val="000000">
                                <a:alpha val="43137"/>
                              </a:srgbClr>
                            </a:outerShdw>
                          </a:effectLst>
                        </a:rPr>
                        <a:t>  7,8</a:t>
                      </a:r>
                      <a:r>
                        <a:rPr lang="en-GB" sz="1600" b="1">
                          <a:solidFill>
                            <a:srgbClr val="FF0000"/>
                          </a:solidFill>
                          <a:effectLst>
                            <a:outerShdw blurRad="38100" dist="38100" dir="2700000" algn="tl">
                              <a:srgbClr val="000000">
                                <a:alpha val="43137"/>
                              </a:srgbClr>
                            </a:outerShdw>
                          </a:effectLst>
                          <a:sym typeface="Mathematica1"/>
                        </a:rPr>
                        <a:t></a:t>
                      </a:r>
                      <a:r>
                        <a:rPr lang="en-GB" sz="1600" b="1">
                          <a:solidFill>
                            <a:srgbClr val="FF0000"/>
                          </a:solidFill>
                          <a:effectLst>
                            <a:outerShdw blurRad="38100" dist="38100" dir="2700000" algn="tl">
                              <a:srgbClr val="000000">
                                <a:alpha val="43137"/>
                              </a:srgbClr>
                            </a:outerShdw>
                          </a:effectLst>
                        </a:rPr>
                        <a:t>0,2</a:t>
                      </a:r>
                      <a:endParaRPr lang="el-GR" sz="1600" b="1">
                        <a:solidFill>
                          <a:srgbClr val="FF0000"/>
                        </a:solidFill>
                        <a:effectLst>
                          <a:outerShdw blurRad="38100" dist="38100" dir="2700000" algn="tl">
                            <a:srgbClr val="000000">
                              <a:alpha val="43137"/>
                            </a:srgbClr>
                          </a:outerShdw>
                        </a:effectLst>
                        <a:latin typeface="Times New Roman"/>
                        <a:ea typeface="Times New Roman"/>
                        <a:cs typeface="Times New Roman"/>
                      </a:endParaRPr>
                    </a:p>
                  </a:txBody>
                  <a:tcPr marL="62318" marR="62318" marT="0" marB="0"/>
                </a:tc>
                <a:tc>
                  <a:txBody>
                    <a:bodyPr/>
                    <a:lstStyle/>
                    <a:p>
                      <a:pPr>
                        <a:spcAft>
                          <a:spcPts val="0"/>
                        </a:spcAft>
                      </a:pPr>
                      <a:r>
                        <a:rPr lang="en-GB" sz="1600" b="1" dirty="0">
                          <a:solidFill>
                            <a:srgbClr val="FF0000"/>
                          </a:solidFill>
                          <a:effectLst>
                            <a:outerShdw blurRad="38100" dist="38100" dir="2700000" algn="tl">
                              <a:srgbClr val="000000">
                                <a:alpha val="43137"/>
                              </a:srgbClr>
                            </a:outerShdw>
                          </a:effectLst>
                        </a:rPr>
                        <a:t>32</a:t>
                      </a:r>
                      <a:endParaRPr lang="el-GR" sz="1600" b="1" dirty="0">
                        <a:solidFill>
                          <a:srgbClr val="FF0000"/>
                        </a:solidFill>
                        <a:effectLst>
                          <a:outerShdw blurRad="38100" dist="38100" dir="2700000" algn="tl">
                            <a:srgbClr val="000000">
                              <a:alpha val="43137"/>
                            </a:srgbClr>
                          </a:outerShdw>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14"/>
                  </a:ext>
                </a:extLst>
              </a:tr>
              <a:tr h="221138">
                <a:tc>
                  <a:txBody>
                    <a:bodyPr/>
                    <a:lstStyle/>
                    <a:p>
                      <a:pPr>
                        <a:spcAft>
                          <a:spcPts val="0"/>
                        </a:spcAft>
                      </a:pPr>
                      <a:r>
                        <a:rPr lang="en-GB" sz="1600" b="1" dirty="0">
                          <a:effectLst/>
                        </a:rPr>
                        <a:t>e3</a:t>
                      </a:r>
                      <a:endParaRPr lang="el-GR" sz="1600" b="1" dirty="0">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52,6</a:t>
                      </a:r>
                      <a:r>
                        <a:rPr lang="en-GB" sz="1600" b="1">
                          <a:effectLst/>
                          <a:sym typeface="Mathematica1"/>
                        </a:rPr>
                        <a:t></a:t>
                      </a:r>
                      <a:r>
                        <a:rPr lang="en-GB" sz="1600" b="1">
                          <a:effectLst/>
                        </a:rPr>
                        <a:t>0,3</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220-225</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15"/>
                  </a:ext>
                </a:extLst>
              </a:tr>
              <a:tr h="221138">
                <a:tc>
                  <a:txBody>
                    <a:bodyPr/>
                    <a:lstStyle/>
                    <a:p>
                      <a:pPr>
                        <a:spcAft>
                          <a:spcPts val="0"/>
                        </a:spcAft>
                      </a:pPr>
                      <a:r>
                        <a:rPr lang="en-GB" sz="1600" b="1" dirty="0">
                          <a:effectLst/>
                        </a:rPr>
                        <a:t>E4</a:t>
                      </a:r>
                      <a:endParaRPr lang="el-GR" sz="1600" b="1" dirty="0">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50,2</a:t>
                      </a:r>
                      <a:r>
                        <a:rPr lang="en-GB" sz="1600" b="1">
                          <a:effectLst/>
                          <a:sym typeface="Mathematica1"/>
                        </a:rPr>
                        <a:t></a:t>
                      </a:r>
                      <a:r>
                        <a:rPr lang="en-GB" sz="1600" b="1">
                          <a:effectLst/>
                        </a:rPr>
                        <a:t>0,3</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187-191</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16"/>
                  </a:ext>
                </a:extLst>
              </a:tr>
              <a:tr h="221138">
                <a:tc>
                  <a:txBody>
                    <a:bodyPr/>
                    <a:lstStyle/>
                    <a:p>
                      <a:pPr>
                        <a:spcAft>
                          <a:spcPts val="0"/>
                        </a:spcAft>
                      </a:pPr>
                      <a:r>
                        <a:rPr lang="en-GB" sz="1600" b="1" dirty="0">
                          <a:effectLst/>
                        </a:rPr>
                        <a:t>E5</a:t>
                      </a:r>
                      <a:endParaRPr lang="el-GR" sz="1600" b="1" dirty="0">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13,4</a:t>
                      </a:r>
                      <a:r>
                        <a:rPr lang="en-GB" sz="1600" b="1">
                          <a:effectLst/>
                          <a:sym typeface="Mathematica1"/>
                        </a:rPr>
                        <a:t></a:t>
                      </a:r>
                      <a:r>
                        <a:rPr lang="en-GB" sz="1600" b="1">
                          <a:effectLst/>
                        </a:rPr>
                        <a:t>0,2</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52</a:t>
                      </a:r>
                      <a:endParaRPr lang="el-GR" sz="1600" b="1">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17"/>
                  </a:ext>
                </a:extLst>
              </a:tr>
              <a:tr h="221138">
                <a:tc>
                  <a:txBody>
                    <a:bodyPr/>
                    <a:lstStyle/>
                    <a:p>
                      <a:pPr>
                        <a:spcAft>
                          <a:spcPts val="0"/>
                        </a:spcAft>
                      </a:pPr>
                      <a:r>
                        <a:rPr lang="en-GB" sz="1600" b="1" dirty="0">
                          <a:effectLst/>
                        </a:rPr>
                        <a:t>E6</a:t>
                      </a:r>
                      <a:endParaRPr lang="el-GR" sz="1600" b="1" dirty="0">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13,9</a:t>
                      </a:r>
                      <a:r>
                        <a:rPr lang="en-GB" sz="1600" b="1">
                          <a:effectLst/>
                          <a:sym typeface="Mathematica1"/>
                        </a:rPr>
                        <a:t></a:t>
                      </a:r>
                      <a:r>
                        <a:rPr lang="en-GB" sz="1600" b="1">
                          <a:effectLst/>
                        </a:rPr>
                        <a:t>0,2</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50</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18"/>
                  </a:ext>
                </a:extLst>
              </a:tr>
              <a:tr h="221138">
                <a:tc>
                  <a:txBody>
                    <a:bodyPr/>
                    <a:lstStyle/>
                    <a:p>
                      <a:pPr>
                        <a:spcAft>
                          <a:spcPts val="0"/>
                        </a:spcAft>
                      </a:pPr>
                      <a:r>
                        <a:rPr lang="en-GB" sz="1600" b="1" dirty="0">
                          <a:effectLst/>
                        </a:rPr>
                        <a:t>F1</a:t>
                      </a:r>
                      <a:endParaRPr lang="el-GR" sz="1600" b="1" dirty="0">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14,0</a:t>
                      </a:r>
                      <a:r>
                        <a:rPr lang="en-GB" sz="1600" b="1">
                          <a:effectLst/>
                          <a:sym typeface="Mathematica1"/>
                        </a:rPr>
                        <a:t></a:t>
                      </a:r>
                      <a:r>
                        <a:rPr lang="en-GB" sz="1600" b="1">
                          <a:effectLst/>
                        </a:rPr>
                        <a:t>0,2</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53</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19"/>
                  </a:ext>
                </a:extLst>
              </a:tr>
              <a:tr h="221138">
                <a:tc>
                  <a:txBody>
                    <a:bodyPr/>
                    <a:lstStyle/>
                    <a:p>
                      <a:pPr>
                        <a:spcAft>
                          <a:spcPts val="0"/>
                        </a:spcAft>
                      </a:pPr>
                      <a:r>
                        <a:rPr lang="en-GB" sz="1600" b="1" dirty="0">
                          <a:effectLst/>
                        </a:rPr>
                        <a:t>F2</a:t>
                      </a:r>
                      <a:endParaRPr lang="el-GR" sz="1600" b="1" dirty="0">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  8,3</a:t>
                      </a:r>
                      <a:r>
                        <a:rPr lang="en-GB" sz="1600" b="1">
                          <a:effectLst/>
                          <a:sym typeface="Mathematica1"/>
                        </a:rPr>
                        <a:t></a:t>
                      </a:r>
                      <a:r>
                        <a:rPr lang="en-GB" sz="1600" b="1">
                          <a:effectLst/>
                        </a:rPr>
                        <a:t>0,3</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30</a:t>
                      </a:r>
                      <a:endParaRPr lang="el-GR" sz="1600" b="1">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20"/>
                  </a:ext>
                </a:extLst>
              </a:tr>
              <a:tr h="221138">
                <a:tc>
                  <a:txBody>
                    <a:bodyPr/>
                    <a:lstStyle/>
                    <a:p>
                      <a:pPr>
                        <a:spcAft>
                          <a:spcPts val="0"/>
                        </a:spcAft>
                      </a:pPr>
                      <a:r>
                        <a:rPr lang="en-GB" sz="1600" b="1" dirty="0">
                          <a:effectLst/>
                        </a:rPr>
                        <a:t>G1</a:t>
                      </a:r>
                      <a:endParaRPr lang="el-GR" sz="1600" b="1" dirty="0">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14,2</a:t>
                      </a:r>
                      <a:r>
                        <a:rPr lang="en-GB" sz="1600" b="1">
                          <a:effectLst/>
                          <a:sym typeface="Mathematica1"/>
                        </a:rPr>
                        <a:t></a:t>
                      </a:r>
                      <a:r>
                        <a:rPr lang="en-GB" sz="1600" b="1">
                          <a:effectLst/>
                        </a:rPr>
                        <a:t>0,3</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54</a:t>
                      </a:r>
                      <a:endParaRPr lang="el-GR" sz="1600" b="1">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21"/>
                  </a:ext>
                </a:extLst>
              </a:tr>
              <a:tr h="221138">
                <a:tc>
                  <a:txBody>
                    <a:bodyPr/>
                    <a:lstStyle/>
                    <a:p>
                      <a:pPr>
                        <a:spcAft>
                          <a:spcPts val="0"/>
                        </a:spcAft>
                      </a:pPr>
                      <a:r>
                        <a:rPr lang="en-GB" sz="1600" b="1" dirty="0">
                          <a:effectLst/>
                        </a:rPr>
                        <a:t>G2</a:t>
                      </a:r>
                      <a:endParaRPr lang="el-GR" sz="1600" b="1" dirty="0">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  4,9</a:t>
                      </a:r>
                      <a:r>
                        <a:rPr lang="en-GB" sz="1600" b="1">
                          <a:effectLst/>
                          <a:sym typeface="Mathematica1"/>
                        </a:rPr>
                        <a:t></a:t>
                      </a:r>
                      <a:r>
                        <a:rPr lang="en-GB" sz="1600" b="1">
                          <a:effectLst/>
                        </a:rPr>
                        <a:t>0,1</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20</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22"/>
                  </a:ext>
                </a:extLst>
              </a:tr>
              <a:tr h="221138">
                <a:tc>
                  <a:txBody>
                    <a:bodyPr/>
                    <a:lstStyle/>
                    <a:p>
                      <a:pPr>
                        <a:spcAft>
                          <a:spcPts val="0"/>
                        </a:spcAft>
                      </a:pPr>
                      <a:r>
                        <a:rPr lang="en-GB" sz="1600" b="1" dirty="0">
                          <a:effectLst/>
                        </a:rPr>
                        <a:t>H1</a:t>
                      </a:r>
                      <a:endParaRPr lang="el-GR" sz="1600" b="1" dirty="0">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14,0</a:t>
                      </a:r>
                      <a:r>
                        <a:rPr lang="en-GB" sz="1600" b="1">
                          <a:effectLst/>
                          <a:sym typeface="Mathematica1"/>
                        </a:rPr>
                        <a:t></a:t>
                      </a:r>
                      <a:r>
                        <a:rPr lang="en-GB" sz="1600" b="1">
                          <a:effectLst/>
                        </a:rPr>
                        <a:t>0,1</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60-64</a:t>
                      </a:r>
                      <a:endParaRPr lang="el-GR" sz="1600" b="1">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23"/>
                  </a:ext>
                </a:extLst>
              </a:tr>
              <a:tr h="221138">
                <a:tc>
                  <a:txBody>
                    <a:bodyPr/>
                    <a:lstStyle/>
                    <a:p>
                      <a:pPr>
                        <a:spcAft>
                          <a:spcPts val="0"/>
                        </a:spcAft>
                      </a:pPr>
                      <a:r>
                        <a:rPr lang="en-GB" sz="1600" b="1" dirty="0">
                          <a:effectLst/>
                        </a:rPr>
                        <a:t>H2</a:t>
                      </a:r>
                      <a:endParaRPr lang="el-GR" sz="1600" b="1" dirty="0">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  3,9</a:t>
                      </a:r>
                      <a:r>
                        <a:rPr lang="en-GB" sz="1600" b="1">
                          <a:effectLst/>
                          <a:sym typeface="Mathematica1"/>
                        </a:rPr>
                        <a:t></a:t>
                      </a:r>
                      <a:r>
                        <a:rPr lang="en-GB" sz="1600" b="1">
                          <a:effectLst/>
                        </a:rPr>
                        <a:t>0,2</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15</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24"/>
                  </a:ext>
                </a:extLst>
              </a:tr>
              <a:tr h="221138">
                <a:tc>
                  <a:txBody>
                    <a:bodyPr/>
                    <a:lstStyle/>
                    <a:p>
                      <a:pPr>
                        <a:spcAft>
                          <a:spcPts val="0"/>
                        </a:spcAft>
                      </a:pPr>
                      <a:r>
                        <a:rPr lang="en-GB" sz="1600" b="1" dirty="0">
                          <a:effectLst/>
                        </a:rPr>
                        <a:t>i1</a:t>
                      </a:r>
                      <a:endParaRPr lang="el-GR" sz="1600" b="1" dirty="0">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13,4</a:t>
                      </a:r>
                      <a:r>
                        <a:rPr lang="en-GB" sz="1600" b="1">
                          <a:effectLst/>
                          <a:sym typeface="Mathematica1"/>
                        </a:rPr>
                        <a:t></a:t>
                      </a:r>
                      <a:r>
                        <a:rPr lang="en-GB" sz="1600" b="1">
                          <a:effectLst/>
                        </a:rPr>
                        <a:t>0,3</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60</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25"/>
                  </a:ext>
                </a:extLst>
              </a:tr>
              <a:tr h="221138">
                <a:tc>
                  <a:txBody>
                    <a:bodyPr/>
                    <a:lstStyle/>
                    <a:p>
                      <a:pPr>
                        <a:spcAft>
                          <a:spcPts val="0"/>
                        </a:spcAft>
                      </a:pPr>
                      <a:r>
                        <a:rPr lang="en-GB" sz="1600" b="1">
                          <a:solidFill>
                            <a:srgbClr val="FF0000"/>
                          </a:solidFill>
                          <a:effectLst/>
                        </a:rPr>
                        <a:t>k1</a:t>
                      </a:r>
                      <a:endParaRPr lang="el-GR" sz="1600" b="1">
                        <a:solidFill>
                          <a:srgbClr val="FF0000"/>
                        </a:solidFill>
                        <a:effectLst/>
                        <a:latin typeface="Times New Roman"/>
                        <a:ea typeface="Times New Roman"/>
                        <a:cs typeface="Times New Roman"/>
                      </a:endParaRPr>
                    </a:p>
                  </a:txBody>
                  <a:tcPr marL="62318" marR="62318" marT="0" marB="0"/>
                </a:tc>
                <a:tc>
                  <a:txBody>
                    <a:bodyPr/>
                    <a:lstStyle/>
                    <a:p>
                      <a:pPr>
                        <a:spcAft>
                          <a:spcPts val="0"/>
                        </a:spcAft>
                      </a:pPr>
                      <a:r>
                        <a:rPr lang="en-GB" sz="1600" b="1">
                          <a:solidFill>
                            <a:srgbClr val="FF0000"/>
                          </a:solidFill>
                          <a:effectLst/>
                        </a:rPr>
                        <a:t>13,5</a:t>
                      </a:r>
                      <a:r>
                        <a:rPr lang="en-GB" sz="1600" b="1">
                          <a:solidFill>
                            <a:srgbClr val="FF0000"/>
                          </a:solidFill>
                          <a:effectLst/>
                          <a:sym typeface="Mathematica1"/>
                        </a:rPr>
                        <a:t></a:t>
                      </a:r>
                      <a:r>
                        <a:rPr lang="en-GB" sz="1600" b="1">
                          <a:solidFill>
                            <a:srgbClr val="FF0000"/>
                          </a:solidFill>
                          <a:effectLst/>
                        </a:rPr>
                        <a:t>0,3</a:t>
                      </a:r>
                      <a:endParaRPr lang="el-GR" sz="1600" b="1">
                        <a:solidFill>
                          <a:srgbClr val="FF0000"/>
                        </a:solidFill>
                        <a:effectLst/>
                        <a:latin typeface="Times New Roman"/>
                        <a:ea typeface="Times New Roman"/>
                        <a:cs typeface="Times New Roman"/>
                      </a:endParaRPr>
                    </a:p>
                  </a:txBody>
                  <a:tcPr marL="62318" marR="62318" marT="0" marB="0"/>
                </a:tc>
                <a:tc>
                  <a:txBody>
                    <a:bodyPr/>
                    <a:lstStyle/>
                    <a:p>
                      <a:pPr>
                        <a:spcAft>
                          <a:spcPts val="0"/>
                        </a:spcAft>
                      </a:pPr>
                      <a:r>
                        <a:rPr lang="en-GB" sz="1600" b="1" dirty="0">
                          <a:solidFill>
                            <a:srgbClr val="FF0000"/>
                          </a:solidFill>
                          <a:effectLst/>
                        </a:rPr>
                        <a:t>50</a:t>
                      </a:r>
                      <a:endParaRPr lang="el-GR" sz="1600" b="1" dirty="0">
                        <a:solidFill>
                          <a:srgbClr val="FF0000"/>
                        </a:solidFill>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26"/>
                  </a:ext>
                </a:extLst>
              </a:tr>
              <a:tr h="221138">
                <a:tc>
                  <a:txBody>
                    <a:bodyPr/>
                    <a:lstStyle/>
                    <a:p>
                      <a:pPr>
                        <a:spcAft>
                          <a:spcPts val="0"/>
                        </a:spcAft>
                      </a:pPr>
                      <a:r>
                        <a:rPr lang="en-GB" sz="1600" b="1">
                          <a:solidFill>
                            <a:srgbClr val="FF0000"/>
                          </a:solidFill>
                          <a:effectLst/>
                        </a:rPr>
                        <a:t>k2</a:t>
                      </a:r>
                      <a:endParaRPr lang="el-GR" sz="1600" b="1">
                        <a:solidFill>
                          <a:srgbClr val="FF0000"/>
                        </a:solidFill>
                        <a:effectLst/>
                        <a:latin typeface="Times New Roman"/>
                        <a:ea typeface="Times New Roman"/>
                        <a:cs typeface="Times New Roman"/>
                      </a:endParaRPr>
                    </a:p>
                  </a:txBody>
                  <a:tcPr marL="62318" marR="62318" marT="0" marB="0"/>
                </a:tc>
                <a:tc>
                  <a:txBody>
                    <a:bodyPr/>
                    <a:lstStyle/>
                    <a:p>
                      <a:pPr>
                        <a:spcAft>
                          <a:spcPts val="0"/>
                        </a:spcAft>
                      </a:pPr>
                      <a:r>
                        <a:rPr lang="en-GB" sz="1600" b="1">
                          <a:solidFill>
                            <a:srgbClr val="FF0000"/>
                          </a:solidFill>
                          <a:effectLst/>
                        </a:rPr>
                        <a:t>14,0</a:t>
                      </a:r>
                      <a:r>
                        <a:rPr lang="en-GB" sz="1600" b="1">
                          <a:solidFill>
                            <a:srgbClr val="FF0000"/>
                          </a:solidFill>
                          <a:effectLst/>
                          <a:sym typeface="Mathematica1"/>
                        </a:rPr>
                        <a:t></a:t>
                      </a:r>
                      <a:r>
                        <a:rPr lang="en-GB" sz="1600" b="1">
                          <a:solidFill>
                            <a:srgbClr val="FF0000"/>
                          </a:solidFill>
                          <a:effectLst/>
                        </a:rPr>
                        <a:t>0,2</a:t>
                      </a:r>
                      <a:endParaRPr lang="el-GR" sz="1600" b="1">
                        <a:solidFill>
                          <a:srgbClr val="FF0000"/>
                        </a:solidFill>
                        <a:effectLst/>
                        <a:latin typeface="Times New Roman"/>
                        <a:ea typeface="Times New Roman"/>
                        <a:cs typeface="Times New Roman"/>
                      </a:endParaRPr>
                    </a:p>
                  </a:txBody>
                  <a:tcPr marL="62318" marR="62318" marT="0" marB="0"/>
                </a:tc>
                <a:tc>
                  <a:txBody>
                    <a:bodyPr/>
                    <a:lstStyle/>
                    <a:p>
                      <a:pPr>
                        <a:spcAft>
                          <a:spcPts val="0"/>
                        </a:spcAft>
                      </a:pPr>
                      <a:r>
                        <a:rPr lang="en-GB" sz="1600" b="1" dirty="0">
                          <a:solidFill>
                            <a:srgbClr val="FF0000"/>
                          </a:solidFill>
                          <a:effectLst/>
                        </a:rPr>
                        <a:t>50</a:t>
                      </a:r>
                      <a:endParaRPr lang="el-GR" sz="1600" b="1" dirty="0">
                        <a:solidFill>
                          <a:srgbClr val="FF0000"/>
                        </a:solidFill>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27"/>
                  </a:ext>
                </a:extLst>
              </a:tr>
              <a:tr h="221138">
                <a:tc>
                  <a:txBody>
                    <a:bodyPr/>
                    <a:lstStyle/>
                    <a:p>
                      <a:pPr>
                        <a:spcAft>
                          <a:spcPts val="0"/>
                        </a:spcAft>
                      </a:pPr>
                      <a:r>
                        <a:rPr lang="en-GB" sz="1600" b="1">
                          <a:effectLst/>
                        </a:rPr>
                        <a:t>l1</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  9,1</a:t>
                      </a:r>
                      <a:r>
                        <a:rPr lang="en-GB" sz="1600" b="1">
                          <a:effectLst/>
                          <a:sym typeface="Mathematica1"/>
                        </a:rPr>
                        <a:t></a:t>
                      </a:r>
                      <a:r>
                        <a:rPr lang="en-GB" sz="1600" b="1">
                          <a:effectLst/>
                        </a:rPr>
                        <a:t>0,2</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38</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28"/>
                  </a:ext>
                </a:extLst>
              </a:tr>
              <a:tr h="221138">
                <a:tc>
                  <a:txBody>
                    <a:bodyPr/>
                    <a:lstStyle/>
                    <a:p>
                      <a:pPr>
                        <a:spcAft>
                          <a:spcPts val="0"/>
                        </a:spcAft>
                      </a:pPr>
                      <a:r>
                        <a:rPr lang="en-GB" sz="1600" b="1">
                          <a:effectLst/>
                        </a:rPr>
                        <a:t>l2</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13,1</a:t>
                      </a:r>
                      <a:r>
                        <a:rPr lang="en-GB" sz="1600" b="1">
                          <a:effectLst/>
                          <a:sym typeface="Mathematica1"/>
                        </a:rPr>
                        <a:t></a:t>
                      </a:r>
                      <a:r>
                        <a:rPr lang="en-GB" sz="1600" b="1">
                          <a:effectLst/>
                        </a:rPr>
                        <a:t>0,4</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53</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29"/>
                  </a:ext>
                </a:extLst>
              </a:tr>
              <a:tr h="221138">
                <a:tc>
                  <a:txBody>
                    <a:bodyPr/>
                    <a:lstStyle/>
                    <a:p>
                      <a:pPr>
                        <a:spcAft>
                          <a:spcPts val="0"/>
                        </a:spcAft>
                      </a:pPr>
                      <a:r>
                        <a:rPr lang="en-GB" sz="1600" b="1">
                          <a:effectLst/>
                        </a:rPr>
                        <a:t>m1</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24,5</a:t>
                      </a:r>
                      <a:r>
                        <a:rPr lang="en-GB" sz="1600" b="1">
                          <a:effectLst/>
                          <a:sym typeface="Mathematica1"/>
                        </a:rPr>
                        <a:t></a:t>
                      </a:r>
                      <a:r>
                        <a:rPr lang="en-GB" sz="1600" b="1">
                          <a:effectLst/>
                        </a:rPr>
                        <a:t>0,5</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96/97</a:t>
                      </a:r>
                      <a:endParaRPr lang="el-GR" sz="1600" b="1">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30"/>
                  </a:ext>
                </a:extLst>
              </a:tr>
              <a:tr h="221138">
                <a:tc>
                  <a:txBody>
                    <a:bodyPr/>
                    <a:lstStyle/>
                    <a:p>
                      <a:pPr>
                        <a:spcAft>
                          <a:spcPts val="0"/>
                        </a:spcAft>
                      </a:pPr>
                      <a:r>
                        <a:rPr lang="en-GB" sz="1600" b="1">
                          <a:effectLst/>
                        </a:rPr>
                        <a:t>m2</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  4,4</a:t>
                      </a:r>
                      <a:r>
                        <a:rPr lang="en-GB" sz="1600" b="1">
                          <a:effectLst/>
                          <a:sym typeface="Mathematica1"/>
                        </a:rPr>
                        <a:t></a:t>
                      </a:r>
                      <a:r>
                        <a:rPr lang="en-GB" sz="1600" b="1">
                          <a:effectLst/>
                        </a:rPr>
                        <a:t>0,3</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15</a:t>
                      </a:r>
                      <a:endParaRPr lang="el-GR" sz="1600" b="1">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31"/>
                  </a:ext>
                </a:extLst>
              </a:tr>
              <a:tr h="221138">
                <a:tc>
                  <a:txBody>
                    <a:bodyPr/>
                    <a:lstStyle/>
                    <a:p>
                      <a:pPr>
                        <a:spcAft>
                          <a:spcPts val="0"/>
                        </a:spcAft>
                      </a:pPr>
                      <a:r>
                        <a:rPr lang="en-GB" sz="1600" b="1">
                          <a:effectLst/>
                        </a:rPr>
                        <a:t>m3</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 </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 </a:t>
                      </a:r>
                      <a:endParaRPr lang="el-GR" sz="1600" b="1">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32"/>
                  </a:ext>
                </a:extLst>
              </a:tr>
              <a:tr h="221138">
                <a:tc>
                  <a:txBody>
                    <a:bodyPr/>
                    <a:lstStyle/>
                    <a:p>
                      <a:pPr>
                        <a:spcAft>
                          <a:spcPts val="0"/>
                        </a:spcAft>
                      </a:pPr>
                      <a:r>
                        <a:rPr lang="en-GB" sz="1600" b="1">
                          <a:effectLst/>
                        </a:rPr>
                        <a:t>n1</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 </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 </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33"/>
                  </a:ext>
                </a:extLst>
              </a:tr>
              <a:tr h="221138">
                <a:tc>
                  <a:txBody>
                    <a:bodyPr/>
                    <a:lstStyle/>
                    <a:p>
                      <a:pPr>
                        <a:spcAft>
                          <a:spcPts val="0"/>
                        </a:spcAft>
                      </a:pPr>
                      <a:r>
                        <a:rPr lang="en-GB" sz="1600" b="1">
                          <a:effectLst/>
                        </a:rPr>
                        <a:t>n2</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 </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 </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34"/>
                  </a:ext>
                </a:extLst>
              </a:tr>
              <a:tr h="221138">
                <a:tc>
                  <a:txBody>
                    <a:bodyPr/>
                    <a:lstStyle/>
                    <a:p>
                      <a:pPr>
                        <a:spcAft>
                          <a:spcPts val="0"/>
                        </a:spcAft>
                      </a:pPr>
                      <a:r>
                        <a:rPr lang="en-GB" sz="1600" b="1">
                          <a:effectLst/>
                        </a:rPr>
                        <a:t>o1</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13,3</a:t>
                      </a:r>
                      <a:r>
                        <a:rPr lang="en-GB" sz="1600" b="1">
                          <a:effectLst/>
                          <a:sym typeface="Mathematica1"/>
                        </a:rPr>
                        <a:t></a:t>
                      </a:r>
                      <a:r>
                        <a:rPr lang="en-GB" sz="1600" b="1">
                          <a:effectLst/>
                        </a:rPr>
                        <a:t>0,1</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60</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35"/>
                  </a:ext>
                </a:extLst>
              </a:tr>
              <a:tr h="221138">
                <a:tc>
                  <a:txBody>
                    <a:bodyPr/>
                    <a:lstStyle/>
                    <a:p>
                      <a:pPr>
                        <a:spcAft>
                          <a:spcPts val="0"/>
                        </a:spcAft>
                      </a:pPr>
                      <a:r>
                        <a:rPr lang="en-GB" sz="1600" b="1">
                          <a:effectLst/>
                        </a:rPr>
                        <a:t>p1</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 </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 </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36"/>
                  </a:ext>
                </a:extLst>
              </a:tr>
              <a:tr h="221138">
                <a:tc>
                  <a:txBody>
                    <a:bodyPr/>
                    <a:lstStyle/>
                    <a:p>
                      <a:pPr>
                        <a:spcAft>
                          <a:spcPts val="0"/>
                        </a:spcAft>
                      </a:pPr>
                      <a:r>
                        <a:rPr lang="en-GB" sz="1600" b="1">
                          <a:effectLst/>
                        </a:rPr>
                        <a:t>p2</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 </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 </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37"/>
                  </a:ext>
                </a:extLst>
              </a:tr>
              <a:tr h="221138">
                <a:tc>
                  <a:txBody>
                    <a:bodyPr/>
                    <a:lstStyle/>
                    <a:p>
                      <a:pPr>
                        <a:spcAft>
                          <a:spcPts val="0"/>
                        </a:spcAft>
                      </a:pPr>
                      <a:r>
                        <a:rPr lang="en-GB" sz="1600" b="1">
                          <a:effectLst/>
                        </a:rPr>
                        <a:t>q1</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5,3</a:t>
                      </a:r>
                      <a:r>
                        <a:rPr lang="en-GB" sz="1600" b="1">
                          <a:effectLst/>
                          <a:sym typeface="Mathematica1"/>
                        </a:rPr>
                        <a:t></a:t>
                      </a:r>
                      <a:r>
                        <a:rPr lang="en-GB" sz="1600" b="1">
                          <a:effectLst/>
                        </a:rPr>
                        <a:t>0,2</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20</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38"/>
                  </a:ext>
                </a:extLst>
              </a:tr>
              <a:tr h="221138">
                <a:tc>
                  <a:txBody>
                    <a:bodyPr/>
                    <a:lstStyle/>
                    <a:p>
                      <a:pPr>
                        <a:spcAft>
                          <a:spcPts val="0"/>
                        </a:spcAft>
                      </a:pPr>
                      <a:r>
                        <a:rPr lang="en-GB" sz="1600" b="1">
                          <a:effectLst/>
                        </a:rPr>
                        <a:t>r1</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16,4</a:t>
                      </a:r>
                      <a:r>
                        <a:rPr lang="en-GB" sz="1600" b="1">
                          <a:effectLst/>
                          <a:sym typeface="Mathematica1"/>
                        </a:rPr>
                        <a:t></a:t>
                      </a:r>
                      <a:r>
                        <a:rPr lang="en-GB" sz="1600" b="1">
                          <a:effectLst/>
                        </a:rPr>
                        <a:t>0,2</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63</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39"/>
                  </a:ext>
                </a:extLst>
              </a:tr>
              <a:tr h="221138">
                <a:tc>
                  <a:txBody>
                    <a:bodyPr/>
                    <a:lstStyle/>
                    <a:p>
                      <a:pPr>
                        <a:spcAft>
                          <a:spcPts val="0"/>
                        </a:spcAft>
                      </a:pPr>
                      <a:r>
                        <a:rPr lang="en-GB" sz="1600" b="1">
                          <a:effectLst/>
                        </a:rPr>
                        <a:t> </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a:effectLst/>
                        </a:rPr>
                        <a:t> </a:t>
                      </a:r>
                      <a:endParaRPr lang="el-GR" sz="1600" b="1">
                        <a:effectLst/>
                        <a:latin typeface="Times New Roman"/>
                        <a:ea typeface="Times New Roman"/>
                        <a:cs typeface="Times New Roman"/>
                      </a:endParaRPr>
                    </a:p>
                  </a:txBody>
                  <a:tcPr marL="62318" marR="62318" marT="0" marB="0"/>
                </a:tc>
                <a:tc>
                  <a:txBody>
                    <a:bodyPr/>
                    <a:lstStyle/>
                    <a:p>
                      <a:pPr>
                        <a:spcAft>
                          <a:spcPts val="0"/>
                        </a:spcAft>
                      </a:pPr>
                      <a:r>
                        <a:rPr lang="en-GB" sz="1600" b="1" dirty="0">
                          <a:effectLst/>
                        </a:rPr>
                        <a:t> </a:t>
                      </a:r>
                      <a:endParaRPr lang="el-GR" sz="1600" b="1" dirty="0">
                        <a:effectLst/>
                        <a:latin typeface="Times New Roman"/>
                        <a:ea typeface="Times New Roman"/>
                        <a:cs typeface="Times New Roman"/>
                      </a:endParaRPr>
                    </a:p>
                  </a:txBody>
                  <a:tcPr marL="62318" marR="62318" marT="0" marB="0"/>
                </a:tc>
                <a:extLst>
                  <a:ext uri="{0D108BD9-81ED-4DB2-BD59-A6C34878D82A}">
                    <a16:rowId xmlns:a16="http://schemas.microsoft.com/office/drawing/2014/main" val="10040"/>
                  </a:ext>
                </a:extLst>
              </a:tr>
            </a:tbl>
          </a:graphicData>
        </a:graphic>
      </p:graphicFrame>
      <p:sp>
        <p:nvSpPr>
          <p:cNvPr id="5" name="Rectangle 1"/>
          <p:cNvSpPr>
            <a:spLocks noChangeArrowheads="1"/>
          </p:cNvSpPr>
          <p:nvPr/>
        </p:nvSpPr>
        <p:spPr bwMode="auto">
          <a:xfrm>
            <a:off x="1433637" y="2523551"/>
            <a:ext cx="184731" cy="561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38088"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altLang="el-GR" sz="2400" b="0" i="0" u="none" strike="noStrike" cap="none" normalizeH="0" baseline="0">
              <a:ln>
                <a:noFill/>
              </a:ln>
              <a:solidFill>
                <a:schemeClr val="tx1"/>
              </a:solidFill>
              <a:effectLst/>
              <a:latin typeface="Arial" pitchFamily="34" charset="0"/>
              <a:cs typeface="Arial" pitchFamily="34" charset="0"/>
            </a:endParaRPr>
          </a:p>
        </p:txBody>
      </p:sp>
      <p:sp>
        <p:nvSpPr>
          <p:cNvPr id="2" name="Τίτλος 1">
            <a:extLst>
              <a:ext uri="{FF2B5EF4-FFF2-40B4-BE49-F238E27FC236}">
                <a16:creationId xmlns:a16="http://schemas.microsoft.com/office/drawing/2014/main" id="{0B0AC792-EA60-A81A-1A66-10328C9A5841}"/>
              </a:ext>
            </a:extLst>
          </p:cNvPr>
          <p:cNvSpPr>
            <a:spLocks noGrp="1"/>
          </p:cNvSpPr>
          <p:nvPr>
            <p:ph type="title"/>
          </p:nvPr>
        </p:nvSpPr>
        <p:spPr>
          <a:xfrm>
            <a:off x="329486" y="454173"/>
            <a:ext cx="5930742" cy="1890183"/>
          </a:xfrm>
        </p:spPr>
        <p:txBody>
          <a:bodyPr/>
          <a:lstStyle/>
          <a:p>
            <a:endParaRPr lang="en-US" dirty="0"/>
          </a:p>
        </p:txBody>
      </p:sp>
      <p:sp>
        <p:nvSpPr>
          <p:cNvPr id="3" name="Ορθογώνιο: Στρογγύλεμα γωνιών 2">
            <a:extLst>
              <a:ext uri="{FF2B5EF4-FFF2-40B4-BE49-F238E27FC236}">
                <a16:creationId xmlns:a16="http://schemas.microsoft.com/office/drawing/2014/main" id="{13200CAF-4E36-7DEB-8B6A-2EBB921020A9}"/>
              </a:ext>
            </a:extLst>
          </p:cNvPr>
          <p:cNvSpPr/>
          <p:nvPr/>
        </p:nvSpPr>
        <p:spPr>
          <a:xfrm>
            <a:off x="54496" y="4446414"/>
            <a:ext cx="5034295" cy="857832"/>
          </a:xfrm>
          <a:prstGeom prst="roundRect">
            <a:avLst/>
          </a:prstGeom>
          <a:noFill/>
          <a:ln w="139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Τίτλος 1">
            <a:extLst>
              <a:ext uri="{FF2B5EF4-FFF2-40B4-BE49-F238E27FC236}">
                <a16:creationId xmlns:a16="http://schemas.microsoft.com/office/drawing/2014/main" id="{1BFE60FA-D22D-D867-46E1-99D908FFFDC7}"/>
              </a:ext>
            </a:extLst>
          </p:cNvPr>
          <p:cNvSpPr txBox="1">
            <a:spLocks/>
          </p:cNvSpPr>
          <p:nvPr/>
        </p:nvSpPr>
        <p:spPr>
          <a:xfrm>
            <a:off x="329485" y="1"/>
            <a:ext cx="5930741" cy="557981"/>
          </a:xfrm>
          <a:prstGeom prst="rect">
            <a:avLst/>
          </a:prstGeom>
        </p:spPr>
        <p:txBody>
          <a:bodyPr vert="horz" lIns="93066" tIns="46533" rIns="93066" bIns="46533" rtlCol="0" anchor="ctr">
            <a:noAutofit/>
          </a:bodyPr>
          <a:lstStyle>
            <a:lvl1pPr algn="ctr" defTabSz="930661" rtl="0" eaLnBrk="1" latinLnBrk="0" hangingPunct="1">
              <a:spcBef>
                <a:spcPct val="0"/>
              </a:spcBef>
              <a:buNone/>
              <a:defRPr sz="4500" kern="1200">
                <a:solidFill>
                  <a:schemeClr val="tx1"/>
                </a:solidFill>
                <a:latin typeface="+mj-lt"/>
                <a:ea typeface="+mj-ea"/>
                <a:cs typeface="+mj-cs"/>
              </a:defRPr>
            </a:lvl1pPr>
          </a:lstStyle>
          <a:p>
            <a:r>
              <a:rPr lang="el-GR" sz="1400" b="1" dirty="0">
                <a:solidFill>
                  <a:srgbClr val="FF0000"/>
                </a:solidFill>
              </a:rPr>
              <a:t>Με κόκκινο είναι τα τέσσερα γρανάζια που προτείνω να φτιάξουμε</a:t>
            </a:r>
            <a:endParaRPr lang="en-US" sz="1400" b="1" dirty="0">
              <a:solidFill>
                <a:srgbClr val="FF0000"/>
              </a:solidFill>
            </a:endParaRPr>
          </a:p>
        </p:txBody>
      </p:sp>
      <p:sp>
        <p:nvSpPr>
          <p:cNvPr id="7" name="Ορθογώνιο: Στρογγύλεμα γωνιών 6">
            <a:extLst>
              <a:ext uri="{FF2B5EF4-FFF2-40B4-BE49-F238E27FC236}">
                <a16:creationId xmlns:a16="http://schemas.microsoft.com/office/drawing/2014/main" id="{0F69D280-AAB3-FE55-7E61-32993A820D75}"/>
              </a:ext>
            </a:extLst>
          </p:cNvPr>
          <p:cNvSpPr/>
          <p:nvPr/>
        </p:nvSpPr>
        <p:spPr>
          <a:xfrm>
            <a:off x="8334" y="7693038"/>
            <a:ext cx="5034295" cy="857832"/>
          </a:xfrm>
          <a:prstGeom prst="roundRect">
            <a:avLst/>
          </a:prstGeom>
          <a:noFill/>
          <a:ln w="139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25913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E381A88-E742-42D6-722E-CD880CDC508F}"/>
              </a:ext>
            </a:extLst>
          </p:cNvPr>
          <p:cNvSpPr>
            <a:spLocks noGrp="1"/>
          </p:cNvSpPr>
          <p:nvPr>
            <p:ph type="title"/>
          </p:nvPr>
        </p:nvSpPr>
        <p:spPr/>
        <p:txBody>
          <a:bodyPr>
            <a:noAutofit/>
          </a:bodyPr>
          <a:lstStyle/>
          <a:p>
            <a:r>
              <a:rPr lang="el-GR" sz="1600" dirty="0"/>
              <a:t>Ο Μηχανισμός της Σελήνης που θα φτιάξουμε στην Σάμο.</a:t>
            </a:r>
            <a:br>
              <a:rPr lang="el-GR" sz="1600" dirty="0"/>
            </a:br>
            <a:r>
              <a:rPr lang="el-GR" sz="1600" dirty="0"/>
              <a:t>Αποτελείται από 4 γρανάζια που έχουν όλα περίπου την ίδια διάμετρο, τον ίδιο αριθμό δοντιών, τα δύο είναι ομοαξονικά και τα άλλα δύο ελαφρώς έκκεντρα.</a:t>
            </a:r>
            <a:br>
              <a:rPr lang="el-GR" sz="1600" dirty="0"/>
            </a:br>
            <a:r>
              <a:rPr lang="el-GR" sz="1600" dirty="0"/>
              <a:t>Τα δυο έκκεντρα </a:t>
            </a:r>
            <a:r>
              <a:rPr lang="el-GR" sz="1600" dirty="0" err="1"/>
              <a:t>συνδέιονται</a:t>
            </a:r>
            <a:r>
              <a:rPr lang="el-GR" sz="1600" dirty="0"/>
              <a:t> μεταξύ τους με ένα πίρο που μπαίνει σε μια ορθογώνια σχισμή του άλλου.</a:t>
            </a:r>
            <a:br>
              <a:rPr lang="el-GR" sz="1600" dirty="0"/>
            </a:br>
            <a:r>
              <a:rPr lang="el-GR" sz="1600" b="1" dirty="0"/>
              <a:t>Τον δείκτη θα κάνουμε με πιο μικρό μήκος.</a:t>
            </a:r>
            <a:endParaRPr lang="en-US" sz="1600" dirty="0"/>
          </a:p>
        </p:txBody>
      </p:sp>
      <p:pic>
        <p:nvPicPr>
          <p:cNvPr id="5" name="Εικόνα 4" descr="Εικόνα που περιέχει κύκλος, ρολόι&#10;&#10;Το περιεχόμενο που δημιουργείται από AI ενδέχεται να είναι εσφαλμένο.">
            <a:extLst>
              <a:ext uri="{FF2B5EF4-FFF2-40B4-BE49-F238E27FC236}">
                <a16:creationId xmlns:a16="http://schemas.microsoft.com/office/drawing/2014/main" id="{D9A1CC8C-FD71-70AF-0CD8-12B5B3C4A0B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881140" y="5022010"/>
            <a:ext cx="8642218" cy="3890626"/>
          </a:xfrm>
          <a:prstGeom prst="rect">
            <a:avLst/>
          </a:prstGeom>
        </p:spPr>
      </p:pic>
      <p:sp>
        <p:nvSpPr>
          <p:cNvPr id="3" name="Ορθογώνιο: Στρογγύλεμα γωνιών 2">
            <a:extLst>
              <a:ext uri="{FF2B5EF4-FFF2-40B4-BE49-F238E27FC236}">
                <a16:creationId xmlns:a16="http://schemas.microsoft.com/office/drawing/2014/main" id="{CAEF7904-2045-E155-47A9-3D8EF6EB7ABC}"/>
              </a:ext>
            </a:extLst>
          </p:cNvPr>
          <p:cNvSpPr/>
          <p:nvPr/>
        </p:nvSpPr>
        <p:spPr>
          <a:xfrm rot="16200000">
            <a:off x="1776657" y="7546721"/>
            <a:ext cx="154010" cy="290100"/>
          </a:xfrm>
          <a:prstGeom prst="roundRect">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Ορθογώνιο: Στρογγύλεμα γωνιών 3">
            <a:extLst>
              <a:ext uri="{FF2B5EF4-FFF2-40B4-BE49-F238E27FC236}">
                <a16:creationId xmlns:a16="http://schemas.microsoft.com/office/drawing/2014/main" id="{AE65E0C3-4A8C-27AF-8F9D-732A0CB6C96B}"/>
              </a:ext>
            </a:extLst>
          </p:cNvPr>
          <p:cNvSpPr/>
          <p:nvPr/>
        </p:nvSpPr>
        <p:spPr>
          <a:xfrm rot="16200000">
            <a:off x="2930853" y="3298249"/>
            <a:ext cx="154010" cy="290100"/>
          </a:xfrm>
          <a:prstGeom prst="roundRect">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Ορθογώνιο: Στρογγύλεμα γωνιών 7">
            <a:extLst>
              <a:ext uri="{FF2B5EF4-FFF2-40B4-BE49-F238E27FC236}">
                <a16:creationId xmlns:a16="http://schemas.microsoft.com/office/drawing/2014/main" id="{A884E94B-0566-36E4-020D-2CFA8D9FFF23}"/>
              </a:ext>
            </a:extLst>
          </p:cNvPr>
          <p:cNvSpPr/>
          <p:nvPr/>
        </p:nvSpPr>
        <p:spPr>
          <a:xfrm rot="18774925">
            <a:off x="1936354" y="5104599"/>
            <a:ext cx="154010" cy="290100"/>
          </a:xfrm>
          <a:prstGeom prst="roundRect">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Ορθογώνιο: Στρογγύλεμα γωνιών 8">
            <a:extLst>
              <a:ext uri="{FF2B5EF4-FFF2-40B4-BE49-F238E27FC236}">
                <a16:creationId xmlns:a16="http://schemas.microsoft.com/office/drawing/2014/main" id="{6DC4488E-7B97-6ED1-56F8-DAF4155B1EFE}"/>
              </a:ext>
            </a:extLst>
          </p:cNvPr>
          <p:cNvSpPr/>
          <p:nvPr/>
        </p:nvSpPr>
        <p:spPr>
          <a:xfrm rot="13267802">
            <a:off x="1921707" y="10151309"/>
            <a:ext cx="154010" cy="290100"/>
          </a:xfrm>
          <a:prstGeom prst="roundRect">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2433416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D086231-C437-D4C6-41B4-7729BB088F02}"/>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EB6A707C-F483-72E3-4134-AA86D526CC54}"/>
              </a:ext>
            </a:extLst>
          </p:cNvPr>
          <p:cNvSpPr>
            <a:spLocks noGrp="1"/>
          </p:cNvSpPr>
          <p:nvPr>
            <p:ph idx="1"/>
          </p:nvPr>
        </p:nvSpPr>
        <p:spPr/>
        <p:txBody>
          <a:bodyPr/>
          <a:lstStyle/>
          <a:p>
            <a:endParaRPr lang="en-US"/>
          </a:p>
        </p:txBody>
      </p:sp>
      <p:pic>
        <p:nvPicPr>
          <p:cNvPr id="4" name="Picture 4">
            <a:extLst>
              <a:ext uri="{FF2B5EF4-FFF2-40B4-BE49-F238E27FC236}">
                <a16:creationId xmlns:a16="http://schemas.microsoft.com/office/drawing/2014/main" id="{32D50C24-ADB2-B2B5-504E-29638C5951E1}"/>
              </a:ext>
            </a:extLst>
          </p:cNvPr>
          <p:cNvPicPr>
            <a:picLocks noChangeAspect="1"/>
          </p:cNvPicPr>
          <p:nvPr/>
        </p:nvPicPr>
        <p:blipFill>
          <a:blip r:embed="rId2" cstate="print"/>
          <a:srcRect/>
          <a:stretch>
            <a:fillRect/>
          </a:stretch>
        </p:blipFill>
        <p:spPr bwMode="auto">
          <a:xfrm rot="16200000">
            <a:off x="-2299392" y="2695843"/>
            <a:ext cx="10945220" cy="6093426"/>
          </a:xfrm>
          <a:prstGeom prst="rect">
            <a:avLst/>
          </a:prstGeom>
          <a:noFill/>
        </p:spPr>
      </p:pic>
      <p:sp>
        <p:nvSpPr>
          <p:cNvPr id="5" name="Ορθογώνιο: Στρογγύλεμα γωνιών 4">
            <a:extLst>
              <a:ext uri="{FF2B5EF4-FFF2-40B4-BE49-F238E27FC236}">
                <a16:creationId xmlns:a16="http://schemas.microsoft.com/office/drawing/2014/main" id="{6820BC21-31ED-9613-0292-932B1165FBD0}"/>
              </a:ext>
            </a:extLst>
          </p:cNvPr>
          <p:cNvSpPr/>
          <p:nvPr/>
        </p:nvSpPr>
        <p:spPr>
          <a:xfrm>
            <a:off x="3582888" y="4806454"/>
            <a:ext cx="864096" cy="2568655"/>
          </a:xfrm>
          <a:prstGeom prst="roundRect">
            <a:avLst/>
          </a:prstGeom>
          <a:noFill/>
          <a:ln w="139700">
            <a:solidFill>
              <a:srgbClr val="FF0000"/>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Ορθογώνιο 5">
            <a:extLst>
              <a:ext uri="{FF2B5EF4-FFF2-40B4-BE49-F238E27FC236}">
                <a16:creationId xmlns:a16="http://schemas.microsoft.com/office/drawing/2014/main" id="{AEE21F0E-DF85-9B33-66F9-4F5C9A9921AE}"/>
              </a:ext>
            </a:extLst>
          </p:cNvPr>
          <p:cNvSpPr/>
          <p:nvPr/>
        </p:nvSpPr>
        <p:spPr>
          <a:xfrm>
            <a:off x="369781" y="706766"/>
            <a:ext cx="2808312" cy="1384995"/>
          </a:xfrm>
          <a:prstGeom prst="rect">
            <a:avLst/>
          </a:prstGeom>
          <a:noFill/>
        </p:spPr>
        <p:txBody>
          <a:bodyPr wrap="square" lIns="91440" tIns="45720" rIns="91440" bIns="45720">
            <a:spAutoFit/>
          </a:bodyPr>
          <a:lstStyle/>
          <a:p>
            <a:pPr algn="ctr"/>
            <a:r>
              <a:rPr lang="el-GR" sz="2800" b="1" dirty="0">
                <a:ln w="9525">
                  <a:solidFill>
                    <a:schemeClr val="bg1"/>
                  </a:solidFill>
                  <a:prstDash val="solid"/>
                </a:ln>
                <a:solidFill>
                  <a:srgbClr val="FF0000"/>
                </a:solidFill>
                <a:effectLst>
                  <a:outerShdw blurRad="12700" dist="38100" dir="2700000" algn="tl" rotWithShape="0">
                    <a:schemeClr val="bg1">
                      <a:lumMod val="50000"/>
                    </a:schemeClr>
                  </a:outerShdw>
                </a:effectLst>
              </a:rPr>
              <a:t>Αυτά τα </a:t>
            </a:r>
            <a:r>
              <a:rPr lang="el-GR" sz="2800" b="1" dirty="0" err="1">
                <a:ln w="9525">
                  <a:solidFill>
                    <a:schemeClr val="bg1"/>
                  </a:solidFill>
                  <a:prstDash val="solid"/>
                </a:ln>
                <a:solidFill>
                  <a:srgbClr val="FF0000"/>
                </a:solidFill>
                <a:effectLst>
                  <a:outerShdw blurRad="12700" dist="38100" dir="2700000" algn="tl" rotWithShape="0">
                    <a:schemeClr val="bg1">
                      <a:lumMod val="50000"/>
                    </a:schemeClr>
                  </a:outerShdw>
                </a:effectLst>
              </a:rPr>
              <a:t>τεσσερα</a:t>
            </a:r>
            <a:r>
              <a:rPr lang="el-GR" sz="2800" b="1" dirty="0">
                <a:ln w="9525">
                  <a:solidFill>
                    <a:schemeClr val="bg1"/>
                  </a:solidFill>
                  <a:prstDash val="solid"/>
                </a:ln>
                <a:solidFill>
                  <a:srgbClr val="FF0000"/>
                </a:solidFill>
                <a:effectLst>
                  <a:outerShdw blurRad="12700" dist="38100" dir="2700000" algn="tl" rotWithShape="0">
                    <a:schemeClr val="bg1">
                      <a:lumMod val="50000"/>
                    </a:schemeClr>
                  </a:outerShdw>
                </a:effectLst>
              </a:rPr>
              <a:t> γρανάζια θα κατασκευάσουμε</a:t>
            </a:r>
          </a:p>
        </p:txBody>
      </p:sp>
      <p:sp>
        <p:nvSpPr>
          <p:cNvPr id="7" name="Βέλος: Δεξιό 6">
            <a:extLst>
              <a:ext uri="{FF2B5EF4-FFF2-40B4-BE49-F238E27FC236}">
                <a16:creationId xmlns:a16="http://schemas.microsoft.com/office/drawing/2014/main" id="{E03AD202-EBE5-6604-DCFB-A95D48CE1171}"/>
              </a:ext>
            </a:extLst>
          </p:cNvPr>
          <p:cNvSpPr/>
          <p:nvPr/>
        </p:nvSpPr>
        <p:spPr>
          <a:xfrm rot="3542145">
            <a:off x="1287176" y="3149603"/>
            <a:ext cx="2934818" cy="526331"/>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2459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CC2CA-BF2B-E8E5-3D59-8195AD0A3A83}"/>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B4E917EA-315C-B735-D381-BBCDB866F1DF}"/>
              </a:ext>
            </a:extLst>
          </p:cNvPr>
          <p:cNvSpPr>
            <a:spLocks noGrp="1"/>
          </p:cNvSpPr>
          <p:nvPr>
            <p:ph type="title"/>
          </p:nvPr>
        </p:nvSpPr>
        <p:spPr/>
        <p:txBody>
          <a:bodyPr>
            <a:noAutofit/>
          </a:bodyPr>
          <a:lstStyle/>
          <a:p>
            <a:r>
              <a:rPr lang="el-GR" sz="1600" dirty="0"/>
              <a:t>Ο Μηχανισμός της Σελήνης που θα φτιάξουμε στην Σάμο.</a:t>
            </a:r>
            <a:br>
              <a:rPr lang="el-GR" sz="1600" dirty="0"/>
            </a:br>
            <a:r>
              <a:rPr lang="el-GR" sz="1600" dirty="0"/>
              <a:t>Αποτελείται από 4 γρανάζια που έχουν όλα περίπου την ίδια διάμετρο, τον ίδιο αριθμό δοντιών, τα δύο είναι ομοαξονικά και τα άλλα δύο ελαφρώς έκκεντρα.</a:t>
            </a:r>
            <a:br>
              <a:rPr lang="el-GR" sz="1600" dirty="0"/>
            </a:br>
            <a:r>
              <a:rPr lang="el-GR" sz="1600" dirty="0"/>
              <a:t>Τα δυο έκκεντρα συνδέονται μεταξύ τους με ένα πίρο που μπαίνει σε μια ορθογώνια σχισμή του άλλου.</a:t>
            </a:r>
            <a:endParaRPr lang="en-US" sz="1600" dirty="0"/>
          </a:p>
        </p:txBody>
      </p:sp>
      <p:pic>
        <p:nvPicPr>
          <p:cNvPr id="3" name="Picture 95">
            <a:extLst>
              <a:ext uri="{FF2B5EF4-FFF2-40B4-BE49-F238E27FC236}">
                <a16:creationId xmlns:a16="http://schemas.microsoft.com/office/drawing/2014/main" id="{0C768A9A-280F-DE8F-904B-AB7245CCEF01}"/>
              </a:ext>
            </a:extLst>
          </p:cNvPr>
          <p:cNvPicPr>
            <a:picLocks noChangeAspect="1"/>
          </p:cNvPicPr>
          <p:nvPr/>
        </p:nvPicPr>
        <p:blipFill>
          <a:blip r:embed="rId2" cstate="print"/>
          <a:srcRect/>
          <a:stretch>
            <a:fillRect/>
          </a:stretch>
        </p:blipFill>
        <p:spPr>
          <a:xfrm>
            <a:off x="486544" y="2344356"/>
            <a:ext cx="5407614" cy="7718682"/>
          </a:xfrm>
          <a:prstGeom prst="rect">
            <a:avLst/>
          </a:prstGeom>
        </p:spPr>
      </p:pic>
    </p:spTree>
    <p:extLst>
      <p:ext uri="{BB962C8B-B14F-4D97-AF65-F5344CB8AC3E}">
        <p14:creationId xmlns:p14="http://schemas.microsoft.com/office/powerpoint/2010/main" val="21759076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D4FF2F4-F435-896F-2230-50044A310F9A}"/>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44A97FC4-ED00-D5F0-09AB-1911DD0ACEBD}"/>
              </a:ext>
            </a:extLst>
          </p:cNvPr>
          <p:cNvSpPr>
            <a:spLocks noGrp="1"/>
          </p:cNvSpPr>
          <p:nvPr>
            <p:ph idx="1"/>
          </p:nvPr>
        </p:nvSpPr>
        <p:spPr/>
        <p:txBody>
          <a:bodyPr/>
          <a:lstStyle/>
          <a:p>
            <a:endParaRPr lang="en-US"/>
          </a:p>
        </p:txBody>
      </p:sp>
      <p:pic>
        <p:nvPicPr>
          <p:cNvPr id="4" name="Picture 96">
            <a:extLst>
              <a:ext uri="{FF2B5EF4-FFF2-40B4-BE49-F238E27FC236}">
                <a16:creationId xmlns:a16="http://schemas.microsoft.com/office/drawing/2014/main" id="{912A12A3-7074-36FB-485E-E6C9BA2A04E1}"/>
              </a:ext>
            </a:extLst>
          </p:cNvPr>
          <p:cNvPicPr>
            <a:picLocks noChangeAspect="1"/>
          </p:cNvPicPr>
          <p:nvPr/>
        </p:nvPicPr>
        <p:blipFill>
          <a:blip r:embed="rId2" cstate="print"/>
          <a:stretch>
            <a:fillRect/>
          </a:stretch>
        </p:blipFill>
        <p:spPr>
          <a:xfrm>
            <a:off x="198512" y="269950"/>
            <a:ext cx="6264696" cy="9601222"/>
          </a:xfrm>
          <a:prstGeom prst="rect">
            <a:avLst/>
          </a:prstGeom>
        </p:spPr>
      </p:pic>
    </p:spTree>
    <p:extLst>
      <p:ext uri="{BB962C8B-B14F-4D97-AF65-F5344CB8AC3E}">
        <p14:creationId xmlns:p14="http://schemas.microsoft.com/office/powerpoint/2010/main" val="3664854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1260A3-E64E-68B1-034A-0DED482A45ED}"/>
              </a:ext>
            </a:extLst>
          </p:cNvPr>
          <p:cNvSpPr>
            <a:spLocks noGrp="1"/>
          </p:cNvSpPr>
          <p:nvPr>
            <p:ph type="title"/>
          </p:nvPr>
        </p:nvSpPr>
        <p:spPr/>
        <p:txBody>
          <a:bodyPr>
            <a:normAutofit fontScale="90000"/>
          </a:bodyPr>
          <a:lstStyle/>
          <a:p>
            <a:r>
              <a:rPr lang="el-GR" dirty="0"/>
              <a:t>Πιθανή μορφή αξόνων  των </a:t>
            </a:r>
            <a:r>
              <a:rPr lang="el-GR" dirty="0" err="1"/>
              <a:t>εκκέντρων</a:t>
            </a:r>
            <a:r>
              <a:rPr lang="el-GR" dirty="0"/>
              <a:t> γραναζιών</a:t>
            </a:r>
            <a:endParaRPr lang="en-US" dirty="0"/>
          </a:p>
        </p:txBody>
      </p:sp>
      <p:sp>
        <p:nvSpPr>
          <p:cNvPr id="3" name="Θέση περιεχομένου 2">
            <a:extLst>
              <a:ext uri="{FF2B5EF4-FFF2-40B4-BE49-F238E27FC236}">
                <a16:creationId xmlns:a16="http://schemas.microsoft.com/office/drawing/2014/main" id="{121C4B12-FD92-A259-52F7-C0A2DDA87062}"/>
              </a:ext>
            </a:extLst>
          </p:cNvPr>
          <p:cNvSpPr>
            <a:spLocks noGrp="1"/>
          </p:cNvSpPr>
          <p:nvPr>
            <p:ph idx="1"/>
          </p:nvPr>
        </p:nvSpPr>
        <p:spPr/>
        <p:txBody>
          <a:bodyPr/>
          <a:lstStyle/>
          <a:p>
            <a:endParaRPr lang="en-US"/>
          </a:p>
        </p:txBody>
      </p:sp>
      <p:pic>
        <p:nvPicPr>
          <p:cNvPr id="4" name="Picture 12">
            <a:extLst>
              <a:ext uri="{FF2B5EF4-FFF2-40B4-BE49-F238E27FC236}">
                <a16:creationId xmlns:a16="http://schemas.microsoft.com/office/drawing/2014/main" id="{6F9BCFBA-FB80-BC65-1A6D-06A2F6C293F0}"/>
              </a:ext>
            </a:extLst>
          </p:cNvPr>
          <p:cNvPicPr>
            <a:picLocks noChangeAspect="1"/>
          </p:cNvPicPr>
          <p:nvPr/>
        </p:nvPicPr>
        <p:blipFill>
          <a:blip r:embed="rId2" cstate="print">
            <a:grayscl/>
          </a:blip>
          <a:srcRect/>
          <a:stretch>
            <a:fillRect/>
          </a:stretch>
        </p:blipFill>
        <p:spPr bwMode="auto">
          <a:xfrm rot="5400000">
            <a:off x="71923" y="3485986"/>
            <a:ext cx="6703640" cy="5586367"/>
          </a:xfrm>
          <a:prstGeom prst="rect">
            <a:avLst/>
          </a:prstGeom>
          <a:noFill/>
        </p:spPr>
      </p:pic>
    </p:spTree>
    <p:extLst>
      <p:ext uri="{BB962C8B-B14F-4D97-AF65-F5344CB8AC3E}">
        <p14:creationId xmlns:p14="http://schemas.microsoft.com/office/powerpoint/2010/main" val="28204013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FF499B3-9565-569A-835B-8AA9879F677A}"/>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39C9CBD1-CD1C-E421-729A-49918B4ECF0F}"/>
              </a:ext>
            </a:extLst>
          </p:cNvPr>
          <p:cNvSpPr>
            <a:spLocks noGrp="1"/>
          </p:cNvSpPr>
          <p:nvPr>
            <p:ph idx="1"/>
          </p:nvPr>
        </p:nvSpPr>
        <p:spPr/>
        <p:txBody>
          <a:bodyPr/>
          <a:lstStyle/>
          <a:p>
            <a:endParaRPr lang="en-US"/>
          </a:p>
        </p:txBody>
      </p:sp>
      <p:pic>
        <p:nvPicPr>
          <p:cNvPr id="268290" name="Picture 1"/>
          <p:cNvPicPr>
            <a:picLocks noChangeAspect="1" noChangeArrowheads="1"/>
          </p:cNvPicPr>
          <p:nvPr/>
        </p:nvPicPr>
        <p:blipFill>
          <a:blip r:embed="rId2">
            <a:clrChange>
              <a:clrFrom>
                <a:srgbClr val="001F22"/>
              </a:clrFrom>
              <a:clrTo>
                <a:srgbClr val="001F22">
                  <a:alpha val="0"/>
                </a:srgbClr>
              </a:clrTo>
            </a:clrChange>
            <a:extLst>
              <a:ext uri="{BEBA8EAE-BF5A-486C-A8C5-ECC9F3942E4B}">
                <a14:imgProps xmlns:a14="http://schemas.microsoft.com/office/drawing/2010/main">
                  <a14:imgLayer r:embed="rId3">
                    <a14:imgEffect>
                      <a14:sharpenSoften amount="100000"/>
                    </a14:imgEffect>
                    <a14:imgEffect>
                      <a14:brightnessContrast bright="51000" contrast="-8000"/>
                    </a14:imgEffect>
                  </a14:imgLayer>
                </a14:imgProps>
              </a:ext>
              <a:ext uri="{28A0092B-C50C-407E-A947-70E740481C1C}">
                <a14:useLocalDpi xmlns:a14="http://schemas.microsoft.com/office/drawing/2010/main"/>
              </a:ext>
            </a:extLst>
          </a:blip>
          <a:srcRect/>
          <a:stretch>
            <a:fillRect/>
          </a:stretch>
        </p:blipFill>
        <p:spPr bwMode="auto">
          <a:xfrm>
            <a:off x="-2393776" y="-90090"/>
            <a:ext cx="14708864" cy="11324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 name="Ορθογώνιο: Στρογγύλεμα γωνιών 3">
            <a:extLst>
              <a:ext uri="{FF2B5EF4-FFF2-40B4-BE49-F238E27FC236}">
                <a16:creationId xmlns:a16="http://schemas.microsoft.com/office/drawing/2014/main" id="{6820BC21-31ED-9613-0292-932B1165FBD0}"/>
              </a:ext>
            </a:extLst>
          </p:cNvPr>
          <p:cNvSpPr/>
          <p:nvPr/>
        </p:nvSpPr>
        <p:spPr>
          <a:xfrm>
            <a:off x="1422648" y="4806454"/>
            <a:ext cx="2736304" cy="3936807"/>
          </a:xfrm>
          <a:prstGeom prst="roundRect">
            <a:avLst/>
          </a:prstGeom>
          <a:noFill/>
          <a:ln w="1397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2426606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F1717-C865-DBAF-3DB1-F12ECDDC361D}"/>
            </a:ext>
          </a:extLst>
        </p:cNvPr>
        <p:cNvGrpSpPr/>
        <p:nvPr/>
      </p:nvGrpSpPr>
      <p:grpSpPr>
        <a:xfrm>
          <a:off x="0" y="0"/>
          <a:ext cx="0" cy="0"/>
          <a:chOff x="0" y="0"/>
          <a:chExt cx="0" cy="0"/>
        </a:xfrm>
      </p:grpSpPr>
      <p:pic>
        <p:nvPicPr>
          <p:cNvPr id="269314" name="Picture 1"/>
          <p:cNvPicPr>
            <a:picLocks noChangeAspect="1" noChangeArrowheads="1"/>
          </p:cNvPicPr>
          <p:nvPr/>
        </p:nvPicPr>
        <p:blipFill>
          <a:blip r:embed="rId2">
            <a:clrChange>
              <a:clrFrom>
                <a:srgbClr val="001F22"/>
              </a:clrFrom>
              <a:clrTo>
                <a:srgbClr val="001F22">
                  <a:alpha val="0"/>
                </a:srgbClr>
              </a:clrTo>
            </a:clrChange>
            <a:extLst>
              <a:ext uri="{BEBA8EAE-BF5A-486C-A8C5-ECC9F3942E4B}">
                <a14:imgProps xmlns:a14="http://schemas.microsoft.com/office/drawing/2010/main">
                  <a14:imgLayer r:embed="rId3">
                    <a14:imgEffect>
                      <a14:sharpenSoften amount="100000"/>
                    </a14:imgEffect>
                    <a14:imgEffect>
                      <a14:brightnessContrast bright="51000" contrast="2000"/>
                    </a14:imgEffect>
                  </a14:imgLayer>
                </a14:imgProps>
              </a:ext>
              <a:ext uri="{28A0092B-C50C-407E-A947-70E740481C1C}">
                <a14:useLocalDpi xmlns:a14="http://schemas.microsoft.com/office/drawing/2010/main"/>
              </a:ext>
            </a:extLst>
          </a:blip>
          <a:srcRect/>
          <a:stretch>
            <a:fillRect/>
          </a:stretch>
        </p:blipFill>
        <p:spPr bwMode="auto">
          <a:xfrm>
            <a:off x="-2427205" y="-12957"/>
            <a:ext cx="14862184" cy="1115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 name="Τίτλος 1">
            <a:extLst>
              <a:ext uri="{FF2B5EF4-FFF2-40B4-BE49-F238E27FC236}">
                <a16:creationId xmlns:a16="http://schemas.microsoft.com/office/drawing/2014/main" id="{363FD186-9309-F9F5-B990-CC9B4AAC7E8D}"/>
              </a:ext>
            </a:extLst>
          </p:cNvPr>
          <p:cNvSpPr>
            <a:spLocks noGrp="1"/>
          </p:cNvSpPr>
          <p:nvPr>
            <p:ph type="title"/>
          </p:nvPr>
        </p:nvSpPr>
        <p:spPr/>
        <p:txBody>
          <a:bodyPr/>
          <a:lstStyle/>
          <a:p>
            <a:endParaRPr lang="en-US"/>
          </a:p>
        </p:txBody>
      </p:sp>
      <p:sp>
        <p:nvSpPr>
          <p:cNvPr id="4" name="Ορθογώνιο: Στρογγύλεμα γωνιών 3">
            <a:extLst>
              <a:ext uri="{FF2B5EF4-FFF2-40B4-BE49-F238E27FC236}">
                <a16:creationId xmlns:a16="http://schemas.microsoft.com/office/drawing/2014/main" id="{0188A0F5-3C7F-C29E-2DB8-BCBBA963DCF0}"/>
              </a:ext>
            </a:extLst>
          </p:cNvPr>
          <p:cNvSpPr/>
          <p:nvPr/>
        </p:nvSpPr>
        <p:spPr>
          <a:xfrm>
            <a:off x="1422648" y="4806454"/>
            <a:ext cx="2736304" cy="3936807"/>
          </a:xfrm>
          <a:prstGeom prst="roundRect">
            <a:avLst/>
          </a:prstGeom>
          <a:noFill/>
          <a:ln w="1397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3459641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9FC7955-38A0-4183-9129-699385A50638}"/>
              </a:ext>
            </a:extLst>
          </p:cNvPr>
          <p:cNvSpPr>
            <a:spLocks noGrp="1"/>
          </p:cNvSpPr>
          <p:nvPr>
            <p:ph type="title"/>
          </p:nvPr>
        </p:nvSpPr>
        <p:spPr/>
        <p:txBody>
          <a:bodyPr/>
          <a:lstStyle/>
          <a:p>
            <a:r>
              <a:rPr lang="el-GR" dirty="0"/>
              <a:t>Οι όψεις του μηχανισμού</a:t>
            </a:r>
            <a:endParaRPr lang="en-US" dirty="0"/>
          </a:p>
        </p:txBody>
      </p:sp>
      <p:sp>
        <p:nvSpPr>
          <p:cNvPr id="3" name="Θέση περιεχομένου 2">
            <a:extLst>
              <a:ext uri="{FF2B5EF4-FFF2-40B4-BE49-F238E27FC236}">
                <a16:creationId xmlns:a16="http://schemas.microsoft.com/office/drawing/2014/main" id="{762131F7-EFEB-2146-67DD-DFAFD960970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275550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7" y="-34592"/>
            <a:ext cx="6543774" cy="11340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07239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9176"/>
            <a:ext cx="6543774" cy="11340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a:extLst>
              <a:ext uri="{FF2B5EF4-FFF2-40B4-BE49-F238E27FC236}">
                <a16:creationId xmlns:a16="http://schemas.microsoft.com/office/drawing/2014/main" id="{A4E426E3-5F12-BCD5-296A-DE61F1746840}"/>
              </a:ext>
            </a:extLst>
          </p:cNvPr>
          <p:cNvSpPr txBox="1"/>
          <p:nvPr/>
        </p:nvSpPr>
        <p:spPr>
          <a:xfrm>
            <a:off x="3241543" y="2430190"/>
            <a:ext cx="3203561" cy="2308324"/>
          </a:xfrm>
          <a:prstGeom prst="rect">
            <a:avLst/>
          </a:prstGeom>
          <a:solidFill>
            <a:schemeClr val="bg1">
              <a:lumMod val="95000"/>
            </a:schemeClr>
          </a:solidFill>
        </p:spPr>
        <p:txBody>
          <a:bodyPr wrap="square" rtlCol="0">
            <a:spAutoFit/>
          </a:bodyPr>
          <a:lstStyle/>
          <a:p>
            <a:r>
              <a:rPr lang="en-US" sz="1200" dirty="0"/>
              <a:t>TOP RIGHT</a:t>
            </a:r>
          </a:p>
          <a:p>
            <a:r>
              <a:rPr lang="en-US" sz="1200" dirty="0"/>
              <a:t>I  ARIES BEGINS TO RISE                                  A</a:t>
            </a:r>
          </a:p>
          <a:p>
            <a:r>
              <a:rPr lang="en-US" sz="1200" dirty="0"/>
              <a:t>            SPRING EQUINOX             A</a:t>
            </a:r>
          </a:p>
          <a:p>
            <a:r>
              <a:rPr lang="en-US" sz="1200" dirty="0"/>
              <a:t>K                                                     AT NIGHT</a:t>
            </a:r>
          </a:p>
          <a:p>
            <a:r>
              <a:rPr lang="el-GR" sz="1200" dirty="0"/>
              <a:t>Λ  </a:t>
            </a:r>
            <a:r>
              <a:rPr lang="en-US" sz="1200" dirty="0"/>
              <a:t>HYADES SET AT NIGHT                              KA</a:t>
            </a:r>
          </a:p>
          <a:p>
            <a:r>
              <a:rPr lang="en-US" sz="1200" dirty="0"/>
              <a:t>M TAURUS BEGINS TO RISE</a:t>
            </a:r>
          </a:p>
          <a:p>
            <a:r>
              <a:rPr lang="en-US" sz="1200" dirty="0"/>
              <a:t>N LYRA BEGINS TO RISE</a:t>
            </a:r>
          </a:p>
          <a:p>
            <a:r>
              <a:rPr lang="el-GR" sz="1200" dirty="0"/>
              <a:t>Ξ  </a:t>
            </a:r>
            <a:r>
              <a:rPr lang="en-US" sz="1200" dirty="0"/>
              <a:t>PLEIADES RISES IN THE EVENING</a:t>
            </a:r>
          </a:p>
          <a:p>
            <a:r>
              <a:rPr lang="en-US" sz="1200" dirty="0"/>
              <a:t>O  HYADES RISES IN THE EVENING </a:t>
            </a:r>
          </a:p>
          <a:p>
            <a:r>
              <a:rPr lang="el-GR" sz="1200" dirty="0"/>
              <a:t>Π  </a:t>
            </a:r>
            <a:r>
              <a:rPr lang="en-US" sz="1200" dirty="0"/>
              <a:t>GEMINI BEGIN TO RISE </a:t>
            </a:r>
            <a:endParaRPr lang="el-GR" sz="1200" dirty="0"/>
          </a:p>
          <a:p>
            <a:r>
              <a:rPr lang="el-GR" sz="1200" dirty="0"/>
              <a:t>Ρ</a:t>
            </a:r>
            <a:r>
              <a:rPr lang="en-US" sz="1200" dirty="0"/>
              <a:t> EAGLE RISES IN THE EVENING</a:t>
            </a:r>
          </a:p>
          <a:p>
            <a:r>
              <a:rPr lang="el-GR" sz="1200" dirty="0"/>
              <a:t>Σ</a:t>
            </a:r>
            <a:r>
              <a:rPr lang="en-US" sz="1200" dirty="0"/>
              <a:t> ARCTURUS SETS IN THE MORNING</a:t>
            </a:r>
            <a:r>
              <a:rPr lang="el-GR" sz="1200" dirty="0"/>
              <a:t> </a:t>
            </a:r>
          </a:p>
        </p:txBody>
      </p:sp>
      <p:sp>
        <p:nvSpPr>
          <p:cNvPr id="5" name="TextBox 4">
            <a:extLst>
              <a:ext uri="{FF2B5EF4-FFF2-40B4-BE49-F238E27FC236}">
                <a16:creationId xmlns:a16="http://schemas.microsoft.com/office/drawing/2014/main" id="{1A0F78E1-BE28-2787-FF9C-EEFBEF268A1D}"/>
              </a:ext>
            </a:extLst>
          </p:cNvPr>
          <p:cNvSpPr txBox="1"/>
          <p:nvPr/>
        </p:nvSpPr>
        <p:spPr>
          <a:xfrm>
            <a:off x="144608" y="868080"/>
            <a:ext cx="2952328" cy="2123658"/>
          </a:xfrm>
          <a:prstGeom prst="rect">
            <a:avLst/>
          </a:prstGeom>
          <a:solidFill>
            <a:schemeClr val="bg1">
              <a:lumMod val="95000"/>
            </a:schemeClr>
          </a:solidFill>
        </p:spPr>
        <p:txBody>
          <a:bodyPr wrap="square" rtlCol="0">
            <a:spAutoFit/>
          </a:bodyPr>
          <a:lstStyle/>
          <a:p>
            <a:r>
              <a:rPr lang="en-US" sz="1200" dirty="0"/>
              <a:t>TOP LEFT</a:t>
            </a:r>
          </a:p>
          <a:p>
            <a:r>
              <a:rPr lang="en-US" sz="1200" dirty="0"/>
              <a:t>A CAPRICORN BEGINS TO RISE              A</a:t>
            </a:r>
          </a:p>
          <a:p>
            <a:r>
              <a:rPr lang="el-GR" sz="1200" dirty="0"/>
              <a:t> </a:t>
            </a:r>
            <a:r>
              <a:rPr lang="en-US" sz="1200" dirty="0"/>
              <a:t>                 WINTER SOLSTICE      A</a:t>
            </a:r>
          </a:p>
          <a:p>
            <a:r>
              <a:rPr lang="el-GR" sz="1200" dirty="0"/>
              <a:t>Β</a:t>
            </a:r>
            <a:r>
              <a:rPr lang="en-US" sz="1200" dirty="0"/>
              <a:t>                           RISES IN THE EVENING </a:t>
            </a:r>
            <a:r>
              <a:rPr lang="el-GR" sz="1200" dirty="0"/>
              <a:t>    </a:t>
            </a:r>
            <a:endParaRPr lang="en-US" sz="1200" dirty="0"/>
          </a:p>
          <a:p>
            <a:r>
              <a:rPr lang="el-GR" sz="1200" dirty="0"/>
              <a:t>Γ</a:t>
            </a:r>
            <a:r>
              <a:rPr lang="en-US" sz="1200" dirty="0"/>
              <a:t>                              RISES IN THE EVENING</a:t>
            </a:r>
            <a:r>
              <a:rPr lang="el-GR" sz="1200" dirty="0"/>
              <a:t>   </a:t>
            </a:r>
          </a:p>
          <a:p>
            <a:r>
              <a:rPr lang="el-GR" sz="1200" dirty="0"/>
              <a:t>Δ    </a:t>
            </a:r>
            <a:r>
              <a:rPr lang="en-US" sz="1200" dirty="0"/>
              <a:t>AQUARIUS BEGINS TO RISE                      A</a:t>
            </a:r>
          </a:p>
          <a:p>
            <a:r>
              <a:rPr lang="en-US" sz="1200" dirty="0"/>
              <a:t>E                                       ATT NIGHT             16</a:t>
            </a:r>
          </a:p>
          <a:p>
            <a:r>
              <a:rPr lang="en-US" sz="1200" dirty="0"/>
              <a:t>Z                                                 AT NIGHT</a:t>
            </a:r>
          </a:p>
          <a:p>
            <a:r>
              <a:rPr lang="en-US" sz="1200" dirty="0"/>
              <a:t>H  PISCES BEGIN TO RISE </a:t>
            </a:r>
          </a:p>
          <a:p>
            <a:endParaRPr lang="en-US" sz="1200" dirty="0"/>
          </a:p>
          <a:p>
            <a:endParaRPr lang="el-GR" sz="1200" dirty="0"/>
          </a:p>
        </p:txBody>
      </p:sp>
      <p:sp>
        <p:nvSpPr>
          <p:cNvPr id="6" name="AutoShape 4">
            <a:extLst>
              <a:ext uri="{FF2B5EF4-FFF2-40B4-BE49-F238E27FC236}">
                <a16:creationId xmlns:a16="http://schemas.microsoft.com/office/drawing/2014/main" id="{29E491C6-6119-CE6F-CBEA-9ECE2D27CB6B}"/>
              </a:ext>
            </a:extLst>
          </p:cNvPr>
          <p:cNvSpPr>
            <a:spLocks noChangeAspect="1" noChangeArrowheads="1"/>
          </p:cNvSpPr>
          <p:nvPr/>
        </p:nvSpPr>
        <p:spPr bwMode="auto">
          <a:xfrm>
            <a:off x="3141663" y="55181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8" name="TextBox 7">
            <a:extLst>
              <a:ext uri="{FF2B5EF4-FFF2-40B4-BE49-F238E27FC236}">
                <a16:creationId xmlns:a16="http://schemas.microsoft.com/office/drawing/2014/main" id="{FD717C57-B8EE-05B7-7292-E30E1C6846C2}"/>
              </a:ext>
            </a:extLst>
          </p:cNvPr>
          <p:cNvSpPr txBox="1"/>
          <p:nvPr/>
        </p:nvSpPr>
        <p:spPr>
          <a:xfrm>
            <a:off x="3310467" y="7038702"/>
            <a:ext cx="2952328" cy="1384995"/>
          </a:xfrm>
          <a:prstGeom prst="rect">
            <a:avLst/>
          </a:prstGeom>
          <a:solidFill>
            <a:schemeClr val="bg1">
              <a:lumMod val="95000"/>
            </a:schemeClr>
          </a:solidFill>
        </p:spPr>
        <p:txBody>
          <a:bodyPr wrap="square" rtlCol="0">
            <a:spAutoFit/>
          </a:bodyPr>
          <a:lstStyle/>
          <a:p>
            <a:r>
              <a:rPr lang="en-US" sz="1200" dirty="0"/>
              <a:t>BOTTOM RIGHT </a:t>
            </a:r>
          </a:p>
          <a:p>
            <a:r>
              <a:rPr lang="en-US" sz="1200" dirty="0"/>
              <a:t>M CANCER BEGINS TO RISE</a:t>
            </a:r>
          </a:p>
          <a:p>
            <a:r>
              <a:rPr lang="en-US" sz="1200" dirty="0"/>
              <a:t>          WINTER SOLSTICE</a:t>
            </a:r>
          </a:p>
          <a:p>
            <a:r>
              <a:rPr lang="en-US" sz="1200" dirty="0"/>
              <a:t>M ORION RISES IN THE EVENING</a:t>
            </a:r>
          </a:p>
          <a:p>
            <a:r>
              <a:rPr lang="el-GR" sz="1200" dirty="0"/>
              <a:t>Ξ </a:t>
            </a:r>
            <a:r>
              <a:rPr lang="en-US" sz="1200" dirty="0"/>
              <a:t>DOG RISES IN THE MORNING</a:t>
            </a:r>
          </a:p>
          <a:p>
            <a:r>
              <a:rPr lang="en-US" sz="1200" dirty="0"/>
              <a:t>O EAGLE SETS IN THE MORNING</a:t>
            </a:r>
          </a:p>
          <a:p>
            <a:r>
              <a:rPr lang="el-GR" sz="1200" dirty="0"/>
              <a:t>Π</a:t>
            </a:r>
            <a:r>
              <a:rPr lang="en-US" sz="1200" dirty="0"/>
              <a:t> LION BEGINS TO RISE C</a:t>
            </a:r>
            <a:endParaRPr lang="el-GR" sz="1200" dirty="0"/>
          </a:p>
        </p:txBody>
      </p:sp>
      <p:sp>
        <p:nvSpPr>
          <p:cNvPr id="9" name="TextBox 8">
            <a:extLst>
              <a:ext uri="{FF2B5EF4-FFF2-40B4-BE49-F238E27FC236}">
                <a16:creationId xmlns:a16="http://schemas.microsoft.com/office/drawing/2014/main" id="{8239A04A-DF22-33F7-6138-A7B908374B11}"/>
              </a:ext>
            </a:extLst>
          </p:cNvPr>
          <p:cNvSpPr txBox="1"/>
          <p:nvPr/>
        </p:nvSpPr>
        <p:spPr>
          <a:xfrm>
            <a:off x="189335" y="5695309"/>
            <a:ext cx="2952328" cy="2677656"/>
          </a:xfrm>
          <a:prstGeom prst="rect">
            <a:avLst/>
          </a:prstGeom>
          <a:solidFill>
            <a:schemeClr val="bg1">
              <a:lumMod val="95000"/>
            </a:schemeClr>
          </a:solidFill>
        </p:spPr>
        <p:txBody>
          <a:bodyPr wrap="square" rtlCol="0">
            <a:spAutoFit/>
          </a:bodyPr>
          <a:lstStyle/>
          <a:p>
            <a:r>
              <a:rPr lang="en-US" sz="1200" dirty="0"/>
              <a:t>BOTTOM LEFT</a:t>
            </a:r>
          </a:p>
          <a:p>
            <a:r>
              <a:rPr lang="en-US" sz="1200" dirty="0"/>
              <a:t>A LIBRA BEGINS TO RISE                           M</a:t>
            </a:r>
          </a:p>
          <a:p>
            <a:r>
              <a:rPr lang="en-US" sz="1200" dirty="0"/>
              <a:t>               AUTUMN EQUINOX</a:t>
            </a:r>
          </a:p>
          <a:p>
            <a:r>
              <a:rPr lang="en-US" sz="1200" dirty="0"/>
              <a:t>B                    RISE IN THE EVENING</a:t>
            </a:r>
          </a:p>
          <a:p>
            <a:r>
              <a:rPr lang="el-GR" sz="1200" dirty="0"/>
              <a:t>Γ</a:t>
            </a:r>
            <a:r>
              <a:rPr lang="en-US" sz="1200" dirty="0"/>
              <a:t>                      RISES IN THE EVENING</a:t>
            </a:r>
          </a:p>
          <a:p>
            <a:r>
              <a:rPr lang="el-GR" sz="1200" dirty="0"/>
              <a:t>Δ                                                         </a:t>
            </a:r>
            <a:r>
              <a:rPr lang="en-US" sz="1200" dirty="0"/>
              <a:t>RISES</a:t>
            </a:r>
          </a:p>
          <a:p>
            <a:r>
              <a:rPr lang="en-US" sz="1200" dirty="0"/>
              <a:t>E  SCORPION BEGINS TO RISE                        </a:t>
            </a:r>
            <a:r>
              <a:rPr lang="el-GR" sz="1200" dirty="0"/>
              <a:t>Π</a:t>
            </a:r>
          </a:p>
          <a:p>
            <a:r>
              <a:rPr lang="el-GR" sz="1200" dirty="0"/>
              <a:t>Ζ</a:t>
            </a:r>
          </a:p>
          <a:p>
            <a:r>
              <a:rPr lang="el-GR" sz="1200" dirty="0"/>
              <a:t>Η</a:t>
            </a:r>
          </a:p>
          <a:p>
            <a:r>
              <a:rPr lang="el-GR" sz="1200" dirty="0"/>
              <a:t>Θ</a:t>
            </a:r>
          </a:p>
          <a:p>
            <a:r>
              <a:rPr lang="el-GR" sz="1200" dirty="0"/>
              <a:t>Ι </a:t>
            </a:r>
            <a:r>
              <a:rPr lang="en-US" sz="1200" dirty="0"/>
              <a:t> </a:t>
            </a:r>
            <a:r>
              <a:rPr lang="en-US" sz="1200" dirty="0" err="1"/>
              <a:t>SAGITARIUS</a:t>
            </a:r>
            <a:r>
              <a:rPr lang="en-US" sz="1200" dirty="0"/>
              <a:t> BEGINS TO RISE                        A</a:t>
            </a:r>
          </a:p>
          <a:p>
            <a:r>
              <a:rPr lang="en-US" sz="1200" dirty="0"/>
              <a:t>K</a:t>
            </a:r>
          </a:p>
          <a:p>
            <a:r>
              <a:rPr lang="el-GR" sz="1200" dirty="0"/>
              <a:t>Λ</a:t>
            </a:r>
          </a:p>
          <a:p>
            <a:endParaRPr lang="el-GR" sz="1200" dirty="0"/>
          </a:p>
        </p:txBody>
      </p:sp>
    </p:spTree>
    <p:extLst>
      <p:ext uri="{BB962C8B-B14F-4D97-AF65-F5344CB8AC3E}">
        <p14:creationId xmlns:p14="http://schemas.microsoft.com/office/powerpoint/2010/main" val="17387194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4099"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9588" y="714375"/>
            <a:ext cx="5568950" cy="9912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36780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7606" y="0"/>
            <a:ext cx="6399161" cy="11340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4873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1026" name="Picture 2" descr="D:\TEX\01_ANTIKYTHERA_MECHANISM\Images_2007\Saros+Metonic-dial-2016-bw.bmp"/>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4533" y="2"/>
            <a:ext cx="6360648" cy="11341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61361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dirty="0"/>
          </a:p>
        </p:txBody>
      </p:sp>
      <p:pic>
        <p:nvPicPr>
          <p:cNvPr id="1029" name="Picture 5" descr="C:\Users\Xenophon MOUSSAS\Downloads\Antikythera Mechanism_files\Metonic.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1314" y="125934"/>
            <a:ext cx="6048672" cy="6048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12258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BEDBCF4-2467-914E-1146-603D050C1FF1}"/>
              </a:ext>
            </a:extLst>
          </p:cNvPr>
          <p:cNvSpPr>
            <a:spLocks noGrp="1"/>
          </p:cNvSpPr>
          <p:nvPr>
            <p:ph type="title"/>
          </p:nvPr>
        </p:nvSpPr>
        <p:spPr/>
        <p:txBody>
          <a:bodyPr>
            <a:normAutofit fontScale="90000"/>
          </a:bodyPr>
          <a:lstStyle/>
          <a:p>
            <a:r>
              <a:rPr lang="el-GR" dirty="0"/>
              <a:t>Οι πόρτες οι οποίες έχουν τις οδηγίες χρήσης</a:t>
            </a:r>
            <a:endParaRPr lang="en-US" dirty="0"/>
          </a:p>
        </p:txBody>
      </p:sp>
      <p:sp>
        <p:nvSpPr>
          <p:cNvPr id="3" name="Θέση περιεχομένου 2">
            <a:extLst>
              <a:ext uri="{FF2B5EF4-FFF2-40B4-BE49-F238E27FC236}">
                <a16:creationId xmlns:a16="http://schemas.microsoft.com/office/drawing/2014/main" id="{18D5A652-8C7A-D28C-CE93-B8B4DF62A47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050245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9075" y="812"/>
            <a:ext cx="5719029" cy="11340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25521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0"/>
            <a:ext cx="5698630" cy="11340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71500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A2FA0E9-4CA6-142B-0089-CB244F423308}"/>
              </a:ext>
            </a:extLst>
          </p:cNvPr>
          <p:cNvSpPr>
            <a:spLocks noGrp="1"/>
          </p:cNvSpPr>
          <p:nvPr>
            <p:ph type="title"/>
          </p:nvPr>
        </p:nvSpPr>
        <p:spPr/>
        <p:txBody>
          <a:bodyPr/>
          <a:lstStyle/>
          <a:p>
            <a:r>
              <a:rPr lang="el-GR" dirty="0"/>
              <a:t>Ζωδιακός κύκλος</a:t>
            </a:r>
            <a:br>
              <a:rPr lang="el-GR" dirty="0"/>
            </a:br>
            <a:r>
              <a:rPr lang="el-GR" dirty="0"/>
              <a:t>ονόματα</a:t>
            </a:r>
            <a:endParaRPr lang="en-US" dirty="0"/>
          </a:p>
        </p:txBody>
      </p:sp>
      <p:sp>
        <p:nvSpPr>
          <p:cNvPr id="3" name="Θέση περιεχομένου 2">
            <a:extLst>
              <a:ext uri="{FF2B5EF4-FFF2-40B4-BE49-F238E27FC236}">
                <a16:creationId xmlns:a16="http://schemas.microsoft.com/office/drawing/2014/main" id="{9C0D9AB7-3A2C-40B9-CE06-7D5A5D50C7A7}"/>
              </a:ext>
            </a:extLst>
          </p:cNvPr>
          <p:cNvSpPr>
            <a:spLocks noGrp="1"/>
          </p:cNvSpPr>
          <p:nvPr>
            <p:ph idx="1"/>
          </p:nvPr>
        </p:nvSpPr>
        <p:spPr/>
        <p:txBody>
          <a:bodyPr>
            <a:normAutofit fontScale="77500" lnSpcReduction="20000"/>
          </a:bodyPr>
          <a:lstStyle/>
          <a:p>
            <a:r>
              <a:rPr lang="en-US" dirty="0"/>
              <a:t>Front panel of a 2007 re-creation</a:t>
            </a:r>
            <a:r>
              <a:rPr lang="el-GR" dirty="0"/>
              <a:t>ΚΡΙΟΣ (</a:t>
            </a:r>
            <a:r>
              <a:rPr lang="en-US" i="1" dirty="0" err="1"/>
              <a:t>Krios</a:t>
            </a:r>
            <a:r>
              <a:rPr lang="en-US" dirty="0"/>
              <a:t> [Ram], Aries)</a:t>
            </a:r>
          </a:p>
          <a:p>
            <a:r>
              <a:rPr lang="el-GR" dirty="0"/>
              <a:t>ΤΑΥΡΟΣ (</a:t>
            </a:r>
            <a:r>
              <a:rPr lang="en-US" dirty="0"/>
              <a:t>Tauros [Bull], Taurus)</a:t>
            </a:r>
          </a:p>
          <a:p>
            <a:r>
              <a:rPr lang="el-GR" dirty="0"/>
              <a:t>ΔΙΔΥΜΟΙ (</a:t>
            </a:r>
            <a:r>
              <a:rPr lang="en-US" dirty="0" err="1"/>
              <a:t>Didymoi</a:t>
            </a:r>
            <a:r>
              <a:rPr lang="en-US" dirty="0"/>
              <a:t> [Twins], Gemini)</a:t>
            </a:r>
          </a:p>
          <a:p>
            <a:r>
              <a:rPr lang="el-GR" dirty="0"/>
              <a:t>ΚΑΡΚΙΝΟΣ (</a:t>
            </a:r>
            <a:r>
              <a:rPr lang="en-US" dirty="0"/>
              <a:t>Karkinos [Crab], Cancer)</a:t>
            </a:r>
          </a:p>
          <a:p>
            <a:r>
              <a:rPr lang="el-GR" dirty="0"/>
              <a:t>ΛΕΩΝ (</a:t>
            </a:r>
            <a:r>
              <a:rPr lang="en-US" dirty="0"/>
              <a:t>Leon [Lion], Leo)</a:t>
            </a:r>
          </a:p>
          <a:p>
            <a:r>
              <a:rPr lang="el-GR" dirty="0"/>
              <a:t>ΠΑΡΘΕΝΟΣ (</a:t>
            </a:r>
            <a:r>
              <a:rPr lang="en-US" dirty="0"/>
              <a:t>Parthenos [Maiden], Virgo)</a:t>
            </a:r>
          </a:p>
          <a:p>
            <a:r>
              <a:rPr lang="el-GR" dirty="0"/>
              <a:t>ΧΗΛΑΙ (</a:t>
            </a:r>
            <a:r>
              <a:rPr lang="en-US" dirty="0"/>
              <a:t>Chelai [Scorpio's Claw or </a:t>
            </a:r>
            <a:r>
              <a:rPr lang="en-US" dirty="0" err="1"/>
              <a:t>Zygos</a:t>
            </a:r>
            <a:r>
              <a:rPr lang="en-US" dirty="0"/>
              <a:t>], Libra)</a:t>
            </a:r>
          </a:p>
          <a:p>
            <a:r>
              <a:rPr lang="el-GR" dirty="0"/>
              <a:t>ΣΚΟΡΠΙΟΣ (</a:t>
            </a:r>
            <a:r>
              <a:rPr lang="en-US" dirty="0" err="1"/>
              <a:t>Skorpios</a:t>
            </a:r>
            <a:r>
              <a:rPr lang="en-US" dirty="0"/>
              <a:t> [Scorpion], Scorpio)</a:t>
            </a:r>
          </a:p>
          <a:p>
            <a:r>
              <a:rPr lang="el-GR" dirty="0"/>
              <a:t>ΤΟΞΟΤΗΣ (</a:t>
            </a:r>
            <a:r>
              <a:rPr lang="en-US" dirty="0" err="1"/>
              <a:t>Toxotes</a:t>
            </a:r>
            <a:r>
              <a:rPr lang="en-US" dirty="0"/>
              <a:t> [Archer], Sagittarius)</a:t>
            </a:r>
          </a:p>
          <a:p>
            <a:r>
              <a:rPr lang="el-GR" dirty="0"/>
              <a:t>ΑΙΓΟΚΕΡΩΣ (</a:t>
            </a:r>
            <a:r>
              <a:rPr lang="en-US" dirty="0"/>
              <a:t>Aigokeros [Goat-horned], Capricorn)</a:t>
            </a:r>
          </a:p>
          <a:p>
            <a:r>
              <a:rPr lang="el-GR" dirty="0"/>
              <a:t>ΥΔΡΟΧΟΟΣ (</a:t>
            </a:r>
            <a:r>
              <a:rPr lang="en-US" dirty="0" err="1"/>
              <a:t>Hydrokhoos</a:t>
            </a:r>
            <a:r>
              <a:rPr lang="en-US" dirty="0"/>
              <a:t> [Water carrier], Aquarius)</a:t>
            </a:r>
          </a:p>
          <a:p>
            <a:r>
              <a:rPr lang="el-GR" dirty="0"/>
              <a:t>ΙΧΘΥΕΣ (</a:t>
            </a:r>
            <a:r>
              <a:rPr lang="en-US" dirty="0"/>
              <a:t>Ichthyes [Fish], Pisces)</a:t>
            </a:r>
          </a:p>
          <a:p>
            <a:endParaRPr lang="en-US" dirty="0"/>
          </a:p>
        </p:txBody>
      </p:sp>
    </p:spTree>
    <p:extLst>
      <p:ext uri="{BB962C8B-B14F-4D97-AF65-F5344CB8AC3E}">
        <p14:creationId xmlns:p14="http://schemas.microsoft.com/office/powerpoint/2010/main" val="13713633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D9ED0B6-E481-5201-66A4-1FFD61D18D96}"/>
              </a:ext>
            </a:extLst>
          </p:cNvPr>
          <p:cNvSpPr>
            <a:spLocks noGrp="1"/>
          </p:cNvSpPr>
          <p:nvPr>
            <p:ph type="title"/>
          </p:nvPr>
        </p:nvSpPr>
        <p:spPr/>
        <p:txBody>
          <a:bodyPr/>
          <a:lstStyle/>
          <a:p>
            <a:r>
              <a:rPr lang="el-GR" dirty="0"/>
              <a:t>Μήνες Ηπειρώτικου ημερολογίου</a:t>
            </a:r>
            <a:endParaRPr lang="en-US" dirty="0"/>
          </a:p>
        </p:txBody>
      </p:sp>
      <p:sp>
        <p:nvSpPr>
          <p:cNvPr id="3" name="Θέση περιεχομένου 2">
            <a:extLst>
              <a:ext uri="{FF2B5EF4-FFF2-40B4-BE49-F238E27FC236}">
                <a16:creationId xmlns:a16="http://schemas.microsoft.com/office/drawing/2014/main" id="{6B52120C-DC46-59F7-2D0F-E9B98E19B94E}"/>
              </a:ext>
            </a:extLst>
          </p:cNvPr>
          <p:cNvSpPr>
            <a:spLocks noGrp="1"/>
          </p:cNvSpPr>
          <p:nvPr>
            <p:ph idx="1"/>
          </p:nvPr>
        </p:nvSpPr>
        <p:spPr/>
        <p:txBody>
          <a:bodyPr>
            <a:normAutofit fontScale="92500" lnSpcReduction="10000"/>
          </a:bodyPr>
          <a:lstStyle/>
          <a:p>
            <a:r>
              <a:rPr lang="el-GR" dirty="0" err="1"/>
              <a:t>ΦΟΙΝΙΚΑΙΟΣ</a:t>
            </a:r>
            <a:r>
              <a:rPr lang="el-GR" dirty="0"/>
              <a:t> (</a:t>
            </a:r>
            <a:r>
              <a:rPr lang="en-US" i="1" dirty="0" err="1"/>
              <a:t>Phoinikaios</a:t>
            </a:r>
            <a:r>
              <a:rPr lang="en-US" dirty="0"/>
              <a:t>)</a:t>
            </a:r>
          </a:p>
          <a:p>
            <a:r>
              <a:rPr lang="el-GR" dirty="0" err="1"/>
              <a:t>ΚΡΑΝΕΙΟΣ</a:t>
            </a:r>
            <a:r>
              <a:rPr lang="el-GR" dirty="0"/>
              <a:t> (</a:t>
            </a:r>
            <a:r>
              <a:rPr lang="en-US" dirty="0" err="1"/>
              <a:t>Kraneios</a:t>
            </a:r>
            <a:r>
              <a:rPr lang="en-US" dirty="0"/>
              <a:t>)</a:t>
            </a:r>
          </a:p>
          <a:p>
            <a:r>
              <a:rPr lang="el-GR" dirty="0" err="1"/>
              <a:t>ΛΑΝΟΤΡΟΠΙΟΣ</a:t>
            </a:r>
            <a:r>
              <a:rPr lang="el-GR" dirty="0"/>
              <a:t> (</a:t>
            </a:r>
            <a:r>
              <a:rPr lang="en-US" dirty="0" err="1"/>
              <a:t>Lanotropios</a:t>
            </a:r>
            <a:r>
              <a:rPr lang="en-US" dirty="0"/>
              <a:t>)</a:t>
            </a:r>
          </a:p>
          <a:p>
            <a:r>
              <a:rPr lang="el-GR" dirty="0" err="1"/>
              <a:t>ΜΑΧΑΝΕΥΣ</a:t>
            </a:r>
            <a:r>
              <a:rPr lang="el-GR" dirty="0"/>
              <a:t> (</a:t>
            </a:r>
            <a:r>
              <a:rPr lang="en-US" dirty="0" err="1"/>
              <a:t>Machaneus</a:t>
            </a:r>
            <a:r>
              <a:rPr lang="en-US" dirty="0"/>
              <a:t>, </a:t>
            </a:r>
            <a:r>
              <a:rPr lang="en-US" i="1" dirty="0"/>
              <a:t>"mechanic"</a:t>
            </a:r>
            <a:r>
              <a:rPr lang="en-US" dirty="0"/>
              <a:t>, referring to </a:t>
            </a:r>
            <a:r>
              <a:rPr lang="en-US" dirty="0">
                <a:hlinkClick r:id="rId3" tooltip="Zeus"/>
              </a:rPr>
              <a:t>Zeus</a:t>
            </a:r>
            <a:r>
              <a:rPr lang="en-US" dirty="0"/>
              <a:t> the inventor)</a:t>
            </a:r>
          </a:p>
          <a:p>
            <a:r>
              <a:rPr lang="el-GR" dirty="0" err="1"/>
              <a:t>ΔΩΔΕΚΑΤΕΥΣ</a:t>
            </a:r>
            <a:r>
              <a:rPr lang="el-GR" dirty="0"/>
              <a:t> (</a:t>
            </a:r>
            <a:r>
              <a:rPr lang="en-US" dirty="0" err="1"/>
              <a:t>Dodekateus</a:t>
            </a:r>
            <a:r>
              <a:rPr lang="en-US" dirty="0"/>
              <a:t>)</a:t>
            </a:r>
          </a:p>
          <a:p>
            <a:r>
              <a:rPr lang="el-GR" dirty="0" err="1"/>
              <a:t>ΕΥΚΛΕΙΟΣ</a:t>
            </a:r>
            <a:r>
              <a:rPr lang="el-GR" dirty="0"/>
              <a:t> (</a:t>
            </a:r>
            <a:r>
              <a:rPr lang="en-US" dirty="0" err="1"/>
              <a:t>Eukleios</a:t>
            </a:r>
            <a:r>
              <a:rPr lang="en-US" dirty="0"/>
              <a:t>)</a:t>
            </a:r>
          </a:p>
          <a:p>
            <a:r>
              <a:rPr lang="el-GR" dirty="0" err="1"/>
              <a:t>ΑΡΤΕΜΙΣΙΟΣ</a:t>
            </a:r>
            <a:r>
              <a:rPr lang="el-GR" dirty="0"/>
              <a:t> (</a:t>
            </a:r>
            <a:r>
              <a:rPr lang="en-US" dirty="0"/>
              <a:t>Artemisios)</a:t>
            </a:r>
          </a:p>
          <a:p>
            <a:r>
              <a:rPr lang="el-GR" dirty="0" err="1"/>
              <a:t>ΨΥΔΡΕΥΣ</a:t>
            </a:r>
            <a:r>
              <a:rPr lang="el-GR" dirty="0"/>
              <a:t> (</a:t>
            </a:r>
            <a:r>
              <a:rPr lang="en-US" dirty="0" err="1"/>
              <a:t>Psydreus</a:t>
            </a:r>
            <a:r>
              <a:rPr lang="en-US" dirty="0"/>
              <a:t>)</a:t>
            </a:r>
          </a:p>
          <a:p>
            <a:r>
              <a:rPr lang="el-GR" dirty="0" err="1"/>
              <a:t>ΓΑΜΕΙΛΙΟΣ</a:t>
            </a:r>
            <a:r>
              <a:rPr lang="el-GR" dirty="0"/>
              <a:t> (</a:t>
            </a:r>
            <a:r>
              <a:rPr lang="en-US" dirty="0" err="1"/>
              <a:t>Gameilios</a:t>
            </a:r>
            <a:r>
              <a:rPr lang="en-US" dirty="0"/>
              <a:t>)</a:t>
            </a:r>
          </a:p>
          <a:p>
            <a:r>
              <a:rPr lang="el-GR" dirty="0" err="1"/>
              <a:t>ΑΓΡΙΑΝΙΟΣ</a:t>
            </a:r>
            <a:r>
              <a:rPr lang="el-GR" dirty="0"/>
              <a:t> (</a:t>
            </a:r>
            <a:r>
              <a:rPr lang="en-US" dirty="0" err="1"/>
              <a:t>Agrianios</a:t>
            </a:r>
            <a:r>
              <a:rPr lang="en-US" dirty="0"/>
              <a:t>)</a:t>
            </a:r>
          </a:p>
          <a:p>
            <a:r>
              <a:rPr lang="el-GR" dirty="0" err="1"/>
              <a:t>ΠΑΝΑΜΟΣ</a:t>
            </a:r>
            <a:r>
              <a:rPr lang="el-GR" dirty="0"/>
              <a:t> (</a:t>
            </a:r>
            <a:r>
              <a:rPr lang="en-US" dirty="0" err="1"/>
              <a:t>Panamos</a:t>
            </a:r>
            <a:r>
              <a:rPr lang="en-US" dirty="0"/>
              <a:t>)</a:t>
            </a:r>
          </a:p>
          <a:p>
            <a:r>
              <a:rPr lang="el-GR" dirty="0" err="1"/>
              <a:t>ΑΠΕΛΛΑΙΟΣ</a:t>
            </a:r>
            <a:r>
              <a:rPr lang="el-GR" dirty="0"/>
              <a:t> (</a:t>
            </a:r>
            <a:r>
              <a:rPr lang="en-US" dirty="0" err="1"/>
              <a:t>Apellaios</a:t>
            </a:r>
            <a:r>
              <a:rPr lang="en-US" dirty="0"/>
              <a:t>)</a:t>
            </a:r>
          </a:p>
          <a:p>
            <a:endParaRPr lang="en-US" dirty="0"/>
          </a:p>
        </p:txBody>
      </p:sp>
    </p:spTree>
    <p:extLst>
      <p:ext uri="{BB962C8B-B14F-4D97-AF65-F5344CB8AC3E}">
        <p14:creationId xmlns:p14="http://schemas.microsoft.com/office/powerpoint/2010/main" val="1948957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2"/>
          <p:cNvSpPr>
            <a:spLocks noGrp="1"/>
          </p:cNvSpPr>
          <p:nvPr>
            <p:ph idx="1"/>
          </p:nvPr>
        </p:nvSpPr>
        <p:spPr>
          <a:xfrm>
            <a:off x="126504" y="2286174"/>
            <a:ext cx="6061715" cy="8982918"/>
          </a:xfrm>
        </p:spPr>
        <p:txBody>
          <a:bodyPr>
            <a:noAutofit/>
          </a:bodyPr>
          <a:lstStyle/>
          <a:p>
            <a:r>
              <a:rPr lang="el-GR" sz="1200" b="1" dirty="0" err="1"/>
              <a:t>Υψος</a:t>
            </a:r>
            <a:r>
              <a:rPr lang="el-GR" sz="1200" b="1" dirty="0"/>
              <a:t> 31,5 </a:t>
            </a:r>
            <a:r>
              <a:rPr lang="en-US" sz="1200" b="1" dirty="0"/>
              <a:t>cm</a:t>
            </a:r>
            <a:endParaRPr lang="el-GR" sz="1200" b="1" dirty="0"/>
          </a:p>
          <a:p>
            <a:r>
              <a:rPr lang="en-US" sz="1200" b="1" dirty="0"/>
              <a:t>Saturn will be at opposition on August 14, 2022</a:t>
            </a:r>
          </a:p>
          <a:p>
            <a:r>
              <a:rPr lang="en-US" sz="1200" b="1" dirty="0"/>
              <a:t>Jupiter will be at opposition on September 26, 2022</a:t>
            </a:r>
          </a:p>
          <a:p>
            <a:r>
              <a:rPr lang="en-US" sz="1200" b="1" dirty="0"/>
              <a:t>Uranus will be at opposition on November 9, 2022</a:t>
            </a:r>
          </a:p>
          <a:p>
            <a:r>
              <a:rPr lang="en-US" sz="1200" b="1" dirty="0"/>
              <a:t>Mars will be at opposition on December 8, 2022</a:t>
            </a:r>
          </a:p>
          <a:p>
            <a:r>
              <a:rPr lang="en-US" sz="1200" b="1" dirty="0"/>
              <a:t>In 2022, Mercury will be in apparent retrograde motion during the following ranges of dates: </a:t>
            </a:r>
          </a:p>
          <a:p>
            <a:endParaRPr lang="el-GR" sz="1200" b="1" dirty="0"/>
          </a:p>
          <a:p>
            <a:r>
              <a:rPr lang="en-US" sz="1200" b="1" dirty="0" err="1"/>
              <a:t>Equinoccio</a:t>
            </a:r>
            <a:r>
              <a:rPr lang="en-US" sz="1200" b="1" dirty="0"/>
              <a:t> vernal 2022: 20 March, 3:33pm</a:t>
            </a:r>
          </a:p>
          <a:p>
            <a:pPr marL="0" indent="0">
              <a:buNone/>
            </a:pPr>
            <a:endParaRPr lang="en-US" sz="1200" b="1" dirty="0"/>
          </a:p>
          <a:p>
            <a:r>
              <a:rPr lang="en-US" sz="1200" b="1" dirty="0"/>
              <a:t>January 13 to February 3 </a:t>
            </a:r>
          </a:p>
          <a:p>
            <a:r>
              <a:rPr lang="en-US" sz="1200" b="1" dirty="0"/>
              <a:t>May 10 to June 2</a:t>
            </a:r>
          </a:p>
          <a:p>
            <a:r>
              <a:rPr lang="en-US" sz="1200" b="1" dirty="0"/>
              <a:t>September 9 to October 1</a:t>
            </a:r>
          </a:p>
          <a:p>
            <a:r>
              <a:rPr lang="en-US" sz="1200" b="1" dirty="0"/>
              <a:t>December 28 to January 18 (2023)</a:t>
            </a:r>
          </a:p>
          <a:p>
            <a:endParaRPr lang="el-GR" sz="1200" b="1" dirty="0"/>
          </a:p>
          <a:p>
            <a:r>
              <a:rPr lang="en-US" sz="1200" b="1" dirty="0"/>
              <a:t>January 13 to February 3 </a:t>
            </a:r>
          </a:p>
          <a:p>
            <a:r>
              <a:rPr lang="en-US" sz="1200" b="1" dirty="0"/>
              <a:t>May 10 to June 2</a:t>
            </a:r>
          </a:p>
          <a:p>
            <a:r>
              <a:rPr lang="en-US" sz="1200" b="1" dirty="0"/>
              <a:t>September 9 to October 1</a:t>
            </a:r>
          </a:p>
          <a:p>
            <a:r>
              <a:rPr lang="en-US" sz="1200" b="1" dirty="0"/>
              <a:t>December 28 to January 18 (2023)</a:t>
            </a:r>
          </a:p>
          <a:p>
            <a:endParaRPr lang="en-US" sz="1200" b="1" dirty="0"/>
          </a:p>
          <a:p>
            <a:pPr algn="l"/>
            <a:r>
              <a:rPr lang="en-US" sz="1200" b="1" i="0" dirty="0">
                <a:solidFill>
                  <a:srgbClr val="222222"/>
                </a:solidFill>
                <a:effectLst/>
                <a:latin typeface="Arial" panose="020B0604020202020204" pitchFamily="34" charset="0"/>
              </a:rPr>
              <a:t>E. J. </a:t>
            </a:r>
            <a:r>
              <a:rPr lang="en-US" sz="1200" b="1" i="0" dirty="0" err="1">
                <a:solidFill>
                  <a:srgbClr val="222222"/>
                </a:solidFill>
                <a:effectLst/>
                <a:latin typeface="Arial" panose="020B0604020202020204" pitchFamily="34" charset="0"/>
              </a:rPr>
              <a:t>Bickerman</a:t>
            </a:r>
            <a:r>
              <a:rPr lang="en-US" sz="1200" b="1" i="0" dirty="0">
                <a:solidFill>
                  <a:srgbClr val="222222"/>
                </a:solidFill>
                <a:effectLst/>
                <a:latin typeface="Arial" panose="020B0604020202020204" pitchFamily="34" charset="0"/>
              </a:rPr>
              <a:t>, Chronology of the Ancient World, p. 48:</a:t>
            </a:r>
            <a:br>
              <a:rPr lang="en-US" sz="1200" b="1" i="0" dirty="0">
                <a:solidFill>
                  <a:srgbClr val="222222"/>
                </a:solidFill>
                <a:effectLst/>
                <a:latin typeface="Arial" panose="020B0604020202020204" pitchFamily="34" charset="0"/>
              </a:rPr>
            </a:br>
            <a:endParaRPr lang="en-US" sz="1200" b="1" i="0" dirty="0">
              <a:solidFill>
                <a:srgbClr val="222222"/>
              </a:solidFill>
              <a:effectLst/>
              <a:latin typeface="Arial" panose="020B0604020202020204" pitchFamily="34" charset="0"/>
            </a:endParaRPr>
          </a:p>
          <a:p>
            <a:pPr algn="l"/>
            <a:r>
              <a:rPr lang="en-US" sz="1200" b="1" i="0" dirty="0">
                <a:solidFill>
                  <a:srgbClr val="222222"/>
                </a:solidFill>
                <a:effectLst/>
                <a:latin typeface="Arial" panose="020B0604020202020204" pitchFamily="34" charset="0"/>
              </a:rPr>
              <a:t>E. J. </a:t>
            </a:r>
            <a:r>
              <a:rPr lang="en-US" sz="1200" b="1" i="0" dirty="0" err="1">
                <a:solidFill>
                  <a:srgbClr val="222222"/>
                </a:solidFill>
                <a:effectLst/>
                <a:latin typeface="Arial" panose="020B0604020202020204" pitchFamily="34" charset="0"/>
              </a:rPr>
              <a:t>Bickerman</a:t>
            </a:r>
            <a:r>
              <a:rPr lang="en-US" sz="1200" b="1" i="0" dirty="0">
                <a:solidFill>
                  <a:srgbClr val="222222"/>
                </a:solidFill>
                <a:effectLst/>
                <a:latin typeface="Arial" panose="020B0604020202020204" pitchFamily="34" charset="0"/>
              </a:rPr>
              <a:t>, Chronology of the Ancient World, p. 48:</a:t>
            </a:r>
          </a:p>
          <a:p>
            <a:r>
              <a:rPr lang="el-GR" sz="1200" b="1" dirty="0" err="1">
                <a:effectLst/>
              </a:rPr>
              <a:t>Chronology</a:t>
            </a:r>
            <a:r>
              <a:rPr lang="el-GR" sz="1200" b="1" dirty="0">
                <a:effectLst/>
              </a:rPr>
              <a:t> of the </a:t>
            </a:r>
            <a:r>
              <a:rPr lang="el-GR" sz="1200" b="1" dirty="0" err="1">
                <a:effectLst/>
              </a:rPr>
              <a:t>ancient</a:t>
            </a:r>
            <a:r>
              <a:rPr lang="el-GR" sz="1200" b="1" dirty="0">
                <a:effectLst/>
              </a:rPr>
              <a:t> </a:t>
            </a:r>
            <a:r>
              <a:rPr lang="el-GR" sz="1200" b="1" dirty="0" err="1">
                <a:effectLst/>
              </a:rPr>
              <a:t>world</a:t>
            </a:r>
            <a:r>
              <a:rPr lang="el-GR" sz="1200" b="1" dirty="0">
                <a:effectLst/>
              </a:rPr>
              <a:t>, E. J. </a:t>
            </a:r>
            <a:r>
              <a:rPr lang="el-GR" sz="1200" b="1" dirty="0" err="1">
                <a:effectLst/>
              </a:rPr>
              <a:t>Bickerman</a:t>
            </a:r>
            <a:r>
              <a:rPr lang="el-GR" sz="1200" b="1" dirty="0">
                <a:effectLst/>
              </a:rPr>
              <a:t>. 2d </a:t>
            </a:r>
            <a:r>
              <a:rPr lang="el-GR" sz="1200" b="1" dirty="0" err="1">
                <a:effectLst/>
              </a:rPr>
              <a:t>ed</a:t>
            </a:r>
            <a:r>
              <a:rPr lang="el-GR" sz="1200" b="1" dirty="0">
                <a:effectLst/>
              </a:rPr>
              <a:t>. </a:t>
            </a:r>
            <a:r>
              <a:rPr lang="el-GR" sz="1200" b="1" dirty="0" err="1">
                <a:effectLst/>
              </a:rPr>
              <a:t>Ithaca</a:t>
            </a:r>
            <a:r>
              <a:rPr lang="el-GR" sz="1200" b="1" dirty="0">
                <a:effectLst/>
              </a:rPr>
              <a:t>, </a:t>
            </a:r>
            <a:r>
              <a:rPr lang="el-GR" sz="1200" b="1" dirty="0" err="1">
                <a:effectLst/>
              </a:rPr>
              <a:t>N.Y</a:t>
            </a:r>
            <a:r>
              <a:rPr lang="el-GR" sz="1200" b="1" dirty="0">
                <a:effectLst/>
              </a:rPr>
              <a:t>. : </a:t>
            </a:r>
            <a:r>
              <a:rPr lang="el-GR" sz="1200" b="1" dirty="0" err="1">
                <a:effectLst/>
              </a:rPr>
              <a:t>Cornell</a:t>
            </a:r>
            <a:r>
              <a:rPr lang="el-GR" sz="1200" b="1" dirty="0">
                <a:effectLst/>
              </a:rPr>
              <a:t> </a:t>
            </a:r>
            <a:r>
              <a:rPr lang="el-GR" sz="1200" b="1" dirty="0" err="1">
                <a:effectLst/>
              </a:rPr>
              <a:t>University</a:t>
            </a:r>
            <a:r>
              <a:rPr lang="el-GR" sz="1200" b="1" dirty="0">
                <a:effectLst/>
              </a:rPr>
              <a:t> </a:t>
            </a:r>
            <a:r>
              <a:rPr lang="el-GR" sz="1200" b="1" dirty="0" err="1">
                <a:effectLst/>
              </a:rPr>
              <a:t>Press</a:t>
            </a:r>
            <a:r>
              <a:rPr lang="el-GR" sz="1200" b="1" dirty="0">
                <a:effectLst/>
              </a:rPr>
              <a:t>, 1980. 223 p. ; 23 </a:t>
            </a:r>
            <a:r>
              <a:rPr lang="el-GR" sz="1200" b="1" dirty="0" err="1">
                <a:effectLst/>
              </a:rPr>
              <a:t>cm</a:t>
            </a:r>
            <a:r>
              <a:rPr lang="el-GR" sz="1200" b="1" dirty="0">
                <a:effectLst/>
              </a:rPr>
              <a:t>.</a:t>
            </a:r>
            <a:endParaRPr lang="en-US" sz="1200" b="1" i="0" dirty="0">
              <a:solidFill>
                <a:srgbClr val="222222"/>
              </a:solidFill>
              <a:effectLst/>
              <a:latin typeface="Arial" panose="020B0604020202020204" pitchFamily="34" charset="0"/>
            </a:endParaRPr>
          </a:p>
          <a:p>
            <a:pPr algn="l"/>
            <a:r>
              <a:rPr lang="en-US" sz="1200" b="1" i="0" dirty="0">
                <a:solidFill>
                  <a:srgbClr val="222222"/>
                </a:solidFill>
                <a:effectLst/>
                <a:latin typeface="Arial" panose="020B0604020202020204" pitchFamily="34" charset="0"/>
              </a:rPr>
              <a:t>The beginning of the year is 1</a:t>
            </a:r>
            <a:r>
              <a:rPr lang="en-US" sz="1200" b="1" i="0" baseline="30000" dirty="0">
                <a:solidFill>
                  <a:srgbClr val="222222"/>
                </a:solidFill>
                <a:effectLst/>
                <a:latin typeface="Arial" panose="020B0604020202020204" pitchFamily="34" charset="0"/>
              </a:rPr>
              <a:t>st</a:t>
            </a:r>
            <a:r>
              <a:rPr lang="en-US" sz="1200" b="1" i="0" dirty="0">
                <a:solidFill>
                  <a:srgbClr val="222222"/>
                </a:solidFill>
                <a:effectLst/>
                <a:latin typeface="Arial" panose="020B0604020202020204" pitchFamily="34" charset="0"/>
              </a:rPr>
              <a:t> Thoth =  29 August</a:t>
            </a:r>
          </a:p>
          <a:p>
            <a:pPr algn="l"/>
            <a:r>
              <a:rPr lang="el-GR" sz="1200" b="1" i="0" dirty="0">
                <a:solidFill>
                  <a:srgbClr val="222222"/>
                </a:solidFill>
                <a:effectLst/>
                <a:latin typeface="Arial" panose="020B0604020202020204" pitchFamily="34" charset="0"/>
              </a:rPr>
              <a:t>Η αρχή του έτους ήταν η 1η </a:t>
            </a:r>
            <a:r>
              <a:rPr lang="el-GR" sz="1200" b="1" i="0" dirty="0" err="1">
                <a:solidFill>
                  <a:srgbClr val="222222"/>
                </a:solidFill>
                <a:effectLst/>
                <a:latin typeface="Arial" panose="020B0604020202020204" pitchFamily="34" charset="0"/>
              </a:rPr>
              <a:t>Θωθ</a:t>
            </a:r>
            <a:r>
              <a:rPr lang="el-GR" sz="1200" b="1" i="0" dirty="0">
                <a:solidFill>
                  <a:srgbClr val="222222"/>
                </a:solidFill>
                <a:effectLst/>
                <a:latin typeface="Arial" panose="020B0604020202020204" pitchFamily="34" charset="0"/>
              </a:rPr>
              <a:t> = 29 Αυγούστου</a:t>
            </a:r>
            <a:br>
              <a:rPr lang="el-GR" sz="1200" b="1" i="0" dirty="0">
                <a:solidFill>
                  <a:srgbClr val="222222"/>
                </a:solidFill>
                <a:effectLst/>
                <a:latin typeface="Arial" panose="020B0604020202020204" pitchFamily="34" charset="0"/>
              </a:rPr>
            </a:br>
            <a:r>
              <a:rPr lang="el-GR" sz="1200" b="1" i="0" dirty="0">
                <a:solidFill>
                  <a:srgbClr val="222222"/>
                </a:solidFill>
                <a:effectLst/>
                <a:latin typeface="Arial" panose="020B0604020202020204" pitchFamily="34" charset="0"/>
              </a:rPr>
              <a:t>29.08 = 1 </a:t>
            </a:r>
            <a:r>
              <a:rPr lang="en-US" sz="1200" b="1" i="0" dirty="0">
                <a:solidFill>
                  <a:srgbClr val="222222"/>
                </a:solidFill>
                <a:effectLst/>
                <a:latin typeface="Arial" panose="020B0604020202020204" pitchFamily="34" charset="0"/>
              </a:rPr>
              <a:t>Thot</a:t>
            </a:r>
          </a:p>
          <a:p>
            <a:pPr algn="l"/>
            <a:r>
              <a:rPr lang="en-US" sz="1200" b="1" i="0" dirty="0">
                <a:solidFill>
                  <a:srgbClr val="222222"/>
                </a:solidFill>
                <a:effectLst/>
                <a:latin typeface="Arial" panose="020B0604020202020204" pitchFamily="34" charset="0"/>
              </a:rPr>
              <a:t>28.09 = 1 </a:t>
            </a:r>
            <a:r>
              <a:rPr lang="en-US" sz="1200" b="1" i="0" dirty="0" err="1">
                <a:solidFill>
                  <a:srgbClr val="222222"/>
                </a:solidFill>
                <a:effectLst/>
                <a:latin typeface="Arial" panose="020B0604020202020204" pitchFamily="34" charset="0"/>
              </a:rPr>
              <a:t>Phaophi</a:t>
            </a:r>
            <a:endParaRPr lang="en-US" sz="1200" b="1" i="0" dirty="0">
              <a:solidFill>
                <a:srgbClr val="222222"/>
              </a:solidFill>
              <a:effectLst/>
              <a:latin typeface="Arial" panose="020B0604020202020204" pitchFamily="34" charset="0"/>
            </a:endParaRPr>
          </a:p>
          <a:p>
            <a:pPr algn="l"/>
            <a:r>
              <a:rPr lang="en-US" sz="1200" b="1" i="0" dirty="0">
                <a:solidFill>
                  <a:srgbClr val="222222"/>
                </a:solidFill>
                <a:effectLst/>
                <a:latin typeface="Arial" panose="020B0604020202020204" pitchFamily="34" charset="0"/>
              </a:rPr>
              <a:t>28.10 = 1 </a:t>
            </a:r>
            <a:r>
              <a:rPr lang="en-US" sz="1200" b="1" i="0" dirty="0" err="1">
                <a:solidFill>
                  <a:srgbClr val="222222"/>
                </a:solidFill>
                <a:effectLst/>
                <a:latin typeface="Arial" panose="020B0604020202020204" pitchFamily="34" charset="0"/>
              </a:rPr>
              <a:t>Hathyr</a:t>
            </a:r>
            <a:endParaRPr lang="en-US" sz="1200" b="1" i="0" dirty="0">
              <a:solidFill>
                <a:srgbClr val="222222"/>
              </a:solidFill>
              <a:effectLst/>
              <a:latin typeface="Arial" panose="020B0604020202020204" pitchFamily="34" charset="0"/>
            </a:endParaRPr>
          </a:p>
          <a:p>
            <a:pPr algn="l"/>
            <a:r>
              <a:rPr lang="en-US" sz="1200" b="1" i="0" dirty="0">
                <a:solidFill>
                  <a:srgbClr val="222222"/>
                </a:solidFill>
                <a:effectLst/>
                <a:latin typeface="Arial" panose="020B0604020202020204" pitchFamily="34" charset="0"/>
              </a:rPr>
              <a:t>27.11 = 1 </a:t>
            </a:r>
            <a:r>
              <a:rPr lang="en-US" sz="1200" b="1" i="0" dirty="0" err="1">
                <a:solidFill>
                  <a:srgbClr val="222222"/>
                </a:solidFill>
                <a:effectLst/>
                <a:latin typeface="Arial" panose="020B0604020202020204" pitchFamily="34" charset="0"/>
              </a:rPr>
              <a:t>Choiak</a:t>
            </a:r>
            <a:endParaRPr lang="en-US" sz="1200" b="1" i="0" dirty="0">
              <a:solidFill>
                <a:srgbClr val="222222"/>
              </a:solidFill>
              <a:effectLst/>
              <a:latin typeface="Arial" panose="020B0604020202020204" pitchFamily="34" charset="0"/>
            </a:endParaRPr>
          </a:p>
          <a:p>
            <a:pPr algn="l"/>
            <a:r>
              <a:rPr lang="en-US" sz="1200" b="1" i="0" dirty="0">
                <a:solidFill>
                  <a:srgbClr val="222222"/>
                </a:solidFill>
                <a:effectLst/>
                <a:latin typeface="Arial" panose="020B0604020202020204" pitchFamily="34" charset="0"/>
              </a:rPr>
              <a:t>27.12 = 1 </a:t>
            </a:r>
            <a:r>
              <a:rPr lang="en-US" sz="1200" b="1" i="0" dirty="0" err="1">
                <a:solidFill>
                  <a:srgbClr val="222222"/>
                </a:solidFill>
                <a:effectLst/>
                <a:latin typeface="Arial" panose="020B0604020202020204" pitchFamily="34" charset="0"/>
              </a:rPr>
              <a:t>Tybi</a:t>
            </a:r>
            <a:endParaRPr lang="en-US" sz="1200" b="1" i="0" dirty="0">
              <a:solidFill>
                <a:srgbClr val="222222"/>
              </a:solidFill>
              <a:effectLst/>
              <a:latin typeface="Arial" panose="020B0604020202020204" pitchFamily="34" charset="0"/>
            </a:endParaRPr>
          </a:p>
          <a:p>
            <a:pPr algn="l"/>
            <a:r>
              <a:rPr lang="en-US" sz="1200" b="1" i="0" dirty="0">
                <a:solidFill>
                  <a:srgbClr val="222222"/>
                </a:solidFill>
                <a:effectLst/>
                <a:latin typeface="Arial" panose="020B0604020202020204" pitchFamily="34" charset="0"/>
              </a:rPr>
              <a:t>26.01 = 1 </a:t>
            </a:r>
            <a:r>
              <a:rPr lang="en-US" sz="1200" b="1" i="0" dirty="0" err="1">
                <a:solidFill>
                  <a:srgbClr val="222222"/>
                </a:solidFill>
                <a:effectLst/>
                <a:latin typeface="Arial" panose="020B0604020202020204" pitchFamily="34" charset="0"/>
              </a:rPr>
              <a:t>Mecheir</a:t>
            </a:r>
            <a:endParaRPr lang="en-US" sz="1200" b="1" i="0" dirty="0">
              <a:solidFill>
                <a:srgbClr val="222222"/>
              </a:solidFill>
              <a:effectLst/>
              <a:latin typeface="Arial" panose="020B0604020202020204" pitchFamily="34" charset="0"/>
            </a:endParaRPr>
          </a:p>
          <a:p>
            <a:pPr algn="l"/>
            <a:r>
              <a:rPr lang="en-US" sz="1200" b="1" i="0" dirty="0">
                <a:solidFill>
                  <a:srgbClr val="222222"/>
                </a:solidFill>
                <a:effectLst/>
                <a:latin typeface="Arial" panose="020B0604020202020204" pitchFamily="34" charset="0"/>
              </a:rPr>
              <a:t>25.02 = 1 </a:t>
            </a:r>
            <a:r>
              <a:rPr lang="en-US" sz="1200" b="1" i="0" dirty="0" err="1">
                <a:solidFill>
                  <a:srgbClr val="222222"/>
                </a:solidFill>
                <a:effectLst/>
                <a:latin typeface="Arial" panose="020B0604020202020204" pitchFamily="34" charset="0"/>
              </a:rPr>
              <a:t>Phamenoth</a:t>
            </a:r>
            <a:endParaRPr lang="en-US" sz="1200" b="1" i="0" dirty="0">
              <a:solidFill>
                <a:srgbClr val="222222"/>
              </a:solidFill>
              <a:effectLst/>
              <a:latin typeface="Arial" panose="020B0604020202020204" pitchFamily="34" charset="0"/>
            </a:endParaRPr>
          </a:p>
          <a:p>
            <a:pPr algn="l"/>
            <a:r>
              <a:rPr lang="en-US" sz="1200" b="1" i="0" dirty="0">
                <a:solidFill>
                  <a:srgbClr val="222222"/>
                </a:solidFill>
                <a:effectLst/>
                <a:latin typeface="Arial" panose="020B0604020202020204" pitchFamily="34" charset="0"/>
              </a:rPr>
              <a:t>27.03 = 1 </a:t>
            </a:r>
            <a:r>
              <a:rPr lang="en-US" sz="1200" b="1" i="0" dirty="0" err="1">
                <a:solidFill>
                  <a:srgbClr val="222222"/>
                </a:solidFill>
                <a:effectLst/>
                <a:latin typeface="Arial" panose="020B0604020202020204" pitchFamily="34" charset="0"/>
              </a:rPr>
              <a:t>Pharmouthi</a:t>
            </a:r>
            <a:br>
              <a:rPr lang="en-US" sz="1200" b="1" i="0" dirty="0">
                <a:solidFill>
                  <a:srgbClr val="222222"/>
                </a:solidFill>
                <a:effectLst/>
                <a:latin typeface="Arial" panose="020B0604020202020204" pitchFamily="34" charset="0"/>
              </a:rPr>
            </a:br>
            <a:endParaRPr lang="en-US" sz="1200" b="1" i="0" dirty="0">
              <a:solidFill>
                <a:srgbClr val="222222"/>
              </a:solidFill>
              <a:effectLst/>
              <a:latin typeface="Arial" panose="020B0604020202020204" pitchFamily="34" charset="0"/>
            </a:endParaRPr>
          </a:p>
          <a:p>
            <a:pPr algn="l"/>
            <a:r>
              <a:rPr lang="en-US" sz="1200" b="1" i="0" dirty="0">
                <a:solidFill>
                  <a:srgbClr val="222222"/>
                </a:solidFill>
                <a:effectLst/>
                <a:latin typeface="Arial" panose="020B0604020202020204" pitchFamily="34" charset="0"/>
              </a:rPr>
              <a:t>26.04 = 1 </a:t>
            </a:r>
            <a:r>
              <a:rPr lang="en-US" sz="1200" b="1" i="0" dirty="0" err="1">
                <a:solidFill>
                  <a:srgbClr val="222222"/>
                </a:solidFill>
                <a:effectLst/>
                <a:latin typeface="Arial" panose="020B0604020202020204" pitchFamily="34" charset="0"/>
              </a:rPr>
              <a:t>Pachon</a:t>
            </a:r>
            <a:endParaRPr lang="en-US" sz="1200" b="1" i="0" dirty="0">
              <a:solidFill>
                <a:srgbClr val="222222"/>
              </a:solidFill>
              <a:effectLst/>
              <a:latin typeface="Arial" panose="020B0604020202020204" pitchFamily="34" charset="0"/>
            </a:endParaRPr>
          </a:p>
          <a:p>
            <a:pPr algn="l"/>
            <a:r>
              <a:rPr lang="en-US" sz="1200" b="1" i="0" dirty="0">
                <a:solidFill>
                  <a:srgbClr val="222222"/>
                </a:solidFill>
                <a:effectLst/>
                <a:latin typeface="Arial" panose="020B0604020202020204" pitchFamily="34" charset="0"/>
              </a:rPr>
              <a:t>26.05 = 1 </a:t>
            </a:r>
            <a:r>
              <a:rPr lang="en-US" sz="1200" b="1" i="0" dirty="0" err="1">
                <a:solidFill>
                  <a:srgbClr val="222222"/>
                </a:solidFill>
                <a:effectLst/>
                <a:latin typeface="Arial" panose="020B0604020202020204" pitchFamily="34" charset="0"/>
              </a:rPr>
              <a:t>Payni</a:t>
            </a:r>
            <a:endParaRPr lang="en-US" sz="1200" b="1" i="0" dirty="0">
              <a:solidFill>
                <a:srgbClr val="222222"/>
              </a:solidFill>
              <a:effectLst/>
              <a:latin typeface="Arial" panose="020B0604020202020204" pitchFamily="34" charset="0"/>
            </a:endParaRPr>
          </a:p>
          <a:p>
            <a:pPr algn="l"/>
            <a:r>
              <a:rPr lang="en-US" sz="1200" b="1" i="0" dirty="0">
                <a:solidFill>
                  <a:srgbClr val="222222"/>
                </a:solidFill>
                <a:effectLst/>
                <a:latin typeface="Arial" panose="020B0604020202020204" pitchFamily="34" charset="0"/>
              </a:rPr>
              <a:t>25.06 = 1 </a:t>
            </a:r>
            <a:r>
              <a:rPr lang="en-US" sz="1200" b="1" i="0" dirty="0" err="1">
                <a:solidFill>
                  <a:srgbClr val="222222"/>
                </a:solidFill>
                <a:effectLst/>
                <a:latin typeface="Arial" panose="020B0604020202020204" pitchFamily="34" charset="0"/>
              </a:rPr>
              <a:t>Epeiph</a:t>
            </a:r>
            <a:endParaRPr lang="en-US" sz="1200" b="1" i="0" dirty="0">
              <a:solidFill>
                <a:srgbClr val="222222"/>
              </a:solidFill>
              <a:effectLst/>
              <a:latin typeface="Arial" panose="020B0604020202020204" pitchFamily="34" charset="0"/>
            </a:endParaRPr>
          </a:p>
          <a:p>
            <a:pPr algn="l"/>
            <a:r>
              <a:rPr lang="en-US" sz="1200" b="1" i="0" dirty="0">
                <a:solidFill>
                  <a:srgbClr val="222222"/>
                </a:solidFill>
                <a:effectLst/>
                <a:latin typeface="Arial" panose="020B0604020202020204" pitchFamily="34" charset="0"/>
              </a:rPr>
              <a:t>25.07 = 1 </a:t>
            </a:r>
            <a:r>
              <a:rPr lang="en-US" sz="1200" b="1" i="0" dirty="0" err="1">
                <a:solidFill>
                  <a:srgbClr val="222222"/>
                </a:solidFill>
                <a:effectLst/>
                <a:latin typeface="Arial" panose="020B0604020202020204" pitchFamily="34" charset="0"/>
              </a:rPr>
              <a:t>Mesore</a:t>
            </a:r>
            <a:endParaRPr lang="en-US" sz="1200" b="1" i="0" dirty="0">
              <a:solidFill>
                <a:srgbClr val="222222"/>
              </a:solidFill>
              <a:effectLst/>
              <a:latin typeface="Arial" panose="020B0604020202020204" pitchFamily="34" charset="0"/>
            </a:endParaRPr>
          </a:p>
          <a:p>
            <a:pPr algn="l"/>
            <a:r>
              <a:rPr lang="en-US" sz="1200" b="1" i="0" dirty="0">
                <a:solidFill>
                  <a:srgbClr val="222222"/>
                </a:solidFill>
                <a:effectLst/>
                <a:latin typeface="Arial" panose="020B0604020202020204" pitchFamily="34" charset="0"/>
              </a:rPr>
              <a:t>24-28.8 = 5 </a:t>
            </a:r>
            <a:r>
              <a:rPr lang="en-US" sz="1200" b="1" i="0" dirty="0" err="1">
                <a:solidFill>
                  <a:srgbClr val="222222"/>
                </a:solidFill>
                <a:effectLst/>
                <a:latin typeface="Arial" panose="020B0604020202020204" pitchFamily="34" charset="0"/>
              </a:rPr>
              <a:t>Epagomenai</a:t>
            </a:r>
            <a:endParaRPr lang="en-US" sz="1200" b="1"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29214059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TEX\00_ANTIKYTHERA_MECHANISM\Images_2007\Antikythera_Mechanism_Drawing_XM-simple.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486544" y="2251759"/>
            <a:ext cx="4148455" cy="8051800"/>
          </a:xfrm>
          <a:prstGeom prst="rect">
            <a:avLst/>
          </a:prstGeom>
          <a:noFill/>
        </p:spPr>
      </p:pic>
      <p:sp>
        <p:nvSpPr>
          <p:cNvPr id="5" name="Τίτλος 1"/>
          <p:cNvSpPr txBox="1">
            <a:spLocks/>
          </p:cNvSpPr>
          <p:nvPr/>
        </p:nvSpPr>
        <p:spPr>
          <a:xfrm>
            <a:off x="3925417" y="4967630"/>
            <a:ext cx="2664296" cy="778262"/>
          </a:xfrm>
          <a:prstGeom prst="rect">
            <a:avLst/>
          </a:prstGeom>
        </p:spPr>
        <p:txBody>
          <a:bodyPr vert="horz" lIns="93066" tIns="46533" rIns="93066" bIns="46533" rtlCol="0" anchor="ctr">
            <a:normAutofit fontScale="97500"/>
          </a:bodyPr>
          <a:lstStyle>
            <a:lvl1pPr algn="ctr" defTabSz="930661" rtl="0" eaLnBrk="1" latinLnBrk="0" hangingPunct="1">
              <a:spcBef>
                <a:spcPct val="0"/>
              </a:spcBef>
              <a:buNone/>
              <a:defRPr sz="4500" kern="1200">
                <a:solidFill>
                  <a:schemeClr val="tx1"/>
                </a:solidFill>
                <a:latin typeface="+mj-lt"/>
                <a:ea typeface="+mj-ea"/>
                <a:cs typeface="+mj-cs"/>
              </a:defRPr>
            </a:lvl1pPr>
          </a:lstStyle>
          <a:p>
            <a:r>
              <a:rPr lang="el-GR" dirty="0"/>
              <a:t>κίονες</a:t>
            </a:r>
          </a:p>
        </p:txBody>
      </p:sp>
      <p:sp>
        <p:nvSpPr>
          <p:cNvPr id="6" name="Τίτλος 5"/>
          <p:cNvSpPr>
            <a:spLocks noGrp="1"/>
          </p:cNvSpPr>
          <p:nvPr>
            <p:ph type="title"/>
          </p:nvPr>
        </p:nvSpPr>
        <p:spPr/>
        <p:txBody>
          <a:bodyPr>
            <a:normAutofit fontScale="90000"/>
          </a:bodyPr>
          <a:lstStyle/>
          <a:p>
            <a:r>
              <a:rPr lang="el-GR" dirty="0"/>
              <a:t>Η Μορφή του ήταν  αρχαίου όπως ενός ναού, </a:t>
            </a:r>
            <a:br>
              <a:rPr lang="el-GR" dirty="0"/>
            </a:br>
            <a:r>
              <a:rPr lang="el-GR" dirty="0"/>
              <a:t>Ροκοκό!</a:t>
            </a:r>
          </a:p>
        </p:txBody>
      </p:sp>
      <p:sp>
        <p:nvSpPr>
          <p:cNvPr id="7" name="Τίτλος 1"/>
          <p:cNvSpPr txBox="1">
            <a:spLocks/>
          </p:cNvSpPr>
          <p:nvPr/>
        </p:nvSpPr>
        <p:spPr>
          <a:xfrm>
            <a:off x="3925417" y="8321020"/>
            <a:ext cx="2664296" cy="778262"/>
          </a:xfrm>
          <a:prstGeom prst="rect">
            <a:avLst/>
          </a:prstGeom>
        </p:spPr>
        <p:txBody>
          <a:bodyPr vert="horz" lIns="93066" tIns="46533" rIns="93066" bIns="46533" rtlCol="0" anchor="ctr">
            <a:normAutofit fontScale="97500"/>
          </a:bodyPr>
          <a:lstStyle>
            <a:lvl1pPr algn="ctr" defTabSz="930661" rtl="0" eaLnBrk="1" latinLnBrk="0" hangingPunct="1">
              <a:spcBef>
                <a:spcPct val="0"/>
              </a:spcBef>
              <a:buNone/>
              <a:defRPr sz="4500" kern="1200">
                <a:solidFill>
                  <a:schemeClr val="tx1"/>
                </a:solidFill>
                <a:latin typeface="+mj-lt"/>
                <a:ea typeface="+mj-ea"/>
                <a:cs typeface="+mj-cs"/>
              </a:defRPr>
            </a:lvl1pPr>
          </a:lstStyle>
          <a:p>
            <a:r>
              <a:rPr lang="el-GR"/>
              <a:t>αγαλμάτια</a:t>
            </a:r>
            <a:endParaRPr lang="el-GR" dirty="0"/>
          </a:p>
        </p:txBody>
      </p:sp>
      <p:sp>
        <p:nvSpPr>
          <p:cNvPr id="8" name="Τίτλος 1"/>
          <p:cNvSpPr txBox="1">
            <a:spLocks/>
          </p:cNvSpPr>
          <p:nvPr/>
        </p:nvSpPr>
        <p:spPr>
          <a:xfrm>
            <a:off x="3006824" y="3085175"/>
            <a:ext cx="2664296" cy="706254"/>
          </a:xfrm>
          <a:prstGeom prst="rect">
            <a:avLst/>
          </a:prstGeom>
        </p:spPr>
        <p:txBody>
          <a:bodyPr vert="horz" lIns="93066" tIns="46533" rIns="93066" bIns="46533" rtlCol="0" anchor="ctr">
            <a:normAutofit fontScale="97500" lnSpcReduction="10000"/>
          </a:bodyPr>
          <a:lstStyle>
            <a:lvl1pPr algn="ctr" defTabSz="930661" rtl="0" eaLnBrk="1" latinLnBrk="0" hangingPunct="1">
              <a:spcBef>
                <a:spcPct val="0"/>
              </a:spcBef>
              <a:buNone/>
              <a:defRPr sz="4500" kern="1200">
                <a:solidFill>
                  <a:schemeClr val="tx1"/>
                </a:solidFill>
                <a:latin typeface="+mj-lt"/>
                <a:ea typeface="+mj-ea"/>
                <a:cs typeface="+mj-cs"/>
              </a:defRPr>
            </a:lvl1pPr>
          </a:lstStyle>
          <a:p>
            <a:r>
              <a:rPr lang="el-GR" dirty="0"/>
              <a:t>αγαλμάτια</a:t>
            </a:r>
          </a:p>
        </p:txBody>
      </p:sp>
    </p:spTree>
    <p:extLst>
      <p:ext uri="{BB962C8B-B14F-4D97-AF65-F5344CB8AC3E}">
        <p14:creationId xmlns:p14="http://schemas.microsoft.com/office/powerpoint/2010/main" val="14794538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 y="269950"/>
            <a:ext cx="6377698" cy="11071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41098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1C3D57E4-B8F5-18E4-318C-1C1267448B9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874703"/>
            <a:ext cx="6589713" cy="9591693"/>
          </a:xfrm>
          <a:prstGeom prst="rect">
            <a:avLst/>
          </a:prstGeom>
        </p:spPr>
      </p:pic>
    </p:spTree>
    <p:extLst>
      <p:ext uri="{BB962C8B-B14F-4D97-AF65-F5344CB8AC3E}">
        <p14:creationId xmlns:p14="http://schemas.microsoft.com/office/powerpoint/2010/main" val="33218962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3138" y="3518249"/>
            <a:ext cx="6454345" cy="78228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46134" y="5166494"/>
            <a:ext cx="3188352" cy="5525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32601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3503905"/>
            <a:ext cx="6454345" cy="78228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08979" y="5166494"/>
            <a:ext cx="2926037" cy="5516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26101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1376" y="1218858"/>
            <a:ext cx="6489463" cy="101222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32481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email">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bwMode="auto">
          <a:xfrm>
            <a:off x="198512" y="1062038"/>
            <a:ext cx="6137278" cy="9950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87804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email">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bwMode="auto">
          <a:xfrm>
            <a:off x="198512" y="1062038"/>
            <a:ext cx="6137278" cy="9950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494656" y="3601557"/>
            <a:ext cx="3528392" cy="6114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88464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email">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bwMode="auto">
          <a:xfrm>
            <a:off x="198512" y="1062038"/>
            <a:ext cx="6137278" cy="9950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25628" y="3682579"/>
            <a:ext cx="3231597" cy="60924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75613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32466" y="1062038"/>
            <a:ext cx="5930742" cy="1890183"/>
          </a:xfrm>
        </p:spPr>
        <p:txBody>
          <a:bodyPr/>
          <a:lstStyle/>
          <a:p>
            <a:endParaRPr lang="el-GR"/>
          </a:p>
        </p:txBody>
      </p:sp>
      <p:sp>
        <p:nvSpPr>
          <p:cNvPr id="3" name="Θέση περιεχομένου 2"/>
          <p:cNvSpPr>
            <a:spLocks noGrp="1"/>
          </p:cNvSpPr>
          <p:nvPr>
            <p:ph idx="1"/>
          </p:nvPr>
        </p:nvSpPr>
        <p:spPr>
          <a:xfrm>
            <a:off x="532466" y="3254126"/>
            <a:ext cx="5930742" cy="7484602"/>
          </a:xfrm>
        </p:spPr>
        <p:txBody>
          <a:bodyPr/>
          <a:lstStyle/>
          <a:p>
            <a:endParaRPr lang="el-GR"/>
          </a:p>
        </p:txBody>
      </p:sp>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2979" y="1233537"/>
            <a:ext cx="6103169" cy="8717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25628" y="3090330"/>
            <a:ext cx="3384377" cy="6380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56051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32466" y="1062038"/>
            <a:ext cx="5930742" cy="1890183"/>
          </a:xfrm>
        </p:spPr>
        <p:txBody>
          <a:bodyPr/>
          <a:lstStyle/>
          <a:p>
            <a:endParaRPr lang="el-GR"/>
          </a:p>
        </p:txBody>
      </p:sp>
      <p:sp>
        <p:nvSpPr>
          <p:cNvPr id="3" name="Θέση περιεχομένου 2"/>
          <p:cNvSpPr>
            <a:spLocks noGrp="1"/>
          </p:cNvSpPr>
          <p:nvPr>
            <p:ph idx="1"/>
          </p:nvPr>
        </p:nvSpPr>
        <p:spPr>
          <a:xfrm>
            <a:off x="532466" y="3254126"/>
            <a:ext cx="5930742" cy="7484602"/>
          </a:xfrm>
        </p:spPr>
        <p:txBody>
          <a:bodyPr/>
          <a:lstStyle/>
          <a:p>
            <a:endParaRPr lang="el-GR"/>
          </a:p>
        </p:txBody>
      </p:sp>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2979" y="1233537"/>
            <a:ext cx="6103169" cy="8717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64418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32466" y="1062038"/>
            <a:ext cx="5930742" cy="1890183"/>
          </a:xfrm>
        </p:spPr>
        <p:txBody>
          <a:bodyPr/>
          <a:lstStyle/>
          <a:p>
            <a:endParaRPr lang="el-GR"/>
          </a:p>
        </p:txBody>
      </p:sp>
      <p:sp>
        <p:nvSpPr>
          <p:cNvPr id="3" name="Θέση περιεχομένου 2"/>
          <p:cNvSpPr>
            <a:spLocks noGrp="1"/>
          </p:cNvSpPr>
          <p:nvPr>
            <p:ph idx="1"/>
          </p:nvPr>
        </p:nvSpPr>
        <p:spPr>
          <a:xfrm>
            <a:off x="532466" y="3254126"/>
            <a:ext cx="5930742" cy="7484602"/>
          </a:xfrm>
        </p:spPr>
        <p:txBody>
          <a:bodyPr/>
          <a:lstStyle/>
          <a:p>
            <a:endParaRPr lang="el-GR"/>
          </a:p>
        </p:txBody>
      </p:sp>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2979" y="1233537"/>
            <a:ext cx="6103169" cy="8717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94656" y="3110063"/>
            <a:ext cx="3672408" cy="63642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98058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32466" y="1062038"/>
            <a:ext cx="5930742" cy="1890183"/>
          </a:xfrm>
        </p:spPr>
        <p:txBody>
          <a:bodyPr/>
          <a:lstStyle/>
          <a:p>
            <a:endParaRPr lang="el-GR"/>
          </a:p>
        </p:txBody>
      </p:sp>
      <p:sp>
        <p:nvSpPr>
          <p:cNvPr id="3" name="Θέση περιεχομένου 2"/>
          <p:cNvSpPr>
            <a:spLocks noGrp="1"/>
          </p:cNvSpPr>
          <p:nvPr>
            <p:ph idx="1"/>
          </p:nvPr>
        </p:nvSpPr>
        <p:spPr>
          <a:xfrm>
            <a:off x="532466" y="3254126"/>
            <a:ext cx="5930742" cy="7484602"/>
          </a:xfrm>
        </p:spPr>
        <p:txBody>
          <a:bodyPr/>
          <a:lstStyle/>
          <a:p>
            <a:endParaRPr lang="el-GR"/>
          </a:p>
        </p:txBody>
      </p:sp>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2979" y="1233537"/>
            <a:ext cx="6103169" cy="8717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25628" y="3090330"/>
            <a:ext cx="3384377" cy="6380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05329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04474" y="846014"/>
            <a:ext cx="5930742" cy="1890183"/>
          </a:xfrm>
        </p:spPr>
        <p:txBody>
          <a:bodyPr/>
          <a:lstStyle/>
          <a:p>
            <a:endParaRPr lang="el-GR"/>
          </a:p>
        </p:txBody>
      </p:sp>
      <p:sp>
        <p:nvSpPr>
          <p:cNvPr id="3" name="Θέση περιεχομένου 2"/>
          <p:cNvSpPr>
            <a:spLocks noGrp="1"/>
          </p:cNvSpPr>
          <p:nvPr>
            <p:ph idx="1"/>
          </p:nvPr>
        </p:nvSpPr>
        <p:spPr>
          <a:xfrm>
            <a:off x="604474" y="3038102"/>
            <a:ext cx="5930742" cy="7484602"/>
          </a:xfrm>
        </p:spPr>
        <p:txBody>
          <a:bodyPr/>
          <a:lstStyle/>
          <a:p>
            <a:endParaRPr lang="el-GR"/>
          </a:p>
        </p:txBody>
      </p:sp>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3501" y="1309863"/>
            <a:ext cx="5688632" cy="8766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597785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04474" y="846014"/>
            <a:ext cx="5930742" cy="1890183"/>
          </a:xfrm>
        </p:spPr>
        <p:txBody>
          <a:bodyPr/>
          <a:lstStyle/>
          <a:p>
            <a:endParaRPr lang="el-GR"/>
          </a:p>
        </p:txBody>
      </p:sp>
      <p:sp>
        <p:nvSpPr>
          <p:cNvPr id="3" name="Θέση περιεχομένου 2"/>
          <p:cNvSpPr>
            <a:spLocks noGrp="1"/>
          </p:cNvSpPr>
          <p:nvPr>
            <p:ph idx="1"/>
          </p:nvPr>
        </p:nvSpPr>
        <p:spPr>
          <a:xfrm>
            <a:off x="604474" y="3038102"/>
            <a:ext cx="5930742" cy="7484602"/>
          </a:xfrm>
        </p:spPr>
        <p:txBody>
          <a:bodyPr/>
          <a:lstStyle/>
          <a:p>
            <a:endParaRPr lang="el-GR"/>
          </a:p>
        </p:txBody>
      </p:sp>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3501" y="1309863"/>
            <a:ext cx="5688632" cy="8766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66664" y="3463545"/>
            <a:ext cx="3600400" cy="6239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65297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04474" y="846014"/>
            <a:ext cx="5930742" cy="1890183"/>
          </a:xfrm>
        </p:spPr>
        <p:txBody>
          <a:bodyPr/>
          <a:lstStyle/>
          <a:p>
            <a:endParaRPr lang="el-GR"/>
          </a:p>
        </p:txBody>
      </p:sp>
      <p:sp>
        <p:nvSpPr>
          <p:cNvPr id="3" name="Θέση περιεχομένου 2"/>
          <p:cNvSpPr>
            <a:spLocks noGrp="1"/>
          </p:cNvSpPr>
          <p:nvPr>
            <p:ph idx="1"/>
          </p:nvPr>
        </p:nvSpPr>
        <p:spPr>
          <a:xfrm>
            <a:off x="604474" y="3038102"/>
            <a:ext cx="5930742" cy="7484602"/>
          </a:xfrm>
        </p:spPr>
        <p:txBody>
          <a:bodyPr/>
          <a:lstStyle/>
          <a:p>
            <a:endParaRPr lang="el-GR"/>
          </a:p>
        </p:txBody>
      </p:sp>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3501" y="1309863"/>
            <a:ext cx="5688632" cy="8766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25628" y="3326087"/>
            <a:ext cx="3528392" cy="62528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11777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3074" name="Picture 2" descr="D:\TEX\01_ANTIKYTHERA_MECHANISM\Images_2007\0030PTM-manual-blue.gi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8507" y="585562"/>
            <a:ext cx="6012926" cy="4349815"/>
          </a:xfrm>
          <a:prstGeom prst="rect">
            <a:avLst/>
          </a:prstGeom>
          <a:noFill/>
          <a:extLst>
            <a:ext uri="{909E8E84-426E-40DD-AFC4-6F175D3DCCD1}">
              <a14:hiddenFill xmlns:a14="http://schemas.microsoft.com/office/drawing/2010/main">
                <a:solidFill>
                  <a:srgbClr val="FFFFFF"/>
                </a:solidFill>
              </a14:hiddenFill>
            </a:ext>
          </a:extLst>
        </p:spPr>
      </p:pic>
      <p:sp>
        <p:nvSpPr>
          <p:cNvPr id="5" name="Θέση περιεχομένου 2"/>
          <p:cNvSpPr txBox="1">
            <a:spLocks/>
          </p:cNvSpPr>
          <p:nvPr/>
        </p:nvSpPr>
        <p:spPr>
          <a:xfrm>
            <a:off x="329486" y="9558981"/>
            <a:ext cx="5930742" cy="571881"/>
          </a:xfrm>
          <a:prstGeom prst="rect">
            <a:avLst/>
          </a:prstGeom>
        </p:spPr>
        <p:txBody>
          <a:bodyPr vert="horz" lIns="93066" tIns="46533" rIns="93066" bIns="46533" rtlCol="0">
            <a:normAutofit fontScale="92500"/>
          </a:bodyPr>
          <a:lstStyle>
            <a:lvl1pPr marL="348997" indent="-348997" algn="l" defTabSz="930661" rtl="0" eaLnBrk="1" latinLnBrk="0" hangingPunct="1">
              <a:spcBef>
                <a:spcPct val="20000"/>
              </a:spcBef>
              <a:buFont typeface="Arial" panose="020B0604020202020204" pitchFamily="34" charset="0"/>
              <a:buChar char="•"/>
              <a:defRPr sz="3300" kern="1200">
                <a:solidFill>
                  <a:schemeClr val="tx1"/>
                </a:solidFill>
                <a:latin typeface="+mn-lt"/>
                <a:ea typeface="+mn-ea"/>
                <a:cs typeface="+mn-cs"/>
              </a:defRPr>
            </a:lvl1pPr>
            <a:lvl2pPr marL="756162" indent="-290832" algn="l" defTabSz="930661"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63326" indent="-232666" algn="l" defTabSz="930661"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28657" indent="-232666" algn="l" defTabSz="93066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93989" indent="-232666" algn="l" defTabSz="93066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59319" indent="-232666" algn="l" defTabSz="93066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24650" indent="-232666" algn="l" defTabSz="93066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89980" indent="-232666" algn="l" defTabSz="93066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55311" indent="-232666" algn="l" defTabSz="93066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l-GR" dirty="0"/>
              <a:t>Ένα τμήμα του εγχειριδίου  χρήσης</a:t>
            </a:r>
          </a:p>
        </p:txBody>
      </p:sp>
    </p:spTree>
    <p:extLst>
      <p:ext uri="{BB962C8B-B14F-4D97-AF65-F5344CB8AC3E}">
        <p14:creationId xmlns:p14="http://schemas.microsoft.com/office/powerpoint/2010/main" val="34902367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υποσέλιδου 1">
            <a:extLst>
              <a:ext uri="{FF2B5EF4-FFF2-40B4-BE49-F238E27FC236}">
                <a16:creationId xmlns:a16="http://schemas.microsoft.com/office/drawing/2014/main" id="{91FB4F4C-1A0E-5CCD-CC7A-B06167A5DF8B}"/>
              </a:ext>
            </a:extLst>
          </p:cNvPr>
          <p:cNvSpPr>
            <a:spLocks noGrp="1"/>
          </p:cNvSpPr>
          <p:nvPr>
            <p:ph type="ftr" idx="11"/>
          </p:nvPr>
        </p:nvSpPr>
        <p:spPr/>
        <p:txBody>
          <a:bodyPr/>
          <a:lstStyle/>
          <a:p>
            <a:r>
              <a:rPr lang="el-GR" dirty="0"/>
              <a:t>Θα </a:t>
            </a:r>
            <a:r>
              <a:rPr lang="el-GR" dirty="0" err="1"/>
              <a:t>φτιάηουμε</a:t>
            </a:r>
            <a:r>
              <a:rPr lang="el-GR" dirty="0"/>
              <a:t> ένα απλούστερο χωρίς τους πλανήτες</a:t>
            </a:r>
          </a:p>
        </p:txBody>
      </p:sp>
      <p:sp>
        <p:nvSpPr>
          <p:cNvPr id="9" name="Ορθογώνιο 8">
            <a:extLst>
              <a:ext uri="{FF2B5EF4-FFF2-40B4-BE49-F238E27FC236}">
                <a16:creationId xmlns:a16="http://schemas.microsoft.com/office/drawing/2014/main" id="{8309BB64-ABF9-3394-72D5-1BA4F08F2DBD}"/>
              </a:ext>
            </a:extLst>
          </p:cNvPr>
          <p:cNvSpPr/>
          <p:nvPr/>
        </p:nvSpPr>
        <p:spPr>
          <a:xfrm>
            <a:off x="80344" y="3514984"/>
            <a:ext cx="1199157" cy="3954480"/>
          </a:xfrm>
          <a:prstGeom prst="rect">
            <a:avLst/>
          </a:prstGeom>
        </p:spPr>
        <p:txBody>
          <a:bodyPr wrap="square" lIns="10226" tIns="5112" rIns="10226" bIns="5112">
            <a:spAutoFit/>
          </a:bodyPr>
          <a:lstStyle/>
          <a:p>
            <a:r>
              <a:rPr lang="en-AU" sz="463" dirty="0" err="1">
                <a:solidFill>
                  <a:schemeClr val="accent1">
                    <a:lumMod val="20000"/>
                    <a:lumOff val="80000"/>
                  </a:schemeClr>
                </a:solidFill>
                <a:effectLst>
                  <a:outerShdw blurRad="38100" dist="38100" dir="2700000" algn="tl">
                    <a:srgbClr val="000000">
                      <a:alpha val="43137"/>
                    </a:srgbClr>
                  </a:outerShdw>
                </a:effectLst>
                <a:latin typeface="Roboto" panose="02000000000000000000" pitchFamily="2" charset="0"/>
              </a:rPr>
              <a:t>Construcción</a:t>
            </a:r>
            <a:endParaRPr lang="en-US" sz="463" dirty="0">
              <a:solidFill>
                <a:schemeClr val="accent1">
                  <a:lumMod val="20000"/>
                  <a:lumOff val="80000"/>
                </a:schemeClr>
              </a:solidFill>
              <a:effectLst>
                <a:outerShdw blurRad="38100" dist="38100" dir="2700000" algn="tl">
                  <a:srgbClr val="000000">
                    <a:alpha val="43137"/>
                  </a:srgbClr>
                </a:outerShdw>
              </a:effectLst>
            </a:endParaRPr>
          </a:p>
          <a:p>
            <a:r>
              <a:rPr lang="en-US" sz="463" dirty="0">
                <a:solidFill>
                  <a:schemeClr val="accent1">
                    <a:lumMod val="20000"/>
                    <a:lumOff val="80000"/>
                  </a:schemeClr>
                </a:solidFill>
              </a:rPr>
              <a:t>Construction</a:t>
            </a:r>
          </a:p>
          <a:p>
            <a:r>
              <a:rPr lang="el-GR" sz="463" b="1" dirty="0">
                <a:solidFill>
                  <a:schemeClr val="accent1">
                    <a:lumMod val="20000"/>
                    <a:lumOff val="80000"/>
                  </a:schemeClr>
                </a:solidFill>
              </a:rPr>
              <a:t>Κατασκευή</a:t>
            </a:r>
          </a:p>
          <a:p>
            <a:endParaRPr lang="en-US" sz="1081" dirty="0">
              <a:solidFill>
                <a:schemeClr val="accent1">
                  <a:lumMod val="20000"/>
                  <a:lumOff val="80000"/>
                </a:schemeClr>
              </a:solidFill>
            </a:endParaRPr>
          </a:p>
          <a:p>
            <a:r>
              <a:rPr lang="la-Latn" sz="1081" dirty="0">
                <a:solidFill>
                  <a:schemeClr val="accent1">
                    <a:lumMod val="20000"/>
                    <a:lumOff val="80000"/>
                  </a:schemeClr>
                </a:solidFill>
              </a:rPr>
              <a:t>Universidad de Sonora</a:t>
            </a:r>
            <a:endParaRPr lang="en-US" sz="1081" dirty="0">
              <a:solidFill>
                <a:schemeClr val="accent1">
                  <a:lumMod val="20000"/>
                  <a:lumOff val="80000"/>
                </a:schemeClr>
              </a:solidFill>
            </a:endParaRPr>
          </a:p>
          <a:p>
            <a:r>
              <a:rPr lang="la-Latn" sz="1081" dirty="0">
                <a:solidFill>
                  <a:schemeClr val="accent1">
                    <a:lumMod val="20000"/>
                    <a:lumOff val="80000"/>
                  </a:schemeClr>
                </a:solidFill>
              </a:rPr>
              <a:t>Relojes Olvera</a:t>
            </a:r>
            <a:r>
              <a:rPr lang="el-GR" sz="1081" dirty="0">
                <a:solidFill>
                  <a:schemeClr val="accent1">
                    <a:lumMod val="20000"/>
                    <a:lumOff val="80000"/>
                  </a:schemeClr>
                </a:solidFill>
              </a:rPr>
              <a:t> </a:t>
            </a:r>
            <a:r>
              <a:rPr lang="el-GR" sz="1081" dirty="0" err="1">
                <a:solidFill>
                  <a:schemeClr val="accent1">
                    <a:lumMod val="20000"/>
                    <a:lumOff val="80000"/>
                  </a:schemeClr>
                </a:solidFill>
              </a:rPr>
              <a:t>ΙΙΙ</a:t>
            </a:r>
            <a:r>
              <a:rPr lang="el-GR" sz="1081" dirty="0">
                <a:solidFill>
                  <a:schemeClr val="accent1">
                    <a:lumMod val="20000"/>
                    <a:lumOff val="80000"/>
                  </a:schemeClr>
                </a:solidFill>
              </a:rPr>
              <a:t> </a:t>
            </a:r>
            <a:r>
              <a:rPr lang="en-US" sz="1081" dirty="0" err="1">
                <a:solidFill>
                  <a:schemeClr val="accent1">
                    <a:lumMod val="20000"/>
                    <a:lumOff val="80000"/>
                  </a:schemeClr>
                </a:solidFill>
              </a:rPr>
              <a:t>Generacion</a:t>
            </a:r>
            <a:endParaRPr lang="en-US" sz="1081" dirty="0">
              <a:solidFill>
                <a:schemeClr val="accent1">
                  <a:lumMod val="20000"/>
                  <a:lumOff val="80000"/>
                </a:schemeClr>
              </a:solidFill>
            </a:endParaRPr>
          </a:p>
          <a:p>
            <a:r>
              <a:rPr lang="en-GB" sz="1081" dirty="0">
                <a:solidFill>
                  <a:schemeClr val="accent1">
                    <a:lumMod val="20000"/>
                    <a:lumOff val="80000"/>
                  </a:schemeClr>
                </a:solidFill>
                <a:effectLst>
                  <a:outerShdw blurRad="38100" dist="38100" dir="2700000" algn="tl">
                    <a:srgbClr val="000000">
                      <a:alpha val="43137"/>
                    </a:srgbClr>
                  </a:outerShdw>
                </a:effectLst>
              </a:rPr>
              <a:t>National and </a:t>
            </a:r>
            <a:r>
              <a:rPr lang="en-GB" sz="1081" dirty="0" err="1">
                <a:solidFill>
                  <a:schemeClr val="accent1">
                    <a:lumMod val="20000"/>
                    <a:lumOff val="80000"/>
                  </a:schemeClr>
                </a:solidFill>
                <a:effectLst>
                  <a:outerShdw blurRad="38100" dist="38100" dir="2700000" algn="tl">
                    <a:srgbClr val="000000">
                      <a:alpha val="43137"/>
                    </a:srgbClr>
                  </a:outerShdw>
                </a:effectLst>
              </a:rPr>
              <a:t>Kapodistrian</a:t>
            </a:r>
            <a:r>
              <a:rPr lang="en-GB" sz="1081" dirty="0">
                <a:solidFill>
                  <a:schemeClr val="accent1">
                    <a:lumMod val="20000"/>
                    <a:lumOff val="80000"/>
                  </a:schemeClr>
                </a:solidFill>
                <a:effectLst>
                  <a:outerShdw blurRad="38100" dist="38100" dir="2700000" algn="tl">
                    <a:srgbClr val="000000">
                      <a:alpha val="43137"/>
                    </a:srgbClr>
                  </a:outerShdw>
                </a:effectLst>
              </a:rPr>
              <a:t> University of Athens </a:t>
            </a:r>
            <a:endParaRPr lang="en-US" sz="1081" dirty="0">
              <a:solidFill>
                <a:schemeClr val="accent1">
                  <a:lumMod val="20000"/>
                  <a:lumOff val="80000"/>
                </a:schemeClr>
              </a:solidFill>
            </a:endParaRPr>
          </a:p>
          <a:p>
            <a:r>
              <a:rPr lang="en-US" sz="1081" dirty="0">
                <a:solidFill>
                  <a:schemeClr val="accent1">
                    <a:lumMod val="20000"/>
                    <a:lumOff val="80000"/>
                  </a:schemeClr>
                </a:solidFill>
              </a:rPr>
              <a:t>Dr </a:t>
            </a:r>
            <a:r>
              <a:rPr lang="el-GR" sz="1081" dirty="0" err="1">
                <a:solidFill>
                  <a:schemeClr val="accent1">
                    <a:lumMod val="20000"/>
                    <a:lumOff val="80000"/>
                  </a:schemeClr>
                </a:solidFill>
              </a:rPr>
              <a:t>Raul</a:t>
            </a:r>
            <a:r>
              <a:rPr lang="el-GR" sz="1081" dirty="0">
                <a:solidFill>
                  <a:schemeClr val="accent1">
                    <a:lumMod val="20000"/>
                    <a:lumOff val="80000"/>
                  </a:schemeClr>
                </a:solidFill>
              </a:rPr>
              <a:t> </a:t>
            </a:r>
            <a:r>
              <a:rPr lang="el-GR" sz="1081" dirty="0" err="1">
                <a:solidFill>
                  <a:schemeClr val="accent1">
                    <a:lumMod val="20000"/>
                    <a:lumOff val="80000"/>
                  </a:schemeClr>
                </a:solidFill>
              </a:rPr>
              <a:t>Perez-Enriquez</a:t>
            </a:r>
            <a:endParaRPr lang="el-GR" sz="1081" dirty="0">
              <a:solidFill>
                <a:schemeClr val="accent1">
                  <a:lumMod val="20000"/>
                  <a:lumOff val="80000"/>
                </a:schemeClr>
              </a:solidFill>
            </a:endParaRPr>
          </a:p>
          <a:p>
            <a:r>
              <a:rPr lang="en-US" sz="1081" dirty="0">
                <a:solidFill>
                  <a:schemeClr val="accent1">
                    <a:lumMod val="20000"/>
                    <a:lumOff val="80000"/>
                  </a:schemeClr>
                </a:solidFill>
              </a:rPr>
              <a:t>Dr </a:t>
            </a:r>
            <a:r>
              <a:rPr lang="el-GR" sz="1081" dirty="0" err="1">
                <a:solidFill>
                  <a:schemeClr val="accent1">
                    <a:lumMod val="20000"/>
                    <a:lumOff val="80000"/>
                  </a:schemeClr>
                </a:solidFill>
              </a:rPr>
              <a:t>Julio</a:t>
            </a:r>
            <a:r>
              <a:rPr lang="el-GR" sz="1081" dirty="0">
                <a:solidFill>
                  <a:schemeClr val="accent1">
                    <a:lumMod val="20000"/>
                    <a:lumOff val="80000"/>
                  </a:schemeClr>
                </a:solidFill>
              </a:rPr>
              <a:t> </a:t>
            </a:r>
            <a:r>
              <a:rPr lang="el-GR" sz="1081" dirty="0" err="1">
                <a:solidFill>
                  <a:schemeClr val="accent1">
                    <a:lumMod val="20000"/>
                    <a:lumOff val="80000"/>
                  </a:schemeClr>
                </a:solidFill>
              </a:rPr>
              <a:t>Cesar</a:t>
            </a:r>
            <a:r>
              <a:rPr lang="el-GR" sz="1081" dirty="0">
                <a:solidFill>
                  <a:schemeClr val="accent1">
                    <a:lumMod val="20000"/>
                    <a:lumOff val="80000"/>
                  </a:schemeClr>
                </a:solidFill>
              </a:rPr>
              <a:t> </a:t>
            </a:r>
            <a:r>
              <a:rPr lang="el-GR" sz="1081" dirty="0" err="1">
                <a:solidFill>
                  <a:schemeClr val="accent1">
                    <a:lumMod val="20000"/>
                    <a:lumOff val="80000"/>
                  </a:schemeClr>
                </a:solidFill>
              </a:rPr>
              <a:t>Saucedo</a:t>
            </a:r>
            <a:r>
              <a:rPr lang="el-GR" sz="1081" dirty="0">
                <a:solidFill>
                  <a:schemeClr val="accent1">
                    <a:lumMod val="20000"/>
                    <a:lumOff val="80000"/>
                  </a:schemeClr>
                </a:solidFill>
              </a:rPr>
              <a:t> </a:t>
            </a:r>
            <a:r>
              <a:rPr lang="el-GR" sz="1081" dirty="0" err="1">
                <a:solidFill>
                  <a:schemeClr val="accent1">
                    <a:lumMod val="20000"/>
                    <a:lumOff val="80000"/>
                  </a:schemeClr>
                </a:solidFill>
              </a:rPr>
              <a:t>Morales</a:t>
            </a:r>
            <a:endParaRPr lang="el-GR" sz="1081" dirty="0">
              <a:solidFill>
                <a:schemeClr val="accent1">
                  <a:lumMod val="20000"/>
                  <a:lumOff val="80000"/>
                </a:schemeClr>
              </a:solidFill>
            </a:endParaRPr>
          </a:p>
          <a:p>
            <a:r>
              <a:rPr lang="en-US" sz="1081" dirty="0">
                <a:solidFill>
                  <a:schemeClr val="accent1">
                    <a:lumMod val="20000"/>
                    <a:lumOff val="80000"/>
                  </a:schemeClr>
                </a:solidFill>
              </a:rPr>
              <a:t>Dr E</a:t>
            </a:r>
            <a:r>
              <a:rPr lang="el-GR" sz="1081" dirty="0" err="1">
                <a:solidFill>
                  <a:schemeClr val="accent1">
                    <a:lumMod val="20000"/>
                    <a:lumOff val="80000"/>
                  </a:schemeClr>
                </a:solidFill>
              </a:rPr>
              <a:t>zequiel</a:t>
            </a:r>
            <a:r>
              <a:rPr lang="el-GR" sz="1081" dirty="0">
                <a:solidFill>
                  <a:schemeClr val="accent1">
                    <a:lumMod val="20000"/>
                    <a:lumOff val="80000"/>
                  </a:schemeClr>
                </a:solidFill>
              </a:rPr>
              <a:t> </a:t>
            </a:r>
            <a:r>
              <a:rPr lang="en-US" sz="1081" dirty="0">
                <a:solidFill>
                  <a:schemeClr val="accent1">
                    <a:lumMod val="20000"/>
                    <a:lumOff val="80000"/>
                  </a:schemeClr>
                </a:solidFill>
              </a:rPr>
              <a:t>R</a:t>
            </a:r>
            <a:r>
              <a:rPr lang="el-GR" sz="1081" dirty="0" err="1">
                <a:solidFill>
                  <a:schemeClr val="accent1">
                    <a:lumMod val="20000"/>
                    <a:lumOff val="80000"/>
                  </a:schemeClr>
                </a:solidFill>
              </a:rPr>
              <a:t>odriguez</a:t>
            </a:r>
            <a:r>
              <a:rPr lang="el-GR" sz="1081" dirty="0">
                <a:solidFill>
                  <a:schemeClr val="accent1">
                    <a:lumMod val="20000"/>
                    <a:lumOff val="80000"/>
                  </a:schemeClr>
                </a:solidFill>
              </a:rPr>
              <a:t> </a:t>
            </a:r>
          </a:p>
          <a:p>
            <a:r>
              <a:rPr lang="en-US" sz="1081" dirty="0">
                <a:solidFill>
                  <a:schemeClr val="accent1">
                    <a:lumMod val="20000"/>
                    <a:lumOff val="80000"/>
                  </a:schemeClr>
                </a:solidFill>
              </a:rPr>
              <a:t>Jauregui </a:t>
            </a:r>
            <a:endParaRPr lang="el-GR" sz="1081" dirty="0">
              <a:solidFill>
                <a:schemeClr val="accent1">
                  <a:lumMod val="20000"/>
                  <a:lumOff val="80000"/>
                </a:schemeClr>
              </a:solidFill>
            </a:endParaRPr>
          </a:p>
          <a:p>
            <a:r>
              <a:rPr lang="en-US" sz="1081" dirty="0">
                <a:solidFill>
                  <a:schemeClr val="accent1">
                    <a:lumMod val="20000"/>
                    <a:lumOff val="80000"/>
                  </a:schemeClr>
                </a:solidFill>
              </a:rPr>
              <a:t>Dr A</a:t>
            </a:r>
            <a:r>
              <a:rPr lang="el-GR" sz="1081" dirty="0" err="1">
                <a:solidFill>
                  <a:schemeClr val="accent1">
                    <a:lumMod val="20000"/>
                    <a:lumOff val="80000"/>
                  </a:schemeClr>
                </a:solidFill>
              </a:rPr>
              <a:t>rmando</a:t>
            </a:r>
            <a:r>
              <a:rPr lang="el-GR" sz="1081" dirty="0">
                <a:solidFill>
                  <a:schemeClr val="accent1">
                    <a:lumMod val="20000"/>
                    <a:lumOff val="80000"/>
                  </a:schemeClr>
                </a:solidFill>
              </a:rPr>
              <a:t> </a:t>
            </a:r>
            <a:r>
              <a:rPr lang="en-US" sz="1081" dirty="0">
                <a:solidFill>
                  <a:schemeClr val="accent1">
                    <a:lumMod val="20000"/>
                    <a:lumOff val="80000"/>
                  </a:schemeClr>
                </a:solidFill>
              </a:rPr>
              <a:t>A</a:t>
            </a:r>
            <a:r>
              <a:rPr lang="el-GR" sz="1081" dirty="0" err="1">
                <a:solidFill>
                  <a:schemeClr val="accent1">
                    <a:lumMod val="20000"/>
                    <a:lumOff val="80000"/>
                  </a:schemeClr>
                </a:solidFill>
              </a:rPr>
              <a:t>yala</a:t>
            </a:r>
            <a:endParaRPr lang="en-US" sz="1081" dirty="0">
              <a:solidFill>
                <a:schemeClr val="accent1">
                  <a:lumMod val="20000"/>
                  <a:lumOff val="80000"/>
                </a:schemeClr>
              </a:solidFill>
            </a:endParaRPr>
          </a:p>
          <a:p>
            <a:r>
              <a:rPr lang="en-US" sz="1081" dirty="0">
                <a:solidFill>
                  <a:schemeClr val="accent1">
                    <a:lumMod val="20000"/>
                    <a:lumOff val="80000"/>
                  </a:schemeClr>
                </a:solidFill>
              </a:rPr>
              <a:t>Sr Jesus </a:t>
            </a:r>
            <a:endParaRPr lang="el-GR" sz="1081" dirty="0">
              <a:solidFill>
                <a:schemeClr val="accent1">
                  <a:lumMod val="20000"/>
                  <a:lumOff val="80000"/>
                </a:schemeClr>
              </a:solidFill>
            </a:endParaRPr>
          </a:p>
          <a:p>
            <a:r>
              <a:rPr lang="en-US" sz="1081" dirty="0">
                <a:solidFill>
                  <a:schemeClr val="accent1">
                    <a:lumMod val="20000"/>
                    <a:lumOff val="80000"/>
                  </a:schemeClr>
                </a:solidFill>
              </a:rPr>
              <a:t>Clemente Olvera Trejo</a:t>
            </a:r>
          </a:p>
          <a:p>
            <a:r>
              <a:rPr lang="en-US" sz="1081" dirty="0">
                <a:solidFill>
                  <a:schemeClr val="accent1">
                    <a:lumMod val="20000"/>
                    <a:lumOff val="80000"/>
                  </a:schemeClr>
                </a:solidFill>
              </a:rPr>
              <a:t>Sr Ing. Alfredo Carmona</a:t>
            </a:r>
            <a:endParaRPr lang="en-GB" sz="1081" dirty="0">
              <a:solidFill>
                <a:schemeClr val="accent1">
                  <a:lumMod val="20000"/>
                  <a:lumOff val="80000"/>
                </a:schemeClr>
              </a:solidFill>
              <a:effectLst>
                <a:outerShdw blurRad="38100" dist="38100" dir="2700000" algn="tl">
                  <a:srgbClr val="000000">
                    <a:alpha val="43137"/>
                  </a:srgbClr>
                </a:outerShdw>
              </a:effectLst>
            </a:endParaRPr>
          </a:p>
          <a:p>
            <a:r>
              <a:rPr lang="en-GB" sz="1081" dirty="0">
                <a:solidFill>
                  <a:schemeClr val="accent1">
                    <a:lumMod val="20000"/>
                    <a:lumOff val="80000"/>
                  </a:schemeClr>
                </a:solidFill>
                <a:effectLst>
                  <a:outerShdw blurRad="38100" dist="38100" dir="2700000" algn="tl">
                    <a:srgbClr val="000000">
                      <a:alpha val="43137"/>
                    </a:srgbClr>
                  </a:outerShdw>
                </a:effectLst>
              </a:rPr>
              <a:t>X. Moussas </a:t>
            </a:r>
          </a:p>
          <a:p>
            <a:endParaRPr lang="el-GR" sz="463" dirty="0">
              <a:solidFill>
                <a:schemeClr val="accent1">
                  <a:lumMod val="20000"/>
                  <a:lumOff val="80000"/>
                </a:schemeClr>
              </a:solidFill>
            </a:endParaRPr>
          </a:p>
        </p:txBody>
      </p:sp>
      <p:pic>
        <p:nvPicPr>
          <p:cNvPr id="7" name="Picture 6">
            <a:extLst>
              <a:ext uri="{FF2B5EF4-FFF2-40B4-BE49-F238E27FC236}">
                <a16:creationId xmlns:a16="http://schemas.microsoft.com/office/drawing/2014/main" id="{60057EE1-6FB9-89B2-BD5C-E10B373B9D8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69017" y="341958"/>
            <a:ext cx="11605740" cy="9577064"/>
          </a:xfrm>
          <a:prstGeom prst="rect">
            <a:avLst/>
          </a:prstGeom>
        </p:spPr>
      </p:pic>
      <p:grpSp>
        <p:nvGrpSpPr>
          <p:cNvPr id="8" name="Ομάδα 9">
            <a:extLst>
              <a:ext uri="{FF2B5EF4-FFF2-40B4-BE49-F238E27FC236}">
                <a16:creationId xmlns:a16="http://schemas.microsoft.com/office/drawing/2014/main" id="{D7782802-3212-65A9-3E31-B339DBDAA77B}"/>
              </a:ext>
            </a:extLst>
          </p:cNvPr>
          <p:cNvGrpSpPr/>
          <p:nvPr/>
        </p:nvGrpSpPr>
        <p:grpSpPr>
          <a:xfrm>
            <a:off x="591936" y="10371133"/>
            <a:ext cx="1659551" cy="501744"/>
            <a:chOff x="18283468" y="1098423"/>
            <a:chExt cx="24162269" cy="8197120"/>
          </a:xfrm>
        </p:grpSpPr>
        <p:pic>
          <p:nvPicPr>
            <p:cNvPr id="14" name="Picture 7">
              <a:extLst>
                <a:ext uri="{FF2B5EF4-FFF2-40B4-BE49-F238E27FC236}">
                  <a16:creationId xmlns:a16="http://schemas.microsoft.com/office/drawing/2014/main" id="{52DD6850-BFD1-0681-8DC0-F7EF2D47462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275177" y="1817546"/>
              <a:ext cx="7445194" cy="747799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pic>
          <p:nvPicPr>
            <p:cNvPr id="15" name="Picture 8">
              <a:extLst>
                <a:ext uri="{FF2B5EF4-FFF2-40B4-BE49-F238E27FC236}">
                  <a16:creationId xmlns:a16="http://schemas.microsoft.com/office/drawing/2014/main" id="{95A3CDC0-E578-62D3-6A1A-06F3285C536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8283468" y="1460856"/>
              <a:ext cx="7722505" cy="772250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pic>
          <p:nvPicPr>
            <p:cNvPr id="16" name="Picture 14" descr="LOGO_UOA COL1">
              <a:extLst>
                <a:ext uri="{FF2B5EF4-FFF2-40B4-BE49-F238E27FC236}">
                  <a16:creationId xmlns:a16="http://schemas.microsoft.com/office/drawing/2014/main" id="{C43EA01F-18D3-5E23-CC52-3CDD217FF0C8}"/>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5989578" y="1098423"/>
              <a:ext cx="6456159" cy="808494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pic>
        <p:nvPicPr>
          <p:cNvPr id="4" name="Εικόνα 3">
            <a:extLst>
              <a:ext uri="{FF2B5EF4-FFF2-40B4-BE49-F238E27FC236}">
                <a16:creationId xmlns:a16="http://schemas.microsoft.com/office/drawing/2014/main" id="{FB44F63D-B73E-4827-AF4D-55466292771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21993" y="3150270"/>
            <a:ext cx="3404642" cy="338437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5751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υποσέλιδου 1">
            <a:extLst>
              <a:ext uri="{FF2B5EF4-FFF2-40B4-BE49-F238E27FC236}">
                <a16:creationId xmlns:a16="http://schemas.microsoft.com/office/drawing/2014/main" id="{91FB4F4C-1A0E-5CCD-CC7A-B06167A5DF8B}"/>
              </a:ext>
            </a:extLst>
          </p:cNvPr>
          <p:cNvSpPr>
            <a:spLocks noGrp="1"/>
          </p:cNvSpPr>
          <p:nvPr>
            <p:ph type="ftr" idx="11"/>
          </p:nvPr>
        </p:nvSpPr>
        <p:spPr/>
        <p:txBody>
          <a:bodyPr/>
          <a:lstStyle/>
          <a:p>
            <a:r>
              <a:rPr lang="en-US"/>
              <a:t>Copyright (C) 2025 University of  Athens,  X. Moussas </a:t>
            </a:r>
            <a:endParaRPr lang="el-GR"/>
          </a:p>
        </p:txBody>
      </p:sp>
      <p:sp>
        <p:nvSpPr>
          <p:cNvPr id="4" name="TextBox 3">
            <a:extLst>
              <a:ext uri="{FF2B5EF4-FFF2-40B4-BE49-F238E27FC236}">
                <a16:creationId xmlns:a16="http://schemas.microsoft.com/office/drawing/2014/main" id="{4023AF8F-D6DD-B257-FC8C-C80F9C3B8983}"/>
              </a:ext>
            </a:extLst>
          </p:cNvPr>
          <p:cNvSpPr txBox="1"/>
          <p:nvPr/>
        </p:nvSpPr>
        <p:spPr>
          <a:xfrm>
            <a:off x="0" y="8565349"/>
            <a:ext cx="6463208" cy="2136739"/>
          </a:xfrm>
          <a:prstGeom prst="rect">
            <a:avLst/>
          </a:prstGeom>
          <a:noFill/>
        </p:spPr>
        <p:txBody>
          <a:bodyPr wrap="square">
            <a:spAutoFit/>
          </a:bodyPr>
          <a:lstStyle/>
          <a:p>
            <a:r>
              <a:rPr lang="el-GR" sz="2919" b="1" dirty="0">
                <a:solidFill>
                  <a:schemeClr val="accent5">
                    <a:lumMod val="20000"/>
                    <a:lumOff val="80000"/>
                  </a:schemeClr>
                </a:solidFill>
                <a:effectLst>
                  <a:outerShdw blurRad="38100" dist="38100" dir="2700000" algn="tl">
                    <a:srgbClr val="000000">
                      <a:alpha val="43137"/>
                    </a:srgbClr>
                  </a:outerShdw>
                </a:effectLst>
              </a:rPr>
              <a:t>Συνεργασία!</a:t>
            </a:r>
          </a:p>
          <a:p>
            <a:r>
              <a:rPr lang="en-AU" sz="2919" b="1" dirty="0" err="1">
                <a:solidFill>
                  <a:schemeClr val="accent5">
                    <a:lumMod val="20000"/>
                    <a:lumOff val="80000"/>
                  </a:schemeClr>
                </a:solidFill>
                <a:effectLst>
                  <a:outerShdw blurRad="38100" dist="38100" dir="2700000" algn="tl">
                    <a:srgbClr val="000000">
                      <a:alpha val="43137"/>
                    </a:srgbClr>
                  </a:outerShdw>
                </a:effectLst>
              </a:rPr>
              <a:t>cooperación</a:t>
            </a:r>
            <a:endParaRPr lang="en-AU" sz="2919" b="1" dirty="0">
              <a:solidFill>
                <a:schemeClr val="accent5">
                  <a:lumMod val="20000"/>
                  <a:lumOff val="80000"/>
                </a:schemeClr>
              </a:solidFill>
              <a:effectLst>
                <a:outerShdw blurRad="38100" dist="38100" dir="2700000" algn="tl">
                  <a:srgbClr val="000000">
                    <a:alpha val="43137"/>
                  </a:srgbClr>
                </a:outerShdw>
              </a:effectLst>
            </a:endParaRPr>
          </a:p>
          <a:p>
            <a:r>
              <a:rPr lang="en-AU" sz="931" b="1" dirty="0">
                <a:solidFill>
                  <a:srgbClr val="FFC000"/>
                </a:solidFill>
                <a:effectLst>
                  <a:outerShdw blurRad="38100" dist="38100" dir="2700000" algn="tl">
                    <a:srgbClr val="000000">
                      <a:alpha val="43137"/>
                    </a:srgbClr>
                  </a:outerShdw>
                </a:effectLst>
              </a:rPr>
              <a:t>Universidad de Sonora, </a:t>
            </a:r>
            <a:endParaRPr lang="el-GR" sz="931" b="1" dirty="0">
              <a:solidFill>
                <a:srgbClr val="FFC000"/>
              </a:solidFill>
              <a:effectLst>
                <a:outerShdw blurRad="38100" dist="38100" dir="2700000" algn="tl">
                  <a:srgbClr val="000000">
                    <a:alpha val="43137"/>
                  </a:srgbClr>
                </a:outerShdw>
              </a:effectLst>
            </a:endParaRPr>
          </a:p>
          <a:p>
            <a:r>
              <a:rPr lang="en-AU" sz="931" b="1" dirty="0" err="1">
                <a:solidFill>
                  <a:srgbClr val="FFC000"/>
                </a:solidFill>
                <a:effectLst>
                  <a:outerShdw blurRad="38100" dist="38100" dir="2700000" algn="tl">
                    <a:srgbClr val="000000">
                      <a:alpha val="43137"/>
                    </a:srgbClr>
                  </a:outerShdw>
                </a:effectLst>
              </a:rPr>
              <a:t>Relojes</a:t>
            </a:r>
            <a:r>
              <a:rPr lang="en-AU" sz="931" b="1" dirty="0">
                <a:solidFill>
                  <a:srgbClr val="FFC000"/>
                </a:solidFill>
                <a:effectLst>
                  <a:outerShdw blurRad="38100" dist="38100" dir="2700000" algn="tl">
                    <a:srgbClr val="000000">
                      <a:alpha val="43137"/>
                    </a:srgbClr>
                  </a:outerShdw>
                </a:effectLst>
              </a:rPr>
              <a:t> Olvera III </a:t>
            </a:r>
            <a:r>
              <a:rPr lang="en-AU" sz="931" b="1" dirty="0" err="1">
                <a:solidFill>
                  <a:srgbClr val="FFC000"/>
                </a:solidFill>
                <a:effectLst>
                  <a:outerShdw blurRad="38100" dist="38100" dir="2700000" algn="tl">
                    <a:srgbClr val="000000">
                      <a:alpha val="43137"/>
                    </a:srgbClr>
                  </a:outerShdw>
                </a:effectLst>
              </a:rPr>
              <a:t>Generacion</a:t>
            </a:r>
            <a:r>
              <a:rPr lang="en-AU" sz="931" b="1" dirty="0">
                <a:solidFill>
                  <a:srgbClr val="FFC000"/>
                </a:solidFill>
                <a:effectLst>
                  <a:outerShdw blurRad="38100" dist="38100" dir="2700000" algn="tl">
                    <a:srgbClr val="000000">
                      <a:alpha val="43137"/>
                    </a:srgbClr>
                  </a:outerShdw>
                </a:effectLst>
              </a:rPr>
              <a:t>, </a:t>
            </a:r>
          </a:p>
          <a:p>
            <a:r>
              <a:rPr lang="en-AU" sz="931" b="1" dirty="0">
                <a:solidFill>
                  <a:srgbClr val="FFC000"/>
                </a:solidFill>
                <a:effectLst>
                  <a:outerShdw blurRad="38100" dist="38100" dir="2700000" algn="tl">
                    <a:srgbClr val="000000">
                      <a:alpha val="43137"/>
                    </a:srgbClr>
                  </a:outerShdw>
                </a:effectLst>
              </a:rPr>
              <a:t>Dr Raul Perez-Enriquez, </a:t>
            </a:r>
            <a:endParaRPr lang="el-GR" sz="931" b="1" dirty="0">
              <a:solidFill>
                <a:srgbClr val="FFC000"/>
              </a:solidFill>
              <a:effectLst>
                <a:outerShdw blurRad="38100" dist="38100" dir="2700000" algn="tl">
                  <a:srgbClr val="000000">
                    <a:alpha val="43137"/>
                  </a:srgbClr>
                </a:outerShdw>
              </a:effectLst>
            </a:endParaRPr>
          </a:p>
          <a:p>
            <a:r>
              <a:rPr lang="en-AU" sz="931" b="1" dirty="0">
                <a:solidFill>
                  <a:srgbClr val="FFC000"/>
                </a:solidFill>
                <a:effectLst>
                  <a:outerShdw blurRad="38100" dist="38100" dir="2700000" algn="tl">
                    <a:srgbClr val="000000">
                      <a:alpha val="43137"/>
                    </a:srgbClr>
                  </a:outerShdw>
                </a:effectLst>
              </a:rPr>
              <a:t>Dr Julio Cesar Saucedo Morales, </a:t>
            </a:r>
            <a:endParaRPr lang="el-GR" sz="931" b="1" dirty="0">
              <a:solidFill>
                <a:srgbClr val="FFC000"/>
              </a:solidFill>
              <a:effectLst>
                <a:outerShdw blurRad="38100" dist="38100" dir="2700000" algn="tl">
                  <a:srgbClr val="000000">
                    <a:alpha val="43137"/>
                  </a:srgbClr>
                </a:outerShdw>
              </a:effectLst>
            </a:endParaRPr>
          </a:p>
          <a:p>
            <a:r>
              <a:rPr lang="en-AU" sz="931" b="1" dirty="0">
                <a:solidFill>
                  <a:srgbClr val="FFC000"/>
                </a:solidFill>
                <a:effectLst>
                  <a:outerShdw blurRad="38100" dist="38100" dir="2700000" algn="tl">
                    <a:srgbClr val="000000">
                      <a:alpha val="43137"/>
                    </a:srgbClr>
                  </a:outerShdw>
                </a:effectLst>
              </a:rPr>
              <a:t>Dr Ezequiel Rodriguez Jauregui, Dr Armando Ayala, </a:t>
            </a:r>
          </a:p>
          <a:p>
            <a:r>
              <a:rPr lang="en-AU" sz="931" b="1" dirty="0">
                <a:solidFill>
                  <a:srgbClr val="FFC000"/>
                </a:solidFill>
                <a:effectLst>
                  <a:outerShdw blurRad="38100" dist="38100" dir="2700000" algn="tl">
                    <a:srgbClr val="000000">
                      <a:alpha val="43137"/>
                    </a:srgbClr>
                  </a:outerShdw>
                </a:effectLst>
              </a:rPr>
              <a:t>Sr Jesus Clemente Olvera Trejo, Sr</a:t>
            </a:r>
            <a:r>
              <a:rPr lang="el-GR" sz="931" b="1" dirty="0">
                <a:solidFill>
                  <a:srgbClr val="FFC000"/>
                </a:solidFill>
                <a:effectLst>
                  <a:outerShdw blurRad="38100" dist="38100" dir="2700000" algn="tl">
                    <a:srgbClr val="000000">
                      <a:alpha val="43137"/>
                    </a:srgbClr>
                  </a:outerShdw>
                </a:effectLst>
              </a:rPr>
              <a:t> </a:t>
            </a:r>
            <a:r>
              <a:rPr lang="en-US" sz="931" b="1" dirty="0">
                <a:solidFill>
                  <a:srgbClr val="FFC000"/>
                </a:solidFill>
                <a:effectLst>
                  <a:outerShdw blurRad="38100" dist="38100" dir="2700000" algn="tl">
                    <a:srgbClr val="000000">
                      <a:alpha val="43137"/>
                    </a:srgbClr>
                  </a:outerShdw>
                </a:effectLst>
              </a:rPr>
              <a:t>Ing.</a:t>
            </a:r>
            <a:r>
              <a:rPr lang="en-AU" sz="931" b="1" dirty="0">
                <a:solidFill>
                  <a:srgbClr val="FFC000"/>
                </a:solidFill>
                <a:effectLst>
                  <a:outerShdw blurRad="38100" dist="38100" dir="2700000" algn="tl">
                    <a:srgbClr val="000000">
                      <a:alpha val="43137"/>
                    </a:srgbClr>
                  </a:outerShdw>
                </a:effectLst>
              </a:rPr>
              <a:t> Alfredo </a:t>
            </a:r>
            <a:r>
              <a:rPr lang="en-AU" sz="931" b="1" dirty="0" err="1">
                <a:solidFill>
                  <a:srgbClr val="FFC000"/>
                </a:solidFill>
                <a:effectLst>
                  <a:outerShdw blurRad="38100" dist="38100" dir="2700000" algn="tl">
                    <a:srgbClr val="000000">
                      <a:alpha val="43137"/>
                    </a:srgbClr>
                  </a:outerShdw>
                </a:effectLst>
              </a:rPr>
              <a:t>Carmona.c</a:t>
            </a:r>
            <a:r>
              <a:rPr lang="en-US" sz="931" b="1" dirty="0">
                <a:solidFill>
                  <a:srgbClr val="FFC000"/>
                </a:solidFill>
                <a:effectLst>
                  <a:outerShdw blurRad="38100" dist="38100" dir="2700000" algn="tl">
                    <a:srgbClr val="000000">
                      <a:alpha val="43137"/>
                    </a:srgbClr>
                  </a:outerShdw>
                </a:effectLst>
              </a:rPr>
              <a:t>It is a historical day. We have a working model of the oldest known computer, a mechanical Cosmos, that the Greeks called for long “tablet” [</a:t>
            </a:r>
            <a:r>
              <a:rPr lang="en-US" sz="931" b="1" dirty="0" err="1">
                <a:solidFill>
                  <a:srgbClr val="FFC000"/>
                </a:solidFill>
                <a:effectLst>
                  <a:outerShdw blurRad="38100" dist="38100" dir="2700000" algn="tl">
                    <a:srgbClr val="000000">
                      <a:alpha val="43137"/>
                    </a:srgbClr>
                  </a:outerShdw>
                </a:effectLst>
              </a:rPr>
              <a:t>ΠΙΝΑΚΙΔΙΟΝ</a:t>
            </a:r>
            <a:r>
              <a:rPr lang="en-US" sz="931" b="1" dirty="0">
                <a:solidFill>
                  <a:srgbClr val="FFC000"/>
                </a:solidFill>
                <a:effectLst>
                  <a:outerShdw blurRad="38100" dist="38100" dir="2700000" algn="tl">
                    <a:srgbClr val="000000">
                      <a:alpha val="43137"/>
                    </a:srgbClr>
                  </a:outerShdw>
                </a:effectLst>
              </a:rPr>
              <a:t>, in Greek] presently named The Antikythera Mechanism.</a:t>
            </a:r>
            <a:endParaRPr lang="en-AU" sz="931" b="1" dirty="0">
              <a:solidFill>
                <a:srgbClr val="FFC000"/>
              </a:solidFill>
              <a:effectLst>
                <a:outerShdw blurRad="38100" dist="38100" dir="2700000" algn="tl">
                  <a:srgbClr val="000000">
                    <a:alpha val="43137"/>
                  </a:srgbClr>
                </a:outerShdw>
              </a:effectLst>
            </a:endParaRPr>
          </a:p>
        </p:txBody>
      </p:sp>
      <p:pic>
        <p:nvPicPr>
          <p:cNvPr id="7" name="Picture 6">
            <a:extLst>
              <a:ext uri="{FF2B5EF4-FFF2-40B4-BE49-F238E27FC236}">
                <a16:creationId xmlns:a16="http://schemas.microsoft.com/office/drawing/2014/main" id="{CE1CE7B3-0E18-9ECA-FEDE-13E348E314A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77752" y="125934"/>
            <a:ext cx="11884351" cy="8916028"/>
          </a:xfrm>
          <a:prstGeom prst="rect">
            <a:avLst/>
          </a:prstGeom>
        </p:spPr>
      </p:pic>
      <p:grpSp>
        <p:nvGrpSpPr>
          <p:cNvPr id="8" name="Ομάδα 9">
            <a:extLst>
              <a:ext uri="{FF2B5EF4-FFF2-40B4-BE49-F238E27FC236}">
                <a16:creationId xmlns:a16="http://schemas.microsoft.com/office/drawing/2014/main" id="{4D64F107-F781-AE34-5289-323CC2E5ECB3}"/>
              </a:ext>
            </a:extLst>
          </p:cNvPr>
          <p:cNvGrpSpPr/>
          <p:nvPr/>
        </p:nvGrpSpPr>
        <p:grpSpPr>
          <a:xfrm>
            <a:off x="3089803" y="3645268"/>
            <a:ext cx="557584" cy="2227453"/>
            <a:chOff x="5415917" y="-2091666"/>
            <a:chExt cx="1503584" cy="5575382"/>
          </a:xfrm>
        </p:grpSpPr>
        <p:pic>
          <p:nvPicPr>
            <p:cNvPr id="9" name="Picture 8">
              <a:extLst>
                <a:ext uri="{FF2B5EF4-FFF2-40B4-BE49-F238E27FC236}">
                  <a16:creationId xmlns:a16="http://schemas.microsoft.com/office/drawing/2014/main" id="{D10D697C-A72F-414B-35EB-EA1D4190484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15917" y="-25359"/>
              <a:ext cx="1503584" cy="136029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pic>
          <p:nvPicPr>
            <p:cNvPr id="12" name="Picture 14" descr="LOGO_UOA COL1">
              <a:extLst>
                <a:ext uri="{FF2B5EF4-FFF2-40B4-BE49-F238E27FC236}">
                  <a16:creationId xmlns:a16="http://schemas.microsoft.com/office/drawing/2014/main" id="{910BB7A2-21A1-4F6A-1AC7-3767109B900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70602" y="-2091666"/>
              <a:ext cx="1194212" cy="136029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 name="Picture 3" descr="C:\TEX\Raul_Perez_Enriquez_2019\1_MAMH\LOGO TRANPS_KENTRO.png">
              <a:extLst>
                <a:ext uri="{FF2B5EF4-FFF2-40B4-BE49-F238E27FC236}">
                  <a16:creationId xmlns:a16="http://schemas.microsoft.com/office/drawing/2014/main" id="{66FC9001-0C15-2C4D-9946-54C06043D210}"/>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570602" y="2187886"/>
              <a:ext cx="1306317" cy="129583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715580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4" name="22 - Εικόνα" descr="DionysusGoldenHellenisticTemple.gif"/>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91073" y="197942"/>
            <a:ext cx="5245239" cy="979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Τίτλος 1"/>
          <p:cNvSpPr txBox="1">
            <a:spLocks/>
          </p:cNvSpPr>
          <p:nvPr/>
        </p:nvSpPr>
        <p:spPr>
          <a:xfrm>
            <a:off x="86808" y="9126934"/>
            <a:ext cx="5930742" cy="1890183"/>
          </a:xfrm>
          <a:prstGeom prst="rect">
            <a:avLst/>
          </a:prstGeom>
        </p:spPr>
        <p:txBody>
          <a:bodyPr vert="horz" lIns="93066" tIns="46533" rIns="93066" bIns="46533" rtlCol="0" anchor="ctr">
            <a:normAutofit fontScale="90000" lnSpcReduction="10000"/>
          </a:bodyPr>
          <a:lstStyle>
            <a:lvl1pPr algn="ctr" defTabSz="930661" rtl="0" eaLnBrk="1" latinLnBrk="0" hangingPunct="1">
              <a:spcBef>
                <a:spcPct val="0"/>
              </a:spcBef>
              <a:buNone/>
              <a:defRPr sz="4500" kern="1200">
                <a:solidFill>
                  <a:schemeClr val="tx1"/>
                </a:solidFill>
                <a:latin typeface="+mj-lt"/>
                <a:ea typeface="+mj-ea"/>
                <a:cs typeface="+mj-cs"/>
              </a:defRPr>
            </a:lvl1pPr>
          </a:lstStyle>
          <a:p>
            <a:r>
              <a:rPr lang="el-GR" dirty="0"/>
              <a:t>Πιθανή μορφή του μηχανισμού με βάση τις προτιμήσεις της εποχής</a:t>
            </a:r>
          </a:p>
        </p:txBody>
      </p:sp>
    </p:spTree>
    <p:extLst>
      <p:ext uri="{BB962C8B-B14F-4D97-AF65-F5344CB8AC3E}">
        <p14:creationId xmlns:p14="http://schemas.microsoft.com/office/powerpoint/2010/main" val="8821568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4" name="Picture 2"/>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02568" y="878870"/>
            <a:ext cx="5544616" cy="9544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42528" y="10423078"/>
            <a:ext cx="5904656" cy="584775"/>
          </a:xfrm>
          <a:prstGeom prst="rect">
            <a:avLst/>
          </a:prstGeom>
          <a:noFill/>
        </p:spPr>
        <p:txBody>
          <a:bodyPr wrap="square" rtlCol="0">
            <a:spAutoFit/>
          </a:bodyPr>
          <a:lstStyle/>
          <a:p>
            <a:r>
              <a:rPr lang="el-GR" sz="3200" dirty="0"/>
              <a:t>Πιθανή μορφή, σαν ρολόι Ροκοκό</a:t>
            </a:r>
          </a:p>
        </p:txBody>
      </p:sp>
    </p:spTree>
    <p:extLst>
      <p:ext uri="{BB962C8B-B14F-4D97-AF65-F5344CB8AC3E}">
        <p14:creationId xmlns:p14="http://schemas.microsoft.com/office/powerpoint/2010/main" val="7664413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C87B061-2ADB-11FA-3DBA-23C4821619C9}"/>
              </a:ext>
            </a:extLst>
          </p:cNvPr>
          <p:cNvSpPr>
            <a:spLocks noGrp="1"/>
          </p:cNvSpPr>
          <p:nvPr>
            <p:ph type="title"/>
          </p:nvPr>
        </p:nvSpPr>
        <p:spPr/>
        <p:txBody>
          <a:bodyPr>
            <a:noAutofit/>
          </a:bodyPr>
          <a:lstStyle/>
          <a:p>
            <a:r>
              <a:rPr lang="la-Latn" sz="2400" dirty="0"/>
              <a:t>Universidad de Sonora</a:t>
            </a:r>
            <a:br>
              <a:rPr lang="en-US" sz="2400" dirty="0"/>
            </a:br>
            <a:r>
              <a:rPr lang="la-Latn" sz="2400" dirty="0"/>
              <a:t>Relojes Olvera</a:t>
            </a:r>
            <a:br>
              <a:rPr lang="en-US" sz="2400" dirty="0"/>
            </a:br>
            <a:r>
              <a:rPr lang="en-GB" sz="2400" dirty="0">
                <a:effectLst>
                  <a:outerShdw blurRad="38100" dist="38100" dir="2700000" algn="tl">
                    <a:srgbClr val="000000">
                      <a:alpha val="43137"/>
                    </a:srgbClr>
                  </a:outerShdw>
                </a:effectLst>
                <a:latin typeface="Arial" charset="0"/>
              </a:rPr>
              <a:t>National and Kapodistrian University of Athens </a:t>
            </a:r>
            <a:br>
              <a:rPr lang="en-GB" sz="2400" dirty="0">
                <a:effectLst>
                  <a:outerShdw blurRad="38100" dist="38100" dir="2700000" algn="tl">
                    <a:srgbClr val="000000">
                      <a:alpha val="43137"/>
                    </a:srgbClr>
                  </a:outerShdw>
                </a:effectLst>
                <a:latin typeface="Arial" charset="0"/>
              </a:rPr>
            </a:br>
            <a:r>
              <a:rPr lang="el-GR" sz="2400" dirty="0">
                <a:effectLst>
                  <a:outerShdw blurRad="38100" dist="38100" dir="2700000" algn="tl">
                    <a:srgbClr val="000000">
                      <a:alpha val="43137"/>
                    </a:srgbClr>
                  </a:outerShdw>
                </a:effectLst>
                <a:latin typeface="Arial" charset="0"/>
              </a:rPr>
              <a:t>ο μηχανισμός που φτιάξαμε με τους Μεξικάνους</a:t>
            </a:r>
            <a:endParaRPr lang="en-US" sz="2800" dirty="0"/>
          </a:p>
        </p:txBody>
      </p:sp>
      <p:pic>
        <p:nvPicPr>
          <p:cNvPr id="4" name="Θέση περιεχομένου 3">
            <a:extLst>
              <a:ext uri="{FF2B5EF4-FFF2-40B4-BE49-F238E27FC236}">
                <a16:creationId xmlns:a16="http://schemas.microsoft.com/office/drawing/2014/main" id="{B8BB8248-49C7-2699-5315-6917104B45E2}"/>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30200" y="3285334"/>
            <a:ext cx="5929313" cy="6207119"/>
          </a:xfrm>
          <a:prstGeom prst="rect">
            <a:avLst/>
          </a:prstGeom>
        </p:spPr>
      </p:pic>
    </p:spTree>
    <p:extLst>
      <p:ext uri="{BB962C8B-B14F-4D97-AF65-F5344CB8AC3E}">
        <p14:creationId xmlns:p14="http://schemas.microsoft.com/office/powerpoint/2010/main" val="33188681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a14="http://schemas.microsoft.com/office/drawing/2010/main">
                  <a14:imgLayer r:embed="rId3">
                    <a14:imgEffect>
                      <a14:brightnessContrast bright="14000"/>
                    </a14:imgEffect>
                  </a14:imgLayer>
                </a14:imgProps>
              </a:ext>
              <a:ext uri="{28A0092B-C50C-407E-A947-70E740481C1C}">
                <a14:useLocalDpi xmlns:a14="http://schemas.microsoft.com/office/drawing/2010/main"/>
              </a:ext>
            </a:extLst>
          </a:blip>
          <a:srcRect/>
          <a:stretch>
            <a:fillRect/>
          </a:stretch>
        </p:blipFill>
        <p:spPr bwMode="auto">
          <a:xfrm>
            <a:off x="630560" y="166157"/>
            <a:ext cx="5645530" cy="55043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Θέση υποσέλιδου 1">
            <a:extLst>
              <a:ext uri="{FF2B5EF4-FFF2-40B4-BE49-F238E27FC236}">
                <a16:creationId xmlns:a16="http://schemas.microsoft.com/office/drawing/2014/main" id="{D8D445E4-678E-D36D-BA87-D810FE828B4D}"/>
              </a:ext>
            </a:extLst>
          </p:cNvPr>
          <p:cNvSpPr>
            <a:spLocks noGrp="1"/>
          </p:cNvSpPr>
          <p:nvPr>
            <p:ph type="ftr" idx="11"/>
          </p:nvPr>
        </p:nvSpPr>
        <p:spPr/>
        <p:txBody>
          <a:bodyPr/>
          <a:lstStyle/>
          <a:p>
            <a:pPr>
              <a:defRPr/>
            </a:pPr>
            <a:r>
              <a:rPr lang="el-GR" dirty="0" err="1"/>
              <a:t>Ομηχανισμός</a:t>
            </a:r>
            <a:r>
              <a:rPr lang="el-GR" dirty="0"/>
              <a:t> που φτιάξαμε με τους Μεξικάνους </a:t>
            </a:r>
          </a:p>
          <a:p>
            <a:pPr>
              <a:defRPr/>
            </a:pPr>
            <a:r>
              <a:rPr lang="el-GR" dirty="0"/>
              <a:t>Περιλαμβάνει τους πλανήτες</a:t>
            </a:r>
          </a:p>
        </p:txBody>
      </p:sp>
    </p:spTree>
    <p:extLst>
      <p:ext uri="{BB962C8B-B14F-4D97-AF65-F5344CB8AC3E}">
        <p14:creationId xmlns:p14="http://schemas.microsoft.com/office/powerpoint/2010/main" val="40431103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32431"/>
            <a:ext cx="6589713" cy="6848415"/>
          </a:xfrm>
          <a:prstGeom prst="rect">
            <a:avLst/>
          </a:prstGeom>
          <a:ln w="9525">
            <a:solidFill>
              <a:schemeClr val="tx1"/>
            </a:solidFill>
            <a:miter lim="800000"/>
            <a:headEnd/>
            <a:tailEnd/>
          </a:ln>
          <a:effectLst>
            <a:softEdge rad="112500"/>
          </a:effectLst>
          <a:extLst>
            <a:ext uri="{909E8E84-426E-40DD-AFC4-6F175D3DCCD1}">
              <a14:hiddenFill xmlns:a14="http://schemas.microsoft.com/office/drawing/2010/main">
                <a:solidFill>
                  <a:schemeClr val="accent1"/>
                </a:solidFill>
              </a14:hiddenFill>
            </a:ext>
          </a:extLst>
        </p:spPr>
      </p:pic>
      <p:sp>
        <p:nvSpPr>
          <p:cNvPr id="2" name="Θέση υποσέλιδου 1">
            <a:extLst>
              <a:ext uri="{FF2B5EF4-FFF2-40B4-BE49-F238E27FC236}">
                <a16:creationId xmlns:a16="http://schemas.microsoft.com/office/drawing/2014/main" id="{1DC6EB6B-D18A-37D3-1261-0459921FA77E}"/>
              </a:ext>
            </a:extLst>
          </p:cNvPr>
          <p:cNvSpPr>
            <a:spLocks noGrp="1"/>
          </p:cNvSpPr>
          <p:nvPr>
            <p:ph type="ftr" idx="11"/>
          </p:nvPr>
        </p:nvSpPr>
        <p:spPr>
          <a:xfrm>
            <a:off x="2251485" y="7326734"/>
            <a:ext cx="2086742" cy="603809"/>
          </a:xfrm>
        </p:spPr>
        <p:txBody>
          <a:bodyPr/>
          <a:lstStyle/>
          <a:p>
            <a:pPr>
              <a:defRPr/>
            </a:pPr>
            <a:r>
              <a:rPr lang="el-GR" dirty="0"/>
              <a:t>Με τους πλανήτες</a:t>
            </a:r>
            <a:endParaRPr lang="en-GB" dirty="0"/>
          </a:p>
        </p:txBody>
      </p:sp>
    </p:spTree>
    <p:extLst>
      <p:ext uri="{BB962C8B-B14F-4D97-AF65-F5344CB8AC3E}">
        <p14:creationId xmlns:p14="http://schemas.microsoft.com/office/powerpoint/2010/main" val="7502037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F39AF-8496-C520-EB7C-C88688EBD6E6}"/>
            </a:ext>
          </a:extLst>
        </p:cNvPr>
        <p:cNvGrpSpPr/>
        <p:nvPr/>
      </p:nvGrpSpPr>
      <p:grpSpPr>
        <a:xfrm>
          <a:off x="0" y="0"/>
          <a:ext cx="0" cy="0"/>
          <a:chOff x="0" y="0"/>
          <a:chExt cx="0" cy="0"/>
        </a:xfrm>
      </p:grpSpPr>
      <p:pic>
        <p:nvPicPr>
          <p:cNvPr id="9218" name="Picture 2">
            <a:extLst>
              <a:ext uri="{FF2B5EF4-FFF2-40B4-BE49-F238E27FC236}">
                <a16:creationId xmlns:a16="http://schemas.microsoft.com/office/drawing/2014/main" id="{F0108125-BFFB-EEA7-B1CD-9079CC3E6A2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32431"/>
            <a:ext cx="6589713" cy="6848415"/>
          </a:xfrm>
          <a:prstGeom prst="rect">
            <a:avLst/>
          </a:prstGeom>
          <a:ln w="9525">
            <a:solidFill>
              <a:schemeClr val="tx1"/>
            </a:solidFill>
            <a:miter lim="800000"/>
            <a:headEnd/>
            <a:tailEnd/>
          </a:ln>
          <a:effectLst>
            <a:softEdge rad="112500"/>
          </a:effectLst>
          <a:extLst>
            <a:ext uri="{909E8E84-426E-40DD-AFC4-6F175D3DCCD1}">
              <a14:hiddenFill xmlns:a14="http://schemas.microsoft.com/office/drawing/2010/main">
                <a:solidFill>
                  <a:schemeClr val="accent1"/>
                </a:solidFill>
              </a14:hiddenFill>
            </a:ext>
          </a:extLst>
        </p:spPr>
      </p:pic>
      <p:sp>
        <p:nvSpPr>
          <p:cNvPr id="2" name="Θέση υποσέλιδου 1">
            <a:extLst>
              <a:ext uri="{FF2B5EF4-FFF2-40B4-BE49-F238E27FC236}">
                <a16:creationId xmlns:a16="http://schemas.microsoft.com/office/drawing/2014/main" id="{21A58928-15D3-23DB-7934-15E5595ABAD1}"/>
              </a:ext>
            </a:extLst>
          </p:cNvPr>
          <p:cNvSpPr>
            <a:spLocks noGrp="1"/>
          </p:cNvSpPr>
          <p:nvPr>
            <p:ph type="ftr" idx="11"/>
          </p:nvPr>
        </p:nvSpPr>
        <p:spPr>
          <a:xfrm>
            <a:off x="2251485" y="7326734"/>
            <a:ext cx="2086742" cy="603809"/>
          </a:xfrm>
        </p:spPr>
        <p:txBody>
          <a:bodyPr/>
          <a:lstStyle/>
          <a:p>
            <a:pPr>
              <a:defRPr/>
            </a:pPr>
            <a:r>
              <a:rPr lang="el-GR" dirty="0"/>
              <a:t>Χωρίς τους πλανήτες</a:t>
            </a:r>
            <a:endParaRPr lang="en-GB" dirty="0"/>
          </a:p>
        </p:txBody>
      </p:sp>
      <p:pic>
        <p:nvPicPr>
          <p:cNvPr id="4" name="Εικόνα 3">
            <a:extLst>
              <a:ext uri="{FF2B5EF4-FFF2-40B4-BE49-F238E27FC236}">
                <a16:creationId xmlns:a16="http://schemas.microsoft.com/office/drawing/2014/main" id="{FB44F63D-B73E-4827-AF4D-55466292771F}"/>
              </a:ext>
            </a:extLst>
          </p:cNvPr>
          <p:cNvPicPr>
            <a:picLocks noChangeAspect="1"/>
          </p:cNvPicPr>
          <p:nvPr/>
        </p:nvPicPr>
        <p:blipFill>
          <a:blip r:embed="rId3"/>
          <a:stretch>
            <a:fillRect/>
          </a:stretch>
        </p:blipFill>
        <p:spPr>
          <a:xfrm>
            <a:off x="20466" y="32431"/>
            <a:ext cx="6468712" cy="643020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2024052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D720230B-1626-10A3-B2BB-5602622268DB}"/>
              </a:ext>
            </a:extLst>
          </p:cNvPr>
          <p:cNvPicPr>
            <a:picLocks noChangeAspect="1"/>
          </p:cNvPicPr>
          <p:nvPr/>
        </p:nvPicPr>
        <p:blipFill>
          <a:blip r:embed="rId2"/>
          <a:stretch>
            <a:fillRect/>
          </a:stretch>
        </p:blipFill>
        <p:spPr>
          <a:xfrm>
            <a:off x="360747" y="516806"/>
            <a:ext cx="5868219" cy="10307488"/>
          </a:xfrm>
          <a:prstGeom prst="rect">
            <a:avLst/>
          </a:prstGeom>
        </p:spPr>
      </p:pic>
    </p:spTree>
    <p:extLst>
      <p:ext uri="{BB962C8B-B14F-4D97-AF65-F5344CB8AC3E}">
        <p14:creationId xmlns:p14="http://schemas.microsoft.com/office/powerpoint/2010/main" val="17670822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0520" y="125933"/>
            <a:ext cx="5832648" cy="11109045"/>
          </a:xfrm>
          <a:prstGeom prst="rect">
            <a:avLst/>
          </a:prstGeom>
        </p:spPr>
      </p:pic>
    </p:spTree>
    <p:extLst>
      <p:ext uri="{BB962C8B-B14F-4D97-AF65-F5344CB8AC3E}">
        <p14:creationId xmlns:p14="http://schemas.microsoft.com/office/powerpoint/2010/main" val="39407688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ED59FBA-1CD8-7DF0-C3F2-675279786677}"/>
              </a:ext>
            </a:extLst>
          </p:cNvPr>
          <p:cNvSpPr>
            <a:spLocks noGrp="1"/>
          </p:cNvSpPr>
          <p:nvPr>
            <p:ph type="title"/>
          </p:nvPr>
        </p:nvSpPr>
        <p:spPr/>
        <p:txBody>
          <a:bodyPr/>
          <a:lstStyle/>
          <a:p>
            <a:endParaRPr lang="en-US"/>
          </a:p>
        </p:txBody>
      </p:sp>
      <p:sp>
        <p:nvSpPr>
          <p:cNvPr id="3" name="Θέση κειμένου 2">
            <a:extLst>
              <a:ext uri="{FF2B5EF4-FFF2-40B4-BE49-F238E27FC236}">
                <a16:creationId xmlns:a16="http://schemas.microsoft.com/office/drawing/2014/main" id="{00B51E6C-C9AD-0F6D-7A52-5558A0B546CC}"/>
              </a:ext>
            </a:extLst>
          </p:cNvPr>
          <p:cNvSpPr>
            <a:spLocks noGrp="1"/>
          </p:cNvSpPr>
          <p:nvPr>
            <p:ph type="body" idx="1"/>
          </p:nvPr>
        </p:nvSpPr>
        <p:spPr/>
        <p:txBody>
          <a:bodyPr/>
          <a:lstStyle/>
          <a:p>
            <a:endParaRPr lang="en-US"/>
          </a:p>
        </p:txBody>
      </p:sp>
      <p:sp>
        <p:nvSpPr>
          <p:cNvPr id="4" name="Θέση περιεχομένου 3">
            <a:extLst>
              <a:ext uri="{FF2B5EF4-FFF2-40B4-BE49-F238E27FC236}">
                <a16:creationId xmlns:a16="http://schemas.microsoft.com/office/drawing/2014/main" id="{2A19A7EB-752A-2B83-7CD2-1A58B26E68E1}"/>
              </a:ext>
            </a:extLst>
          </p:cNvPr>
          <p:cNvSpPr>
            <a:spLocks noGrp="1"/>
          </p:cNvSpPr>
          <p:nvPr>
            <p:ph sz="half" idx="2"/>
          </p:nvPr>
        </p:nvSpPr>
        <p:spPr/>
        <p:txBody>
          <a:bodyPr/>
          <a:lstStyle/>
          <a:p>
            <a:endParaRPr lang="en-US"/>
          </a:p>
        </p:txBody>
      </p:sp>
      <p:sp>
        <p:nvSpPr>
          <p:cNvPr id="5" name="Θέση κειμένου 4">
            <a:extLst>
              <a:ext uri="{FF2B5EF4-FFF2-40B4-BE49-F238E27FC236}">
                <a16:creationId xmlns:a16="http://schemas.microsoft.com/office/drawing/2014/main" id="{FD919018-3E65-6329-1713-1812CE8C5C2D}"/>
              </a:ext>
            </a:extLst>
          </p:cNvPr>
          <p:cNvSpPr>
            <a:spLocks noGrp="1"/>
          </p:cNvSpPr>
          <p:nvPr>
            <p:ph type="body" sz="quarter" idx="3"/>
          </p:nvPr>
        </p:nvSpPr>
        <p:spPr/>
        <p:txBody>
          <a:bodyPr/>
          <a:lstStyle/>
          <a:p>
            <a:endParaRPr lang="en-US"/>
          </a:p>
        </p:txBody>
      </p:sp>
      <p:sp>
        <p:nvSpPr>
          <p:cNvPr id="6" name="Θέση περιεχομένου 5">
            <a:extLst>
              <a:ext uri="{FF2B5EF4-FFF2-40B4-BE49-F238E27FC236}">
                <a16:creationId xmlns:a16="http://schemas.microsoft.com/office/drawing/2014/main" id="{32C31FF0-007B-757E-93E6-F26458BEFCD8}"/>
              </a:ext>
            </a:extLst>
          </p:cNvPr>
          <p:cNvSpPr>
            <a:spLocks noGrp="1"/>
          </p:cNvSpPr>
          <p:nvPr>
            <p:ph sz="quarter" idx="4"/>
          </p:nvPr>
        </p:nvSpPr>
        <p:spPr/>
        <p:txBody>
          <a:bodyPr/>
          <a:lstStyle/>
          <a:p>
            <a:endParaRPr lang="en-US"/>
          </a:p>
        </p:txBody>
      </p:sp>
      <p:pic>
        <p:nvPicPr>
          <p:cNvPr id="8" name="Εικόνα 7">
            <a:extLst>
              <a:ext uri="{FF2B5EF4-FFF2-40B4-BE49-F238E27FC236}">
                <a16:creationId xmlns:a16="http://schemas.microsoft.com/office/drawing/2014/main" id="{94494D70-F435-8787-855C-2742004ADE41}"/>
              </a:ext>
            </a:extLst>
          </p:cNvPr>
          <p:cNvPicPr>
            <a:picLocks noChangeAspect="1"/>
          </p:cNvPicPr>
          <p:nvPr/>
        </p:nvPicPr>
        <p:blipFill>
          <a:blip r:embed="rId2"/>
          <a:stretch>
            <a:fillRect/>
          </a:stretch>
        </p:blipFill>
        <p:spPr>
          <a:xfrm>
            <a:off x="506037" y="193028"/>
            <a:ext cx="5608891" cy="10955043"/>
          </a:xfrm>
          <a:prstGeom prst="rect">
            <a:avLst/>
          </a:prstGeom>
        </p:spPr>
      </p:pic>
    </p:spTree>
    <p:extLst>
      <p:ext uri="{BB962C8B-B14F-4D97-AF65-F5344CB8AC3E}">
        <p14:creationId xmlns:p14="http://schemas.microsoft.com/office/powerpoint/2010/main" val="37119775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descr="Εικόνα που περιέχει κύκλος, ρολόι&#10;&#10;Περιγραφή που δημιουργήθηκε αυτόματα">
            <a:extLst>
              <a:ext uri="{FF2B5EF4-FFF2-40B4-BE49-F238E27FC236}">
                <a16:creationId xmlns:a16="http://schemas.microsoft.com/office/drawing/2014/main" id="{07117F1B-A7D0-4F05-83DE-B051CCA5E08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050" y="31715"/>
            <a:ext cx="6800278" cy="6708600"/>
          </a:xfrm>
          <a:prstGeom prst="rect">
            <a:avLst/>
          </a:prstGeom>
        </p:spPr>
      </p:pic>
      <p:sp>
        <p:nvSpPr>
          <p:cNvPr id="2" name="Θέση υποσέλιδου 1"/>
          <p:cNvSpPr>
            <a:spLocks noGrp="1"/>
          </p:cNvSpPr>
          <p:nvPr>
            <p:ph type="ftr" idx="11"/>
          </p:nvPr>
        </p:nvSpPr>
        <p:spPr>
          <a:xfrm>
            <a:off x="2251485" y="7730314"/>
            <a:ext cx="3917460" cy="122023"/>
          </a:xfrm>
        </p:spPr>
        <p:txBody>
          <a:bodyPr/>
          <a:lstStyle/>
          <a:p>
            <a:pPr>
              <a:defRPr/>
            </a:pPr>
            <a:r>
              <a:rPr lang="en-US">
                <a:solidFill>
                  <a:schemeClr val="tx1"/>
                </a:solidFill>
              </a:rPr>
              <a:t>Copyright (C) 2025 University of  Athens,  X. Moussas </a:t>
            </a:r>
            <a:endParaRPr lang="en-GB" dirty="0">
              <a:solidFill>
                <a:schemeClr val="tx1"/>
              </a:solidFill>
            </a:endParaRPr>
          </a:p>
        </p:txBody>
      </p:sp>
      <p:sp>
        <p:nvSpPr>
          <p:cNvPr id="5" name="Ορθογώνιο 4"/>
          <p:cNvSpPr/>
          <p:nvPr/>
        </p:nvSpPr>
        <p:spPr>
          <a:xfrm>
            <a:off x="153798" y="7312905"/>
            <a:ext cx="6525434" cy="3665385"/>
          </a:xfrm>
          <a:prstGeom prst="rect">
            <a:avLst/>
          </a:prstGeom>
        </p:spPr>
        <p:txBody>
          <a:bodyPr wrap="square" lIns="69871" tIns="34936" rIns="69871" bIns="34936">
            <a:spAutoFit/>
          </a:bodyPr>
          <a:lstStyle/>
          <a:p>
            <a:pPr defTabSz="75786" eaLnBrk="0" hangingPunct="0">
              <a:spcBef>
                <a:spcPct val="30000"/>
              </a:spcBef>
              <a:buClr>
                <a:srgbClr val="000000"/>
              </a:buClr>
              <a:buSzPct val="100000"/>
              <a:defRPr/>
            </a:pPr>
            <a:r>
              <a:rPr lang="en-US" sz="1236" b="1" dirty="0"/>
              <a:t>Corinthian</a:t>
            </a:r>
          </a:p>
          <a:p>
            <a:pPr defTabSz="75786" eaLnBrk="0" hangingPunct="0">
              <a:spcBef>
                <a:spcPct val="30000"/>
              </a:spcBef>
              <a:buClr>
                <a:srgbClr val="000000"/>
              </a:buClr>
              <a:buSzPct val="100000"/>
              <a:defRPr/>
            </a:pPr>
            <a:r>
              <a:rPr lang="en-US" sz="1236" b="1" dirty="0"/>
              <a:t>(Doric) Lunisolar calendar</a:t>
            </a:r>
          </a:p>
          <a:p>
            <a:pPr defTabSz="75786" eaLnBrk="0" hangingPunct="0">
              <a:spcBef>
                <a:spcPct val="30000"/>
              </a:spcBef>
              <a:buClr>
                <a:srgbClr val="000000"/>
              </a:buClr>
              <a:buSzPct val="100000"/>
              <a:defRPr/>
            </a:pPr>
            <a:r>
              <a:rPr lang="en-US" sz="1236" b="1" dirty="0"/>
              <a:t>Used in </a:t>
            </a:r>
          </a:p>
          <a:p>
            <a:pPr defTabSz="75786" eaLnBrk="0" hangingPunct="0">
              <a:spcBef>
                <a:spcPct val="30000"/>
              </a:spcBef>
              <a:buClr>
                <a:srgbClr val="000000"/>
              </a:buClr>
              <a:buSzPct val="100000"/>
              <a:defRPr/>
            </a:pPr>
            <a:r>
              <a:rPr lang="en-US" sz="1236" b="1" dirty="0"/>
              <a:t>Epirus</a:t>
            </a:r>
          </a:p>
          <a:p>
            <a:pPr defTabSz="75786" eaLnBrk="0" hangingPunct="0">
              <a:spcBef>
                <a:spcPct val="30000"/>
              </a:spcBef>
              <a:buClr>
                <a:srgbClr val="000000"/>
              </a:buClr>
              <a:buSzPct val="100000"/>
              <a:defRPr/>
            </a:pPr>
            <a:r>
              <a:rPr lang="en-US" sz="1236" b="1" dirty="0"/>
              <a:t>and </a:t>
            </a:r>
          </a:p>
          <a:p>
            <a:pPr defTabSz="75786" eaLnBrk="0" hangingPunct="0">
              <a:spcBef>
                <a:spcPct val="30000"/>
              </a:spcBef>
              <a:buClr>
                <a:srgbClr val="000000"/>
              </a:buClr>
              <a:buSzPct val="100000"/>
              <a:defRPr/>
            </a:pPr>
            <a:r>
              <a:rPr lang="en-US" sz="1236" b="1" dirty="0"/>
              <a:t>Corfu</a:t>
            </a:r>
          </a:p>
          <a:p>
            <a:pPr defTabSz="75786" eaLnBrk="0" hangingPunct="0">
              <a:spcBef>
                <a:spcPct val="30000"/>
              </a:spcBef>
              <a:buClr>
                <a:srgbClr val="000000"/>
              </a:buClr>
              <a:buSzPct val="100000"/>
              <a:defRPr/>
            </a:pPr>
            <a:endParaRPr lang="en-US" sz="1236" b="1" dirty="0"/>
          </a:p>
          <a:p>
            <a:pPr defTabSz="75786" eaLnBrk="0" hangingPunct="0">
              <a:spcBef>
                <a:spcPct val="30000"/>
              </a:spcBef>
              <a:buClr>
                <a:srgbClr val="000000"/>
              </a:buClr>
              <a:buSzPct val="100000"/>
              <a:defRPr/>
            </a:pPr>
            <a:r>
              <a:rPr lang="en-US" sz="1236" b="1" dirty="0"/>
              <a:t>The 19-year Metonic cycle and 76-year </a:t>
            </a:r>
            <a:r>
              <a:rPr lang="en-US" sz="1236" b="1" dirty="0" err="1"/>
              <a:t>Calippic</a:t>
            </a:r>
            <a:r>
              <a:rPr lang="en-US" sz="1236" b="1" dirty="0"/>
              <a:t> cycle, i.e. the periodicities of Lunar phases, resonance Earth, Moon, Sun.</a:t>
            </a:r>
          </a:p>
          <a:p>
            <a:pPr defTabSz="75786" eaLnBrk="0" hangingPunct="0">
              <a:spcBef>
                <a:spcPct val="30000"/>
              </a:spcBef>
              <a:buClr>
                <a:srgbClr val="000000"/>
              </a:buClr>
              <a:buSzPct val="100000"/>
              <a:defRPr/>
            </a:pPr>
            <a:endParaRPr lang="en-US" sz="1030" b="1" dirty="0"/>
          </a:p>
          <a:p>
            <a:pPr defTabSz="75786" eaLnBrk="0" hangingPunct="0">
              <a:spcBef>
                <a:spcPct val="30000"/>
              </a:spcBef>
              <a:buClr>
                <a:srgbClr val="000000"/>
              </a:buClr>
              <a:buSzPct val="100000"/>
              <a:defRPr/>
            </a:pPr>
            <a:r>
              <a:rPr lang="el-GR" sz="1030" b="1" dirty="0"/>
              <a:t>Κορινθιακό</a:t>
            </a:r>
          </a:p>
          <a:p>
            <a:pPr defTabSz="75786" eaLnBrk="0" hangingPunct="0">
              <a:spcBef>
                <a:spcPct val="30000"/>
              </a:spcBef>
              <a:buClr>
                <a:srgbClr val="000000"/>
              </a:buClr>
              <a:buSzPct val="100000"/>
              <a:defRPr/>
            </a:pPr>
            <a:r>
              <a:rPr lang="el-GR" sz="1030" b="1" dirty="0"/>
              <a:t>(Δωρικό) ημερολόγιο</a:t>
            </a:r>
          </a:p>
          <a:p>
            <a:pPr defTabSz="75786" eaLnBrk="0" hangingPunct="0">
              <a:spcBef>
                <a:spcPct val="30000"/>
              </a:spcBef>
              <a:buClr>
                <a:srgbClr val="000000"/>
              </a:buClr>
              <a:buSzPct val="100000"/>
              <a:defRPr/>
            </a:pPr>
            <a:r>
              <a:rPr lang="el-GR" sz="721" b="1" dirty="0"/>
              <a:t>Που χρησιμοποιούσαν στην </a:t>
            </a:r>
          </a:p>
          <a:p>
            <a:pPr defTabSz="75786" eaLnBrk="0" hangingPunct="0">
              <a:spcBef>
                <a:spcPct val="30000"/>
              </a:spcBef>
              <a:buClr>
                <a:srgbClr val="000000"/>
              </a:buClr>
              <a:buSzPct val="100000"/>
              <a:defRPr/>
            </a:pPr>
            <a:r>
              <a:rPr lang="el-GR" sz="1030" b="1" dirty="0"/>
              <a:t>Ήπειρο </a:t>
            </a:r>
          </a:p>
          <a:p>
            <a:pPr defTabSz="75786" eaLnBrk="0" hangingPunct="0">
              <a:spcBef>
                <a:spcPct val="30000"/>
              </a:spcBef>
              <a:buClr>
                <a:srgbClr val="000000"/>
              </a:buClr>
              <a:buSzPct val="100000"/>
              <a:defRPr/>
            </a:pPr>
            <a:r>
              <a:rPr lang="el-GR" sz="515" b="1" dirty="0"/>
              <a:t>και </a:t>
            </a:r>
          </a:p>
          <a:p>
            <a:pPr defTabSz="75786" eaLnBrk="0" hangingPunct="0">
              <a:spcBef>
                <a:spcPct val="30000"/>
              </a:spcBef>
              <a:buClr>
                <a:srgbClr val="000000"/>
              </a:buClr>
              <a:buSzPct val="100000"/>
              <a:defRPr/>
            </a:pPr>
            <a:r>
              <a:rPr lang="el-GR" sz="1030" b="1" dirty="0"/>
              <a:t>Κέρκυρα</a:t>
            </a:r>
          </a:p>
          <a:p>
            <a:pPr defTabSz="75786" eaLnBrk="0" hangingPunct="0">
              <a:spcBef>
                <a:spcPct val="30000"/>
              </a:spcBef>
              <a:buClr>
                <a:srgbClr val="000000"/>
              </a:buClr>
              <a:buSzPct val="100000"/>
              <a:defRPr/>
            </a:pPr>
            <a:endParaRPr lang="ru-RU" sz="1030" dirty="0"/>
          </a:p>
        </p:txBody>
      </p:sp>
      <p:sp>
        <p:nvSpPr>
          <p:cNvPr id="4" name="Δεξιό βέλος 15">
            <a:extLst>
              <a:ext uri="{FF2B5EF4-FFF2-40B4-BE49-F238E27FC236}">
                <a16:creationId xmlns:a16="http://schemas.microsoft.com/office/drawing/2014/main" id="{0161289F-0EB3-F9A9-BC24-FCADED7CB7CE}"/>
              </a:ext>
            </a:extLst>
          </p:cNvPr>
          <p:cNvSpPr/>
          <p:nvPr/>
        </p:nvSpPr>
        <p:spPr>
          <a:xfrm>
            <a:off x="160856" y="2790230"/>
            <a:ext cx="1124348" cy="1786104"/>
          </a:xfrm>
          <a:prstGeom prst="rightArrow">
            <a:avLst/>
          </a:prstGeom>
          <a:solidFill>
            <a:schemeClr val="accent1">
              <a:alpha val="7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064" dirty="0">
                <a:solidFill>
                  <a:schemeClr val="tx1"/>
                </a:solidFill>
              </a:rPr>
              <a:t>Κορινθιακό </a:t>
            </a:r>
          </a:p>
          <a:p>
            <a:pPr algn="ctr"/>
            <a:r>
              <a:rPr lang="el-GR" sz="1064" dirty="0">
                <a:solidFill>
                  <a:schemeClr val="tx1"/>
                </a:solidFill>
              </a:rPr>
              <a:t>Ημερολόγιο</a:t>
            </a:r>
            <a:endParaRPr lang="en-US" sz="1064" dirty="0">
              <a:solidFill>
                <a:schemeClr val="tx1"/>
              </a:solidFill>
            </a:endParaRPr>
          </a:p>
          <a:p>
            <a:pPr algn="ctr"/>
            <a:r>
              <a:rPr lang="en-US" sz="1064" dirty="0">
                <a:solidFill>
                  <a:schemeClr val="tx1"/>
                </a:solidFill>
              </a:rPr>
              <a:t>Epirotic 19 year Calendar</a:t>
            </a:r>
          </a:p>
        </p:txBody>
      </p:sp>
      <p:sp>
        <p:nvSpPr>
          <p:cNvPr id="6" name="Δεξιό βέλος 15">
            <a:extLst>
              <a:ext uri="{FF2B5EF4-FFF2-40B4-BE49-F238E27FC236}">
                <a16:creationId xmlns:a16="http://schemas.microsoft.com/office/drawing/2014/main" id="{0161289F-0EB3-F9A9-BC24-FCADED7CB7CE}"/>
              </a:ext>
            </a:extLst>
          </p:cNvPr>
          <p:cNvSpPr/>
          <p:nvPr/>
        </p:nvSpPr>
        <p:spPr>
          <a:xfrm>
            <a:off x="2122027" y="5201511"/>
            <a:ext cx="1182020" cy="1447875"/>
          </a:xfrm>
          <a:prstGeom prst="rightArrow">
            <a:avLst/>
          </a:prstGeom>
          <a:solidFill>
            <a:schemeClr val="accent1">
              <a:alpha val="7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64" dirty="0">
                <a:solidFill>
                  <a:schemeClr val="tx1"/>
                </a:solidFill>
              </a:rPr>
              <a:t>76 year Callippic  Calendar</a:t>
            </a:r>
          </a:p>
        </p:txBody>
      </p:sp>
      <p:sp>
        <p:nvSpPr>
          <p:cNvPr id="7" name="Δεξιό βέλος 15">
            <a:extLst>
              <a:ext uri="{FF2B5EF4-FFF2-40B4-BE49-F238E27FC236}">
                <a16:creationId xmlns:a16="http://schemas.microsoft.com/office/drawing/2014/main" id="{CE2FD60B-F649-FDC6-70D6-1B7E05A0E064}"/>
              </a:ext>
            </a:extLst>
          </p:cNvPr>
          <p:cNvSpPr/>
          <p:nvPr/>
        </p:nvSpPr>
        <p:spPr>
          <a:xfrm rot="19225803">
            <a:off x="2777078" y="3924248"/>
            <a:ext cx="1182020" cy="1166726"/>
          </a:xfrm>
          <a:prstGeom prst="rightArrow">
            <a:avLst/>
          </a:prstGeom>
          <a:solidFill>
            <a:schemeClr val="accent1">
              <a:alpha val="7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64" dirty="0">
                <a:solidFill>
                  <a:schemeClr val="tx1"/>
                </a:solidFill>
              </a:rPr>
              <a:t>Olympic dial 8-year calendar</a:t>
            </a:r>
          </a:p>
        </p:txBody>
      </p:sp>
    </p:spTree>
    <p:extLst>
      <p:ext uri="{BB962C8B-B14F-4D97-AF65-F5344CB8AC3E}">
        <p14:creationId xmlns:p14="http://schemas.microsoft.com/office/powerpoint/2010/main" val="3295712649"/>
      </p:ext>
    </p:extLst>
  </p:cSld>
  <p:clrMapOvr>
    <a:masterClrMapping/>
  </p:clrMapOvr>
  <mc:AlternateContent xmlns:mc="http://schemas.openxmlformats.org/markup-compatibility/2006" xmlns:p14="http://schemas.microsoft.com/office/powerpoint/2010/main">
    <mc:Choice Requires="p14">
      <p:transition spd="slow" p14:dur="1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0"/>
                                        <p:tgtEl>
                                          <p:spTgt spid="4"/>
                                        </p:tgtEl>
                                      </p:cBhvr>
                                    </p:animEffect>
                                    <p:anim calcmode="lin" valueType="num">
                                      <p:cBhvr>
                                        <p:cTn id="8" dur="4000" fill="hold"/>
                                        <p:tgtEl>
                                          <p:spTgt spid="4"/>
                                        </p:tgtEl>
                                        <p:attrNameLst>
                                          <p:attrName>ppt_x</p:attrName>
                                        </p:attrNameLst>
                                      </p:cBhvr>
                                      <p:tavLst>
                                        <p:tav tm="0">
                                          <p:val>
                                            <p:strVal val="#ppt_x"/>
                                          </p:val>
                                        </p:tav>
                                        <p:tav tm="100000">
                                          <p:val>
                                            <p:strVal val="#ppt_x"/>
                                          </p:val>
                                        </p:tav>
                                      </p:tavLst>
                                    </p:anim>
                                    <p:anim calcmode="lin" valueType="num">
                                      <p:cBhvr>
                                        <p:cTn id="9" dur="4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4000"/>
                                        <p:tgtEl>
                                          <p:spTgt spid="6"/>
                                        </p:tgtEl>
                                      </p:cBhvr>
                                    </p:animEffect>
                                    <p:anim calcmode="lin" valueType="num">
                                      <p:cBhvr>
                                        <p:cTn id="13" dur="4000" fill="hold"/>
                                        <p:tgtEl>
                                          <p:spTgt spid="6"/>
                                        </p:tgtEl>
                                        <p:attrNameLst>
                                          <p:attrName>ppt_x</p:attrName>
                                        </p:attrNameLst>
                                      </p:cBhvr>
                                      <p:tavLst>
                                        <p:tav tm="0">
                                          <p:val>
                                            <p:strVal val="#ppt_x"/>
                                          </p:val>
                                        </p:tav>
                                        <p:tav tm="100000">
                                          <p:val>
                                            <p:strVal val="#ppt_x"/>
                                          </p:val>
                                        </p:tav>
                                      </p:tavLst>
                                    </p:anim>
                                    <p:anim calcmode="lin" valueType="num">
                                      <p:cBhvr>
                                        <p:cTn id="14" dur="4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4000"/>
                                        <p:tgtEl>
                                          <p:spTgt spid="7"/>
                                        </p:tgtEl>
                                      </p:cBhvr>
                                    </p:animEffect>
                                    <p:anim calcmode="lin" valueType="num">
                                      <p:cBhvr>
                                        <p:cTn id="18" dur="4000" fill="hold"/>
                                        <p:tgtEl>
                                          <p:spTgt spid="7"/>
                                        </p:tgtEl>
                                        <p:attrNameLst>
                                          <p:attrName>ppt_x</p:attrName>
                                        </p:attrNameLst>
                                      </p:cBhvr>
                                      <p:tavLst>
                                        <p:tav tm="0">
                                          <p:val>
                                            <p:strVal val="#ppt_x"/>
                                          </p:val>
                                        </p:tav>
                                        <p:tav tm="100000">
                                          <p:val>
                                            <p:strVal val="#ppt_x"/>
                                          </p:val>
                                        </p:tav>
                                      </p:tavLst>
                                    </p:anim>
                                    <p:anim calcmode="lin" valueType="num">
                                      <p:cBhvr>
                                        <p:cTn id="19" dur="4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descr="Εικόνα που περιέχει κύκλος, ρολόι&#10;&#10;Περιγραφή που δημιουργήθηκε αυτόματα">
            <a:extLst>
              <a:ext uri="{FF2B5EF4-FFF2-40B4-BE49-F238E27FC236}">
                <a16:creationId xmlns:a16="http://schemas.microsoft.com/office/drawing/2014/main" id="{07117F1B-A7D0-4F05-83DE-B051CCA5E08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50858" y="113979"/>
            <a:ext cx="11034961" cy="10886194"/>
          </a:xfrm>
          <a:prstGeom prst="rect">
            <a:avLst/>
          </a:prstGeom>
        </p:spPr>
      </p:pic>
      <p:sp>
        <p:nvSpPr>
          <p:cNvPr id="2" name="Θέση υποσέλιδου 1"/>
          <p:cNvSpPr>
            <a:spLocks noGrp="1"/>
          </p:cNvSpPr>
          <p:nvPr>
            <p:ph type="ftr" idx="11"/>
          </p:nvPr>
        </p:nvSpPr>
        <p:spPr>
          <a:xfrm>
            <a:off x="1115340" y="7415718"/>
            <a:ext cx="2077238" cy="308365"/>
          </a:xfrm>
        </p:spPr>
        <p:txBody>
          <a:bodyPr/>
          <a:lstStyle/>
          <a:p>
            <a:pPr>
              <a:defRPr/>
            </a:pPr>
            <a:r>
              <a:rPr lang="en-US"/>
              <a:t>Copyright (C) 2025 University of  Athens,  X. Moussas </a:t>
            </a:r>
            <a:endParaRPr lang="en-GB" dirty="0"/>
          </a:p>
        </p:txBody>
      </p:sp>
      <p:sp>
        <p:nvSpPr>
          <p:cNvPr id="5" name="Ορθογώνιο 4"/>
          <p:cNvSpPr/>
          <p:nvPr/>
        </p:nvSpPr>
        <p:spPr>
          <a:xfrm>
            <a:off x="181261" y="3567314"/>
            <a:ext cx="4311133" cy="684890"/>
          </a:xfrm>
          <a:prstGeom prst="rect">
            <a:avLst/>
          </a:prstGeom>
        </p:spPr>
        <p:txBody>
          <a:bodyPr wrap="square" lIns="69871" tIns="34936" rIns="69871" bIns="34936">
            <a:spAutoFit/>
          </a:bodyPr>
          <a:lstStyle/>
          <a:p>
            <a:pPr defTabSz="75786" eaLnBrk="0" hangingPunct="0">
              <a:spcBef>
                <a:spcPct val="30000"/>
              </a:spcBef>
              <a:buClr>
                <a:srgbClr val="000000"/>
              </a:buClr>
              <a:buSzPct val="100000"/>
              <a:defRPr/>
            </a:pPr>
            <a:r>
              <a:rPr lang="en-US" sz="3992" b="1" dirty="0">
                <a:effectLst>
                  <a:outerShdw blurRad="38100" dist="38100" dir="2700000" algn="tl">
                    <a:srgbClr val="000000">
                      <a:alpha val="43137"/>
                    </a:srgbClr>
                  </a:outerShdw>
                </a:effectLst>
              </a:rPr>
              <a:t>Olympic Games</a:t>
            </a:r>
            <a:endParaRPr lang="el-GR" sz="2395" b="1" dirty="0">
              <a:effectLst>
                <a:outerShdw blurRad="38100" dist="38100" dir="2700000" algn="tl">
                  <a:srgbClr val="000000">
                    <a:alpha val="43137"/>
                  </a:srgbClr>
                </a:outerShdw>
              </a:effectLst>
            </a:endParaRPr>
          </a:p>
        </p:txBody>
      </p:sp>
      <p:sp>
        <p:nvSpPr>
          <p:cNvPr id="12" name="Βέλος: Αριστερό 11">
            <a:extLst>
              <a:ext uri="{FF2B5EF4-FFF2-40B4-BE49-F238E27FC236}">
                <a16:creationId xmlns:a16="http://schemas.microsoft.com/office/drawing/2014/main" id="{BF00C164-CD69-2248-7FBF-5D5360BA3F90}"/>
              </a:ext>
            </a:extLst>
          </p:cNvPr>
          <p:cNvSpPr/>
          <p:nvPr/>
        </p:nvSpPr>
        <p:spPr bwMode="auto">
          <a:xfrm>
            <a:off x="4601282" y="5957959"/>
            <a:ext cx="1376057" cy="766424"/>
          </a:xfrm>
          <a:prstGeom prst="leftArrow">
            <a:avLst/>
          </a:prstGeom>
          <a:solidFill>
            <a:srgbClr val="00B8FF">
              <a:alpha val="72000"/>
            </a:srgbClr>
          </a:solidFill>
          <a:ln w="9525" cap="flat" cmpd="sng" algn="ctr">
            <a:solidFill>
              <a:schemeClr val="tx1"/>
            </a:solidFill>
            <a:prstDash val="solid"/>
            <a:round/>
            <a:headEnd type="none" w="med" len="med"/>
            <a:tailEnd type="none" w="med" len="med"/>
          </a:ln>
          <a:effectLst/>
        </p:spPr>
        <p:txBody>
          <a:bodyPr vert="horz" wrap="square" lIns="60828" tIns="30414" rIns="60828" bIns="30414" numCol="1" rtlCol="0" anchor="t" anchorCtr="0" compatLnSpc="1">
            <a:prstTxWarp prst="textNoShape">
              <a:avLst/>
            </a:prstTxWarp>
          </a:bodyPr>
          <a:lstStyle/>
          <a:p>
            <a:pPr defTabSz="298884">
              <a:lnSpc>
                <a:spcPct val="76000"/>
              </a:lnSpc>
              <a:buClr>
                <a:srgbClr val="000000"/>
              </a:buClr>
              <a:buSzPct val="100000"/>
            </a:pPr>
            <a:r>
              <a:rPr lang="el-GR" sz="463" dirty="0">
                <a:ln w="0"/>
                <a:effectLst>
                  <a:outerShdw blurRad="38100" dist="19050" dir="2700000" algn="tl" rotWithShape="0">
                    <a:schemeClr val="dk1">
                      <a:alpha val="40000"/>
                    </a:schemeClr>
                  </a:outerShdw>
                </a:effectLst>
                <a:latin typeface="Arial" charset="0"/>
              </a:rPr>
              <a:t>Ολύμπια</a:t>
            </a:r>
          </a:p>
        </p:txBody>
      </p:sp>
      <p:sp>
        <p:nvSpPr>
          <p:cNvPr id="9" name="Οβάλ 8">
            <a:extLst>
              <a:ext uri="{FF2B5EF4-FFF2-40B4-BE49-F238E27FC236}">
                <a16:creationId xmlns:a16="http://schemas.microsoft.com/office/drawing/2014/main" id="{BD907219-58B3-DF9D-007A-6B8AA28FA200}"/>
              </a:ext>
            </a:extLst>
          </p:cNvPr>
          <p:cNvSpPr/>
          <p:nvPr/>
        </p:nvSpPr>
        <p:spPr bwMode="auto">
          <a:xfrm rot="19096387">
            <a:off x="2854755" y="5898623"/>
            <a:ext cx="2205694" cy="1249971"/>
          </a:xfrm>
          <a:prstGeom prst="ellipse">
            <a:avLst/>
          </a:prstGeom>
          <a:noFill/>
          <a:ln w="139700" cap="flat" cmpd="sng" algn="ctr">
            <a:solidFill>
              <a:srgbClr val="FF0000"/>
            </a:solidFill>
            <a:prstDash val="solid"/>
            <a:round/>
            <a:headEnd type="none" w="med" len="med"/>
            <a:tailEnd type="none" w="med" len="med"/>
          </a:ln>
          <a:effectLst/>
        </p:spPr>
        <p:txBody>
          <a:bodyPr vert="horz" wrap="square" lIns="60828" tIns="30414" rIns="60828" bIns="30414" numCol="1" rtlCol="0" anchor="t" anchorCtr="0" compatLnSpc="1">
            <a:prstTxWarp prst="textNoShape">
              <a:avLst/>
            </a:prstTxWarp>
          </a:bodyPr>
          <a:lstStyle/>
          <a:p>
            <a:pPr defTabSz="298884">
              <a:lnSpc>
                <a:spcPct val="76000"/>
              </a:lnSpc>
              <a:buClr>
                <a:srgbClr val="000000"/>
              </a:buClr>
              <a:buSzPct val="100000"/>
            </a:pPr>
            <a:endParaRPr lang="el-GR" sz="463">
              <a:latin typeface="Arial" charset="0"/>
            </a:endParaRPr>
          </a:p>
        </p:txBody>
      </p:sp>
    </p:spTree>
    <p:extLst>
      <p:ext uri="{BB962C8B-B14F-4D97-AF65-F5344CB8AC3E}">
        <p14:creationId xmlns:p14="http://schemas.microsoft.com/office/powerpoint/2010/main" val="1110053096"/>
      </p:ext>
    </p:extLst>
  </p:cSld>
  <p:clrMapOvr>
    <a:masterClrMapping/>
  </p:clrMapOvr>
  <mc:AlternateContent xmlns:mc="http://schemas.openxmlformats.org/markup-compatibility/2006" xmlns:p14="http://schemas.microsoft.com/office/powerpoint/2010/main">
    <mc:Choice Requires="p14">
      <p:transition spd="slow" p14:dur="1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300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0" fill="hold"/>
                                        <p:tgtEl>
                                          <p:spTgt spid="12"/>
                                        </p:tgtEl>
                                        <p:attrNameLst>
                                          <p:attrName>ppt_w</p:attrName>
                                        </p:attrNameLst>
                                      </p:cBhvr>
                                      <p:tavLst>
                                        <p:tav tm="0">
                                          <p:val>
                                            <p:fltVal val="0"/>
                                          </p:val>
                                        </p:tav>
                                        <p:tav tm="100000">
                                          <p:val>
                                            <p:strVal val="#ppt_w"/>
                                          </p:val>
                                        </p:tav>
                                      </p:tavLst>
                                    </p:anim>
                                    <p:anim calcmode="lin" valueType="num">
                                      <p:cBhvr>
                                        <p:cTn id="8" dur="2000" fill="hold"/>
                                        <p:tgtEl>
                                          <p:spTgt spid="12"/>
                                        </p:tgtEl>
                                        <p:attrNameLst>
                                          <p:attrName>ppt_h</p:attrName>
                                        </p:attrNameLst>
                                      </p:cBhvr>
                                      <p:tavLst>
                                        <p:tav tm="0">
                                          <p:val>
                                            <p:fltVal val="0"/>
                                          </p:val>
                                        </p:tav>
                                        <p:tav tm="100000">
                                          <p:val>
                                            <p:strVal val="#ppt_h"/>
                                          </p:val>
                                        </p:tav>
                                      </p:tavLst>
                                    </p:anim>
                                    <p:animEffect transition="in" filter="fade">
                                      <p:cBhvr>
                                        <p:cTn id="9" dur="2000"/>
                                        <p:tgtEl>
                                          <p:spTgt spid="12"/>
                                        </p:tgtEl>
                                      </p:cBhvr>
                                    </p:animEffect>
                                  </p:childTnLst>
                                </p:cTn>
                              </p:par>
                              <p:par>
                                <p:cTn id="10" presetID="31" presetClass="entr" presetSubtype="0" fill="hold" grpId="0" nodeType="withEffect">
                                  <p:stCondLst>
                                    <p:cond delay="300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fltVal val="0"/>
                                          </p:val>
                                        </p:tav>
                                        <p:tav tm="100000">
                                          <p:val>
                                            <p:strVal val="#ppt_w"/>
                                          </p:val>
                                        </p:tav>
                                      </p:tavLst>
                                    </p:anim>
                                    <p:anim calcmode="lin" valueType="num">
                                      <p:cBhvr>
                                        <p:cTn id="13" dur="1000" fill="hold"/>
                                        <p:tgtEl>
                                          <p:spTgt spid="9"/>
                                        </p:tgtEl>
                                        <p:attrNameLst>
                                          <p:attrName>ppt_h</p:attrName>
                                        </p:attrNameLst>
                                      </p:cBhvr>
                                      <p:tavLst>
                                        <p:tav tm="0">
                                          <p:val>
                                            <p:fltVal val="0"/>
                                          </p:val>
                                        </p:tav>
                                        <p:tav tm="100000">
                                          <p:val>
                                            <p:strVal val="#ppt_h"/>
                                          </p:val>
                                        </p:tav>
                                      </p:tavLst>
                                    </p:anim>
                                    <p:anim calcmode="lin" valueType="num">
                                      <p:cBhvr>
                                        <p:cTn id="14" dur="1000" fill="hold"/>
                                        <p:tgtEl>
                                          <p:spTgt spid="9"/>
                                        </p:tgtEl>
                                        <p:attrNameLst>
                                          <p:attrName>style.rotation</p:attrName>
                                        </p:attrNameLst>
                                      </p:cBhvr>
                                      <p:tavLst>
                                        <p:tav tm="0">
                                          <p:val>
                                            <p:fltVal val="90"/>
                                          </p:val>
                                        </p:tav>
                                        <p:tav tm="100000">
                                          <p:val>
                                            <p:fltVal val="0"/>
                                          </p:val>
                                        </p:tav>
                                      </p:tavLst>
                                    </p:anim>
                                    <p:animEffect transition="in" filter="fade">
                                      <p:cBhvr>
                                        <p:cTn id="1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descr="Εικόνα που περιέχει συσκευή, Όργανο μετρήσεων&#10;&#10;Περιγραφή που δημιουργήθηκε αυτόματα">
            <a:extLst>
              <a:ext uri="{FF2B5EF4-FFF2-40B4-BE49-F238E27FC236}">
                <a16:creationId xmlns:a16="http://schemas.microsoft.com/office/drawing/2014/main" id="{DC022121-9E6C-7C67-21AE-E2403306F9D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4959" y="2968740"/>
            <a:ext cx="6899630" cy="5307817"/>
          </a:xfrm>
          <a:prstGeom prst="rect">
            <a:avLst/>
          </a:prstGeom>
        </p:spPr>
      </p:pic>
      <p:sp>
        <p:nvSpPr>
          <p:cNvPr id="2" name="Θέση υποσέλιδου 1"/>
          <p:cNvSpPr>
            <a:spLocks noGrp="1"/>
          </p:cNvSpPr>
          <p:nvPr>
            <p:ph type="ftr" idx="11"/>
          </p:nvPr>
        </p:nvSpPr>
        <p:spPr>
          <a:xfrm>
            <a:off x="1474602" y="7698154"/>
            <a:ext cx="2077238" cy="308365"/>
          </a:xfrm>
        </p:spPr>
        <p:txBody>
          <a:bodyPr/>
          <a:lstStyle/>
          <a:p>
            <a:pPr>
              <a:defRPr/>
            </a:pPr>
            <a:r>
              <a:rPr lang="en-US"/>
              <a:t>Copyright (C) 2025 University of  Athens,  X. Moussas </a:t>
            </a:r>
            <a:endParaRPr lang="en-GB" dirty="0"/>
          </a:p>
        </p:txBody>
      </p:sp>
      <p:sp>
        <p:nvSpPr>
          <p:cNvPr id="5" name="Ορθογώνιο 4"/>
          <p:cNvSpPr/>
          <p:nvPr/>
        </p:nvSpPr>
        <p:spPr>
          <a:xfrm>
            <a:off x="229162" y="3514986"/>
            <a:ext cx="3065694" cy="2490769"/>
          </a:xfrm>
          <a:prstGeom prst="rect">
            <a:avLst/>
          </a:prstGeom>
          <a:solidFill>
            <a:srgbClr val="FFC000">
              <a:alpha val="58000"/>
            </a:srgbClr>
          </a:solidFill>
        </p:spPr>
        <p:txBody>
          <a:bodyPr wrap="square" lIns="69871" tIns="34936" rIns="69871" bIns="34936">
            <a:spAutoFit/>
          </a:bodyPr>
          <a:lstStyle/>
          <a:p>
            <a:pPr defTabSz="75786" eaLnBrk="0" hangingPunct="0">
              <a:spcBef>
                <a:spcPct val="30000"/>
              </a:spcBef>
              <a:buClr>
                <a:srgbClr val="000000"/>
              </a:buClr>
              <a:buSzPct val="100000"/>
              <a:defRPr/>
            </a:pPr>
            <a:r>
              <a:rPr lang="el-GR" sz="3992" b="1" dirty="0">
                <a:effectLst>
                  <a:outerShdw blurRad="38100" dist="38100" dir="2700000" algn="tl">
                    <a:srgbClr val="000000">
                      <a:alpha val="43137"/>
                    </a:srgbClr>
                  </a:outerShdw>
                </a:effectLst>
              </a:rPr>
              <a:t>Ολύμπια</a:t>
            </a:r>
          </a:p>
          <a:p>
            <a:pPr defTabSz="75786" eaLnBrk="0" hangingPunct="0">
              <a:spcBef>
                <a:spcPct val="30000"/>
              </a:spcBef>
              <a:buClr>
                <a:srgbClr val="000000"/>
              </a:buClr>
              <a:buSzPct val="100000"/>
              <a:defRPr/>
            </a:pPr>
            <a:r>
              <a:rPr lang="el-GR" sz="2395" b="1" dirty="0">
                <a:effectLst>
                  <a:outerShdw blurRad="38100" dist="38100" dir="2700000" algn="tl">
                    <a:srgbClr val="000000">
                      <a:alpha val="43137"/>
                    </a:srgbClr>
                  </a:outerShdw>
                </a:effectLst>
              </a:rPr>
              <a:t>Κάθε 4 έτη</a:t>
            </a:r>
          </a:p>
          <a:p>
            <a:pPr defTabSz="75786" eaLnBrk="0" hangingPunct="0">
              <a:spcBef>
                <a:spcPct val="30000"/>
              </a:spcBef>
              <a:buClr>
                <a:srgbClr val="000000"/>
              </a:buClr>
              <a:buSzPct val="100000"/>
              <a:defRPr/>
            </a:pPr>
            <a:r>
              <a:rPr lang="el-GR" sz="2395" b="1" dirty="0" err="1">
                <a:effectLst>
                  <a:outerShdw blurRad="38100" dist="38100" dir="2700000" algn="tl">
                    <a:srgbClr val="000000">
                      <a:alpha val="43137"/>
                    </a:srgbClr>
                  </a:outerShdw>
                </a:effectLst>
              </a:rPr>
              <a:t>Αλίεια</a:t>
            </a:r>
            <a:r>
              <a:rPr lang="el-GR" sz="2395" b="1" dirty="0">
                <a:effectLst>
                  <a:outerShdw blurRad="38100" dist="38100" dir="2700000" algn="tl">
                    <a:srgbClr val="000000">
                      <a:alpha val="43137"/>
                    </a:srgbClr>
                  </a:outerShdw>
                </a:effectLst>
              </a:rPr>
              <a:t> κάθε έτος και </a:t>
            </a:r>
          </a:p>
          <a:p>
            <a:pPr defTabSz="75786" eaLnBrk="0" hangingPunct="0">
              <a:spcBef>
                <a:spcPct val="30000"/>
              </a:spcBef>
              <a:buClr>
                <a:srgbClr val="000000"/>
              </a:buClr>
              <a:buSzPct val="100000"/>
              <a:defRPr/>
            </a:pPr>
            <a:r>
              <a:rPr lang="el-GR" sz="2395" b="1" dirty="0">
                <a:effectLst>
                  <a:outerShdw blurRad="38100" dist="38100" dir="2700000" algn="tl">
                    <a:srgbClr val="000000">
                      <a:alpha val="43137"/>
                    </a:srgbClr>
                  </a:outerShdw>
                </a:effectLst>
              </a:rPr>
              <a:t>Μεγάλα </a:t>
            </a:r>
            <a:r>
              <a:rPr lang="el-GR" sz="2395" b="1" dirty="0" err="1">
                <a:effectLst>
                  <a:outerShdw blurRad="38100" dist="38100" dir="2700000" algn="tl">
                    <a:srgbClr val="000000">
                      <a:alpha val="43137"/>
                    </a:srgbClr>
                  </a:outerShdw>
                </a:effectLst>
              </a:rPr>
              <a:t>Αλίεια</a:t>
            </a:r>
            <a:r>
              <a:rPr lang="el-GR" sz="2395" b="1" dirty="0">
                <a:effectLst>
                  <a:outerShdw blurRad="38100" dist="38100" dir="2700000" algn="tl">
                    <a:srgbClr val="000000">
                      <a:alpha val="43137"/>
                    </a:srgbClr>
                  </a:outerShdw>
                </a:effectLst>
              </a:rPr>
              <a:t> κάθε 4 έτη</a:t>
            </a:r>
          </a:p>
        </p:txBody>
      </p:sp>
      <p:sp>
        <p:nvSpPr>
          <p:cNvPr id="10" name="Βέλος: Αριστερό 9">
            <a:extLst>
              <a:ext uri="{FF2B5EF4-FFF2-40B4-BE49-F238E27FC236}">
                <a16:creationId xmlns:a16="http://schemas.microsoft.com/office/drawing/2014/main" id="{93A398B3-0E45-2F44-0CA1-A912DB4EFEA2}"/>
              </a:ext>
            </a:extLst>
          </p:cNvPr>
          <p:cNvSpPr/>
          <p:nvPr/>
        </p:nvSpPr>
        <p:spPr bwMode="auto">
          <a:xfrm>
            <a:off x="4765235" y="6014404"/>
            <a:ext cx="1868157" cy="595745"/>
          </a:xfrm>
          <a:prstGeom prst="leftArrow">
            <a:avLst/>
          </a:prstGeom>
          <a:solidFill>
            <a:srgbClr val="00B8FF">
              <a:alpha val="72000"/>
            </a:srgbClr>
          </a:solidFill>
          <a:ln w="9525" cap="flat" cmpd="sng" algn="ctr">
            <a:solidFill>
              <a:schemeClr val="tx1"/>
            </a:solidFill>
            <a:prstDash val="solid"/>
            <a:round/>
            <a:headEnd type="none" w="med" len="med"/>
            <a:tailEnd type="none" w="med" len="med"/>
          </a:ln>
          <a:effectLst/>
        </p:spPr>
        <p:txBody>
          <a:bodyPr vert="horz" wrap="square" lIns="60828" tIns="30414" rIns="60828" bIns="30414" numCol="1" rtlCol="0" anchor="t" anchorCtr="0" compatLnSpc="1">
            <a:prstTxWarp prst="textNoShape">
              <a:avLst/>
            </a:prstTxWarp>
          </a:bodyPr>
          <a:lstStyle/>
          <a:p>
            <a:pPr algn="ctr" defTabSz="298884">
              <a:lnSpc>
                <a:spcPct val="76000"/>
              </a:lnSpc>
              <a:buClr>
                <a:srgbClr val="000000"/>
              </a:buClr>
              <a:buSzPct val="100000"/>
            </a:pPr>
            <a:r>
              <a:rPr lang="el-GR" sz="2129" dirty="0">
                <a:ln w="0"/>
                <a:effectLst>
                  <a:outerShdw blurRad="38100" dist="19050" dir="2700000" algn="tl" rotWithShape="0">
                    <a:schemeClr val="dk1">
                      <a:alpha val="40000"/>
                    </a:schemeClr>
                  </a:outerShdw>
                </a:effectLst>
                <a:latin typeface="Arial" charset="0"/>
              </a:rPr>
              <a:t>ΟΛΥΜΠΙΑ</a:t>
            </a:r>
          </a:p>
        </p:txBody>
      </p:sp>
    </p:spTree>
    <p:extLst>
      <p:ext uri="{BB962C8B-B14F-4D97-AF65-F5344CB8AC3E}">
        <p14:creationId xmlns:p14="http://schemas.microsoft.com/office/powerpoint/2010/main" val="1862559137"/>
      </p:ext>
    </p:extLst>
  </p:cSld>
  <p:clrMapOvr>
    <a:masterClrMapping/>
  </p:clrMapOvr>
  <mc:AlternateContent xmlns:mc="http://schemas.openxmlformats.org/markup-compatibility/2006" xmlns:p14="http://schemas.microsoft.com/office/powerpoint/2010/main">
    <mc:Choice Requires="p14">
      <p:transition spd="slow" p14:dur="1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10"/>
                                        </p:tgtEl>
                                        <p:attrNameLst>
                                          <p:attrName>style.visibility</p:attrName>
                                        </p:attrNameLst>
                                      </p:cBhvr>
                                      <p:to>
                                        <p:strVal val="visible"/>
                                      </p:to>
                                    </p:set>
                                    <p:anim calcmode="lin" valueType="num">
                                      <p:cBhvr>
                                        <p:cTn id="7" dur="2000" fill="hold"/>
                                        <p:tgtEl>
                                          <p:spTgt spid="10"/>
                                        </p:tgtEl>
                                        <p:attrNameLst>
                                          <p:attrName>ppt_w</p:attrName>
                                        </p:attrNameLst>
                                      </p:cBhvr>
                                      <p:tavLst>
                                        <p:tav tm="0">
                                          <p:val>
                                            <p:fltVal val="0"/>
                                          </p:val>
                                        </p:tav>
                                        <p:tav tm="100000">
                                          <p:val>
                                            <p:strVal val="#ppt_w"/>
                                          </p:val>
                                        </p:tav>
                                      </p:tavLst>
                                    </p:anim>
                                    <p:anim calcmode="lin" valueType="num">
                                      <p:cBhvr>
                                        <p:cTn id="8" dur="2000" fill="hold"/>
                                        <p:tgtEl>
                                          <p:spTgt spid="10"/>
                                        </p:tgtEl>
                                        <p:attrNameLst>
                                          <p:attrName>ppt_h</p:attrName>
                                        </p:attrNameLst>
                                      </p:cBhvr>
                                      <p:tavLst>
                                        <p:tav tm="0">
                                          <p:val>
                                            <p:fltVal val="0"/>
                                          </p:val>
                                        </p:tav>
                                        <p:tav tm="100000">
                                          <p:val>
                                            <p:strVal val="#ppt_h"/>
                                          </p:val>
                                        </p:tav>
                                      </p:tavLst>
                                    </p:anim>
                                    <p:animEffect transition="in" filter="fade">
                                      <p:cBhvr>
                                        <p:cTn id="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5194C40-20A9-163F-2AB5-C4A881EFE8F9}"/>
              </a:ext>
            </a:extLst>
          </p:cNvPr>
          <p:cNvSpPr>
            <a:spLocks noGrp="1"/>
          </p:cNvSpPr>
          <p:nvPr>
            <p:ph type="ftr" idx="11"/>
          </p:nvPr>
        </p:nvSpPr>
        <p:spPr/>
        <p:txBody>
          <a:bodyPr/>
          <a:lstStyle/>
          <a:p>
            <a:pPr>
              <a:defRPr/>
            </a:pPr>
            <a:r>
              <a:rPr lang="en-US"/>
              <a:t>Copyright (C) 2025 University of  Athens,  X. Moussas </a:t>
            </a:r>
            <a:endParaRPr lang="en-GB"/>
          </a:p>
        </p:txBody>
      </p:sp>
      <p:pic>
        <p:nvPicPr>
          <p:cNvPr id="5" name="Picture 4">
            <a:extLst>
              <a:ext uri="{FF2B5EF4-FFF2-40B4-BE49-F238E27FC236}">
                <a16:creationId xmlns:a16="http://schemas.microsoft.com/office/drawing/2014/main" id="{3A312CBC-9786-B4C9-97DE-27F0F82A8F5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25" y="2892264"/>
            <a:ext cx="6647960" cy="5233819"/>
          </a:xfrm>
          <a:prstGeom prst="rect">
            <a:avLst/>
          </a:prstGeom>
        </p:spPr>
      </p:pic>
      <p:sp>
        <p:nvSpPr>
          <p:cNvPr id="8" name="TextBox 7">
            <a:extLst>
              <a:ext uri="{FF2B5EF4-FFF2-40B4-BE49-F238E27FC236}">
                <a16:creationId xmlns:a16="http://schemas.microsoft.com/office/drawing/2014/main" id="{CC7A69AA-26A0-417F-D2C4-6025DECA166B}"/>
              </a:ext>
            </a:extLst>
          </p:cNvPr>
          <p:cNvSpPr txBox="1"/>
          <p:nvPr/>
        </p:nvSpPr>
        <p:spPr>
          <a:xfrm>
            <a:off x="277063" y="3562885"/>
            <a:ext cx="6370896" cy="1075038"/>
          </a:xfrm>
          <a:prstGeom prst="rect">
            <a:avLst/>
          </a:prstGeom>
          <a:noFill/>
        </p:spPr>
        <p:txBody>
          <a:bodyPr wrap="square">
            <a:spAutoFit/>
          </a:bodyPr>
          <a:lstStyle/>
          <a:p>
            <a:r>
              <a:rPr lang="el-GR" sz="3193" dirty="0">
                <a:solidFill>
                  <a:srgbClr val="FFC000"/>
                </a:solidFill>
                <a:effectLst>
                  <a:outerShdw blurRad="38100" dist="38100" dir="2700000" algn="tl">
                    <a:srgbClr val="000000">
                      <a:alpha val="43137"/>
                    </a:srgbClr>
                  </a:outerShdw>
                </a:effectLst>
              </a:rPr>
              <a:t>Έναρξη Ολυμπιακών Αγώνων</a:t>
            </a:r>
          </a:p>
          <a:p>
            <a:r>
              <a:rPr lang="en-US" sz="3193" dirty="0">
                <a:solidFill>
                  <a:srgbClr val="FFC000"/>
                </a:solidFill>
                <a:effectLst>
                  <a:outerShdw blurRad="38100" dist="38100" dir="2700000" algn="tl">
                    <a:srgbClr val="000000">
                      <a:alpha val="43137"/>
                    </a:srgbClr>
                  </a:outerShdw>
                </a:effectLst>
              </a:rPr>
              <a:t>Opening of the Olympic Games</a:t>
            </a:r>
          </a:p>
        </p:txBody>
      </p:sp>
      <mc:AlternateContent xmlns:mc="http://schemas.openxmlformats.org/markup-compatibility/2006" xmlns:p14="http://schemas.microsoft.com/office/powerpoint/2010/main">
        <mc:Choice Requires="p14">
          <p:contentPart p14:bwMode="auto" r:id="rId3">
            <p14:nvContentPartPr>
              <p14:cNvPr id="4" name="Γραφή 3">
                <a:extLst>
                  <a:ext uri="{FF2B5EF4-FFF2-40B4-BE49-F238E27FC236}">
                    <a16:creationId xmlns:a16="http://schemas.microsoft.com/office/drawing/2014/main" id="{CED37E49-F849-E406-3AB7-03ACDC93B29F}"/>
                  </a:ext>
                </a:extLst>
              </p14:cNvPr>
              <p14:cNvContentPartPr/>
              <p14:nvPr/>
            </p14:nvContentPartPr>
            <p14:xfrm>
              <a:off x="2164324" y="6059749"/>
              <a:ext cx="1364098" cy="1241732"/>
            </p14:xfrm>
          </p:contentPart>
        </mc:Choice>
        <mc:Fallback xmlns="">
          <p:pic>
            <p:nvPicPr>
              <p:cNvPr id="4" name="Γραφή 3">
                <a:extLst>
                  <a:ext uri="{FF2B5EF4-FFF2-40B4-BE49-F238E27FC236}">
                    <a16:creationId xmlns:a16="http://schemas.microsoft.com/office/drawing/2014/main" id="{CED37E49-F849-E406-3AB7-03ACDC93B29F}"/>
                  </a:ext>
                </a:extLst>
              </p:cNvPr>
              <p:cNvPicPr/>
              <p:nvPr/>
            </p:nvPicPr>
            <p:blipFill>
              <a:blip r:embed="rId4"/>
              <a:stretch>
                <a:fillRect/>
              </a:stretch>
            </p:blipFill>
            <p:spPr>
              <a:xfrm>
                <a:off x="2074344" y="5879788"/>
                <a:ext cx="1543698" cy="1601294"/>
              </a:xfrm>
              <a:prstGeom prst="rect">
                <a:avLst/>
              </a:prstGeom>
            </p:spPr>
          </p:pic>
        </mc:Fallback>
      </mc:AlternateContent>
    </p:spTree>
    <p:extLst>
      <p:ext uri="{BB962C8B-B14F-4D97-AF65-F5344CB8AC3E}">
        <p14:creationId xmlns:p14="http://schemas.microsoft.com/office/powerpoint/2010/main" val="17764519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5194C40-20A9-163F-2AB5-C4A881EFE8F9}"/>
              </a:ext>
            </a:extLst>
          </p:cNvPr>
          <p:cNvSpPr>
            <a:spLocks noGrp="1"/>
          </p:cNvSpPr>
          <p:nvPr>
            <p:ph type="ftr" idx="11"/>
          </p:nvPr>
        </p:nvSpPr>
        <p:spPr/>
        <p:txBody>
          <a:bodyPr/>
          <a:lstStyle/>
          <a:p>
            <a:pPr>
              <a:defRPr/>
            </a:pPr>
            <a:r>
              <a:rPr lang="en-US"/>
              <a:t>Copyright (C) 2025 University of  Athens,  X. Moussas </a:t>
            </a:r>
            <a:endParaRPr lang="en-GB"/>
          </a:p>
        </p:txBody>
      </p:sp>
      <p:pic>
        <p:nvPicPr>
          <p:cNvPr id="5" name="Picture 4">
            <a:extLst>
              <a:ext uri="{FF2B5EF4-FFF2-40B4-BE49-F238E27FC236}">
                <a16:creationId xmlns:a16="http://schemas.microsoft.com/office/drawing/2014/main" id="{3A312CBC-9786-B4C9-97DE-27F0F82A8F5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038820"/>
            <a:ext cx="6685609" cy="5263460"/>
          </a:xfrm>
          <a:prstGeom prst="rect">
            <a:avLst/>
          </a:prstGeom>
        </p:spPr>
      </p:pic>
      <p:sp>
        <p:nvSpPr>
          <p:cNvPr id="6" name="TextBox 5">
            <a:extLst>
              <a:ext uri="{FF2B5EF4-FFF2-40B4-BE49-F238E27FC236}">
                <a16:creationId xmlns:a16="http://schemas.microsoft.com/office/drawing/2014/main" id="{75A69D29-63EB-4C07-B37B-99CEAB505CE7}"/>
              </a:ext>
            </a:extLst>
          </p:cNvPr>
          <p:cNvSpPr txBox="1"/>
          <p:nvPr/>
        </p:nvSpPr>
        <p:spPr>
          <a:xfrm>
            <a:off x="168994" y="485974"/>
            <a:ext cx="6432673" cy="1935145"/>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t="100000"/>
            </a:path>
            <a:tileRect r="-100000" b="-100000"/>
          </a:gradFill>
          <a:effectLst>
            <a:softEdge rad="63500"/>
          </a:effectLst>
          <a:scene3d>
            <a:camera prst="orthographicFront"/>
            <a:lightRig rig="threePt" dir="t"/>
          </a:scene3d>
          <a:sp3d>
            <a:bevelT w="558800" h="5638800" prst="softRound"/>
          </a:sp3d>
        </p:spPr>
        <p:txBody>
          <a:bodyPr wrap="square" rtlCol="0">
            <a:spAutoFit/>
          </a:bodyPr>
          <a:lstStyle/>
          <a:p>
            <a:endParaRPr lang="en-US" sz="2395" dirty="0"/>
          </a:p>
          <a:p>
            <a:r>
              <a:rPr lang="en-US" sz="2395" dirty="0"/>
              <a:t>   I need your help to persuade the authorities</a:t>
            </a:r>
          </a:p>
          <a:p>
            <a:r>
              <a:rPr lang="en-US" sz="2395" dirty="0"/>
              <a:t>  to include the Mechanism in the opening  </a:t>
            </a:r>
          </a:p>
          <a:p>
            <a:r>
              <a:rPr lang="en-US" sz="2395" dirty="0"/>
              <a:t>  ceremony of the LA Olympics 2028!</a:t>
            </a:r>
          </a:p>
          <a:p>
            <a:endParaRPr lang="en-US" sz="2395" dirty="0"/>
          </a:p>
        </p:txBody>
      </p:sp>
      <p:pic>
        <p:nvPicPr>
          <p:cNvPr id="7" name="Εικόνα 6">
            <a:extLst>
              <a:ext uri="{FF2B5EF4-FFF2-40B4-BE49-F238E27FC236}">
                <a16:creationId xmlns:a16="http://schemas.microsoft.com/office/drawing/2014/main" id="{F1A97ADC-003A-0431-91A1-047903D0922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63008" y="8117637"/>
            <a:ext cx="1705064" cy="2737489"/>
          </a:xfrm>
          <a:prstGeom prst="rect">
            <a:avLst/>
          </a:prstGeom>
          <a:ln w="190500" cap="sq">
            <a:solidFill>
              <a:srgbClr val="C8C6BD"/>
            </a:solidFill>
            <a:prstDash val="solid"/>
            <a:miter lim="800000"/>
          </a:ln>
          <a:effectLst>
            <a:outerShdw blurRad="584200" dist="1765300" dir="4980000" algn="bl" rotWithShape="0">
              <a:schemeClr val="tx1">
                <a:alpha val="51000"/>
              </a:schemeClr>
            </a:outerShdw>
          </a:effectLst>
          <a:scene3d>
            <a:camera prst="perspectiveFront" fov="5400000"/>
            <a:lightRig rig="threePt" dir="t">
              <a:rot lat="0" lon="0" rev="2100000"/>
            </a:lightRig>
          </a:scene3d>
          <a:sp3d extrusionH="292100" contourW="476250">
            <a:bevelT w="2819400" h="2819400" prst="hardEdge"/>
            <a:bevelB w="2825750" h="2825750" prst="coolSlant"/>
            <a:extrusionClr>
              <a:srgbClr val="C00000"/>
            </a:extrusionClr>
            <a:contourClr>
              <a:srgbClr val="C00000"/>
            </a:contourClr>
          </a:sp3d>
        </p:spPr>
      </p:pic>
    </p:spTree>
    <p:extLst>
      <p:ext uri="{BB962C8B-B14F-4D97-AF65-F5344CB8AC3E}">
        <p14:creationId xmlns:p14="http://schemas.microsoft.com/office/powerpoint/2010/main" val="84856403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25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down)">
                                      <p:cBhvr>
                                        <p:cTn id="7" dur="942">
                                          <p:stCondLst>
                                            <p:cond delay="0"/>
                                          </p:stCondLst>
                                        </p:cTn>
                                        <p:tgtEl>
                                          <p:spTgt spid="6">
                                            <p:txEl>
                                              <p:pRg st="1" end="1"/>
                                            </p:txEl>
                                          </p:spTgt>
                                        </p:tgtEl>
                                      </p:cBhvr>
                                    </p:animEffect>
                                    <p:anim calcmode="lin" valueType="num">
                                      <p:cBhvr>
                                        <p:cTn id="8" dur="2961" tmFilter="0,0; 0.14,0.36; 0.43,0.73; 0.71,0.91; 1.0,1.0">
                                          <p:stCondLst>
                                            <p:cond delay="0"/>
                                          </p:stCondLst>
                                        </p:cTn>
                                        <p:tgtEl>
                                          <p:spTgt spid="6">
                                            <p:txEl>
                                              <p:pRg st="1" end="1"/>
                                            </p:txEl>
                                          </p:spTgt>
                                        </p:tgtEl>
                                        <p:attrNameLst>
                                          <p:attrName>ppt_x</p:attrName>
                                        </p:attrNameLst>
                                      </p:cBhvr>
                                      <p:tavLst>
                                        <p:tav tm="0">
                                          <p:val>
                                            <p:strVal val="#ppt_x-0.25"/>
                                          </p:val>
                                        </p:tav>
                                        <p:tav tm="100000">
                                          <p:val>
                                            <p:strVal val="#ppt_x"/>
                                          </p:val>
                                        </p:tav>
                                      </p:tavLst>
                                    </p:anim>
                                    <p:anim calcmode="lin" valueType="num">
                                      <p:cBhvr>
                                        <p:cTn id="9" dur="1079" tmFilter="0.0,0.0; 0.25,0.07; 0.50,0.2; 0.75,0.467; 1.0,1.0">
                                          <p:stCondLst>
                                            <p:cond delay="0"/>
                                          </p:stCondLst>
                                        </p:cTn>
                                        <p:tgtEl>
                                          <p:spTgt spid="6">
                                            <p:txEl>
                                              <p:pRg st="1" end="1"/>
                                            </p:txEl>
                                          </p:spTgt>
                                        </p:tgtEl>
                                        <p:attrNameLst>
                                          <p:attrName>ppt_y</p:attrName>
                                        </p:attrNameLst>
                                      </p:cBhvr>
                                      <p:tavLst>
                                        <p:tav tm="0" fmla="#ppt_y-sin(pi*$)/3">
                                          <p:val>
                                            <p:fltVal val="0.5"/>
                                          </p:val>
                                        </p:tav>
                                        <p:tav tm="100000">
                                          <p:val>
                                            <p:fltVal val="1"/>
                                          </p:val>
                                        </p:tav>
                                      </p:tavLst>
                                    </p:anim>
                                    <p:anim calcmode="lin" valueType="num">
                                      <p:cBhvr>
                                        <p:cTn id="10" dur="1079" tmFilter="0, 0; 0.125,0.2665; 0.25,0.4; 0.375,0.465; 0.5,0.5;  0.625,0.535; 0.75,0.6; 0.875,0.7335; 1,1">
                                          <p:stCondLst>
                                            <p:cond delay="1079"/>
                                          </p:stCondLst>
                                        </p:cTn>
                                        <p:tgtEl>
                                          <p:spTgt spid="6">
                                            <p:txEl>
                                              <p:pRg st="1" end="1"/>
                                            </p:txEl>
                                          </p:spTgt>
                                        </p:tgtEl>
                                        <p:attrNameLst>
                                          <p:attrName>ppt_y</p:attrName>
                                        </p:attrNameLst>
                                      </p:cBhvr>
                                      <p:tavLst>
                                        <p:tav tm="0" fmla="#ppt_y-sin(pi*$)/9">
                                          <p:val>
                                            <p:fltVal val="0"/>
                                          </p:val>
                                        </p:tav>
                                        <p:tav tm="100000">
                                          <p:val>
                                            <p:fltVal val="1"/>
                                          </p:val>
                                        </p:tav>
                                      </p:tavLst>
                                    </p:anim>
                                    <p:anim calcmode="lin" valueType="num">
                                      <p:cBhvr>
                                        <p:cTn id="11" dur="539" tmFilter="0, 0; 0.125,0.2665; 0.25,0.4; 0.375,0.465; 0.5,0.5;  0.625,0.535; 0.75,0.6; 0.875,0.7335; 1,1">
                                          <p:stCondLst>
                                            <p:cond delay="2152"/>
                                          </p:stCondLst>
                                        </p:cTn>
                                        <p:tgtEl>
                                          <p:spTgt spid="6">
                                            <p:txEl>
                                              <p:pRg st="1" end="1"/>
                                            </p:txEl>
                                          </p:spTgt>
                                        </p:tgtEl>
                                        <p:attrNameLst>
                                          <p:attrName>ppt_y</p:attrName>
                                        </p:attrNameLst>
                                      </p:cBhvr>
                                      <p:tavLst>
                                        <p:tav tm="0" fmla="#ppt_y-sin(pi*$)/27">
                                          <p:val>
                                            <p:fltVal val="0"/>
                                          </p:val>
                                        </p:tav>
                                        <p:tav tm="100000">
                                          <p:val>
                                            <p:fltVal val="1"/>
                                          </p:val>
                                        </p:tav>
                                      </p:tavLst>
                                    </p:anim>
                                    <p:anim calcmode="lin" valueType="num">
                                      <p:cBhvr>
                                        <p:cTn id="12" dur="267" tmFilter="0, 0; 0.125,0.2665; 0.25,0.4; 0.375,0.465; 0.5,0.5;  0.625,0.535; 0.75,0.6; 0.875,0.7335; 1,1">
                                          <p:stCondLst>
                                            <p:cond delay="2691"/>
                                          </p:stCondLst>
                                        </p:cTn>
                                        <p:tgtEl>
                                          <p:spTgt spid="6">
                                            <p:txEl>
                                              <p:pRg st="1" end="1"/>
                                            </p:txEl>
                                          </p:spTgt>
                                        </p:tgtEl>
                                        <p:attrNameLst>
                                          <p:attrName>ppt_y</p:attrName>
                                        </p:attrNameLst>
                                      </p:cBhvr>
                                      <p:tavLst>
                                        <p:tav tm="0" fmla="#ppt_y-sin(pi*$)/81">
                                          <p:val>
                                            <p:fltVal val="0"/>
                                          </p:val>
                                        </p:tav>
                                        <p:tav tm="100000">
                                          <p:val>
                                            <p:fltVal val="1"/>
                                          </p:val>
                                        </p:tav>
                                      </p:tavLst>
                                    </p:anim>
                                    <p:animScale>
                                      <p:cBhvr>
                                        <p:cTn id="13" dur="42">
                                          <p:stCondLst>
                                            <p:cond delay="1056"/>
                                          </p:stCondLst>
                                        </p:cTn>
                                        <p:tgtEl>
                                          <p:spTgt spid="6">
                                            <p:txEl>
                                              <p:pRg st="1" end="1"/>
                                            </p:txEl>
                                          </p:spTgt>
                                        </p:tgtEl>
                                      </p:cBhvr>
                                      <p:to x="100000" y="60000"/>
                                    </p:animScale>
                                    <p:animScale>
                                      <p:cBhvr>
                                        <p:cTn id="14" dur="270" decel="50000">
                                          <p:stCondLst>
                                            <p:cond delay="1099"/>
                                          </p:stCondLst>
                                        </p:cTn>
                                        <p:tgtEl>
                                          <p:spTgt spid="6">
                                            <p:txEl>
                                              <p:pRg st="1" end="1"/>
                                            </p:txEl>
                                          </p:spTgt>
                                        </p:tgtEl>
                                      </p:cBhvr>
                                      <p:to x="100000" y="100000"/>
                                    </p:animScale>
                                    <p:animScale>
                                      <p:cBhvr>
                                        <p:cTn id="15" dur="42">
                                          <p:stCondLst>
                                            <p:cond delay="2132"/>
                                          </p:stCondLst>
                                        </p:cTn>
                                        <p:tgtEl>
                                          <p:spTgt spid="6">
                                            <p:txEl>
                                              <p:pRg st="1" end="1"/>
                                            </p:txEl>
                                          </p:spTgt>
                                        </p:tgtEl>
                                      </p:cBhvr>
                                      <p:to x="100000" y="80000"/>
                                    </p:animScale>
                                    <p:animScale>
                                      <p:cBhvr>
                                        <p:cTn id="16" dur="270" decel="50000">
                                          <p:stCondLst>
                                            <p:cond delay="2174"/>
                                          </p:stCondLst>
                                        </p:cTn>
                                        <p:tgtEl>
                                          <p:spTgt spid="6">
                                            <p:txEl>
                                              <p:pRg st="1" end="1"/>
                                            </p:txEl>
                                          </p:spTgt>
                                        </p:tgtEl>
                                      </p:cBhvr>
                                      <p:to x="100000" y="100000"/>
                                    </p:animScale>
                                    <p:animScale>
                                      <p:cBhvr>
                                        <p:cTn id="17" dur="42">
                                          <p:stCondLst>
                                            <p:cond delay="2668"/>
                                          </p:stCondLst>
                                        </p:cTn>
                                        <p:tgtEl>
                                          <p:spTgt spid="6">
                                            <p:txEl>
                                              <p:pRg st="1" end="1"/>
                                            </p:txEl>
                                          </p:spTgt>
                                        </p:tgtEl>
                                      </p:cBhvr>
                                      <p:to x="100000" y="90000"/>
                                    </p:animScale>
                                    <p:animScale>
                                      <p:cBhvr>
                                        <p:cTn id="18" dur="270" decel="50000">
                                          <p:stCondLst>
                                            <p:cond delay="2710"/>
                                          </p:stCondLst>
                                        </p:cTn>
                                        <p:tgtEl>
                                          <p:spTgt spid="6">
                                            <p:txEl>
                                              <p:pRg st="1" end="1"/>
                                            </p:txEl>
                                          </p:spTgt>
                                        </p:tgtEl>
                                      </p:cBhvr>
                                      <p:to x="100000" y="100000"/>
                                    </p:animScale>
                                    <p:animScale>
                                      <p:cBhvr>
                                        <p:cTn id="19" dur="42">
                                          <p:stCondLst>
                                            <p:cond delay="2938"/>
                                          </p:stCondLst>
                                        </p:cTn>
                                        <p:tgtEl>
                                          <p:spTgt spid="6">
                                            <p:txEl>
                                              <p:pRg st="1" end="1"/>
                                            </p:txEl>
                                          </p:spTgt>
                                        </p:tgtEl>
                                      </p:cBhvr>
                                      <p:to x="100000" y="95000"/>
                                    </p:animScale>
                                    <p:animScale>
                                      <p:cBhvr>
                                        <p:cTn id="20" dur="270" decel="50000">
                                          <p:stCondLst>
                                            <p:cond delay="2980"/>
                                          </p:stCondLst>
                                        </p:cTn>
                                        <p:tgtEl>
                                          <p:spTgt spid="6">
                                            <p:txEl>
                                              <p:pRg st="1" end="1"/>
                                            </p:txEl>
                                          </p:spTgt>
                                        </p:tgtEl>
                                      </p:cBhvr>
                                      <p:to x="100000" y="100000"/>
                                    </p:animScale>
                                  </p:childTnLst>
                                </p:cTn>
                              </p:par>
                              <p:par>
                                <p:cTn id="21" presetID="26" presetClass="entr" presetSubtype="0" fill="hold" nodeType="withEffect">
                                  <p:stCondLst>
                                    <p:cond delay="25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wipe(down)">
                                      <p:cBhvr>
                                        <p:cTn id="23" dur="942">
                                          <p:stCondLst>
                                            <p:cond delay="0"/>
                                          </p:stCondLst>
                                        </p:cTn>
                                        <p:tgtEl>
                                          <p:spTgt spid="6">
                                            <p:txEl>
                                              <p:pRg st="2" end="2"/>
                                            </p:txEl>
                                          </p:spTgt>
                                        </p:tgtEl>
                                      </p:cBhvr>
                                    </p:animEffect>
                                    <p:anim calcmode="lin" valueType="num">
                                      <p:cBhvr>
                                        <p:cTn id="24" dur="2961" tmFilter="0,0; 0.14,0.36; 0.43,0.73; 0.71,0.91; 1.0,1.0">
                                          <p:stCondLst>
                                            <p:cond delay="0"/>
                                          </p:stCondLst>
                                        </p:cTn>
                                        <p:tgtEl>
                                          <p:spTgt spid="6">
                                            <p:txEl>
                                              <p:pRg st="2" end="2"/>
                                            </p:txEl>
                                          </p:spTgt>
                                        </p:tgtEl>
                                        <p:attrNameLst>
                                          <p:attrName>ppt_x</p:attrName>
                                        </p:attrNameLst>
                                      </p:cBhvr>
                                      <p:tavLst>
                                        <p:tav tm="0">
                                          <p:val>
                                            <p:strVal val="#ppt_x-0.25"/>
                                          </p:val>
                                        </p:tav>
                                        <p:tav tm="100000">
                                          <p:val>
                                            <p:strVal val="#ppt_x"/>
                                          </p:val>
                                        </p:tav>
                                      </p:tavLst>
                                    </p:anim>
                                    <p:anim calcmode="lin" valueType="num">
                                      <p:cBhvr>
                                        <p:cTn id="25" dur="1079" tmFilter="0.0,0.0; 0.25,0.07; 0.50,0.2; 0.75,0.467; 1.0,1.0">
                                          <p:stCondLst>
                                            <p:cond delay="0"/>
                                          </p:stCondLst>
                                        </p:cTn>
                                        <p:tgtEl>
                                          <p:spTgt spid="6">
                                            <p:txEl>
                                              <p:pRg st="2" end="2"/>
                                            </p:txEl>
                                          </p:spTgt>
                                        </p:tgtEl>
                                        <p:attrNameLst>
                                          <p:attrName>ppt_y</p:attrName>
                                        </p:attrNameLst>
                                      </p:cBhvr>
                                      <p:tavLst>
                                        <p:tav tm="0" fmla="#ppt_y-sin(pi*$)/3">
                                          <p:val>
                                            <p:fltVal val="0.5"/>
                                          </p:val>
                                        </p:tav>
                                        <p:tav tm="100000">
                                          <p:val>
                                            <p:fltVal val="1"/>
                                          </p:val>
                                        </p:tav>
                                      </p:tavLst>
                                    </p:anim>
                                    <p:anim calcmode="lin" valueType="num">
                                      <p:cBhvr>
                                        <p:cTn id="26" dur="1079" tmFilter="0, 0; 0.125,0.2665; 0.25,0.4; 0.375,0.465; 0.5,0.5;  0.625,0.535; 0.75,0.6; 0.875,0.7335; 1,1">
                                          <p:stCondLst>
                                            <p:cond delay="1079"/>
                                          </p:stCondLst>
                                        </p:cTn>
                                        <p:tgtEl>
                                          <p:spTgt spid="6">
                                            <p:txEl>
                                              <p:pRg st="2" end="2"/>
                                            </p:txEl>
                                          </p:spTgt>
                                        </p:tgtEl>
                                        <p:attrNameLst>
                                          <p:attrName>ppt_y</p:attrName>
                                        </p:attrNameLst>
                                      </p:cBhvr>
                                      <p:tavLst>
                                        <p:tav tm="0" fmla="#ppt_y-sin(pi*$)/9">
                                          <p:val>
                                            <p:fltVal val="0"/>
                                          </p:val>
                                        </p:tav>
                                        <p:tav tm="100000">
                                          <p:val>
                                            <p:fltVal val="1"/>
                                          </p:val>
                                        </p:tav>
                                      </p:tavLst>
                                    </p:anim>
                                    <p:anim calcmode="lin" valueType="num">
                                      <p:cBhvr>
                                        <p:cTn id="27" dur="539" tmFilter="0, 0; 0.125,0.2665; 0.25,0.4; 0.375,0.465; 0.5,0.5;  0.625,0.535; 0.75,0.6; 0.875,0.7335; 1,1">
                                          <p:stCondLst>
                                            <p:cond delay="2152"/>
                                          </p:stCondLst>
                                        </p:cTn>
                                        <p:tgtEl>
                                          <p:spTgt spid="6">
                                            <p:txEl>
                                              <p:pRg st="2" end="2"/>
                                            </p:txEl>
                                          </p:spTgt>
                                        </p:tgtEl>
                                        <p:attrNameLst>
                                          <p:attrName>ppt_y</p:attrName>
                                        </p:attrNameLst>
                                      </p:cBhvr>
                                      <p:tavLst>
                                        <p:tav tm="0" fmla="#ppt_y-sin(pi*$)/27">
                                          <p:val>
                                            <p:fltVal val="0"/>
                                          </p:val>
                                        </p:tav>
                                        <p:tav tm="100000">
                                          <p:val>
                                            <p:fltVal val="1"/>
                                          </p:val>
                                        </p:tav>
                                      </p:tavLst>
                                    </p:anim>
                                    <p:anim calcmode="lin" valueType="num">
                                      <p:cBhvr>
                                        <p:cTn id="28" dur="267" tmFilter="0, 0; 0.125,0.2665; 0.25,0.4; 0.375,0.465; 0.5,0.5;  0.625,0.535; 0.75,0.6; 0.875,0.7335; 1,1">
                                          <p:stCondLst>
                                            <p:cond delay="2691"/>
                                          </p:stCondLst>
                                        </p:cTn>
                                        <p:tgtEl>
                                          <p:spTgt spid="6">
                                            <p:txEl>
                                              <p:pRg st="2" end="2"/>
                                            </p:txEl>
                                          </p:spTgt>
                                        </p:tgtEl>
                                        <p:attrNameLst>
                                          <p:attrName>ppt_y</p:attrName>
                                        </p:attrNameLst>
                                      </p:cBhvr>
                                      <p:tavLst>
                                        <p:tav tm="0" fmla="#ppt_y-sin(pi*$)/81">
                                          <p:val>
                                            <p:fltVal val="0"/>
                                          </p:val>
                                        </p:tav>
                                        <p:tav tm="100000">
                                          <p:val>
                                            <p:fltVal val="1"/>
                                          </p:val>
                                        </p:tav>
                                      </p:tavLst>
                                    </p:anim>
                                    <p:animScale>
                                      <p:cBhvr>
                                        <p:cTn id="29" dur="42">
                                          <p:stCondLst>
                                            <p:cond delay="1056"/>
                                          </p:stCondLst>
                                        </p:cTn>
                                        <p:tgtEl>
                                          <p:spTgt spid="6">
                                            <p:txEl>
                                              <p:pRg st="2" end="2"/>
                                            </p:txEl>
                                          </p:spTgt>
                                        </p:tgtEl>
                                      </p:cBhvr>
                                      <p:to x="100000" y="60000"/>
                                    </p:animScale>
                                    <p:animScale>
                                      <p:cBhvr>
                                        <p:cTn id="30" dur="270" decel="50000">
                                          <p:stCondLst>
                                            <p:cond delay="1099"/>
                                          </p:stCondLst>
                                        </p:cTn>
                                        <p:tgtEl>
                                          <p:spTgt spid="6">
                                            <p:txEl>
                                              <p:pRg st="2" end="2"/>
                                            </p:txEl>
                                          </p:spTgt>
                                        </p:tgtEl>
                                      </p:cBhvr>
                                      <p:to x="100000" y="100000"/>
                                    </p:animScale>
                                    <p:animScale>
                                      <p:cBhvr>
                                        <p:cTn id="31" dur="42">
                                          <p:stCondLst>
                                            <p:cond delay="2132"/>
                                          </p:stCondLst>
                                        </p:cTn>
                                        <p:tgtEl>
                                          <p:spTgt spid="6">
                                            <p:txEl>
                                              <p:pRg st="2" end="2"/>
                                            </p:txEl>
                                          </p:spTgt>
                                        </p:tgtEl>
                                      </p:cBhvr>
                                      <p:to x="100000" y="80000"/>
                                    </p:animScale>
                                    <p:animScale>
                                      <p:cBhvr>
                                        <p:cTn id="32" dur="270" decel="50000">
                                          <p:stCondLst>
                                            <p:cond delay="2174"/>
                                          </p:stCondLst>
                                        </p:cTn>
                                        <p:tgtEl>
                                          <p:spTgt spid="6">
                                            <p:txEl>
                                              <p:pRg st="2" end="2"/>
                                            </p:txEl>
                                          </p:spTgt>
                                        </p:tgtEl>
                                      </p:cBhvr>
                                      <p:to x="100000" y="100000"/>
                                    </p:animScale>
                                    <p:animScale>
                                      <p:cBhvr>
                                        <p:cTn id="33" dur="42">
                                          <p:stCondLst>
                                            <p:cond delay="2668"/>
                                          </p:stCondLst>
                                        </p:cTn>
                                        <p:tgtEl>
                                          <p:spTgt spid="6">
                                            <p:txEl>
                                              <p:pRg st="2" end="2"/>
                                            </p:txEl>
                                          </p:spTgt>
                                        </p:tgtEl>
                                      </p:cBhvr>
                                      <p:to x="100000" y="90000"/>
                                    </p:animScale>
                                    <p:animScale>
                                      <p:cBhvr>
                                        <p:cTn id="34" dur="270" decel="50000">
                                          <p:stCondLst>
                                            <p:cond delay="2710"/>
                                          </p:stCondLst>
                                        </p:cTn>
                                        <p:tgtEl>
                                          <p:spTgt spid="6">
                                            <p:txEl>
                                              <p:pRg st="2" end="2"/>
                                            </p:txEl>
                                          </p:spTgt>
                                        </p:tgtEl>
                                      </p:cBhvr>
                                      <p:to x="100000" y="100000"/>
                                    </p:animScale>
                                    <p:animScale>
                                      <p:cBhvr>
                                        <p:cTn id="35" dur="42">
                                          <p:stCondLst>
                                            <p:cond delay="2938"/>
                                          </p:stCondLst>
                                        </p:cTn>
                                        <p:tgtEl>
                                          <p:spTgt spid="6">
                                            <p:txEl>
                                              <p:pRg st="2" end="2"/>
                                            </p:txEl>
                                          </p:spTgt>
                                        </p:tgtEl>
                                      </p:cBhvr>
                                      <p:to x="100000" y="95000"/>
                                    </p:animScale>
                                    <p:animScale>
                                      <p:cBhvr>
                                        <p:cTn id="36" dur="270" decel="50000">
                                          <p:stCondLst>
                                            <p:cond delay="2980"/>
                                          </p:stCondLst>
                                        </p:cTn>
                                        <p:tgtEl>
                                          <p:spTgt spid="6">
                                            <p:txEl>
                                              <p:pRg st="2" end="2"/>
                                            </p:txEl>
                                          </p:spTgt>
                                        </p:tgtEl>
                                      </p:cBhvr>
                                      <p:to x="100000" y="100000"/>
                                    </p:animScale>
                                  </p:childTnLst>
                                </p:cTn>
                              </p:par>
                              <p:par>
                                <p:cTn id="37" presetID="26" presetClass="entr" presetSubtype="0" fill="hold" nodeType="withEffect">
                                  <p:stCondLst>
                                    <p:cond delay="250"/>
                                  </p:stCondLst>
                                  <p:childTnLst>
                                    <p:set>
                                      <p:cBhvr>
                                        <p:cTn id="38" dur="1" fill="hold">
                                          <p:stCondLst>
                                            <p:cond delay="0"/>
                                          </p:stCondLst>
                                        </p:cTn>
                                        <p:tgtEl>
                                          <p:spTgt spid="6">
                                            <p:txEl>
                                              <p:pRg st="3" end="3"/>
                                            </p:txEl>
                                          </p:spTgt>
                                        </p:tgtEl>
                                        <p:attrNameLst>
                                          <p:attrName>style.visibility</p:attrName>
                                        </p:attrNameLst>
                                      </p:cBhvr>
                                      <p:to>
                                        <p:strVal val="visible"/>
                                      </p:to>
                                    </p:set>
                                    <p:animEffect transition="in" filter="wipe(down)">
                                      <p:cBhvr>
                                        <p:cTn id="39" dur="942">
                                          <p:stCondLst>
                                            <p:cond delay="0"/>
                                          </p:stCondLst>
                                        </p:cTn>
                                        <p:tgtEl>
                                          <p:spTgt spid="6">
                                            <p:txEl>
                                              <p:pRg st="3" end="3"/>
                                            </p:txEl>
                                          </p:spTgt>
                                        </p:tgtEl>
                                      </p:cBhvr>
                                    </p:animEffect>
                                    <p:anim calcmode="lin" valueType="num">
                                      <p:cBhvr>
                                        <p:cTn id="40" dur="2961" tmFilter="0,0; 0.14,0.36; 0.43,0.73; 0.71,0.91; 1.0,1.0">
                                          <p:stCondLst>
                                            <p:cond delay="0"/>
                                          </p:stCondLst>
                                        </p:cTn>
                                        <p:tgtEl>
                                          <p:spTgt spid="6">
                                            <p:txEl>
                                              <p:pRg st="3" end="3"/>
                                            </p:txEl>
                                          </p:spTgt>
                                        </p:tgtEl>
                                        <p:attrNameLst>
                                          <p:attrName>ppt_x</p:attrName>
                                        </p:attrNameLst>
                                      </p:cBhvr>
                                      <p:tavLst>
                                        <p:tav tm="0">
                                          <p:val>
                                            <p:strVal val="#ppt_x-0.25"/>
                                          </p:val>
                                        </p:tav>
                                        <p:tav tm="100000">
                                          <p:val>
                                            <p:strVal val="#ppt_x"/>
                                          </p:val>
                                        </p:tav>
                                      </p:tavLst>
                                    </p:anim>
                                    <p:anim calcmode="lin" valueType="num">
                                      <p:cBhvr>
                                        <p:cTn id="41" dur="1079" tmFilter="0.0,0.0; 0.25,0.07; 0.50,0.2; 0.75,0.467; 1.0,1.0">
                                          <p:stCondLst>
                                            <p:cond delay="0"/>
                                          </p:stCondLst>
                                        </p:cTn>
                                        <p:tgtEl>
                                          <p:spTgt spid="6">
                                            <p:txEl>
                                              <p:pRg st="3" end="3"/>
                                            </p:txEl>
                                          </p:spTgt>
                                        </p:tgtEl>
                                        <p:attrNameLst>
                                          <p:attrName>ppt_y</p:attrName>
                                        </p:attrNameLst>
                                      </p:cBhvr>
                                      <p:tavLst>
                                        <p:tav tm="0" fmla="#ppt_y-sin(pi*$)/3">
                                          <p:val>
                                            <p:fltVal val="0.5"/>
                                          </p:val>
                                        </p:tav>
                                        <p:tav tm="100000">
                                          <p:val>
                                            <p:fltVal val="1"/>
                                          </p:val>
                                        </p:tav>
                                      </p:tavLst>
                                    </p:anim>
                                    <p:anim calcmode="lin" valueType="num">
                                      <p:cBhvr>
                                        <p:cTn id="42" dur="1079" tmFilter="0, 0; 0.125,0.2665; 0.25,0.4; 0.375,0.465; 0.5,0.5;  0.625,0.535; 0.75,0.6; 0.875,0.7335; 1,1">
                                          <p:stCondLst>
                                            <p:cond delay="1079"/>
                                          </p:stCondLst>
                                        </p:cTn>
                                        <p:tgtEl>
                                          <p:spTgt spid="6">
                                            <p:txEl>
                                              <p:pRg st="3" end="3"/>
                                            </p:txEl>
                                          </p:spTgt>
                                        </p:tgtEl>
                                        <p:attrNameLst>
                                          <p:attrName>ppt_y</p:attrName>
                                        </p:attrNameLst>
                                      </p:cBhvr>
                                      <p:tavLst>
                                        <p:tav tm="0" fmla="#ppt_y-sin(pi*$)/9">
                                          <p:val>
                                            <p:fltVal val="0"/>
                                          </p:val>
                                        </p:tav>
                                        <p:tav tm="100000">
                                          <p:val>
                                            <p:fltVal val="1"/>
                                          </p:val>
                                        </p:tav>
                                      </p:tavLst>
                                    </p:anim>
                                    <p:anim calcmode="lin" valueType="num">
                                      <p:cBhvr>
                                        <p:cTn id="43" dur="539" tmFilter="0, 0; 0.125,0.2665; 0.25,0.4; 0.375,0.465; 0.5,0.5;  0.625,0.535; 0.75,0.6; 0.875,0.7335; 1,1">
                                          <p:stCondLst>
                                            <p:cond delay="2152"/>
                                          </p:stCondLst>
                                        </p:cTn>
                                        <p:tgtEl>
                                          <p:spTgt spid="6">
                                            <p:txEl>
                                              <p:pRg st="3" end="3"/>
                                            </p:txEl>
                                          </p:spTgt>
                                        </p:tgtEl>
                                        <p:attrNameLst>
                                          <p:attrName>ppt_y</p:attrName>
                                        </p:attrNameLst>
                                      </p:cBhvr>
                                      <p:tavLst>
                                        <p:tav tm="0" fmla="#ppt_y-sin(pi*$)/27">
                                          <p:val>
                                            <p:fltVal val="0"/>
                                          </p:val>
                                        </p:tav>
                                        <p:tav tm="100000">
                                          <p:val>
                                            <p:fltVal val="1"/>
                                          </p:val>
                                        </p:tav>
                                      </p:tavLst>
                                    </p:anim>
                                    <p:anim calcmode="lin" valueType="num">
                                      <p:cBhvr>
                                        <p:cTn id="44" dur="267" tmFilter="0, 0; 0.125,0.2665; 0.25,0.4; 0.375,0.465; 0.5,0.5;  0.625,0.535; 0.75,0.6; 0.875,0.7335; 1,1">
                                          <p:stCondLst>
                                            <p:cond delay="2691"/>
                                          </p:stCondLst>
                                        </p:cTn>
                                        <p:tgtEl>
                                          <p:spTgt spid="6">
                                            <p:txEl>
                                              <p:pRg st="3" end="3"/>
                                            </p:txEl>
                                          </p:spTgt>
                                        </p:tgtEl>
                                        <p:attrNameLst>
                                          <p:attrName>ppt_y</p:attrName>
                                        </p:attrNameLst>
                                      </p:cBhvr>
                                      <p:tavLst>
                                        <p:tav tm="0" fmla="#ppt_y-sin(pi*$)/81">
                                          <p:val>
                                            <p:fltVal val="0"/>
                                          </p:val>
                                        </p:tav>
                                        <p:tav tm="100000">
                                          <p:val>
                                            <p:fltVal val="1"/>
                                          </p:val>
                                        </p:tav>
                                      </p:tavLst>
                                    </p:anim>
                                    <p:animScale>
                                      <p:cBhvr>
                                        <p:cTn id="45" dur="42">
                                          <p:stCondLst>
                                            <p:cond delay="1056"/>
                                          </p:stCondLst>
                                        </p:cTn>
                                        <p:tgtEl>
                                          <p:spTgt spid="6">
                                            <p:txEl>
                                              <p:pRg st="3" end="3"/>
                                            </p:txEl>
                                          </p:spTgt>
                                        </p:tgtEl>
                                      </p:cBhvr>
                                      <p:to x="100000" y="60000"/>
                                    </p:animScale>
                                    <p:animScale>
                                      <p:cBhvr>
                                        <p:cTn id="46" dur="270" decel="50000">
                                          <p:stCondLst>
                                            <p:cond delay="1099"/>
                                          </p:stCondLst>
                                        </p:cTn>
                                        <p:tgtEl>
                                          <p:spTgt spid="6">
                                            <p:txEl>
                                              <p:pRg st="3" end="3"/>
                                            </p:txEl>
                                          </p:spTgt>
                                        </p:tgtEl>
                                      </p:cBhvr>
                                      <p:to x="100000" y="100000"/>
                                    </p:animScale>
                                    <p:animScale>
                                      <p:cBhvr>
                                        <p:cTn id="47" dur="42">
                                          <p:stCondLst>
                                            <p:cond delay="2132"/>
                                          </p:stCondLst>
                                        </p:cTn>
                                        <p:tgtEl>
                                          <p:spTgt spid="6">
                                            <p:txEl>
                                              <p:pRg st="3" end="3"/>
                                            </p:txEl>
                                          </p:spTgt>
                                        </p:tgtEl>
                                      </p:cBhvr>
                                      <p:to x="100000" y="80000"/>
                                    </p:animScale>
                                    <p:animScale>
                                      <p:cBhvr>
                                        <p:cTn id="48" dur="270" decel="50000">
                                          <p:stCondLst>
                                            <p:cond delay="2174"/>
                                          </p:stCondLst>
                                        </p:cTn>
                                        <p:tgtEl>
                                          <p:spTgt spid="6">
                                            <p:txEl>
                                              <p:pRg st="3" end="3"/>
                                            </p:txEl>
                                          </p:spTgt>
                                        </p:tgtEl>
                                      </p:cBhvr>
                                      <p:to x="100000" y="100000"/>
                                    </p:animScale>
                                    <p:animScale>
                                      <p:cBhvr>
                                        <p:cTn id="49" dur="42">
                                          <p:stCondLst>
                                            <p:cond delay="2668"/>
                                          </p:stCondLst>
                                        </p:cTn>
                                        <p:tgtEl>
                                          <p:spTgt spid="6">
                                            <p:txEl>
                                              <p:pRg st="3" end="3"/>
                                            </p:txEl>
                                          </p:spTgt>
                                        </p:tgtEl>
                                      </p:cBhvr>
                                      <p:to x="100000" y="90000"/>
                                    </p:animScale>
                                    <p:animScale>
                                      <p:cBhvr>
                                        <p:cTn id="50" dur="270" decel="50000">
                                          <p:stCondLst>
                                            <p:cond delay="2710"/>
                                          </p:stCondLst>
                                        </p:cTn>
                                        <p:tgtEl>
                                          <p:spTgt spid="6">
                                            <p:txEl>
                                              <p:pRg st="3" end="3"/>
                                            </p:txEl>
                                          </p:spTgt>
                                        </p:tgtEl>
                                      </p:cBhvr>
                                      <p:to x="100000" y="100000"/>
                                    </p:animScale>
                                    <p:animScale>
                                      <p:cBhvr>
                                        <p:cTn id="51" dur="42">
                                          <p:stCondLst>
                                            <p:cond delay="2938"/>
                                          </p:stCondLst>
                                        </p:cTn>
                                        <p:tgtEl>
                                          <p:spTgt spid="6">
                                            <p:txEl>
                                              <p:pRg st="3" end="3"/>
                                            </p:txEl>
                                          </p:spTgt>
                                        </p:tgtEl>
                                      </p:cBhvr>
                                      <p:to x="100000" y="95000"/>
                                    </p:animScale>
                                    <p:animScale>
                                      <p:cBhvr>
                                        <p:cTn id="52" dur="270" decel="50000">
                                          <p:stCondLst>
                                            <p:cond delay="2980"/>
                                          </p:stCondLst>
                                        </p:cTn>
                                        <p:tgtEl>
                                          <p:spTgt spid="6">
                                            <p:txEl>
                                              <p:pRg st="3" end="3"/>
                                            </p:txEl>
                                          </p:spTgt>
                                        </p:tgtEl>
                                      </p:cBhvr>
                                      <p:to x="100000" y="100000"/>
                                    </p:animScale>
                                  </p:childTnLst>
                                </p:cTn>
                              </p:par>
                            </p:childTnLst>
                          </p:cTn>
                        </p:par>
                        <p:par>
                          <p:cTn id="53" fill="hold">
                            <p:stCondLst>
                              <p:cond delay="3500"/>
                            </p:stCondLst>
                            <p:childTnLst>
                              <p:par>
                                <p:cTn id="54" presetID="31" presetClass="entr" presetSubtype="0" fill="hold" nodeType="afterEffect">
                                  <p:stCondLst>
                                    <p:cond delay="1750"/>
                                  </p:stCondLst>
                                  <p:childTnLst>
                                    <p:set>
                                      <p:cBhvr>
                                        <p:cTn id="55" dur="1" fill="hold">
                                          <p:stCondLst>
                                            <p:cond delay="0"/>
                                          </p:stCondLst>
                                        </p:cTn>
                                        <p:tgtEl>
                                          <p:spTgt spid="7"/>
                                        </p:tgtEl>
                                        <p:attrNameLst>
                                          <p:attrName>style.visibility</p:attrName>
                                        </p:attrNameLst>
                                      </p:cBhvr>
                                      <p:to>
                                        <p:strVal val="visible"/>
                                      </p:to>
                                    </p:set>
                                    <p:anim calcmode="lin" valueType="num">
                                      <p:cBhvr>
                                        <p:cTn id="56" dur="1000" fill="hold"/>
                                        <p:tgtEl>
                                          <p:spTgt spid="7"/>
                                        </p:tgtEl>
                                        <p:attrNameLst>
                                          <p:attrName>ppt_w</p:attrName>
                                        </p:attrNameLst>
                                      </p:cBhvr>
                                      <p:tavLst>
                                        <p:tav tm="0">
                                          <p:val>
                                            <p:fltVal val="0"/>
                                          </p:val>
                                        </p:tav>
                                        <p:tav tm="100000">
                                          <p:val>
                                            <p:strVal val="#ppt_w"/>
                                          </p:val>
                                        </p:tav>
                                      </p:tavLst>
                                    </p:anim>
                                    <p:anim calcmode="lin" valueType="num">
                                      <p:cBhvr>
                                        <p:cTn id="57" dur="1000" fill="hold"/>
                                        <p:tgtEl>
                                          <p:spTgt spid="7"/>
                                        </p:tgtEl>
                                        <p:attrNameLst>
                                          <p:attrName>ppt_h</p:attrName>
                                        </p:attrNameLst>
                                      </p:cBhvr>
                                      <p:tavLst>
                                        <p:tav tm="0">
                                          <p:val>
                                            <p:fltVal val="0"/>
                                          </p:val>
                                        </p:tav>
                                        <p:tav tm="100000">
                                          <p:val>
                                            <p:strVal val="#ppt_h"/>
                                          </p:val>
                                        </p:tav>
                                      </p:tavLst>
                                    </p:anim>
                                    <p:anim calcmode="lin" valueType="num">
                                      <p:cBhvr>
                                        <p:cTn id="58" dur="1000" fill="hold"/>
                                        <p:tgtEl>
                                          <p:spTgt spid="7"/>
                                        </p:tgtEl>
                                        <p:attrNameLst>
                                          <p:attrName>style.rotation</p:attrName>
                                        </p:attrNameLst>
                                      </p:cBhvr>
                                      <p:tavLst>
                                        <p:tav tm="0">
                                          <p:val>
                                            <p:fltVal val="90"/>
                                          </p:val>
                                        </p:tav>
                                        <p:tav tm="100000">
                                          <p:val>
                                            <p:fltVal val="0"/>
                                          </p:val>
                                        </p:tav>
                                      </p:tavLst>
                                    </p:anim>
                                    <p:animEffect transition="in" filter="fade">
                                      <p:cBhvr>
                                        <p:cTn id="5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ακτινογραφία</a:t>
            </a:r>
          </a:p>
        </p:txBody>
      </p:sp>
      <p:sp>
        <p:nvSpPr>
          <p:cNvPr id="3" name="Θέση περιεχομένου 2"/>
          <p:cNvSpPr>
            <a:spLocks noGrp="1"/>
          </p:cNvSpPr>
          <p:nvPr>
            <p:ph idx="1"/>
          </p:nvPr>
        </p:nvSpPr>
        <p:spPr/>
        <p:txBody>
          <a:bodyPr/>
          <a:lstStyle/>
          <a:p>
            <a:endParaRPr lang="el-GR"/>
          </a:p>
        </p:txBody>
      </p:sp>
      <p:pic>
        <p:nvPicPr>
          <p:cNvPr id="4098" name="Picture 2" descr="D:\TEX\01_ANTIKYTHERA_MECHANISM\Images_2007\radiograph016_fragmenta_large-brown-XM.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503" y="2414694"/>
            <a:ext cx="6317570" cy="6424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9931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τομογραφία</a:t>
            </a:r>
          </a:p>
        </p:txBody>
      </p:sp>
      <p:sp>
        <p:nvSpPr>
          <p:cNvPr id="3" name="Θέση περιεχομένου 2"/>
          <p:cNvSpPr>
            <a:spLocks noGrp="1"/>
          </p:cNvSpPr>
          <p:nvPr>
            <p:ph idx="1"/>
          </p:nvPr>
        </p:nvSpPr>
        <p:spPr/>
        <p:txBody>
          <a:bodyPr/>
          <a:lstStyle/>
          <a:p>
            <a:endParaRPr lang="el-GR"/>
          </a:p>
        </p:txBody>
      </p:sp>
      <p:pic>
        <p:nvPicPr>
          <p:cNvPr id="4" name="Picture 3" descr="D:\TEX\01_ANTIKYTHERA_MECHANISM\Images_2007\0.01B.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57534" y="3560054"/>
            <a:ext cx="5951903" cy="4774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7385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τομογραφία</a:t>
            </a:r>
          </a:p>
        </p:txBody>
      </p:sp>
      <p:sp>
        <p:nvSpPr>
          <p:cNvPr id="3" name="Θέση περιεχομένου 2"/>
          <p:cNvSpPr>
            <a:spLocks noGrp="1"/>
          </p:cNvSpPr>
          <p:nvPr>
            <p:ph idx="1"/>
          </p:nvPr>
        </p:nvSpPr>
        <p:spPr/>
        <p:txBody>
          <a:bodyPr/>
          <a:lstStyle/>
          <a:p>
            <a:endParaRPr lang="el-GR"/>
          </a:p>
        </p:txBody>
      </p:sp>
      <p:pic>
        <p:nvPicPr>
          <p:cNvPr id="5122" name="Picture 2" descr="D:\TEX\01_ANTIKYTHERA_MECHANISM\Images_2007\4.1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5560" y="2790230"/>
            <a:ext cx="6397135" cy="5544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1587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τομογραφία</a:t>
            </a:r>
          </a:p>
        </p:txBody>
      </p:sp>
      <p:sp>
        <p:nvSpPr>
          <p:cNvPr id="3" name="Θέση περιεχομένου 2"/>
          <p:cNvSpPr>
            <a:spLocks noGrp="1"/>
          </p:cNvSpPr>
          <p:nvPr>
            <p:ph idx="1"/>
          </p:nvPr>
        </p:nvSpPr>
        <p:spPr/>
        <p:txBody>
          <a:bodyPr/>
          <a:lstStyle/>
          <a:p>
            <a:endParaRPr lang="el-GR" dirty="0"/>
          </a:p>
        </p:txBody>
      </p:sp>
      <p:pic>
        <p:nvPicPr>
          <p:cNvPr id="4" name="Picture 3" descr="D:\TEX\01_ANTIKYTHERA_MECHANISM\Images_2007\1.64 (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16200000">
            <a:off x="-655128" y="729963"/>
            <a:ext cx="7776864" cy="6712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23985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Μορφή του μηχανισμού με τις δυο πόρτες</a:t>
            </a:r>
          </a:p>
        </p:txBody>
      </p:sp>
      <p:sp>
        <p:nvSpPr>
          <p:cNvPr id="3" name="Θέση περιεχομένου 2"/>
          <p:cNvSpPr>
            <a:spLocks noGrp="1"/>
          </p:cNvSpPr>
          <p:nvPr>
            <p:ph idx="1"/>
          </p:nvPr>
        </p:nvSpPr>
        <p:spPr/>
        <p:txBody>
          <a:bodyPr/>
          <a:lstStyle/>
          <a:p>
            <a:endParaRPr lang="el-GR"/>
          </a:p>
        </p:txBody>
      </p:sp>
      <p:pic>
        <p:nvPicPr>
          <p:cNvPr id="5" name="Picture 2" descr="AntikyMech FINALFRONT"/>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92624" y="2475780"/>
            <a:ext cx="6004188" cy="44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3233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4" name="Picture 2" descr="D:\TEX\00_ANTIKYTHERA_MECHANISM\Images_2007\KPIAPH\IMG_4877.JPG"/>
          <p:cNvPicPr>
            <a:picLocks noChangeAspect="1" noChangeArrowheads="1"/>
          </p:cNvPicPr>
          <p:nvPr/>
        </p:nvPicPr>
        <p:blipFill>
          <a:blip r:embed="rId2" cstate="email">
            <a:clrChange>
              <a:clrFrom>
                <a:srgbClr val="463525"/>
              </a:clrFrom>
              <a:clrTo>
                <a:srgbClr val="463525">
                  <a:alpha val="0"/>
                </a:srgbClr>
              </a:clrTo>
            </a:clrChange>
            <a:extLst>
              <a:ext uri="{28A0092B-C50C-407E-A947-70E740481C1C}">
                <a14:useLocalDpi xmlns:a14="http://schemas.microsoft.com/office/drawing/2010/main"/>
              </a:ext>
            </a:extLst>
          </a:blip>
          <a:srcRect/>
          <a:stretch>
            <a:fillRect/>
          </a:stretch>
        </p:blipFill>
        <p:spPr bwMode="auto">
          <a:xfrm>
            <a:off x="-377552" y="21094"/>
            <a:ext cx="728964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02757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4" name="Picture 2" descr="D:\TEX\00_ANTIKYTHERA_MECHANISM\Images_2007\KPIAPH\IMG_4887.JPG"/>
          <p:cNvPicPr>
            <a:picLocks noChangeAspect="1" noChangeArrowheads="1"/>
          </p:cNvPicPr>
          <p:nvPr/>
        </p:nvPicPr>
        <p:blipFill>
          <a:blip r:embed="rId2" cstate="email">
            <a:clrChange>
              <a:clrFrom>
                <a:srgbClr val="241D0D"/>
              </a:clrFrom>
              <a:clrTo>
                <a:srgbClr val="241D0D">
                  <a:alpha val="0"/>
                </a:srgbClr>
              </a:clrTo>
            </a:clrChange>
            <a:extLst>
              <a:ext uri="{28A0092B-C50C-407E-A947-70E740481C1C}">
                <a14:useLocalDpi xmlns:a14="http://schemas.microsoft.com/office/drawing/2010/main"/>
              </a:ext>
            </a:extLst>
          </a:blip>
          <a:srcRect/>
          <a:stretch>
            <a:fillRect/>
          </a:stretch>
        </p:blipFill>
        <p:spPr bwMode="auto">
          <a:xfrm>
            <a:off x="-377552" y="-555851"/>
            <a:ext cx="7398905" cy="7441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30357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2050" name="Picture 2" descr="D:\TEX\01_Photos\Antikythera_Mechanism\P1199822-xm.jpg"/>
          <p:cNvPicPr>
            <a:picLocks noChangeAspect="1" noChangeArrowheads="1"/>
          </p:cNvPicPr>
          <p:nvPr/>
        </p:nvPicPr>
        <p:blipFill>
          <a:blip r:embed="rId3" cstate="email">
            <a:extLst>
              <a:ext uri="{BEBA8EAE-BF5A-486C-A8C5-ECC9F3942E4B}">
                <a14:imgProps xmlns:a14="http://schemas.microsoft.com/office/drawing/2010/main">
                  <a14:imgLayer r:embed="rId4">
                    <a14:imgEffect>
                      <a14:brightnessContrast bright="33000" contrast="51000"/>
                    </a14:imgEffect>
                  </a14:imgLayer>
                </a14:imgProps>
              </a:ext>
              <a:ext uri="{28A0092B-C50C-407E-A947-70E740481C1C}">
                <a14:useLocalDpi xmlns:a14="http://schemas.microsoft.com/office/drawing/2010/main"/>
              </a:ext>
            </a:extLst>
          </a:blip>
          <a:srcRect/>
          <a:stretch>
            <a:fillRect/>
          </a:stretch>
        </p:blipFill>
        <p:spPr bwMode="auto">
          <a:xfrm rot="16200000">
            <a:off x="-2118936" y="1227992"/>
            <a:ext cx="11899873" cy="8932212"/>
          </a:xfrm>
          <a:prstGeom prst="rect">
            <a:avLst/>
          </a:prstGeom>
          <a:noFill/>
          <a:extLst>
            <a:ext uri="{909E8E84-426E-40DD-AFC4-6F175D3DCCD1}">
              <a14:hiddenFill xmlns:a14="http://schemas.microsoft.com/office/drawing/2010/main">
                <a:solidFill>
                  <a:srgbClr val="FFFFFF"/>
                </a:solidFill>
              </a14:hiddenFill>
            </a:ext>
          </a:extLst>
        </p:spPr>
      </p:pic>
      <p:sp>
        <p:nvSpPr>
          <p:cNvPr id="5" name="Θέση περιεχομένου 2"/>
          <p:cNvSpPr txBox="1">
            <a:spLocks/>
          </p:cNvSpPr>
          <p:nvPr/>
        </p:nvSpPr>
        <p:spPr>
          <a:xfrm>
            <a:off x="329486" y="9558981"/>
            <a:ext cx="5930742" cy="571881"/>
          </a:xfrm>
          <a:prstGeom prst="rect">
            <a:avLst/>
          </a:prstGeom>
        </p:spPr>
        <p:txBody>
          <a:bodyPr vert="horz" lIns="93066" tIns="46533" rIns="93066" bIns="46533" rtlCol="0">
            <a:noAutofit/>
          </a:bodyPr>
          <a:lstStyle>
            <a:lvl1pPr marL="348997" indent="-348997" algn="l" defTabSz="930661" rtl="0" eaLnBrk="1" latinLnBrk="0" hangingPunct="1">
              <a:spcBef>
                <a:spcPct val="20000"/>
              </a:spcBef>
              <a:buFont typeface="Arial" panose="020B0604020202020204" pitchFamily="34" charset="0"/>
              <a:buChar char="•"/>
              <a:defRPr sz="3300" kern="1200">
                <a:solidFill>
                  <a:schemeClr val="tx1"/>
                </a:solidFill>
                <a:latin typeface="+mn-lt"/>
                <a:ea typeface="+mn-ea"/>
                <a:cs typeface="+mn-cs"/>
              </a:defRPr>
            </a:lvl1pPr>
            <a:lvl2pPr marL="756162" indent="-290832" algn="l" defTabSz="930661"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63326" indent="-232666" algn="l" defTabSz="930661"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28657" indent="-232666" algn="l" defTabSz="93066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93989" indent="-232666" algn="l" defTabSz="93066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59319" indent="-232666" algn="l" defTabSz="93066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24650" indent="-232666" algn="l" defTabSz="93066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89980" indent="-232666" algn="l" defTabSz="93066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55311" indent="-232666" algn="l" defTabSz="93066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l-GR" sz="2400" dirty="0"/>
              <a:t>Ένα τμήμα της Α όψης του μηχανισμού με τον Ήλιο και την Σελήνη. </a:t>
            </a:r>
          </a:p>
          <a:p>
            <a:pPr marL="0" indent="0">
              <a:buNone/>
            </a:pPr>
            <a:r>
              <a:rPr lang="el-GR" sz="2400" dirty="0"/>
              <a:t>Μπορούμε να κάνουμε μια τέτοια κατασκευή;</a:t>
            </a:r>
          </a:p>
        </p:txBody>
      </p:sp>
    </p:spTree>
    <p:extLst>
      <p:ext uri="{BB962C8B-B14F-4D97-AF65-F5344CB8AC3E}">
        <p14:creationId xmlns:p14="http://schemas.microsoft.com/office/powerpoint/2010/main" val="288803304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TEX\01_Photos\Antikythera_Mechanism\P1199826.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05754" y="-2264355"/>
            <a:ext cx="10235510" cy="13636181"/>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title"/>
          </p:nvPr>
        </p:nvSpPr>
        <p:spPr/>
        <p:txBody>
          <a:bodyPr/>
          <a:lstStyle/>
          <a:p>
            <a:endParaRPr lang="el-GR" dirty="0"/>
          </a:p>
        </p:txBody>
      </p:sp>
      <p:sp>
        <p:nvSpPr>
          <p:cNvPr id="3" name="Θέση περιεχομένου 2"/>
          <p:cNvSpPr>
            <a:spLocks noGrp="1"/>
          </p:cNvSpPr>
          <p:nvPr>
            <p:ph idx="1"/>
          </p:nvPr>
        </p:nvSpPr>
        <p:spPr/>
        <p:txBody>
          <a:bodyPr/>
          <a:lstStyle/>
          <a:p>
            <a:endParaRPr lang="el-GR"/>
          </a:p>
        </p:txBody>
      </p:sp>
      <p:sp>
        <p:nvSpPr>
          <p:cNvPr id="4" name="Ορθογώνιο 3"/>
          <p:cNvSpPr/>
          <p:nvPr/>
        </p:nvSpPr>
        <p:spPr>
          <a:xfrm>
            <a:off x="558552" y="8766894"/>
            <a:ext cx="3292475" cy="1200329"/>
          </a:xfrm>
          <a:prstGeom prst="rect">
            <a:avLst/>
          </a:prstGeom>
        </p:spPr>
        <p:txBody>
          <a:bodyPr>
            <a:spAutoFit/>
          </a:bodyPr>
          <a:lstStyle/>
          <a:p>
            <a:r>
              <a:rPr lang="el-GR" dirty="0"/>
              <a:t>Η Β όψη του μηχανισμού με τους δείκτες των εκλείψεων</a:t>
            </a:r>
          </a:p>
          <a:p>
            <a:r>
              <a:rPr lang="el-GR" dirty="0"/>
              <a:t>Μπορούμε να κάνουμε μια τέτοια κατασκευή;</a:t>
            </a:r>
          </a:p>
        </p:txBody>
      </p:sp>
    </p:spTree>
    <p:extLst>
      <p:ext uri="{BB962C8B-B14F-4D97-AF65-F5344CB8AC3E}">
        <p14:creationId xmlns:p14="http://schemas.microsoft.com/office/powerpoint/2010/main" val="19413494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86079" y="1"/>
            <a:ext cx="10005645" cy="13771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Ορθογώνιο 4"/>
          <p:cNvSpPr/>
          <p:nvPr/>
        </p:nvSpPr>
        <p:spPr>
          <a:xfrm>
            <a:off x="558552" y="8766894"/>
            <a:ext cx="3292475" cy="1200329"/>
          </a:xfrm>
          <a:prstGeom prst="rect">
            <a:avLst/>
          </a:prstGeom>
        </p:spPr>
        <p:txBody>
          <a:bodyPr>
            <a:spAutoFit/>
          </a:bodyPr>
          <a:lstStyle/>
          <a:p>
            <a:r>
              <a:rPr lang="el-GR" dirty="0"/>
              <a:t>Η Β όψη του μηχανισμού με τους δείκτες των εκλείψεων</a:t>
            </a:r>
          </a:p>
          <a:p>
            <a:r>
              <a:rPr lang="el-GR" dirty="0"/>
              <a:t>Μπορούμε να κάνουμε μια τέτοια κατασκευή;</a:t>
            </a:r>
          </a:p>
        </p:txBody>
      </p:sp>
    </p:spTree>
    <p:extLst>
      <p:ext uri="{BB962C8B-B14F-4D97-AF65-F5344CB8AC3E}">
        <p14:creationId xmlns:p14="http://schemas.microsoft.com/office/powerpoint/2010/main" val="37662001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rot="5400000">
            <a:off x="-2429277" y="2322112"/>
            <a:ext cx="11341103" cy="66968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Τίτλος 1"/>
          <p:cNvSpPr>
            <a:spLocks noGrp="1"/>
          </p:cNvSpPr>
          <p:nvPr>
            <p:ph type="title"/>
          </p:nvPr>
        </p:nvSpPr>
        <p:spPr>
          <a:xfrm>
            <a:off x="331864" y="8889823"/>
            <a:ext cx="5930742" cy="1890183"/>
          </a:xfrm>
        </p:spPr>
        <p:txBody>
          <a:bodyPr/>
          <a:lstStyle/>
          <a:p>
            <a:r>
              <a:rPr lang="el-GR" dirty="0">
                <a:solidFill>
                  <a:schemeClr val="bg1"/>
                </a:solidFill>
                <a:effectLst>
                  <a:outerShdw blurRad="38100" dist="38100" dir="2700000" algn="tl">
                    <a:srgbClr val="000000">
                      <a:alpha val="43137"/>
                    </a:srgbClr>
                  </a:outerShdw>
                </a:effectLst>
              </a:rPr>
              <a:t>Μορφή του δείκτη</a:t>
            </a:r>
          </a:p>
        </p:txBody>
      </p:sp>
    </p:spTree>
    <p:extLst>
      <p:ext uri="{BB962C8B-B14F-4D97-AF65-F5344CB8AC3E}">
        <p14:creationId xmlns:p14="http://schemas.microsoft.com/office/powerpoint/2010/main" val="1938121940"/>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2235</TotalTime>
  <Words>3923</Words>
  <Application>Microsoft Office PowerPoint</Application>
  <PresentationFormat>Προσαρμογή</PresentationFormat>
  <Paragraphs>427</Paragraphs>
  <Slides>89</Slides>
  <Notes>12</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89</vt:i4>
      </vt:variant>
    </vt:vector>
  </HeadingPairs>
  <TitlesOfParts>
    <vt:vector size="95" baseType="lpstr">
      <vt:lpstr>Arial</vt:lpstr>
      <vt:lpstr>Calibri</vt:lpstr>
      <vt:lpstr>Mathematica1</vt:lpstr>
      <vt:lpstr>Roboto</vt:lpstr>
      <vt:lpstr>Times New Roman</vt:lpstr>
      <vt:lpstr>Θέμα του Office</vt:lpstr>
      <vt:lpstr>Εθνικό και Καποδιστριακό Πανεπιστήμιο Αθηνών Université National et Kapodistrienne d’ Athènes, Grèce National and Kapodistrian University of Athens  Antikythera Mechanism Xenophon Moussas σχέδια μηχανισμού των Αντικυθήρων Ξ. Δ. Μουσάς 2025 xdmoussas@gmail.com  xmoussas@phys.uoa.gr  +30 6978792891</vt:lpstr>
      <vt:lpstr>Παρουσίαση του PowerPoint</vt:lpstr>
      <vt:lpstr>Ο μηχανισμός των Αντικυθήρων  οι όψεις του και οι οδηγίες χρήσεις που αποτελούν τις «πόρτες» του μηχανισμού. Πρέπει να κοπούν και να χαραχθούν σύμφωνα με τις εικόνες που ακολουθούν 1) Α΄ όψη 2) Β’  όψη 3) Β’ όψη δεύτερη εκδοχή 4) Α πόρτα 5) Β πόρτα   Ξενοφών Διον. Μουσάς 2025 xdmoussas@gmail.com  xmoussas@phys.uoa.gr +30 6978792891</vt:lpstr>
      <vt:lpstr>Παρουσίαση του PowerPoint</vt:lpstr>
      <vt:lpstr>Προτείνεται:</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Μέσα στο κόκκινο πλαίσιο είναι τα τέσσερα γρανάζια που προτείνω να φτιάξουμε με τους μαθητές του σχολείου</vt:lpstr>
      <vt:lpstr>Παρουσίαση του PowerPoint</vt:lpstr>
      <vt:lpstr>Ο Μηχανισμός της Σελήνης που θα φτιάξουμε στην Σάμο. Αποτελείται από 4 γρανάζια που έχουν όλα περίπου την ίδια διάμετρο, τον ίδιο αριθμό δοντιών, τα δύο είναι ομοαξονικά και τα άλλα δύο ελαφρώς έκκεντρα. Τα δυο έκκεντρα συνδέιονται μεταξύ τους με ένα πίρο που μπαίνει σε μια ορθογώνια σχισμή του άλλου. Τον δείκτη θα κάνουμε με πιο μικρό μήκος.</vt:lpstr>
      <vt:lpstr>Παρουσίαση του PowerPoint</vt:lpstr>
      <vt:lpstr>Ο Μηχανισμός της Σελήνης που θα φτιάξουμε στην Σάμο. Αποτελείται από 4 γρανάζια που έχουν όλα περίπου την ίδια διάμετρο, τον ίδιο αριθμό δοντιών, τα δύο είναι ομοαξονικά και τα άλλα δύο ελαφρώς έκκεντρα. Τα δυο έκκεντρα συνδέονται μεταξύ τους με ένα πίρο που μπαίνει σε μια ορθογώνια σχισμή του άλλου.</vt:lpstr>
      <vt:lpstr>Παρουσίαση του PowerPoint</vt:lpstr>
      <vt:lpstr>Πιθανή μορφή αξόνων  των εκκέντρων γραναζιών</vt:lpstr>
      <vt:lpstr>Παρουσίαση του PowerPoint</vt:lpstr>
      <vt:lpstr>Παρουσίαση του PowerPoint</vt:lpstr>
      <vt:lpstr>Οι όψεις του μηχανισμού</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Οι πόρτες οι οποίες έχουν τις οδηγίες χρήσης</vt:lpstr>
      <vt:lpstr>Παρουσίαση του PowerPoint</vt:lpstr>
      <vt:lpstr>Παρουσίαση του PowerPoint</vt:lpstr>
      <vt:lpstr>Ζωδιακός κύκλος ονόματα</vt:lpstr>
      <vt:lpstr>Μήνες Ηπειρώτικου ημερολογίου</vt:lpstr>
      <vt:lpstr>Παρουσίαση του PowerPoint</vt:lpstr>
      <vt:lpstr>Η Μορφή του ήταν  αρχαίου όπως ενός ναού,  Ροκοκό!</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Universidad de Sonora Relojes Olvera National and Kapodistrian University of Athens  ο μηχανισμός που φτιάξαμε με τους Μεξικάνους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ακτινογραφία</vt:lpstr>
      <vt:lpstr>τομογραφία</vt:lpstr>
      <vt:lpstr>τομογραφία</vt:lpstr>
      <vt:lpstr>τομογραφία</vt:lpstr>
      <vt:lpstr>Μορφή του μηχανισμού με τις δυο πόρτες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Μορφή του δείκτη</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X MOUSSAS</dc:creator>
  <cp:lastModifiedBy>Xenophon Moussas</cp:lastModifiedBy>
  <cp:revision>87</cp:revision>
  <dcterms:created xsi:type="dcterms:W3CDTF">2015-12-17T11:09:29Z</dcterms:created>
  <dcterms:modified xsi:type="dcterms:W3CDTF">2026-01-27T21:30:22Z</dcterms:modified>
</cp:coreProperties>
</file>