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9" r:id="rId12"/>
    <p:sldId id="266" r:id="rId13"/>
    <p:sldId id="286" r:id="rId14"/>
    <p:sldId id="268" r:id="rId15"/>
    <p:sldId id="271" r:id="rId16"/>
    <p:sldId id="274" r:id="rId17"/>
    <p:sldId id="275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51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44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14/4/2016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14/4/2016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14/4/2016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14/4/2016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14/4/2016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42CEA3-3058-4D43-AE35-B3DA76CB4003}" type="datetimeFigureOut">
              <a:rPr lang="el-GR" smtClean="0"/>
              <a:pPr/>
              <a:t>14/4/2016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lausandfritz.com/wp-content/uploads/2014/01/140123_N2-7.jpg"/>
          <p:cNvPicPr>
            <a:picLocks noChangeAspect="1" noChangeArrowheads="1"/>
          </p:cNvPicPr>
          <p:nvPr/>
        </p:nvPicPr>
        <p:blipFill>
          <a:blip r:embed="rId2"/>
          <a:srcRect r="9582"/>
          <a:stretch>
            <a:fillRect/>
          </a:stretch>
        </p:blipFill>
        <p:spPr bwMode="auto">
          <a:xfrm>
            <a:off x="0" y="0"/>
            <a:ext cx="9171584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2844" y="2428868"/>
            <a:ext cx="4286280" cy="4143404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  <a:cs typeface="Arabic Typesetting" pitchFamily="66" charset="-78"/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  <a:latin typeface="Arial Black" pitchFamily="34" charset="0"/>
                <a:cs typeface="Arabic Typesetting" pitchFamily="66" charset="-78"/>
              </a:rPr>
              <a:t>Χημεια</a:t>
            </a:r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  <a:cs typeface="Arabic Typesetting" pitchFamily="66" charset="-78"/>
              </a:rPr>
              <a:t> και η </a:t>
            </a:r>
            <a:r>
              <a:rPr lang="el-GR" b="1" dirty="0" err="1" smtClean="0">
                <a:solidFill>
                  <a:srgbClr val="C00000"/>
                </a:solidFill>
                <a:latin typeface="Arial Black" pitchFamily="34" charset="0"/>
                <a:cs typeface="Arabic Typesetting" pitchFamily="66" charset="-78"/>
              </a:rPr>
              <a:t>Τεχνολογια</a:t>
            </a:r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  <a:cs typeface="Arabic Typesetting" pitchFamily="66" charset="-78"/>
              </a:rPr>
              <a:t> του </a:t>
            </a:r>
            <a:r>
              <a:rPr lang="el-GR" b="1" dirty="0" err="1" smtClean="0">
                <a:solidFill>
                  <a:srgbClr val="C00000"/>
                </a:solidFill>
                <a:latin typeface="Arial Black" pitchFamily="34" charset="0"/>
                <a:cs typeface="Arabic Typesetting" pitchFamily="66" charset="-78"/>
              </a:rPr>
              <a:t>Παγωτου</a:t>
            </a:r>
            <a:endParaRPr lang="el-GR" b="1" dirty="0">
              <a:solidFill>
                <a:srgbClr val="C00000"/>
              </a:solidFill>
              <a:latin typeface="Arial Black" pitchFamily="34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- Ορθογώνιο"/>
          <p:cNvSpPr/>
          <p:nvPr/>
        </p:nvSpPr>
        <p:spPr>
          <a:xfrm>
            <a:off x="1000100" y="3643314"/>
            <a:ext cx="2000264" cy="15716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Ορθογώνιο"/>
          <p:cNvSpPr/>
          <p:nvPr/>
        </p:nvSpPr>
        <p:spPr>
          <a:xfrm>
            <a:off x="5072066" y="3643314"/>
            <a:ext cx="2000264" cy="15716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Λειτουργία κάθε συστατικού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14348" y="2214554"/>
            <a:ext cx="2000264" cy="10001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Νερό</a:t>
            </a:r>
            <a:endParaRPr lang="el-GR" dirty="0"/>
          </a:p>
        </p:txBody>
      </p:sp>
      <p:sp>
        <p:nvSpPr>
          <p:cNvPr id="6" name="5 - Συν"/>
          <p:cNvSpPr/>
          <p:nvPr/>
        </p:nvSpPr>
        <p:spPr>
          <a:xfrm>
            <a:off x="2857488" y="2428868"/>
            <a:ext cx="500066" cy="500066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Πολλαπλασιασμός"/>
          <p:cNvSpPr/>
          <p:nvPr/>
        </p:nvSpPr>
        <p:spPr>
          <a:xfrm>
            <a:off x="6786578" y="1928802"/>
            <a:ext cx="1285884" cy="1571636"/>
          </a:xfrm>
          <a:prstGeom prst="mathMultiply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3500430" y="2214554"/>
            <a:ext cx="2000264" cy="10001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Λιπαρά οξέα</a:t>
            </a:r>
            <a:endParaRPr lang="el-GR" dirty="0"/>
          </a:p>
        </p:txBody>
      </p:sp>
      <p:sp>
        <p:nvSpPr>
          <p:cNvPr id="9" name="8 - Δεξιό βέλος"/>
          <p:cNvSpPr/>
          <p:nvPr/>
        </p:nvSpPr>
        <p:spPr>
          <a:xfrm>
            <a:off x="5786446" y="2571744"/>
            <a:ext cx="1000132" cy="2857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1071538" y="4143380"/>
            <a:ext cx="1857388" cy="5715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Λιπαρά οξέα</a:t>
            </a:r>
            <a:endParaRPr lang="el-GR" dirty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>
            <a:off x="3214678" y="4357694"/>
            <a:ext cx="1643074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3143240" y="40005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Υψηλή πίεση</a:t>
            </a:r>
            <a:endParaRPr lang="el-GR" dirty="0"/>
          </a:p>
        </p:txBody>
      </p:sp>
      <p:sp>
        <p:nvSpPr>
          <p:cNvPr id="16" name="15 - Έλλειψη"/>
          <p:cNvSpPr/>
          <p:nvPr/>
        </p:nvSpPr>
        <p:spPr>
          <a:xfrm>
            <a:off x="5429256" y="3857628"/>
            <a:ext cx="228608" cy="2286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5786446" y="4643446"/>
            <a:ext cx="228608" cy="2286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5286380" y="4429132"/>
            <a:ext cx="228608" cy="2286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6143636" y="4357694"/>
            <a:ext cx="228608" cy="2286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6357950" y="4786322"/>
            <a:ext cx="228608" cy="2286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6643702" y="4214818"/>
            <a:ext cx="228608" cy="2286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6072198" y="3857628"/>
            <a:ext cx="228608" cy="2286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Έλλειψη"/>
          <p:cNvSpPr/>
          <p:nvPr/>
        </p:nvSpPr>
        <p:spPr>
          <a:xfrm>
            <a:off x="5715008" y="4071942"/>
            <a:ext cx="228608" cy="2286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4572000" y="5786454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Σταθεροποίηση από πρωτεΐνες</a:t>
            </a:r>
            <a:endParaRPr lang="el-GR" dirty="0"/>
          </a:p>
        </p:txBody>
      </p:sp>
      <p:cxnSp>
        <p:nvCxnSpPr>
          <p:cNvPr id="35" name="34 - Ευθύγραμμο βέλος σύνδεσης"/>
          <p:cNvCxnSpPr/>
          <p:nvPr/>
        </p:nvCxnSpPr>
        <p:spPr>
          <a:xfrm rot="5400000">
            <a:off x="5929322" y="5500702"/>
            <a:ext cx="428628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Λειτουργία κάθε συστατικού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5" name="4 - Ομάδα"/>
          <p:cNvGrpSpPr/>
          <p:nvPr/>
        </p:nvGrpSpPr>
        <p:grpSpPr>
          <a:xfrm>
            <a:off x="571472" y="4786322"/>
            <a:ext cx="1054203" cy="1054203"/>
            <a:chOff x="571472" y="2071678"/>
            <a:chExt cx="1054203" cy="1054203"/>
          </a:xfrm>
        </p:grpSpPr>
        <p:sp>
          <p:nvSpPr>
            <p:cNvPr id="6" name="5 - Έλλειψη"/>
            <p:cNvSpPr/>
            <p:nvPr/>
          </p:nvSpPr>
          <p:spPr>
            <a:xfrm>
              <a:off x="642910" y="2143116"/>
              <a:ext cx="914400" cy="914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6 - Ελεύθερη σχεδίαση"/>
            <p:cNvSpPr/>
            <p:nvPr/>
          </p:nvSpPr>
          <p:spPr>
            <a:xfrm>
              <a:off x="1071538" y="2071678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7 - Ελεύθερη σχεδίαση"/>
            <p:cNvSpPr/>
            <p:nvPr/>
          </p:nvSpPr>
          <p:spPr>
            <a:xfrm rot="5400000">
              <a:off x="586639" y="2770891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8 - Ελεύθερη σχεδίαση"/>
            <p:cNvSpPr/>
            <p:nvPr/>
          </p:nvSpPr>
          <p:spPr>
            <a:xfrm>
              <a:off x="857224" y="2928934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9 - Ελεύθερη σχεδίαση"/>
            <p:cNvSpPr/>
            <p:nvPr/>
          </p:nvSpPr>
          <p:spPr>
            <a:xfrm>
              <a:off x="785786" y="2071678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Ελεύθερη σχεδίαση"/>
            <p:cNvSpPr/>
            <p:nvPr/>
          </p:nvSpPr>
          <p:spPr>
            <a:xfrm>
              <a:off x="1214414" y="2857496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1 - Ελεύθερη σχεδίαση"/>
            <p:cNvSpPr/>
            <p:nvPr/>
          </p:nvSpPr>
          <p:spPr>
            <a:xfrm rot="5400000">
              <a:off x="1301019" y="2270825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12 - Ελεύθερη σχεδίαση"/>
            <p:cNvSpPr/>
            <p:nvPr/>
          </p:nvSpPr>
          <p:spPr>
            <a:xfrm rot="16200000">
              <a:off x="515201" y="2342263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13 - Ελεύθερη σχεδίαση"/>
            <p:cNvSpPr/>
            <p:nvPr/>
          </p:nvSpPr>
          <p:spPr>
            <a:xfrm rot="16200000">
              <a:off x="1372457" y="2628015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5" name="14 - Έλλειψη"/>
          <p:cNvSpPr/>
          <p:nvPr/>
        </p:nvSpPr>
        <p:spPr>
          <a:xfrm>
            <a:off x="642910" y="2643182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6" name="15 - Ομάδα"/>
          <p:cNvGrpSpPr/>
          <p:nvPr/>
        </p:nvGrpSpPr>
        <p:grpSpPr>
          <a:xfrm>
            <a:off x="2285984" y="4786322"/>
            <a:ext cx="1054203" cy="1054203"/>
            <a:chOff x="571472" y="2071678"/>
            <a:chExt cx="1054203" cy="1054203"/>
          </a:xfrm>
        </p:grpSpPr>
        <p:sp>
          <p:nvSpPr>
            <p:cNvPr id="17" name="16 - Έλλειψη"/>
            <p:cNvSpPr/>
            <p:nvPr/>
          </p:nvSpPr>
          <p:spPr>
            <a:xfrm>
              <a:off x="642910" y="2143116"/>
              <a:ext cx="914400" cy="914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17 - Ελεύθερη σχεδίαση"/>
            <p:cNvSpPr/>
            <p:nvPr/>
          </p:nvSpPr>
          <p:spPr>
            <a:xfrm>
              <a:off x="1071538" y="2071678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18 - Ελεύθερη σχεδίαση"/>
            <p:cNvSpPr/>
            <p:nvPr/>
          </p:nvSpPr>
          <p:spPr>
            <a:xfrm rot="5400000">
              <a:off x="586639" y="2770891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19 - Ελεύθερη σχεδίαση"/>
            <p:cNvSpPr/>
            <p:nvPr/>
          </p:nvSpPr>
          <p:spPr>
            <a:xfrm>
              <a:off x="857224" y="2928934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20 - Ελεύθερη σχεδίαση"/>
            <p:cNvSpPr/>
            <p:nvPr/>
          </p:nvSpPr>
          <p:spPr>
            <a:xfrm>
              <a:off x="785786" y="2071678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21 - Ελεύθερη σχεδίαση"/>
            <p:cNvSpPr/>
            <p:nvPr/>
          </p:nvSpPr>
          <p:spPr>
            <a:xfrm>
              <a:off x="1214414" y="2857496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22 - Ελεύθερη σχεδίαση"/>
            <p:cNvSpPr/>
            <p:nvPr/>
          </p:nvSpPr>
          <p:spPr>
            <a:xfrm rot="5400000">
              <a:off x="1301019" y="2270825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23 - Ελεύθερη σχεδίαση"/>
            <p:cNvSpPr/>
            <p:nvPr/>
          </p:nvSpPr>
          <p:spPr>
            <a:xfrm rot="16200000">
              <a:off x="515201" y="2342263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24 - Ελεύθερη σχεδίαση"/>
            <p:cNvSpPr/>
            <p:nvPr/>
          </p:nvSpPr>
          <p:spPr>
            <a:xfrm rot="16200000">
              <a:off x="1372457" y="2628015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26" name="25 - Γωνιακή σύνδεση"/>
          <p:cNvCxnSpPr/>
          <p:nvPr/>
        </p:nvCxnSpPr>
        <p:spPr>
          <a:xfrm>
            <a:off x="3857620" y="3071810"/>
            <a:ext cx="1357322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26 - Ομάδα"/>
          <p:cNvGrpSpPr/>
          <p:nvPr/>
        </p:nvGrpSpPr>
        <p:grpSpPr>
          <a:xfrm>
            <a:off x="7143768" y="4786322"/>
            <a:ext cx="1054203" cy="1054203"/>
            <a:chOff x="571472" y="2071678"/>
            <a:chExt cx="1054203" cy="1054203"/>
          </a:xfrm>
        </p:grpSpPr>
        <p:sp>
          <p:nvSpPr>
            <p:cNvPr id="28" name="27 - Έλλειψη"/>
            <p:cNvSpPr/>
            <p:nvPr/>
          </p:nvSpPr>
          <p:spPr>
            <a:xfrm>
              <a:off x="642910" y="2143116"/>
              <a:ext cx="914400" cy="914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28 - Ελεύθερη σχεδίαση"/>
            <p:cNvSpPr/>
            <p:nvPr/>
          </p:nvSpPr>
          <p:spPr>
            <a:xfrm>
              <a:off x="1071538" y="2071678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29 - Ελεύθερη σχεδίαση"/>
            <p:cNvSpPr/>
            <p:nvPr/>
          </p:nvSpPr>
          <p:spPr>
            <a:xfrm rot="5400000">
              <a:off x="586639" y="2770891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30 - Ελεύθερη σχεδίαση"/>
            <p:cNvSpPr/>
            <p:nvPr/>
          </p:nvSpPr>
          <p:spPr>
            <a:xfrm>
              <a:off x="857224" y="2928934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31 - Ελεύθερη σχεδίαση"/>
            <p:cNvSpPr/>
            <p:nvPr/>
          </p:nvSpPr>
          <p:spPr>
            <a:xfrm>
              <a:off x="785786" y="2071678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32 - Ελεύθερη σχεδίαση"/>
            <p:cNvSpPr/>
            <p:nvPr/>
          </p:nvSpPr>
          <p:spPr>
            <a:xfrm>
              <a:off x="1214414" y="2857496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33 - Ελεύθερη σχεδίαση"/>
            <p:cNvSpPr/>
            <p:nvPr/>
          </p:nvSpPr>
          <p:spPr>
            <a:xfrm rot="5400000">
              <a:off x="1301019" y="2270825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34 - Ελεύθερη σχεδίαση"/>
            <p:cNvSpPr/>
            <p:nvPr/>
          </p:nvSpPr>
          <p:spPr>
            <a:xfrm rot="16200000">
              <a:off x="515201" y="2342263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35 - Ελεύθερη σχεδίαση"/>
            <p:cNvSpPr/>
            <p:nvPr/>
          </p:nvSpPr>
          <p:spPr>
            <a:xfrm rot="16200000">
              <a:off x="1372457" y="2628015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7" name="36 - Ομάδα"/>
          <p:cNvGrpSpPr/>
          <p:nvPr/>
        </p:nvGrpSpPr>
        <p:grpSpPr>
          <a:xfrm>
            <a:off x="6143636" y="4786322"/>
            <a:ext cx="1054203" cy="1054203"/>
            <a:chOff x="571472" y="2071678"/>
            <a:chExt cx="1054203" cy="1054203"/>
          </a:xfrm>
        </p:grpSpPr>
        <p:sp>
          <p:nvSpPr>
            <p:cNvPr id="38" name="37 - Έλλειψη"/>
            <p:cNvSpPr/>
            <p:nvPr/>
          </p:nvSpPr>
          <p:spPr>
            <a:xfrm>
              <a:off x="642910" y="2143116"/>
              <a:ext cx="914400" cy="914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38 - Ελεύθερη σχεδίαση"/>
            <p:cNvSpPr/>
            <p:nvPr/>
          </p:nvSpPr>
          <p:spPr>
            <a:xfrm>
              <a:off x="1071538" y="2071678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39 - Ελεύθερη σχεδίαση"/>
            <p:cNvSpPr/>
            <p:nvPr/>
          </p:nvSpPr>
          <p:spPr>
            <a:xfrm rot="5400000">
              <a:off x="586639" y="2770891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40 - Ελεύθερη σχεδίαση"/>
            <p:cNvSpPr/>
            <p:nvPr/>
          </p:nvSpPr>
          <p:spPr>
            <a:xfrm>
              <a:off x="857224" y="2928934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41 - Ελεύθερη σχεδίαση"/>
            <p:cNvSpPr/>
            <p:nvPr/>
          </p:nvSpPr>
          <p:spPr>
            <a:xfrm>
              <a:off x="785786" y="2071678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42 - Ελεύθερη σχεδίαση"/>
            <p:cNvSpPr/>
            <p:nvPr/>
          </p:nvSpPr>
          <p:spPr>
            <a:xfrm>
              <a:off x="1214414" y="2857496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43 - Ελεύθερη σχεδίαση"/>
            <p:cNvSpPr/>
            <p:nvPr/>
          </p:nvSpPr>
          <p:spPr>
            <a:xfrm rot="5400000">
              <a:off x="1301019" y="2270825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44 - Ελεύθερη σχεδίαση"/>
            <p:cNvSpPr/>
            <p:nvPr/>
          </p:nvSpPr>
          <p:spPr>
            <a:xfrm rot="16200000">
              <a:off x="515201" y="2342263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" name="45 - Ελεύθερη σχεδίαση"/>
            <p:cNvSpPr/>
            <p:nvPr/>
          </p:nvSpPr>
          <p:spPr>
            <a:xfrm rot="16200000">
              <a:off x="1372457" y="2628015"/>
              <a:ext cx="309489" cy="196947"/>
            </a:xfrm>
            <a:custGeom>
              <a:avLst/>
              <a:gdLst>
                <a:gd name="connsiteX0" fmla="*/ 0 w 309489"/>
                <a:gd name="connsiteY0" fmla="*/ 196947 h 196947"/>
                <a:gd name="connsiteX1" fmla="*/ 84406 w 309489"/>
                <a:gd name="connsiteY1" fmla="*/ 98473 h 196947"/>
                <a:gd name="connsiteX2" fmla="*/ 126609 w 309489"/>
                <a:gd name="connsiteY2" fmla="*/ 84406 h 196947"/>
                <a:gd name="connsiteX3" fmla="*/ 253218 w 309489"/>
                <a:gd name="connsiteY3" fmla="*/ 98473 h 196947"/>
                <a:gd name="connsiteX4" fmla="*/ 281354 w 309489"/>
                <a:gd name="connsiteY4" fmla="*/ 70338 h 196947"/>
                <a:gd name="connsiteX5" fmla="*/ 295421 w 309489"/>
                <a:gd name="connsiteY5" fmla="*/ 28135 h 196947"/>
                <a:gd name="connsiteX6" fmla="*/ 309489 w 309489"/>
                <a:gd name="connsiteY6" fmla="*/ 0 h 19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89" h="196947">
                  <a:moveTo>
                    <a:pt x="0" y="196947"/>
                  </a:moveTo>
                  <a:cubicBezTo>
                    <a:pt x="18000" y="169946"/>
                    <a:pt x="55166" y="108219"/>
                    <a:pt x="84406" y="98473"/>
                  </a:cubicBezTo>
                  <a:lnTo>
                    <a:pt x="126609" y="84406"/>
                  </a:lnTo>
                  <a:cubicBezTo>
                    <a:pt x="225083" y="117230"/>
                    <a:pt x="182880" y="121920"/>
                    <a:pt x="253218" y="98473"/>
                  </a:cubicBezTo>
                  <a:cubicBezTo>
                    <a:pt x="262597" y="89095"/>
                    <a:pt x="274530" y="81711"/>
                    <a:pt x="281354" y="70338"/>
                  </a:cubicBezTo>
                  <a:cubicBezTo>
                    <a:pt x="288983" y="57623"/>
                    <a:pt x="289914" y="41903"/>
                    <a:pt x="295421" y="28135"/>
                  </a:cubicBezTo>
                  <a:cubicBezTo>
                    <a:pt x="299315" y="18400"/>
                    <a:pt x="304800" y="9378"/>
                    <a:pt x="309489" y="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7" name="46 - Έλλειψη"/>
          <p:cNvSpPr/>
          <p:nvPr/>
        </p:nvSpPr>
        <p:spPr>
          <a:xfrm>
            <a:off x="2357422" y="2643182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8" name="47 - Γωνιακή σύνδεση"/>
          <p:cNvCxnSpPr/>
          <p:nvPr/>
        </p:nvCxnSpPr>
        <p:spPr>
          <a:xfrm>
            <a:off x="3857620" y="5286388"/>
            <a:ext cx="1357322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- Έλλειψη"/>
          <p:cNvSpPr/>
          <p:nvPr/>
        </p:nvSpPr>
        <p:spPr>
          <a:xfrm>
            <a:off x="6500826" y="2571744"/>
            <a:ext cx="1285884" cy="9858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49 - TextBox"/>
          <p:cNvSpPr txBox="1"/>
          <p:nvPr/>
        </p:nvSpPr>
        <p:spPr>
          <a:xfrm>
            <a:off x="571472" y="1928802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Λιπαρά σταγονίδια σε υδατικό διάλυμα:</a:t>
            </a:r>
            <a:endParaRPr lang="el-GR" sz="2000" dirty="0"/>
          </a:p>
        </p:txBody>
      </p:sp>
      <p:sp>
        <p:nvSpPr>
          <p:cNvPr id="51" name="50 - TextBox"/>
          <p:cNvSpPr txBox="1"/>
          <p:nvPr/>
        </p:nvSpPr>
        <p:spPr>
          <a:xfrm>
            <a:off x="571472" y="4000504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Λιπαρά σταγονίδια με πρωτεϊνική μεμβράνη σε υδατικό διάλυμα: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531E-6 L 0.04722 -4.653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6531E-6 L -0.05504 -4.6531E-6 " pathEditMode="relative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3876E-7 L 0.03941 1.3876E-7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876E-7 L -0.03924 1.3876E-7 " pathEditMode="relative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66512E-6 L -0.04722 -1.6651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6512E-6 L 0.04722 -1.6651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7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Λειτουργία κάθε συστατικού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95300" y="1571612"/>
            <a:ext cx="8153400" cy="4495800"/>
          </a:xfrm>
        </p:spPr>
        <p:txBody>
          <a:bodyPr numCol="2">
            <a:normAutofit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Πρωτεΐνες (6-13%)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γεύση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σταθεροποίηση λιπαρών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σταθεροποίηση αέρα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δέσμευση νερού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Πηγές: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γάλα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κρέμα γάλακτος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κρόκος αυγού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γάλα σε σκόνη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Δομή παγωτού – Υγρή Φάση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8" name="Picture 4" descr="C:\Users\Bill\Desktop\Παγωτό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1037" y="1928802"/>
            <a:ext cx="7241927" cy="4440445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6500826" y="2571744"/>
            <a:ext cx="2143140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Νερό και σάκχαρα</a:t>
            </a:r>
            <a:endParaRPr lang="el-GR" sz="1600" dirty="0"/>
          </a:p>
        </p:txBody>
      </p:sp>
      <p:sp>
        <p:nvSpPr>
          <p:cNvPr id="6" name="5 - Ορθογώνιο"/>
          <p:cNvSpPr/>
          <p:nvPr/>
        </p:nvSpPr>
        <p:spPr>
          <a:xfrm>
            <a:off x="6500826" y="3286124"/>
            <a:ext cx="2143140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Φυσαλίδες αέρα</a:t>
            </a:r>
            <a:endParaRPr lang="el-GR" sz="1600" dirty="0"/>
          </a:p>
        </p:txBody>
      </p:sp>
      <p:sp>
        <p:nvSpPr>
          <p:cNvPr id="7" name="6 - Ορθογώνιο"/>
          <p:cNvSpPr/>
          <p:nvPr/>
        </p:nvSpPr>
        <p:spPr>
          <a:xfrm>
            <a:off x="6500826" y="4000504"/>
            <a:ext cx="2143140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Κρύσταλλοι πάγου</a:t>
            </a:r>
            <a:endParaRPr lang="el-GR" sz="1600" dirty="0"/>
          </a:p>
        </p:txBody>
      </p:sp>
      <p:sp>
        <p:nvSpPr>
          <p:cNvPr id="8" name="7 - Ορθογώνιο"/>
          <p:cNvSpPr/>
          <p:nvPr/>
        </p:nvSpPr>
        <p:spPr>
          <a:xfrm>
            <a:off x="6500826" y="4714884"/>
            <a:ext cx="2143140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Σφαιρίδια λίπους</a:t>
            </a:r>
            <a:endParaRPr lang="el-GR" sz="1600" dirty="0"/>
          </a:p>
        </p:txBody>
      </p:sp>
      <p:sp>
        <p:nvSpPr>
          <p:cNvPr id="9" name="8 - Ορθογώνιο"/>
          <p:cNvSpPr/>
          <p:nvPr/>
        </p:nvSpPr>
        <p:spPr>
          <a:xfrm>
            <a:off x="6500826" y="5429264"/>
            <a:ext cx="2143140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Πρωτεΐνες </a:t>
            </a:r>
            <a:r>
              <a:rPr lang="el-GR" sz="1400" dirty="0" err="1" smtClean="0"/>
              <a:t>γαλακτος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Λειτουργία κάθε συστατικού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95300" y="1571612"/>
            <a:ext cx="8153400" cy="4495800"/>
          </a:xfrm>
        </p:spPr>
        <p:txBody>
          <a:bodyPr numCol="2">
            <a:normAutofit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2800" b="1" u="sng" dirty="0" err="1" smtClean="0">
                <a:solidFill>
                  <a:srgbClr val="C00000"/>
                </a:solidFill>
              </a:rPr>
              <a:t>Γαλακτοματοποιητές</a:t>
            </a:r>
            <a:r>
              <a:rPr lang="el-GR" sz="2800" b="1" u="sng" dirty="0" smtClean="0">
                <a:solidFill>
                  <a:srgbClr val="C00000"/>
                </a:solidFill>
              </a:rPr>
              <a:t> (0,2-0,35%)</a:t>
            </a:r>
          </a:p>
          <a:p>
            <a:pPr>
              <a:buFont typeface="Wingdings" pitchFamily="2" charset="2"/>
              <a:buChar char="q"/>
            </a:pPr>
            <a:r>
              <a:rPr lang="el-GR" dirty="0" err="1" smtClean="0"/>
              <a:t>ομογενοποίηση</a:t>
            </a: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σταθερότητα γαλακτώματος </a:t>
            </a:r>
          </a:p>
          <a:p>
            <a:pPr>
              <a:buFont typeface="Wingdings" pitchFamily="2" charset="2"/>
              <a:buChar char="q"/>
            </a:pPr>
            <a:endParaRPr lang="el-GR" dirty="0" smtClean="0"/>
          </a:p>
          <a:p>
            <a:pPr>
              <a:buFont typeface="Wingdings" pitchFamily="2" charset="2"/>
              <a:buChar char="q"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Πηγές: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κρόκος αυγού </a:t>
            </a:r>
          </a:p>
          <a:p>
            <a:pPr>
              <a:buFont typeface="Wingdings" pitchFamily="2" charset="2"/>
              <a:buChar char="q"/>
            </a:pPr>
            <a:r>
              <a:rPr lang="el-GR" dirty="0" err="1" smtClean="0"/>
              <a:t>μονο</a:t>
            </a:r>
            <a:r>
              <a:rPr lang="el-GR" dirty="0" smtClean="0"/>
              <a:t>- και </a:t>
            </a:r>
            <a:r>
              <a:rPr lang="el-GR" dirty="0" err="1" smtClean="0"/>
              <a:t>δι</a:t>
            </a:r>
            <a:r>
              <a:rPr lang="el-GR" dirty="0" smtClean="0"/>
              <a:t>- γλυκερίδια</a:t>
            </a:r>
          </a:p>
          <a:p>
            <a:pPr>
              <a:buFont typeface="Wingdings" pitchFamily="2" charset="2"/>
              <a:buChar char="q"/>
            </a:pPr>
            <a:r>
              <a:rPr lang="el-GR" dirty="0" err="1" smtClean="0"/>
              <a:t>πολυσορβικό</a:t>
            </a:r>
            <a:r>
              <a:rPr lang="el-GR" dirty="0" smtClean="0"/>
              <a:t> 80</a:t>
            </a:r>
          </a:p>
        </p:txBody>
      </p:sp>
      <p:grpSp>
        <p:nvGrpSpPr>
          <p:cNvPr id="6" name="5 - Ομάδα"/>
          <p:cNvGrpSpPr/>
          <p:nvPr/>
        </p:nvGrpSpPr>
        <p:grpSpPr>
          <a:xfrm>
            <a:off x="714348" y="5214950"/>
            <a:ext cx="1224116" cy="1295554"/>
            <a:chOff x="428596" y="5072074"/>
            <a:chExt cx="1224116" cy="1295554"/>
          </a:xfrm>
        </p:grpSpPr>
        <p:sp>
          <p:nvSpPr>
            <p:cNvPr id="7" name="6 - Έλλειψη"/>
            <p:cNvSpPr/>
            <p:nvPr/>
          </p:nvSpPr>
          <p:spPr>
            <a:xfrm>
              <a:off x="571472" y="5286388"/>
              <a:ext cx="914400" cy="914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7 - Ελεύθερη σχεδίαση"/>
            <p:cNvSpPr/>
            <p:nvPr/>
          </p:nvSpPr>
          <p:spPr>
            <a:xfrm>
              <a:off x="1071538" y="5286388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8 - Ελεύθερη σχεδίαση"/>
            <p:cNvSpPr/>
            <p:nvPr/>
          </p:nvSpPr>
          <p:spPr>
            <a:xfrm>
              <a:off x="571472" y="5357826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9 - Ελεύθερη σχεδίαση"/>
            <p:cNvSpPr/>
            <p:nvPr/>
          </p:nvSpPr>
          <p:spPr>
            <a:xfrm rot="5400000">
              <a:off x="380659" y="5834391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Ελεύθερη σχεδίαση"/>
            <p:cNvSpPr/>
            <p:nvPr/>
          </p:nvSpPr>
          <p:spPr>
            <a:xfrm rot="5400000">
              <a:off x="1309353" y="5762953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1 - Ελεύθερη σχεδίαση"/>
            <p:cNvSpPr/>
            <p:nvPr/>
          </p:nvSpPr>
          <p:spPr>
            <a:xfrm>
              <a:off x="857224" y="6143644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12 - Ελεύθερη σχεδίαση"/>
            <p:cNvSpPr/>
            <p:nvPr/>
          </p:nvSpPr>
          <p:spPr>
            <a:xfrm>
              <a:off x="1000100" y="5072074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13 - Ελεύθερη σχεδίαση"/>
            <p:cNvSpPr/>
            <p:nvPr/>
          </p:nvSpPr>
          <p:spPr>
            <a:xfrm rot="16200000">
              <a:off x="474243" y="5383617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14 - Ελεύθερη σχεδίαση"/>
            <p:cNvSpPr/>
            <p:nvPr/>
          </p:nvSpPr>
          <p:spPr>
            <a:xfrm rot="5400000">
              <a:off x="1402937" y="5455055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Ελεύθερη σχεδίαση"/>
            <p:cNvSpPr/>
            <p:nvPr/>
          </p:nvSpPr>
          <p:spPr>
            <a:xfrm rot="5400000">
              <a:off x="1331499" y="5955121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16 - Ελεύθερη σχεδίαση"/>
            <p:cNvSpPr/>
            <p:nvPr/>
          </p:nvSpPr>
          <p:spPr>
            <a:xfrm flipV="1">
              <a:off x="1214414" y="6072206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17 - Ελεύθερη σχεδίαση"/>
            <p:cNvSpPr/>
            <p:nvPr/>
          </p:nvSpPr>
          <p:spPr>
            <a:xfrm rot="5400000" flipV="1">
              <a:off x="617119" y="6026559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9" name="18 - Ομάδα"/>
          <p:cNvGrpSpPr/>
          <p:nvPr/>
        </p:nvGrpSpPr>
        <p:grpSpPr>
          <a:xfrm>
            <a:off x="2428860" y="5214950"/>
            <a:ext cx="1224116" cy="1295554"/>
            <a:chOff x="428596" y="5072074"/>
            <a:chExt cx="1224116" cy="1295554"/>
          </a:xfrm>
        </p:grpSpPr>
        <p:sp>
          <p:nvSpPr>
            <p:cNvPr id="20" name="19 - Έλλειψη"/>
            <p:cNvSpPr/>
            <p:nvPr/>
          </p:nvSpPr>
          <p:spPr>
            <a:xfrm>
              <a:off x="571472" y="5286388"/>
              <a:ext cx="914400" cy="914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20 - Ελεύθερη σχεδίαση"/>
            <p:cNvSpPr/>
            <p:nvPr/>
          </p:nvSpPr>
          <p:spPr>
            <a:xfrm>
              <a:off x="1071538" y="5286388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21 - Ελεύθερη σχεδίαση"/>
            <p:cNvSpPr/>
            <p:nvPr/>
          </p:nvSpPr>
          <p:spPr>
            <a:xfrm>
              <a:off x="571472" y="5357826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22 - Ελεύθερη σχεδίαση"/>
            <p:cNvSpPr/>
            <p:nvPr/>
          </p:nvSpPr>
          <p:spPr>
            <a:xfrm rot="5400000">
              <a:off x="380659" y="5834391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23 - Ελεύθερη σχεδίαση"/>
            <p:cNvSpPr/>
            <p:nvPr/>
          </p:nvSpPr>
          <p:spPr>
            <a:xfrm rot="5400000">
              <a:off x="1309353" y="5762953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24 - Ελεύθερη σχεδίαση"/>
            <p:cNvSpPr/>
            <p:nvPr/>
          </p:nvSpPr>
          <p:spPr>
            <a:xfrm>
              <a:off x="857224" y="6143644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25 - Ελεύθερη σχεδίαση"/>
            <p:cNvSpPr/>
            <p:nvPr/>
          </p:nvSpPr>
          <p:spPr>
            <a:xfrm>
              <a:off x="1000100" y="5072074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26 - Ελεύθερη σχεδίαση"/>
            <p:cNvSpPr/>
            <p:nvPr/>
          </p:nvSpPr>
          <p:spPr>
            <a:xfrm rot="16200000">
              <a:off x="474243" y="5383617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27 - Ελεύθερη σχεδίαση"/>
            <p:cNvSpPr/>
            <p:nvPr/>
          </p:nvSpPr>
          <p:spPr>
            <a:xfrm rot="5400000">
              <a:off x="1402937" y="5455055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28 - Ελεύθερη σχεδίαση"/>
            <p:cNvSpPr/>
            <p:nvPr/>
          </p:nvSpPr>
          <p:spPr>
            <a:xfrm rot="5400000">
              <a:off x="1331499" y="5955121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29 - Ελεύθερη σχεδίαση"/>
            <p:cNvSpPr/>
            <p:nvPr/>
          </p:nvSpPr>
          <p:spPr>
            <a:xfrm flipV="1">
              <a:off x="1214414" y="6072206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30 - Ελεύθερη σχεδίαση"/>
            <p:cNvSpPr/>
            <p:nvPr/>
          </p:nvSpPr>
          <p:spPr>
            <a:xfrm rot="5400000" flipV="1">
              <a:off x="617119" y="6026559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32" name="31 - Γωνιακή σύνδεση"/>
          <p:cNvCxnSpPr/>
          <p:nvPr/>
        </p:nvCxnSpPr>
        <p:spPr>
          <a:xfrm>
            <a:off x="4071934" y="5857892"/>
            <a:ext cx="1357322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32 - Ομάδα"/>
          <p:cNvGrpSpPr/>
          <p:nvPr/>
        </p:nvGrpSpPr>
        <p:grpSpPr>
          <a:xfrm>
            <a:off x="6286512" y="5214950"/>
            <a:ext cx="1224116" cy="1295554"/>
            <a:chOff x="428596" y="5072074"/>
            <a:chExt cx="1224116" cy="1295554"/>
          </a:xfrm>
        </p:grpSpPr>
        <p:sp>
          <p:nvSpPr>
            <p:cNvPr id="34" name="33 - Έλλειψη"/>
            <p:cNvSpPr/>
            <p:nvPr/>
          </p:nvSpPr>
          <p:spPr>
            <a:xfrm>
              <a:off x="571472" y="5286388"/>
              <a:ext cx="914400" cy="914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34 - Ελεύθερη σχεδίαση"/>
            <p:cNvSpPr/>
            <p:nvPr/>
          </p:nvSpPr>
          <p:spPr>
            <a:xfrm>
              <a:off x="1071538" y="5286388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35 - Ελεύθερη σχεδίαση"/>
            <p:cNvSpPr/>
            <p:nvPr/>
          </p:nvSpPr>
          <p:spPr>
            <a:xfrm>
              <a:off x="571472" y="5357826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36 - Ελεύθερη σχεδίαση"/>
            <p:cNvSpPr/>
            <p:nvPr/>
          </p:nvSpPr>
          <p:spPr>
            <a:xfrm rot="5400000">
              <a:off x="380659" y="5834391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37 - Ελεύθερη σχεδίαση"/>
            <p:cNvSpPr/>
            <p:nvPr/>
          </p:nvSpPr>
          <p:spPr>
            <a:xfrm rot="5400000">
              <a:off x="1309353" y="5762953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38 - Ελεύθερη σχεδίαση"/>
            <p:cNvSpPr/>
            <p:nvPr/>
          </p:nvSpPr>
          <p:spPr>
            <a:xfrm>
              <a:off x="857224" y="6143644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39 - Ελεύθερη σχεδίαση"/>
            <p:cNvSpPr/>
            <p:nvPr/>
          </p:nvSpPr>
          <p:spPr>
            <a:xfrm>
              <a:off x="1000100" y="5072074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40 - Ελεύθερη σχεδίαση"/>
            <p:cNvSpPr/>
            <p:nvPr/>
          </p:nvSpPr>
          <p:spPr>
            <a:xfrm rot="16200000">
              <a:off x="474243" y="5383617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41 - Ελεύθερη σχεδίαση"/>
            <p:cNvSpPr/>
            <p:nvPr/>
          </p:nvSpPr>
          <p:spPr>
            <a:xfrm rot="5400000">
              <a:off x="1402937" y="5455055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42 - Ελεύθερη σχεδίαση"/>
            <p:cNvSpPr/>
            <p:nvPr/>
          </p:nvSpPr>
          <p:spPr>
            <a:xfrm rot="5400000">
              <a:off x="1331499" y="5955121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43 - Ελεύθερη σχεδίαση"/>
            <p:cNvSpPr/>
            <p:nvPr/>
          </p:nvSpPr>
          <p:spPr>
            <a:xfrm flipV="1">
              <a:off x="1214414" y="6072206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44 - Ελεύθερη σχεδίαση"/>
            <p:cNvSpPr/>
            <p:nvPr/>
          </p:nvSpPr>
          <p:spPr>
            <a:xfrm rot="5400000" flipV="1">
              <a:off x="617119" y="6026559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6" name="45 - Ομάδα"/>
          <p:cNvGrpSpPr/>
          <p:nvPr/>
        </p:nvGrpSpPr>
        <p:grpSpPr>
          <a:xfrm>
            <a:off x="7215206" y="5214950"/>
            <a:ext cx="1224116" cy="1295554"/>
            <a:chOff x="428596" y="5072074"/>
            <a:chExt cx="1224116" cy="1295554"/>
          </a:xfrm>
        </p:grpSpPr>
        <p:sp>
          <p:nvSpPr>
            <p:cNvPr id="47" name="46 - Έλλειψη"/>
            <p:cNvSpPr/>
            <p:nvPr/>
          </p:nvSpPr>
          <p:spPr>
            <a:xfrm>
              <a:off x="571472" y="5286388"/>
              <a:ext cx="914400" cy="914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" name="47 - Ελεύθερη σχεδίαση"/>
            <p:cNvSpPr/>
            <p:nvPr/>
          </p:nvSpPr>
          <p:spPr>
            <a:xfrm>
              <a:off x="1071538" y="5286388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48 - Ελεύθερη σχεδίαση"/>
            <p:cNvSpPr/>
            <p:nvPr/>
          </p:nvSpPr>
          <p:spPr>
            <a:xfrm>
              <a:off x="571472" y="5357826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49 - Ελεύθερη σχεδίαση"/>
            <p:cNvSpPr/>
            <p:nvPr/>
          </p:nvSpPr>
          <p:spPr>
            <a:xfrm rot="5400000">
              <a:off x="380659" y="5834391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" name="50 - Ελεύθερη σχεδίαση"/>
            <p:cNvSpPr/>
            <p:nvPr/>
          </p:nvSpPr>
          <p:spPr>
            <a:xfrm rot="5400000">
              <a:off x="1309353" y="5762953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" name="51 - Ελεύθερη σχεδίαση"/>
            <p:cNvSpPr/>
            <p:nvPr/>
          </p:nvSpPr>
          <p:spPr>
            <a:xfrm>
              <a:off x="857224" y="6143644"/>
              <a:ext cx="338428" cy="99679"/>
            </a:xfrm>
            <a:custGeom>
              <a:avLst/>
              <a:gdLst>
                <a:gd name="connsiteX0" fmla="*/ 0 w 338428"/>
                <a:gd name="connsiteY0" fmla="*/ 96500 h 99679"/>
                <a:gd name="connsiteX1" fmla="*/ 14068 w 338428"/>
                <a:gd name="connsiteY1" fmla="*/ 54297 h 99679"/>
                <a:gd name="connsiteX2" fmla="*/ 140677 w 338428"/>
                <a:gd name="connsiteY2" fmla="*/ 40229 h 99679"/>
                <a:gd name="connsiteX3" fmla="*/ 182880 w 338428"/>
                <a:gd name="connsiteY3" fmla="*/ 68364 h 99679"/>
                <a:gd name="connsiteX4" fmla="*/ 211015 w 338428"/>
                <a:gd name="connsiteY4" fmla="*/ 96500 h 99679"/>
                <a:gd name="connsiteX5" fmla="*/ 267286 w 338428"/>
                <a:gd name="connsiteY5" fmla="*/ 82432 h 99679"/>
                <a:gd name="connsiteX6" fmla="*/ 323557 w 338428"/>
                <a:gd name="connsiteY6" fmla="*/ 12094 h 99679"/>
                <a:gd name="connsiteX7" fmla="*/ 323557 w 338428"/>
                <a:gd name="connsiteY7" fmla="*/ 26161 h 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428" h="99679">
                  <a:moveTo>
                    <a:pt x="0" y="96500"/>
                  </a:moveTo>
                  <a:cubicBezTo>
                    <a:pt x="4689" y="82432"/>
                    <a:pt x="6439" y="67013"/>
                    <a:pt x="14068" y="54297"/>
                  </a:cubicBezTo>
                  <a:cubicBezTo>
                    <a:pt x="46646" y="0"/>
                    <a:pt x="76580" y="31072"/>
                    <a:pt x="140677" y="40229"/>
                  </a:cubicBezTo>
                  <a:cubicBezTo>
                    <a:pt x="154745" y="49607"/>
                    <a:pt x="169678" y="57802"/>
                    <a:pt x="182880" y="68364"/>
                  </a:cubicBezTo>
                  <a:cubicBezTo>
                    <a:pt x="193237" y="76650"/>
                    <a:pt x="197932" y="94319"/>
                    <a:pt x="211015" y="96500"/>
                  </a:cubicBezTo>
                  <a:cubicBezTo>
                    <a:pt x="230086" y="99679"/>
                    <a:pt x="248529" y="87121"/>
                    <a:pt x="267286" y="82432"/>
                  </a:cubicBezTo>
                  <a:cubicBezTo>
                    <a:pt x="338428" y="35005"/>
                    <a:pt x="289583" y="80043"/>
                    <a:pt x="323557" y="12094"/>
                  </a:cubicBezTo>
                  <a:cubicBezTo>
                    <a:pt x="325654" y="7900"/>
                    <a:pt x="323557" y="21472"/>
                    <a:pt x="323557" y="26161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52 - Ελεύθερη σχεδίαση"/>
            <p:cNvSpPr/>
            <p:nvPr/>
          </p:nvSpPr>
          <p:spPr>
            <a:xfrm>
              <a:off x="1000100" y="5072074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" name="53 - Ελεύθερη σχεδίαση"/>
            <p:cNvSpPr/>
            <p:nvPr/>
          </p:nvSpPr>
          <p:spPr>
            <a:xfrm rot="16200000">
              <a:off x="474243" y="5383617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5" name="54 - Ελεύθερη σχεδίαση"/>
            <p:cNvSpPr/>
            <p:nvPr/>
          </p:nvSpPr>
          <p:spPr>
            <a:xfrm rot="5400000">
              <a:off x="1402937" y="5455055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6" name="55 - Ελεύθερη σχεδίαση"/>
            <p:cNvSpPr/>
            <p:nvPr/>
          </p:nvSpPr>
          <p:spPr>
            <a:xfrm rot="5400000">
              <a:off x="1331499" y="5955121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7" name="56 - Ελεύθερη σχεδίαση"/>
            <p:cNvSpPr/>
            <p:nvPr/>
          </p:nvSpPr>
          <p:spPr>
            <a:xfrm flipV="1">
              <a:off x="1214414" y="6072206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8" name="57 - Ελεύθερη σχεδίαση"/>
            <p:cNvSpPr/>
            <p:nvPr/>
          </p:nvSpPr>
          <p:spPr>
            <a:xfrm rot="5400000" flipV="1">
              <a:off x="617119" y="6026559"/>
              <a:ext cx="204128" cy="295422"/>
            </a:xfrm>
            <a:custGeom>
              <a:avLst/>
              <a:gdLst>
                <a:gd name="connsiteX0" fmla="*/ 0 w 204128"/>
                <a:gd name="connsiteY0" fmla="*/ 295422 h 295422"/>
                <a:gd name="connsiteX1" fmla="*/ 42203 w 204128"/>
                <a:gd name="connsiteY1" fmla="*/ 168812 h 295422"/>
                <a:gd name="connsiteX2" fmla="*/ 56271 w 204128"/>
                <a:gd name="connsiteY2" fmla="*/ 126609 h 295422"/>
                <a:gd name="connsiteX3" fmla="*/ 28135 w 204128"/>
                <a:gd name="connsiteY3" fmla="*/ 98474 h 295422"/>
                <a:gd name="connsiteX4" fmla="*/ 84406 w 204128"/>
                <a:gd name="connsiteY4" fmla="*/ 14068 h 295422"/>
                <a:gd name="connsiteX5" fmla="*/ 126609 w 204128"/>
                <a:gd name="connsiteY5" fmla="*/ 0 h 295422"/>
                <a:gd name="connsiteX6" fmla="*/ 154744 w 204128"/>
                <a:gd name="connsiteY6" fmla="*/ 84406 h 295422"/>
                <a:gd name="connsiteX7" fmla="*/ 70338 w 204128"/>
                <a:gd name="connsiteY7" fmla="*/ 98474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28" h="295422">
                  <a:moveTo>
                    <a:pt x="0" y="295422"/>
                  </a:moveTo>
                  <a:lnTo>
                    <a:pt x="42203" y="168812"/>
                  </a:lnTo>
                  <a:lnTo>
                    <a:pt x="56271" y="126609"/>
                  </a:lnTo>
                  <a:cubicBezTo>
                    <a:pt x="46892" y="117231"/>
                    <a:pt x="30316" y="111557"/>
                    <a:pt x="28135" y="98474"/>
                  </a:cubicBezTo>
                  <a:cubicBezTo>
                    <a:pt x="20061" y="50031"/>
                    <a:pt x="49064" y="31739"/>
                    <a:pt x="84406" y="14068"/>
                  </a:cubicBezTo>
                  <a:cubicBezTo>
                    <a:pt x="97669" y="7436"/>
                    <a:pt x="112541" y="4689"/>
                    <a:pt x="126609" y="0"/>
                  </a:cubicBezTo>
                  <a:cubicBezTo>
                    <a:pt x="171397" y="14930"/>
                    <a:pt x="204128" y="10330"/>
                    <a:pt x="154744" y="84406"/>
                  </a:cubicBezTo>
                  <a:cubicBezTo>
                    <a:pt x="142399" y="102923"/>
                    <a:pt x="86383" y="98474"/>
                    <a:pt x="70338" y="98474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0611E-6 L 0.04722 -1.406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0611E-6 L -0.04722 -1.40611E-6 " pathEditMode="relative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37 0.00301 -0.02674 0.00648 -0.04011 0.00208 C -0.03698 -0.00971 -0.03959 -0.00601 -0.02309 -0.00601 C -0.0099 -0.00601 0.01892 -0.00324 0.03385 -0.00185 C 0.02361 0.00671 0.01111 0.00509 0 0 Z " pathEditMode="relative" ptsTypes="fffff">
                                      <p:cBhvr>
                                        <p:cTn id="1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37 0.00301 -0.02674 0.00648 -0.04011 0.00208 C -0.03698 -0.00971 -0.03959 -0.00601 -0.02309 -0.00601 C -0.0099 -0.00601 0.01892 -0.00324 0.03385 -0.00185 C 0.02361 0.00671 0.01111 0.00509 0 0 Z " pathEditMode="relative" ptsTypes="fffff">
                                      <p:cBhvr>
                                        <p:cTn id="1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Λειτουργία κάθε συστατικού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95300" y="1571612"/>
            <a:ext cx="8153400" cy="5000660"/>
          </a:xfrm>
        </p:spPr>
        <p:txBody>
          <a:bodyPr numCol="2">
            <a:normAutofit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Σταθεροποιητές (0,2-0,35%)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αύξηση ιξώδους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σταθερότητα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δέσμευση νερού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q"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Πηγές: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φυτικά προϊόντα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ζωικοί ιστοί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Bill\Desktop\srtd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2" y="0"/>
            <a:ext cx="91376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Λειτουργία κάθε συστατικού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95300" y="1571612"/>
            <a:ext cx="8153400" cy="5000660"/>
          </a:xfrm>
        </p:spPr>
        <p:txBody>
          <a:bodyPr numCol="2">
            <a:normAutofit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Γευστικά πρόσθετα</a:t>
            </a:r>
          </a:p>
          <a:p>
            <a:r>
              <a:rPr lang="el-GR" dirty="0" smtClean="0"/>
              <a:t>γεύση, άρωμα</a:t>
            </a:r>
          </a:p>
          <a:p>
            <a:pPr>
              <a:buFont typeface="Wingdings" pitchFamily="2" charset="2"/>
              <a:buChar char="q"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Πηγές: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φυσικά προϊόντα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βιομηχανία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36835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86190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Παρασκευή παγωτού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250265" y="1714488"/>
            <a:ext cx="464347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l-GR" sz="2000" dirty="0" smtClean="0"/>
              <a:t>Στάδια παρασκευής παγωτού</a:t>
            </a:r>
            <a:endParaRPr lang="el-GR" sz="2000" dirty="0"/>
          </a:p>
        </p:txBody>
      </p:sp>
      <p:sp>
        <p:nvSpPr>
          <p:cNvPr id="7" name="6 - Ορθογώνιο"/>
          <p:cNvSpPr/>
          <p:nvPr/>
        </p:nvSpPr>
        <p:spPr>
          <a:xfrm>
            <a:off x="500034" y="2928934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Παστερίωση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5643570" y="4071942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Ωρίμανση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2500298" y="5214950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Κατάψυξη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1571604" y="4071942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Πάγωμα με ανάδευση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4500562" y="2928934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Ομογενοποίηση</a:t>
            </a:r>
            <a:endParaRPr lang="el-GR" dirty="0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>
            <a:off x="3071802" y="3286124"/>
            <a:ext cx="1214446" cy="15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flipH="1">
            <a:off x="4143372" y="4500570"/>
            <a:ext cx="1214446" cy="15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Γωνιακή σύνδεση"/>
          <p:cNvCxnSpPr/>
          <p:nvPr/>
        </p:nvCxnSpPr>
        <p:spPr>
          <a:xfrm>
            <a:off x="7072330" y="3286124"/>
            <a:ext cx="1214446" cy="1143008"/>
          </a:xfrm>
          <a:prstGeom prst="bentConnector3">
            <a:avLst>
              <a:gd name="adj1" fmla="val 132244"/>
            </a:avLst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- Γωνιακή σύνδεση"/>
          <p:cNvCxnSpPr/>
          <p:nvPr/>
        </p:nvCxnSpPr>
        <p:spPr>
          <a:xfrm>
            <a:off x="1214414" y="4572008"/>
            <a:ext cx="1000132" cy="1000132"/>
          </a:xfrm>
          <a:prstGeom prst="bentConnector3">
            <a:avLst>
              <a:gd name="adj1" fmla="val -42835"/>
            </a:avLst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Παρασκευή παγωτού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95300" y="1571612"/>
            <a:ext cx="8153400" cy="5000660"/>
          </a:xfrm>
        </p:spPr>
        <p:txBody>
          <a:bodyPr numCol="1">
            <a:normAutofit/>
          </a:bodyPr>
          <a:lstStyle/>
          <a:p>
            <a:pPr>
              <a:buNone/>
            </a:pPr>
            <a:endParaRPr lang="en-US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Παστερίωση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65</a:t>
            </a:r>
            <a:r>
              <a:rPr lang="el-GR" baseline="30000" dirty="0" smtClean="0"/>
              <a:t>ο</a:t>
            </a:r>
            <a:r>
              <a:rPr lang="en-US" dirty="0" smtClean="0"/>
              <a:t>C        30min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75-85</a:t>
            </a:r>
            <a:r>
              <a:rPr lang="el-GR" baseline="30000" dirty="0" smtClean="0"/>
              <a:t>ο</a:t>
            </a:r>
            <a:r>
              <a:rPr lang="en-US" dirty="0" smtClean="0"/>
              <a:t>C        10-15s</a:t>
            </a:r>
          </a:p>
          <a:p>
            <a:pPr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Αποτελέσματα: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Μετουσίωση πρωτεϊνών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Λιώσιμο λιπαρών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Θάνατος μικροβίων και           βακτηρίων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l-GR" dirty="0" smtClean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1928794" y="2857496"/>
            <a:ext cx="642942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2571736" y="3429000"/>
            <a:ext cx="642942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928802"/>
            <a:ext cx="1238252" cy="4395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formontana.net/latent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857364"/>
            <a:ext cx="5207000" cy="390525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8629" y="0"/>
            <a:ext cx="7786742" cy="136853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Ταπείνωση Σημείου Πήξεως 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4346" name="Picture 10" descr="https://encrypted-tbn0.gstatic.com/images?q=tbn:ANd9GcTBjAtnbAy1isG3o2Rr0SiqnXEOPgUWTA3FBPVXs6roaQkwf7R2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2114550" cy="3120390"/>
          </a:xfrm>
          <a:prstGeom prst="rect">
            <a:avLst/>
          </a:prstGeom>
          <a:noFill/>
        </p:spPr>
      </p:pic>
      <p:sp>
        <p:nvSpPr>
          <p:cNvPr id="14348" name="AutoShape 12" descr="data:image/jpeg;base64,/9j/4AAQSkZJRgABAQAAAQABAAD/2wCEAAkGBxMTEhUTExQWFhUXFxoYFxgYGBgYFxcXHRgYGBcaGBgaICggGB0lGxcXIjEhJSkrLi4uFx8zODMtNygtLisBCgoKDg0OGBAQGi0lHSUtLS0tLS0tLS0tLS0tLS0tLS0tLS0tLS0tLS0tLS0tLS0tLS0tLS0tLS0tLS0tLS0tLf/AABEIAMIBAwMBIgACEQEDEQH/xAAbAAABBQEBAAAAAAAAAAAAAAADAAECBAYFB//EADwQAAEDAQUHAgUDAwIGAwAAAAEAAhEhAwQxQVEFEmFxgZHwobEGEyLB0TJC4RRS8XKSByNigrLCM1Oi/8QAGQEAAwEBAQAAAAAAAAAAAAAAAAECAwQF/8QAIBEBAQACAwEAAwEBAAAAAAAAAAECEQMSITEEE0FRMv/aAAwDAQACEQMRAD8AywThU952p7ozHO1Pdebp7I5CeDoPVQbalHbbeeQkAt06e6luHRFF5Op7BP8A1Lv7o6JAEsUdw+BFN5d/f6NUP6x/93o38JhHcTBil/Vv1H+1v4Ti9O1H+1v4RqntAtS3Ub+rdGX+0JheTw7fwggoTwUV9udB2Pmqh8/gEDaobd0x8s85oi9EfenIdk3zOA7fymAgM0wCLvV8/KekYJACFINRdzyqgDl9jggzBqbdRYSDEAIBShE+UkbPyqCCclvaohYolvLug9mLUt05KQafITwfIQECColF3fKflN8vyiAC6U/mSN8s+QoGyPhQASEkQM4D1/KSZBmzS3UZQhOept0Pc9n21qCbNjnAY6dyq9sHso5jmxqF618C3FjrmCWguLnTwMxTTBdS32QxwOf+obw9a+q6P0SxyX8qy/HiDbdTbaL0ja3wRZvq1kH/AKKegj2KzF5+Craf+W6T/a7HqRUdWhZ5cNjXH8jGs4XqO9wVu/7IvFh/8tk8N/uA3m9xh1hUG3gZFRqxrMpfgg5eykoC1nNEYfPOSD2evkJqqQd/iU/2/wA/cJBFkqVfOuikRrwylPZgV5IGzAazylMG8VNwATz5w4aIAZHnFIA8+BKIYyP+VEfb+PwgGLHcFLcz88qkB3Cm1uGXkflAQaPZO0IhBFYiunSUpJ54ceyQRcPKpwEiNQnHvzQDBOAfz5Cl5VO1p19/wgw9w8PRKPKIm/5/CRd5VIIBseBIjh7KYemnyqBpE+VCRHlPwpSVHeKAhueUTInzPJSQHNL6fyrF0Bp3P/qPOKrXaydaPaxokkwBOJ0XXbdy0hrwQZgyIOhK2wn9Zct/j0r/AIcl39M7e/8AsMct1v3laZpXJ+EbGLARgS4jlMD0C7Pyl1z483K7tTaEO87jhDmh3PEcjiOiVq6Fzre0KaVa+3e1EmytZH9lr9Q5B2I5neWF2tcW2jyLW7BpwlmfEOHnBbW2tSaJmXfVTfV45WPINtbLNgQ5pJYdRVvB2XVc5lrmD/C9h23sdtrZumBQzOBEGQTkOPBeWXnYlpZlzQd458BAMEz+oU9M1hlx++Ozj55r1X36nHynnVEFvSgw8/CBDgSIr6DKo6+ynZCfXLWn26SsuromQgvFMeHlExtp9+X4qpf08icssMoJw5+vBO6ykAVBGodmcCAKU1R1HaHFqa49T1x6IwBilaAnPGtdKeBMywBIGOHrgTgRXDFWrPZrsSymIAriTQuOBn7qpgVzkVnzgJpE4wma84F2GGMQadMlbt7qR+prRxG6CCYwyBI5dFWtLISW06ERFQBkDgNMpxSuAmcpmzIkSDOuJplnUFDN4gYcsda5VRPl1DWkQQBNACcceTvVNaXOaCARQ0ga1OvTilpW4gbWRQDr1w4Kdk4mYHD9uZwOmB8KI274NoaVjLjAgzOKsC5YQHAOMAy4Agx9WJLiZiIiqfUu0isLSJwOcZHt1S+ZSadiPVWXbKJ3SJiDImvUZZ5KdlsxxiHUNYBwnB0OxoYhH66X7MVNzwBxnSojqmDx+JHLjzSvFnGDh9NMYJynDUcsUN7fqdDt79VYEYmaTAGc8R0ixcojXThHqn3uHtPuhOmhxEUpHSYKYnhXtNeanSvFhrm+BS3xjTzoqu/rPnKU5A8/kIGlj5g8/lNA8KrOJH7uOX5T9fO6R6HPXuUkIdP9v8JILRtk3n5V4s7R36WuBNcuy2txPzC1sscHR+qCI1O99lgC0q5si/GyeN76maAwR/pMrfDPXlYcvH29j3+6WDGMa1o3WtAAjCANFaeyRQgrz3ZV8+kGwtt5uMAiR/qbrzC7922taDEA8/pPcSD2C6pk87LCx07VmqrXixojWe12fua5nMbze7Z9YVpu48S2CNWmQq+pZyyZ9UIr7SDGQRn2QbbDeo2a8lLaNrZtDww0dFcThUdUaDh/EO0zZ3d5FXUDf9RP09jXmAsTsy0LmmJwx5zXmanrK2O2blvsbOAa95jg0gepn/tXIv1yFjvWYikAniAAfx0SVGGtrud8gRWcTAGZM9Ea73PAgV1BIpnEA6mtKii71z2abQk8cxIiQT6Lqt2M0CAAeJAmpynCSovHuuicuozFrcKElppFA46kxOZkUocsFesLiSJLQ3vEcaUwwC0t22XXrj/Cu3XZ4FY88HonONGXM4V02WI/TBNSRStQABrGa6l1uMN3Sab0xgBWnMrqi7xrh5XsiNu+HTXkrmMZ3O1xbxcAcRMQZxJOA84lca32JLgbM11JMktgRMRxPfnuP6cc8j690J9zaYkYVwwOcIuEp48ljBHZsAmN+DUGhxgigBc049cFJ2w2tNAQSAYkbrpoJBwMg0AOcLdM2cMfWINVNmzWjIeflR+uL/dWLZsVpEhjmkQBJqRABoa9wF2LDZv0btWjQYROc8Bhw5LQi6ACI7UUmXSslVMJEXktZsbNcMJbgONZJj08CFe7k8AgNig+oZ1JMtGP+NFq22YNNOHZWhdxEEBPqXevMbzsp1pLiS3KC2hFMyJ40GvNUL7sxzQ2C7sBzE0jzp6s/ZgyVS8bMLwWkAZzFfPys7wytcfyLHklo2K5GdJxioBpgm/dyNNBnNQZwW3v/wAKCD8vHiSaAQBXgPVZPaFxtLOS5oxGNSZnnScsarny4ri68ObHJTNmT24daQoBhpTPXPoVJ1oN6mHOI1H+FJzwaagYnkM+qxsdEsD3OY6mPZNTyE7ox+4TPfz9vugz7g8hMoydT6fhJA8MluTh9/uous4/yngjP2QnZrJhaZaSDkRIPQjr2K7Vz+JrxZU3t8aPE/8A6Ffdcgc+3mFEwZyNe/WeCqZWfE3GWexu9mfHVkfptmOZxEub+R2XcutrYWp37vbgO4Og9YMheVRpGFZLRNINNEe72ADgYip/Sa7wGoHGgpxzW2PLf658+DH+PYBeLSItgHj+4QCOox6hB2jZgMaWfVJy0grK/DV/vAgOtC4Zh0u1oJG8OpWuFs57d2gBmYx450/ldON3HFnj1rGbU26+ytw04NDBGoME/dK8vc8ycXOJ4mSa9TK6O2Ph0Wz97eh2BpIph91buOyi1284gkYUoDrxNU9J8H2TssMZJFfP5V3+iCsWTHR51UnWZzVErNsQKBTZCc2R0POvumZZnpyQFizspRbO7hDbRL5+QxQSz/TqPyQmFoc5UmVTCDwFAmEVygkDWEmqI6OaiDQaJNANTh550QZrNtdFYL4UA4HDko2lk6DRx6FBBG8VVixtZVC0e4YWb+gUbreDvVBE6iOaDdO0sWmoxWd+INlNtWkEQfQ8wF3w4oV5G8K0RZsS6rxnaWzt21iYEkA9YkwRIpM0MFVHEAUM9sRj0is81sfim61JOVTgJxOOdJoc8wsva2wqa8SMDOvSD178XLjqvT4c+0Vd6c/sPTj7KQHVRcK0FOf5UyOB6+nP+VjW6JrWnnVJEJbmTPIp0tDZF3FRJUzy9vx5RMW8PO3FNJF+NAeMc/OiZrjP5HDCiepgdoHT7Kdk1oInGnDLiYyT0WzsAOQJ4A5xI9T2V/8ApCQxpbBrvZACv1Ga4k9jgp7OuzQYmXSZAoMmx1kTOq0VjZNpIaDBngRh0o7ut8MN/XNycmvihs8ljjJEREcKt1jE4dcForpeprI3RgZ0iun7Vw7w/wCsAAEGkSeJJrwPdW22TqOyOEk7oBh2GRoewW2Pjny99rqi9CRXwdOav3Uz591wLvdnO5VxOUnTv14Lu3KzI1Pvj6rSMrHRZhACs2jWWTN+0OFSg2dIXL+Mw4tbH6QZd2pkmUm6o3v4yO9DGAiRmRTn3XXuN5bb2fzG9RprhiuL8H3axe18gOfODqmIpC0DLNtk3cazdBxgzPVTN/VZankCcD5+VKxLWB1o6gYPVSJHQLifF953bFrcN4lxpiAIFOZBTt1Ck3dL2z/iqytJadYqKmTGQp+F1n2eYwPosAdjn+lbbtx3nF0aUDY6jBa34UvvzLHdOLKHtT0Sxyvyqzxk9i6WzFEJtmXEw5kj9skx1zV+zs69CsLYvdZXzMbzzNTGWvMU4jRO3ScZtrRvHgfPOqNZMZZsdaWlY8wR7U4HghutRukOaHA5H8JpZ29fHrWuAZZwMBIg4kYDkqrPj233g35bDMYb0zyrOq0V3uFhvNiyaKyKdV5/tC8GyvxLRA34igH6oy5T7qMrZ/W2Exv8aW7fHTyYtLGK1jEVjOnHFamya21bvRlIVdt3sS1r3Wck+VXQFuGtgNhXJf6ytn8jjPtTvbp80xVhokR7qravJdhxnzzBFDyPMEBy9v3MPsyI46ZFed7SsN20AJBoKSRFMxWmJrqvVbcSDmNFg/ie6AVjqKmhbEf2/wALLmx3Nujgz1dM02yI0ORmePXONMFAXfP7cOSZrYNDM8unM4GFNoEfqHb8Lgvj0YTbN0Y/+P3STuj+70P4SRsaAIrgKck8xy5U9PKIRtOvnNRJrTliE4LB6UpM1oXDn/lSZQTHQzpy5847VPmVpxrn6qZvBjPGvTKAPJTLToi9uBBBild6k1JnhifCrbb+4msiNIMg4NABqKV49VxmWhzDojKgOWJxxCKwufmJFSYLsYINBnTmQMTVa42sssY09zvG+Yoa1HMHLST7rR3cDdJJ8nrrCx2ybJwcP3NFd79oO64nGsD6e+UGdXc7zvAQYn8Low+OPlnvjoXeAdOGg/Cu2YVWws5rFMu6usbotGBzvGGtx9FfN2Lm7rwDTEIGz2w4krmfEO27WxdIH044TOoOlExJty9r7FtLJxtbIuBFRB5H7HFd3Ye1xeGkGjxiDnx5KvdPiuwe2LT6JxmCOkE6rgWl9sm3trrB1HETQiQf1Y5VH8qfJ8Xq2arZuuxDgAKE+ix3xhbB1ru6TpyIOmWfst7ZP+je0C80vry+9bhBJc8DSGkxONcD/GRn8HH9auw2ldGWDbF9syd0NMnPD3Wb+HL2LC3bDt5j/pkUGJihqKjP8LtP+ErAE/UZA/xMLhfEWx/6dzNz9LhOn1A1M5CCFN39Vj1+PQw6HtIwPusV8VWRZeg4ZlpjIAGKHIk+3bufDm0jb2Ayc0xHEfn7qn8c2f6HjQieOR6SSqvsRj5lppbMhzGlJ1iDiubsG8/Nuo3I3mwDJgAihEwrDmWtYNmeRMqoixYMBzea8/8Aje6ht6kZ/URrkMlrhaP3m74LYI5Z4HBcD/iKz62cROGkHr/PRLP4vj/6au42ZNmwaVKPeCYho6qn8P2oNhJr9IKm+2e7AQE4gjZiEAGsZdEV8HEoVrYUzQabhAos58RODmmQ0cIJJrWgV22tnsJM0gmuAMGK5LPbX2ixwOMmP3RXKTkIHqFOV8aYT1l7axBcYqBFTM6RHPshOs41yy4Vp0OSNeXNruuJGGJGEHPmEMRNKf8AcDSeK8/K+vTxngW5z9PynRCAfGJlO1armeZlPBnNIk6qJbl74qzINykd59kmvy109lEkV89kgcvf7hBDsdERkaUzIBxNOCvXFsOG9+kjGIrUNwbh9UxX7LmAnKaiIxnWk6+66NnaxEzSlBNKyRBg8sKlaYss41WyboIlxoDQQA2JxzqCNVpLrYsAEenXDhU91g7vtNwBgwcYn6f3GKdThl1Oo2Rfyc8p84DBdWNjh5Mb9aNkI6p3Z8+epKvWcq2Atk+Cj3m6ttBHocEIuog7zppTrogObtD4WDzLfpPph52TbJ+Edx4caxhoMqDKi7Tb27BT+a92dEah9qsvAA3RWFj7jsh7r2HlsAEmea1liwiqI+1pSiNFLpz7wyXO4nVA2ps021kBEkK6AEextC1Mbcb4a2G6xPqVP4n2daWtn/yxJacKYTyXctL0YgUQLO1IwS0e7vbzpmz7zZEgb7ASJ3cwBiYznnih2F2vToj5s1h286mBz4nNekPvR0HZU7S8mcfPPdLqrvQNmNtXWU243SCI1JnJB+JNivtw0txAhX2cSSrVlfN0ZFPSdg7H2c6xsN11TAChb2wE1wCs2l5L8aKja2JNMQUyc22tCXj+3Xr+B6q1drwRRwPmpQo3aV65aeqjaXmBTDrpkkYu0GBw1HHgF59t6zLHUcBFZAw/bU5/U7H8Fd+97aiAMTOM14UqBh2XL2rerO0En6nGKAGYBBAw0JP+ZWeerG/FLKyhbkIOeNcczgaQevRTBBkkkn71nXh3U7wPqO7UZGMaEEwaTWmGKgG4csCSewFM/VcOXlejjdwtwaHufyknbZDj0aI9inU+Kc8kce4+yjJjDvXKPunnn2TCKfgqiRbOpSPCSKanTrwUgeP2TSOH+eacKkTQ8Mcu0eytWDi7WlRnQ0ga0cRygYwqZA8IRhaRJggimMTWs9JHRVKnKO5cmQ5hJ3iauknHOYmMAIzhaa7DdIEANxmK5xhgsLZ2kOaQXYHAmQ2s44/4C7Nwvu9aCTLi0NyjAmTgJgcuK6MMo5OTC/XpF0tGhoBjRXW2zVmtnvJA/timtKdV2LN4A89VvHJYsutTNEWz7qj/AFFeXnXojC+ZJkO5lZRWvjNBDpU23YlBCi85KEkqQu0YqbQAgBtadFMDVWBbBCtLQIAbnoFpbJrW8CKKjaWxP6Z4fZBiW1qTgR54E9ldi7HOOvn2QLK7ma1K613sXROCQN8vdUWMRDZmVasrMDEpgAWOqXyyFO83lrarhXjb0mGxpwlAXL1qPVce/wBuWjjXKe1eKDedugSDFO4E1J94C5e1ttse07pO9+2AZGZwBp9OfJTa0xxrlbVf9UkwCYbNDQgc4AjuevIY4hucEmSccIzyBnge4Vi/W5cJJ3wHFoMj9JjMUqBOMgHiIo21oXaA4yBo4gUjCpqMZXJyfXdxzzQtpaTUnrWTlU0nlyTNInz0w90MOzPCuffLPh7KbXnPuDksLtvBCB/b6D+UygX8R1AlJTpW3KPJNPPuU8lMXeeBaJMeoTb3E+dFPe5pi5ANvcfYdT0TscNGk+Y+ZphaJ9/Gd0z38/KYSmMpI0nDPlmjWN53Zid6pA0qDGlcOiqxw9dApOA1PE4jKTrmnKm4tPdviEhgmZByiZxMiuQwwotHcNqF8AuG8ScAcIaSa1/cOULzYWkSQanXPUFdC6XwsiXAxWhgmsCDpOS3x5P9c2fDP49FN5BiCawQI654enVTFtMYzwk+nmCzN02yN7eIG7kBU6AUGtey6d12wyINDMHHgAOC2mUc1wsaO63/AF8OOPddaxvg9l53tDbbGyGGYGOMEVg6nlwCgficjdjE1iTPI0pU48Ed4X67XpVpegc1WtbU6rAWXxU6TvADQAz278Feu3xBJrJxPpBiDM1GX7k+0pfrsaZtqdZCnvF01XBs9vNNeA+mkjHH17BU7X4saXOZO7Axx/dHSgnlKO0Ewv8AjVHcb+p1fx56qVm/e/QMc1g7TbkPh36dcIpnNRwWgufxSwARFYwNcCTAMUoaomUFwsa67XUN+p0fwh33a7GA1846Lz3bPxw4yGGgpqePavmOetdsl+8XE727mREyTSuNBUV7KbySKx4cr9ej3r4nY2a/fr7d1nNo/GFoJ3YIjnBBM6d85WOtL2XNBJ6N/dlJwrEjoqotM8RTOmHeVleb/HRj+NJ9aV3xA91XEumKg0kHBpmkRU64I132+SJjH6QJrWRjhUikis9Vl7J0VGPGMZxk8MvwiPO8ADpIEwZrwrn1Cn9taXgjs3u23nFwdOLSwggUgUBAAqOkFc60tnmSCd0mMW1w+kxAblNdOM17O0fSC4gYgnImMesRz1UC+W44GYp2JI5mvDRK8m1Y8Wk3W5aZMTk7EEiATwwH81UxagySInNuHbogttjFcRxw5DzJTsnDER1WNu2sh9w4gzy+4TsfWvcc9PAlaMEyCQZ8rgiY/qHUKTO21pg08Zj0SUNwf3DrikgaUHAaJSE5PJRTLZzCiQ1OfKqJPkoMi0JGzSPlQkHDgj0H3IM4cRNOHum3RqfSPZJzon2US9GwkwAA1MGmVIINFOeJoKIXzOXnNLfT3S1BrMgVBwIwIAOZw5e2iKbckAbziNDumIEUmueqpF/Dr386J2WmenHHFOZUrjFmzdAmQTQVGOcEVOtfwnNpP1Vxk5jLLmfZVW2vbSaeflIWuX34J9qXWDTlXGoI4VGGE5aIvznBrYjMihqcATxBCqOfy0UmP/iEdqOkqyLZxBBOcimYrUzOBOuWqgwHQcBJADsAcdKTz0UGOrSiTXDD7Dz/AAjvR0g7XObSTGeZjODkMaJt50NBqAZBETOY64qLD6+fdEAqeUVS70dIFaWMis8K4VEAV1JKk5hyECh5ZjX3U3Rr7lRjzBLtVdTNaQaYdDPGCpWjCaAU6d8U8cURjOP5U7VID8k5DzyVLcJxacPIhWDyCQedEu1Ggd12JE56emeKRu5Na/dFe/yUt6lPujsegflv0J6JxZcHDmD7qy0+aqW9HgRsABjxkT0KQeRiCOUq0y0UxaTr2KWyVPmcfRJXQTx7lJGwz55hMAmJCaVqzSI5JHohF1UxejQ2IeiQPFBNom30aPY8qJcgF6jvo0NrBPEJifKoBenFojQ2K5OfJQTaJbyNDY7eBTSggp2uQWx+HTOicDASEJr1IOQYgapsHkhCDlMOSNYY06e3H7Im6dFWDkQOSM9q8gfpcehKlZOOhHMR7pw5E+YdfdLZoEqbaBM61KYu8okBi5QfalIu4BQc7gjQGs7QZlTmTkgtPApxZDET3J9ylo9rM+YeyTX+eFRsxxRW2c+BIGEaKQ3fP8J/lxkmiunYIIobr52STz/1eqdI2dCUpJLZmYoUpJJwUgmKSSKIiQmLRokkgIQmISSTSSZOkmEmY+apBJJICgVUrMV6p0kjh3eeimkkkaTSijz0SSSpisCI0JJKaqGKYpJICYwQymSThVNiMUySKEx90QGiSSQS/CnOCSSQIOKSS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350" name="AutoShape 14" descr="data:image/jpeg;base64,/9j/4AAQSkZJRgABAQAAAQABAAD/2wCEAAkGBxMTEhUTExQWFhUXFxoYFxgYGBgYFxcXHRgYGBcaGBgaICggGB0lGxcXIjEhJSkrLi4uFx8zODMtNygtLisBCgoKDg0OGBAQGi0lHSUtLS0tLS0tLS0tLS0tLS0tLS0tLS0tLS0tLS0tLS0tLS0tLS0tLS0tLS0tLS0tLS0tLf/AABEIAMIBAwMBIgACEQEDEQH/xAAbAAABBQEBAAAAAAAAAAAAAAADAAECBAYFB//EADwQAAEDAQUHAgUDAwIGAwAAAAEAAhEhAwQxQVEFEmFxgZHwobEGEyLB0TJC4RRS8XKSByNigrLCM1Oi/8QAGQEAAwEBAQAAAAAAAAAAAAAAAAECAwQF/8QAIBEBAQACAwEAAwEBAAAAAAAAAAECEQMSITEEE0FRMv/aAAwDAQACEQMRAD8AywThU952p7ozHO1Pdebp7I5CeDoPVQbalHbbeeQkAt06e6luHRFF5Op7BP8A1Lv7o6JAEsUdw+BFN5d/f6NUP6x/93o38JhHcTBil/Vv1H+1v4Ti9O1H+1v4RqntAtS3Ub+rdGX+0JheTw7fwggoTwUV9udB2Pmqh8/gEDaobd0x8s85oi9EfenIdk3zOA7fymAgM0wCLvV8/KekYJACFINRdzyqgDl9jggzBqbdRYSDEAIBShE+UkbPyqCCclvaohYolvLug9mLUt05KQafITwfIQECColF3fKflN8vyiAC6U/mSN8s+QoGyPhQASEkQM4D1/KSZBmzS3UZQhOept0Pc9n21qCbNjnAY6dyq9sHso5jmxqF618C3FjrmCWguLnTwMxTTBdS32QxwOf+obw9a+q6P0SxyX8qy/HiDbdTbaL0ja3wRZvq1kH/AKKegj2KzF5+Craf+W6T/a7HqRUdWhZ5cNjXH8jGs4XqO9wVu/7IvFh/8tk8N/uA3m9xh1hUG3gZFRqxrMpfgg5eykoC1nNEYfPOSD2evkJqqQd/iU/2/wA/cJBFkqVfOuikRrwylPZgV5IGzAazylMG8VNwATz5w4aIAZHnFIA8+BKIYyP+VEfb+PwgGLHcFLcz88qkB3Cm1uGXkflAQaPZO0IhBFYiunSUpJ54ceyQRcPKpwEiNQnHvzQDBOAfz5Cl5VO1p19/wgw9w8PRKPKIm/5/CRd5VIIBseBIjh7KYemnyqBpE+VCRHlPwpSVHeKAhueUTInzPJSQHNL6fyrF0Bp3P/qPOKrXaydaPaxokkwBOJ0XXbdy0hrwQZgyIOhK2wn9Zct/j0r/AIcl39M7e/8AsMct1v3laZpXJ+EbGLARgS4jlMD0C7Pyl1z483K7tTaEO87jhDmh3PEcjiOiVq6Fzre0KaVa+3e1EmytZH9lr9Q5B2I5neWF2tcW2jyLW7BpwlmfEOHnBbW2tSaJmXfVTfV45WPINtbLNgQ5pJYdRVvB2XVc5lrmD/C9h23sdtrZumBQzOBEGQTkOPBeWXnYlpZlzQd458BAMEz+oU9M1hlx++Ozj55r1X36nHynnVEFvSgw8/CBDgSIr6DKo6+ynZCfXLWn26SsuromQgvFMeHlExtp9+X4qpf08icssMoJw5+vBO6ykAVBGodmcCAKU1R1HaHFqa49T1x6IwBilaAnPGtdKeBMywBIGOHrgTgRXDFWrPZrsSymIAriTQuOBn7qpgVzkVnzgJpE4wma84F2GGMQadMlbt7qR+prRxG6CCYwyBI5dFWtLISW06ERFQBkDgNMpxSuAmcpmzIkSDOuJplnUFDN4gYcsda5VRPl1DWkQQBNACcceTvVNaXOaCARQ0ga1OvTilpW4gbWRQDr1w4Kdk4mYHD9uZwOmB8KI274NoaVjLjAgzOKsC5YQHAOMAy4Agx9WJLiZiIiqfUu0isLSJwOcZHt1S+ZSadiPVWXbKJ3SJiDImvUZZ5KdlsxxiHUNYBwnB0OxoYhH66X7MVNzwBxnSojqmDx+JHLjzSvFnGDh9NMYJynDUcsUN7fqdDt79VYEYmaTAGc8R0ixcojXThHqn3uHtPuhOmhxEUpHSYKYnhXtNeanSvFhrm+BS3xjTzoqu/rPnKU5A8/kIGlj5g8/lNA8KrOJH7uOX5T9fO6R6HPXuUkIdP9v8JILRtk3n5V4s7R36WuBNcuy2txPzC1sscHR+qCI1O99lgC0q5si/GyeN76maAwR/pMrfDPXlYcvH29j3+6WDGMa1o3WtAAjCANFaeyRQgrz3ZV8+kGwtt5uMAiR/qbrzC7922taDEA8/pPcSD2C6pk87LCx07VmqrXixojWe12fua5nMbze7Z9YVpu48S2CNWmQq+pZyyZ9UIr7SDGQRn2QbbDeo2a8lLaNrZtDww0dFcThUdUaDh/EO0zZ3d5FXUDf9RP09jXmAsTsy0LmmJwx5zXmanrK2O2blvsbOAa95jg0gepn/tXIv1yFjvWYikAniAAfx0SVGGtrud8gRWcTAGZM9Ea73PAgV1BIpnEA6mtKii71z2abQk8cxIiQT6Lqt2M0CAAeJAmpynCSovHuuicuozFrcKElppFA46kxOZkUocsFesLiSJLQ3vEcaUwwC0t22XXrj/Cu3XZ4FY88HonONGXM4V02WI/TBNSRStQABrGa6l1uMN3Sab0xgBWnMrqi7xrh5XsiNu+HTXkrmMZ3O1xbxcAcRMQZxJOA84lca32JLgbM11JMktgRMRxPfnuP6cc8j690J9zaYkYVwwOcIuEp48ljBHZsAmN+DUGhxgigBc049cFJ2w2tNAQSAYkbrpoJBwMg0AOcLdM2cMfWINVNmzWjIeflR+uL/dWLZsVpEhjmkQBJqRABoa9wF2LDZv0btWjQYROc8Bhw5LQi6ACI7UUmXSslVMJEXktZsbNcMJbgONZJj08CFe7k8AgNig+oZ1JMtGP+NFq22YNNOHZWhdxEEBPqXevMbzsp1pLiS3KC2hFMyJ40GvNUL7sxzQ2C7sBzE0jzp6s/ZgyVS8bMLwWkAZzFfPys7wytcfyLHklo2K5GdJxioBpgm/dyNNBnNQZwW3v/wAKCD8vHiSaAQBXgPVZPaFxtLOS5oxGNSZnnScsarny4ri68ObHJTNmT24daQoBhpTPXPoVJ1oN6mHOI1H+FJzwaagYnkM+qxsdEsD3OY6mPZNTyE7ox+4TPfz9vugz7g8hMoydT6fhJA8MluTh9/uous4/yngjP2QnZrJhaZaSDkRIPQjr2K7Vz+JrxZU3t8aPE/8A6Ffdcgc+3mFEwZyNe/WeCqZWfE3GWexu9mfHVkfptmOZxEub+R2XcutrYWp37vbgO4Og9YMheVRpGFZLRNINNEe72ADgYip/Sa7wGoHGgpxzW2PLf658+DH+PYBeLSItgHj+4QCOox6hB2jZgMaWfVJy0grK/DV/vAgOtC4Zh0u1oJG8OpWuFs57d2gBmYx450/ldON3HFnj1rGbU26+ytw04NDBGoME/dK8vc8ycXOJ4mSa9TK6O2Ph0Wz97eh2BpIph91buOyi1284gkYUoDrxNU9J8H2TssMZJFfP5V3+iCsWTHR51UnWZzVErNsQKBTZCc2R0POvumZZnpyQFizspRbO7hDbRL5+QxQSz/TqPyQmFoc5UmVTCDwFAmEVygkDWEmqI6OaiDQaJNANTh550QZrNtdFYL4UA4HDko2lk6DRx6FBBG8VVixtZVC0e4YWb+gUbreDvVBE6iOaDdO0sWmoxWd+INlNtWkEQfQ8wF3w4oV5G8K0RZsS6rxnaWzt21iYEkA9YkwRIpM0MFVHEAUM9sRj0is81sfim61JOVTgJxOOdJoc8wsva2wqa8SMDOvSD178XLjqvT4c+0Vd6c/sPTj7KQHVRcK0FOf5UyOB6+nP+VjW6JrWnnVJEJbmTPIp0tDZF3FRJUzy9vx5RMW8PO3FNJF+NAeMc/OiZrjP5HDCiepgdoHT7Kdk1oInGnDLiYyT0WzsAOQJ4A5xI9T2V/8ApCQxpbBrvZACv1Ga4k9jgp7OuzQYmXSZAoMmx1kTOq0VjZNpIaDBngRh0o7ut8MN/XNycmvihs8ljjJEREcKt1jE4dcForpeprI3RgZ0iun7Vw7w/wCsAAEGkSeJJrwPdW22TqOyOEk7oBh2GRoewW2Pjny99rqi9CRXwdOav3Uz591wLvdnO5VxOUnTv14Lu3KzI1Pvj6rSMrHRZhACs2jWWTN+0OFSg2dIXL+Mw4tbH6QZd2pkmUm6o3v4yO9DGAiRmRTn3XXuN5bb2fzG9RprhiuL8H3axe18gOfODqmIpC0DLNtk3cazdBxgzPVTN/VZankCcD5+VKxLWB1o6gYPVSJHQLifF953bFrcN4lxpiAIFOZBTt1Ck3dL2z/iqytJadYqKmTGQp+F1n2eYwPosAdjn+lbbtx3nF0aUDY6jBa34UvvzLHdOLKHtT0Sxyvyqzxk9i6WzFEJtmXEw5kj9skx1zV+zs69CsLYvdZXzMbzzNTGWvMU4jRO3ScZtrRvHgfPOqNZMZZsdaWlY8wR7U4HghutRukOaHA5H8JpZ29fHrWuAZZwMBIg4kYDkqrPj233g35bDMYb0zyrOq0V3uFhvNiyaKyKdV5/tC8GyvxLRA34igH6oy5T7qMrZ/W2Exv8aW7fHTyYtLGK1jEVjOnHFamya21bvRlIVdt3sS1r3Wck+VXQFuGtgNhXJf6ytn8jjPtTvbp80xVhokR7qravJdhxnzzBFDyPMEBy9v3MPsyI46ZFed7SsN20AJBoKSRFMxWmJrqvVbcSDmNFg/ie6AVjqKmhbEf2/wALLmx3Nujgz1dM02yI0ORmePXONMFAXfP7cOSZrYNDM8unM4GFNoEfqHb8Lgvj0YTbN0Y/+P3STuj+70P4SRsaAIrgKck8xy5U9PKIRtOvnNRJrTliE4LB6UpM1oXDn/lSZQTHQzpy5847VPmVpxrn6qZvBjPGvTKAPJTLToi9uBBBild6k1JnhifCrbb+4msiNIMg4NABqKV49VxmWhzDojKgOWJxxCKwufmJFSYLsYINBnTmQMTVa42sssY09zvG+Yoa1HMHLST7rR3cDdJJ8nrrCx2ybJwcP3NFd79oO64nGsD6e+UGdXc7zvAQYn8Low+OPlnvjoXeAdOGg/Cu2YVWws5rFMu6usbotGBzvGGtx9FfN2Lm7rwDTEIGz2w4krmfEO27WxdIH044TOoOlExJty9r7FtLJxtbIuBFRB5H7HFd3Ye1xeGkGjxiDnx5KvdPiuwe2LT6JxmCOkE6rgWl9sm3trrB1HETQiQf1Y5VH8qfJ8Xq2arZuuxDgAKE+ix3xhbB1ru6TpyIOmWfst7ZP+je0C80vry+9bhBJc8DSGkxONcD/GRn8HH9auw2ldGWDbF9syd0NMnPD3Wb+HL2LC3bDt5j/pkUGJihqKjP8LtP+ErAE/UZA/xMLhfEWx/6dzNz9LhOn1A1M5CCFN39Vj1+PQw6HtIwPusV8VWRZeg4ZlpjIAGKHIk+3bufDm0jb2Ayc0xHEfn7qn8c2f6HjQieOR6SSqvsRj5lppbMhzGlJ1iDiubsG8/Nuo3I3mwDJgAihEwrDmWtYNmeRMqoixYMBzea8/8Aje6ht6kZ/URrkMlrhaP3m74LYI5Z4HBcD/iKz62cROGkHr/PRLP4vj/6au42ZNmwaVKPeCYho6qn8P2oNhJr9IKm+2e7AQE4gjZiEAGsZdEV8HEoVrYUzQabhAos58RODmmQ0cIJJrWgV22tnsJM0gmuAMGK5LPbX2ixwOMmP3RXKTkIHqFOV8aYT1l7axBcYqBFTM6RHPshOs41yy4Vp0OSNeXNruuJGGJGEHPmEMRNKf8AcDSeK8/K+vTxngW5z9PynRCAfGJlO1armeZlPBnNIk6qJbl74qzINykd59kmvy109lEkV89kgcvf7hBDsdERkaUzIBxNOCvXFsOG9+kjGIrUNwbh9UxX7LmAnKaiIxnWk6+66NnaxEzSlBNKyRBg8sKlaYss41WyboIlxoDQQA2JxzqCNVpLrYsAEenXDhU91g7vtNwBgwcYn6f3GKdThl1Oo2Rfyc8p84DBdWNjh5Mb9aNkI6p3Z8+epKvWcq2Atk+Cj3m6ttBHocEIuog7zppTrogObtD4WDzLfpPph52TbJ+Edx4caxhoMqDKi7Tb27BT+a92dEah9qsvAA3RWFj7jsh7r2HlsAEmea1liwiqI+1pSiNFLpz7wyXO4nVA2ps021kBEkK6AEextC1Mbcb4a2G6xPqVP4n2daWtn/yxJacKYTyXctL0YgUQLO1IwS0e7vbzpmz7zZEgb7ASJ3cwBiYznnih2F2vToj5s1h286mBz4nNekPvR0HZU7S8mcfPPdLqrvQNmNtXWU243SCI1JnJB+JNivtw0txAhX2cSSrVlfN0ZFPSdg7H2c6xsN11TAChb2wE1wCs2l5L8aKja2JNMQUyc22tCXj+3Xr+B6q1drwRRwPmpQo3aV65aeqjaXmBTDrpkkYu0GBw1HHgF59t6zLHUcBFZAw/bU5/U7H8Fd+97aiAMTOM14UqBh2XL2rerO0En6nGKAGYBBAw0JP+ZWeerG/FLKyhbkIOeNcczgaQevRTBBkkkn71nXh3U7wPqO7UZGMaEEwaTWmGKgG4csCSewFM/VcOXlejjdwtwaHufyknbZDj0aI9inU+Kc8kce4+yjJjDvXKPunnn2TCKfgqiRbOpSPCSKanTrwUgeP2TSOH+eacKkTQ8Mcu0eytWDi7WlRnQ0ga0cRygYwqZA8IRhaRJggimMTWs9JHRVKnKO5cmQ5hJ3iauknHOYmMAIzhaa7DdIEANxmK5xhgsLZ2kOaQXYHAmQ2s44/4C7Nwvu9aCTLi0NyjAmTgJgcuK6MMo5OTC/XpF0tGhoBjRXW2zVmtnvJA/timtKdV2LN4A89VvHJYsutTNEWz7qj/AFFeXnXojC+ZJkO5lZRWvjNBDpU23YlBCi85KEkqQu0YqbQAgBtadFMDVWBbBCtLQIAbnoFpbJrW8CKKjaWxP6Z4fZBiW1qTgR54E9ldi7HOOvn2QLK7ma1K613sXROCQN8vdUWMRDZmVasrMDEpgAWOqXyyFO83lrarhXjb0mGxpwlAXL1qPVce/wBuWjjXKe1eKDedugSDFO4E1J94C5e1ttse07pO9+2AZGZwBp9OfJTa0xxrlbVf9UkwCYbNDQgc4AjuevIY4hucEmSccIzyBnge4Vi/W5cJJ3wHFoMj9JjMUqBOMgHiIo21oXaA4yBo4gUjCpqMZXJyfXdxzzQtpaTUnrWTlU0nlyTNInz0w90MOzPCuffLPh7KbXnPuDksLtvBCB/b6D+UygX8R1AlJTpW3KPJNPPuU8lMXeeBaJMeoTb3E+dFPe5pi5ANvcfYdT0TscNGk+Y+ZphaJ9/Gd0z38/KYSmMpI0nDPlmjWN53Zid6pA0qDGlcOiqxw9dApOA1PE4jKTrmnKm4tPdviEhgmZByiZxMiuQwwotHcNqF8AuG8ScAcIaSa1/cOULzYWkSQanXPUFdC6XwsiXAxWhgmsCDpOS3x5P9c2fDP49FN5BiCawQI654enVTFtMYzwk+nmCzN02yN7eIG7kBU6AUGtey6d12wyINDMHHgAOC2mUc1wsaO63/AF8OOPddaxvg9l53tDbbGyGGYGOMEVg6nlwCgficjdjE1iTPI0pU48Ed4X67XpVpegc1WtbU6rAWXxU6TvADQAz278Feu3xBJrJxPpBiDM1GX7k+0pfrsaZtqdZCnvF01XBs9vNNeA+mkjHH17BU7X4saXOZO7Axx/dHSgnlKO0Ewv8AjVHcb+p1fx56qVm/e/QMc1g7TbkPh36dcIpnNRwWgufxSwARFYwNcCTAMUoaomUFwsa67XUN+p0fwh33a7GA1846Lz3bPxw4yGGgpqePavmOetdsl+8XE727mREyTSuNBUV7KbySKx4cr9ej3r4nY2a/fr7d1nNo/GFoJ3YIjnBBM6d85WOtL2XNBJ6N/dlJwrEjoqotM8RTOmHeVleb/HRj+NJ9aV3xA91XEumKg0kHBpmkRU64I132+SJjH6QJrWRjhUikis9Vl7J0VGPGMZxk8MvwiPO8ADpIEwZrwrn1Cn9taXgjs3u23nFwdOLSwggUgUBAAqOkFc60tnmSCd0mMW1w+kxAblNdOM17O0fSC4gYgnImMesRz1UC+W44GYp2JI5mvDRK8m1Y8Wk3W5aZMTk7EEiATwwH81UxagySInNuHbogttjFcRxw5DzJTsnDER1WNu2sh9w4gzy+4TsfWvcc9PAlaMEyCQZ8rgiY/qHUKTO21pg08Zj0SUNwf3DrikgaUHAaJSE5PJRTLZzCiQ1OfKqJPkoMi0JGzSPlQkHDgj0H3IM4cRNOHum3RqfSPZJzon2US9GwkwAA1MGmVIINFOeJoKIXzOXnNLfT3S1BrMgVBwIwIAOZw5e2iKbckAbziNDumIEUmueqpF/Dr386J2WmenHHFOZUrjFmzdAmQTQVGOcEVOtfwnNpP1Vxk5jLLmfZVW2vbSaeflIWuX34J9qXWDTlXGoI4VGGE5aIvznBrYjMihqcATxBCqOfy0UmP/iEdqOkqyLZxBBOcimYrUzOBOuWqgwHQcBJADsAcdKTz0UGOrSiTXDD7Dz/AAjvR0g7XObSTGeZjODkMaJt50NBqAZBETOY64qLD6+fdEAqeUVS70dIFaWMis8K4VEAV1JKk5hyECh5ZjX3U3Rr7lRjzBLtVdTNaQaYdDPGCpWjCaAU6d8U8cURjOP5U7VID8k5DzyVLcJxacPIhWDyCQedEu1Ggd12JE56emeKRu5Na/dFe/yUt6lPujsegflv0J6JxZcHDmD7qy0+aqW9HgRsABjxkT0KQeRiCOUq0y0UxaTr2KWyVPmcfRJXQTx7lJGwz55hMAmJCaVqzSI5JHohF1UxejQ2IeiQPFBNom30aPY8qJcgF6jvo0NrBPEJifKoBenFojQ2K5OfJQTaJbyNDY7eBTSggp2uQWx+HTOicDASEJr1IOQYgapsHkhCDlMOSNYY06e3H7Im6dFWDkQOSM9q8gfpcehKlZOOhHMR7pw5E+YdfdLZoEqbaBM61KYu8okBi5QfalIu4BQc7gjQGs7QZlTmTkgtPApxZDET3J9ylo9rM+YeyTX+eFRsxxRW2c+BIGEaKQ3fP8J/lxkmiunYIIobr52STz/1eqdI2dCUpJLZmYoUpJJwUgmKSSKIiQmLRokkgIQmISSTSSZOkmEmY+apBJJICgVUrMV6p0kjh3eeimkkkaTSijz0SSSpisCI0JJKaqGKYpJICYwQymSThVNiMUySKEx90QGiSSQS/CnOCSSQIOKSS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352" name="AutoShape 16" descr="data:image/jpeg;base64,/9j/4AAQSkZJRgABAQAAAQABAAD/2wCEAAkGBxMTEhUTExQWFhUXFxoYFxgYGBgYFxcXHRgYGBcaGBgaICggGB0lGxcXIjEhJSkrLi4uFx8zODMtNygtLisBCgoKDg0OGBAQGi0lHSUtLS0tLS0tLS0tLS0tLS0tLS0tLS0tLS0tLS0tLS0tLS0tLS0tLS0tLS0tLS0tLS0tLf/AABEIAMIBAwMBIgACEQEDEQH/xAAbAAABBQEBAAAAAAAAAAAAAAADAAECBAYFB//EADwQAAEDAQUHAgUDAwIGAwAAAAEAAhEhAwQxQVEFEmFxgZHwobEGEyLB0TJC4RRS8XKSByNigrLCM1Oi/8QAGQEAAwEBAQAAAAAAAAAAAAAAAAECAwQF/8QAIBEBAQACAwEAAwEBAAAAAAAAAAECEQMSITEEE0FRMv/aAAwDAQACEQMRAD8AywThU952p7ozHO1Pdebp7I5CeDoPVQbalHbbeeQkAt06e6luHRFF5Op7BP8A1Lv7o6JAEsUdw+BFN5d/f6NUP6x/93o38JhHcTBil/Vv1H+1v4Ti9O1H+1v4RqntAtS3Ub+rdGX+0JheTw7fwggoTwUV9udB2Pmqh8/gEDaobd0x8s85oi9EfenIdk3zOA7fymAgM0wCLvV8/KekYJACFINRdzyqgDl9jggzBqbdRYSDEAIBShE+UkbPyqCCclvaohYolvLug9mLUt05KQafITwfIQECColF3fKflN8vyiAC6U/mSN8s+QoGyPhQASEkQM4D1/KSZBmzS3UZQhOept0Pc9n21qCbNjnAY6dyq9sHso5jmxqF618C3FjrmCWguLnTwMxTTBdS32QxwOf+obw9a+q6P0SxyX8qy/HiDbdTbaL0ja3wRZvq1kH/AKKegj2KzF5+Craf+W6T/a7HqRUdWhZ5cNjXH8jGs4XqO9wVu/7IvFh/8tk8N/uA3m9xh1hUG3gZFRqxrMpfgg5eykoC1nNEYfPOSD2evkJqqQd/iU/2/wA/cJBFkqVfOuikRrwylPZgV5IGzAazylMG8VNwATz5w4aIAZHnFIA8+BKIYyP+VEfb+PwgGLHcFLcz88qkB3Cm1uGXkflAQaPZO0IhBFYiunSUpJ54ceyQRcPKpwEiNQnHvzQDBOAfz5Cl5VO1p19/wgw9w8PRKPKIm/5/CRd5VIIBseBIjh7KYemnyqBpE+VCRHlPwpSVHeKAhueUTInzPJSQHNL6fyrF0Bp3P/qPOKrXaydaPaxokkwBOJ0XXbdy0hrwQZgyIOhK2wn9Zct/j0r/AIcl39M7e/8AsMct1v3laZpXJ+EbGLARgS4jlMD0C7Pyl1z483K7tTaEO87jhDmh3PEcjiOiVq6Fzre0KaVa+3e1EmytZH9lr9Q5B2I5neWF2tcW2jyLW7BpwlmfEOHnBbW2tSaJmXfVTfV45WPINtbLNgQ5pJYdRVvB2XVc5lrmD/C9h23sdtrZumBQzOBEGQTkOPBeWXnYlpZlzQd458BAMEz+oU9M1hlx++Ozj55r1X36nHynnVEFvSgw8/CBDgSIr6DKo6+ynZCfXLWn26SsuromQgvFMeHlExtp9+X4qpf08icssMoJw5+vBO6ykAVBGodmcCAKU1R1HaHFqa49T1x6IwBilaAnPGtdKeBMywBIGOHrgTgRXDFWrPZrsSymIAriTQuOBn7qpgVzkVnzgJpE4wma84F2GGMQadMlbt7qR+prRxG6CCYwyBI5dFWtLISW06ERFQBkDgNMpxSuAmcpmzIkSDOuJplnUFDN4gYcsda5VRPl1DWkQQBNACcceTvVNaXOaCARQ0ga1OvTilpW4gbWRQDr1w4Kdk4mYHD9uZwOmB8KI274NoaVjLjAgzOKsC5YQHAOMAy4Agx9WJLiZiIiqfUu0isLSJwOcZHt1S+ZSadiPVWXbKJ3SJiDImvUZZ5KdlsxxiHUNYBwnB0OxoYhH66X7MVNzwBxnSojqmDx+JHLjzSvFnGDh9NMYJynDUcsUN7fqdDt79VYEYmaTAGc8R0ixcojXThHqn3uHtPuhOmhxEUpHSYKYnhXtNeanSvFhrm+BS3xjTzoqu/rPnKU5A8/kIGlj5g8/lNA8KrOJH7uOX5T9fO6R6HPXuUkIdP9v8JILRtk3n5V4s7R36WuBNcuy2txPzC1sscHR+qCI1O99lgC0q5si/GyeN76maAwR/pMrfDPXlYcvH29j3+6WDGMa1o3WtAAjCANFaeyRQgrz3ZV8+kGwtt5uMAiR/qbrzC7922taDEA8/pPcSD2C6pk87LCx07VmqrXixojWe12fua5nMbze7Z9YVpu48S2CNWmQq+pZyyZ9UIr7SDGQRn2QbbDeo2a8lLaNrZtDww0dFcThUdUaDh/EO0zZ3d5FXUDf9RP09jXmAsTsy0LmmJwx5zXmanrK2O2blvsbOAa95jg0gepn/tXIv1yFjvWYikAniAAfx0SVGGtrud8gRWcTAGZM9Ea73PAgV1BIpnEA6mtKii71z2abQk8cxIiQT6Lqt2M0CAAeJAmpynCSovHuuicuozFrcKElppFA46kxOZkUocsFesLiSJLQ3vEcaUwwC0t22XXrj/Cu3XZ4FY88HonONGXM4V02WI/TBNSRStQABrGa6l1uMN3Sab0xgBWnMrqi7xrh5XsiNu+HTXkrmMZ3O1xbxcAcRMQZxJOA84lca32JLgbM11JMktgRMRxPfnuP6cc8j690J9zaYkYVwwOcIuEp48ljBHZsAmN+DUGhxgigBc049cFJ2w2tNAQSAYkbrpoJBwMg0AOcLdM2cMfWINVNmzWjIeflR+uL/dWLZsVpEhjmkQBJqRABoa9wF2LDZv0btWjQYROc8Bhw5LQi6ACI7UUmXSslVMJEXktZsbNcMJbgONZJj08CFe7k8AgNig+oZ1JMtGP+NFq22YNNOHZWhdxEEBPqXevMbzsp1pLiS3KC2hFMyJ40GvNUL7sxzQ2C7sBzE0jzp6s/ZgyVS8bMLwWkAZzFfPys7wytcfyLHklo2K5GdJxioBpgm/dyNNBnNQZwW3v/wAKCD8vHiSaAQBXgPVZPaFxtLOS5oxGNSZnnScsarny4ri68ObHJTNmT24daQoBhpTPXPoVJ1oN6mHOI1H+FJzwaagYnkM+qxsdEsD3OY6mPZNTyE7ox+4TPfz9vugz7g8hMoydT6fhJA8MluTh9/uous4/yngjP2QnZrJhaZaSDkRIPQjr2K7Vz+JrxZU3t8aPE/8A6Ffdcgc+3mFEwZyNe/WeCqZWfE3GWexu9mfHVkfptmOZxEub+R2XcutrYWp37vbgO4Og9YMheVRpGFZLRNINNEe72ADgYip/Sa7wGoHGgpxzW2PLf658+DH+PYBeLSItgHj+4QCOox6hB2jZgMaWfVJy0grK/DV/vAgOtC4Zh0u1oJG8OpWuFs57d2gBmYx450/ldON3HFnj1rGbU26+ytw04NDBGoME/dK8vc8ycXOJ4mSa9TK6O2Ph0Wz97eh2BpIph91buOyi1284gkYUoDrxNU9J8H2TssMZJFfP5V3+iCsWTHR51UnWZzVErNsQKBTZCc2R0POvumZZnpyQFizspRbO7hDbRL5+QxQSz/TqPyQmFoc5UmVTCDwFAmEVygkDWEmqI6OaiDQaJNANTh550QZrNtdFYL4UA4HDko2lk6DRx6FBBG8VVixtZVC0e4YWb+gUbreDvVBE6iOaDdO0sWmoxWd+INlNtWkEQfQ8wF3w4oV5G8K0RZsS6rxnaWzt21iYEkA9YkwRIpM0MFVHEAUM9sRj0is81sfim61JOVTgJxOOdJoc8wsva2wqa8SMDOvSD178XLjqvT4c+0Vd6c/sPTj7KQHVRcK0FOf5UyOB6+nP+VjW6JrWnnVJEJbmTPIp0tDZF3FRJUzy9vx5RMW8PO3FNJF+NAeMc/OiZrjP5HDCiepgdoHT7Kdk1oInGnDLiYyT0WzsAOQJ4A5xI9T2V/8ApCQxpbBrvZACv1Ga4k9jgp7OuzQYmXSZAoMmx1kTOq0VjZNpIaDBngRh0o7ut8MN/XNycmvihs8ljjJEREcKt1jE4dcForpeprI3RgZ0iun7Vw7w/wCsAAEGkSeJJrwPdW22TqOyOEk7oBh2GRoewW2Pjny99rqi9CRXwdOav3Uz591wLvdnO5VxOUnTv14Lu3KzI1Pvj6rSMrHRZhACs2jWWTN+0OFSg2dIXL+Mw4tbH6QZd2pkmUm6o3v4yO9DGAiRmRTn3XXuN5bb2fzG9RprhiuL8H3axe18gOfODqmIpC0DLNtk3cazdBxgzPVTN/VZankCcD5+VKxLWB1o6gYPVSJHQLifF953bFrcN4lxpiAIFOZBTt1Ck3dL2z/iqytJadYqKmTGQp+F1n2eYwPosAdjn+lbbtx3nF0aUDY6jBa34UvvzLHdOLKHtT0Sxyvyqzxk9i6WzFEJtmXEw5kj9skx1zV+zs69CsLYvdZXzMbzzNTGWvMU4jRO3ScZtrRvHgfPOqNZMZZsdaWlY8wR7U4HghutRukOaHA5H8JpZ29fHrWuAZZwMBIg4kYDkqrPj233g35bDMYb0zyrOq0V3uFhvNiyaKyKdV5/tC8GyvxLRA34igH6oy5T7qMrZ/W2Exv8aW7fHTyYtLGK1jEVjOnHFamya21bvRlIVdt3sS1r3Wck+VXQFuGtgNhXJf6ytn8jjPtTvbp80xVhokR7qravJdhxnzzBFDyPMEBy9v3MPsyI46ZFed7SsN20AJBoKSRFMxWmJrqvVbcSDmNFg/ie6AVjqKmhbEf2/wALLmx3Nujgz1dM02yI0ORmePXONMFAXfP7cOSZrYNDM8unM4GFNoEfqHb8Lgvj0YTbN0Y/+P3STuj+70P4SRsaAIrgKck8xy5U9PKIRtOvnNRJrTliE4LB6UpM1oXDn/lSZQTHQzpy5847VPmVpxrn6qZvBjPGvTKAPJTLToi9uBBBild6k1JnhifCrbb+4msiNIMg4NABqKV49VxmWhzDojKgOWJxxCKwufmJFSYLsYINBnTmQMTVa42sssY09zvG+Yoa1HMHLST7rR3cDdJJ8nrrCx2ybJwcP3NFd79oO64nGsD6e+UGdXc7zvAQYn8Low+OPlnvjoXeAdOGg/Cu2YVWws5rFMu6usbotGBzvGGtx9FfN2Lm7rwDTEIGz2w4krmfEO27WxdIH044TOoOlExJty9r7FtLJxtbIuBFRB5H7HFd3Ye1xeGkGjxiDnx5KvdPiuwe2LT6JxmCOkE6rgWl9sm3trrB1HETQiQf1Y5VH8qfJ8Xq2arZuuxDgAKE+ix3xhbB1ru6TpyIOmWfst7ZP+je0C80vry+9bhBJc8DSGkxONcD/GRn8HH9auw2ldGWDbF9syd0NMnPD3Wb+HL2LC3bDt5j/pkUGJihqKjP8LtP+ErAE/UZA/xMLhfEWx/6dzNz9LhOn1A1M5CCFN39Vj1+PQw6HtIwPusV8VWRZeg4ZlpjIAGKHIk+3bufDm0jb2Ayc0xHEfn7qn8c2f6HjQieOR6SSqvsRj5lppbMhzGlJ1iDiubsG8/Nuo3I3mwDJgAihEwrDmWtYNmeRMqoixYMBzea8/8Aje6ht6kZ/URrkMlrhaP3m74LYI5Z4HBcD/iKz62cROGkHr/PRLP4vj/6au42ZNmwaVKPeCYho6qn8P2oNhJr9IKm+2e7AQE4gjZiEAGsZdEV8HEoVrYUzQabhAos58RODmmQ0cIJJrWgV22tnsJM0gmuAMGK5LPbX2ixwOMmP3RXKTkIHqFOV8aYT1l7axBcYqBFTM6RHPshOs41yy4Vp0OSNeXNruuJGGJGEHPmEMRNKf8AcDSeK8/K+vTxngW5z9PynRCAfGJlO1armeZlPBnNIk6qJbl74qzINykd59kmvy109lEkV89kgcvf7hBDsdERkaUzIBxNOCvXFsOG9+kjGIrUNwbh9UxX7LmAnKaiIxnWk6+66NnaxEzSlBNKyRBg8sKlaYss41WyboIlxoDQQA2JxzqCNVpLrYsAEenXDhU91g7vtNwBgwcYn6f3GKdThl1Oo2Rfyc8p84DBdWNjh5Mb9aNkI6p3Z8+epKvWcq2Atk+Cj3m6ttBHocEIuog7zppTrogObtD4WDzLfpPph52TbJ+Edx4caxhoMqDKi7Tb27BT+a92dEah9qsvAA3RWFj7jsh7r2HlsAEmea1liwiqI+1pSiNFLpz7wyXO4nVA2ps021kBEkK6AEextC1Mbcb4a2G6xPqVP4n2daWtn/yxJacKYTyXctL0YgUQLO1IwS0e7vbzpmz7zZEgb7ASJ3cwBiYznnih2F2vToj5s1h286mBz4nNekPvR0HZU7S8mcfPPdLqrvQNmNtXWU243SCI1JnJB+JNivtw0txAhX2cSSrVlfN0ZFPSdg7H2c6xsN11TAChb2wE1wCs2l5L8aKja2JNMQUyc22tCXj+3Xr+B6q1drwRRwPmpQo3aV65aeqjaXmBTDrpkkYu0GBw1HHgF59t6zLHUcBFZAw/bU5/U7H8Fd+97aiAMTOM14UqBh2XL2rerO0En6nGKAGYBBAw0JP+ZWeerG/FLKyhbkIOeNcczgaQevRTBBkkkn71nXh3U7wPqO7UZGMaEEwaTWmGKgG4csCSewFM/VcOXlejjdwtwaHufyknbZDj0aI9inU+Kc8kce4+yjJjDvXKPunnn2TCKfgqiRbOpSPCSKanTrwUgeP2TSOH+eacKkTQ8Mcu0eytWDi7WlRnQ0ga0cRygYwqZA8IRhaRJggimMTWs9JHRVKnKO5cmQ5hJ3iauknHOYmMAIzhaa7DdIEANxmK5xhgsLZ2kOaQXYHAmQ2s44/4C7Nwvu9aCTLi0NyjAmTgJgcuK6MMo5OTC/XpF0tGhoBjRXW2zVmtnvJA/timtKdV2LN4A89VvHJYsutTNEWz7qj/AFFeXnXojC+ZJkO5lZRWvjNBDpU23YlBCi85KEkqQu0YqbQAgBtadFMDVWBbBCtLQIAbnoFpbJrW8CKKjaWxP6Z4fZBiW1qTgR54E9ldi7HOOvn2QLK7ma1K613sXROCQN8vdUWMRDZmVasrMDEpgAWOqXyyFO83lrarhXjb0mGxpwlAXL1qPVce/wBuWjjXKe1eKDedugSDFO4E1J94C5e1ttse07pO9+2AZGZwBp9OfJTa0xxrlbVf9UkwCYbNDQgc4AjuevIY4hucEmSccIzyBnge4Vi/W5cJJ3wHFoMj9JjMUqBOMgHiIo21oXaA4yBo4gUjCpqMZXJyfXdxzzQtpaTUnrWTlU0nlyTNInz0w90MOzPCuffLPh7KbXnPuDksLtvBCB/b6D+UygX8R1AlJTpW3KPJNPPuU8lMXeeBaJMeoTb3E+dFPe5pi5ANvcfYdT0TscNGk+Y+ZphaJ9/Gd0z38/KYSmMpI0nDPlmjWN53Zid6pA0qDGlcOiqxw9dApOA1PE4jKTrmnKm4tPdviEhgmZByiZxMiuQwwotHcNqF8AuG8ScAcIaSa1/cOULzYWkSQanXPUFdC6XwsiXAxWhgmsCDpOS3x5P9c2fDP49FN5BiCawQI654enVTFtMYzwk+nmCzN02yN7eIG7kBU6AUGtey6d12wyINDMHHgAOC2mUc1wsaO63/AF8OOPddaxvg9l53tDbbGyGGYGOMEVg6nlwCgficjdjE1iTPI0pU48Ed4X67XpVpegc1WtbU6rAWXxU6TvADQAz278Feu3xBJrJxPpBiDM1GX7k+0pfrsaZtqdZCnvF01XBs9vNNeA+mkjHH17BU7X4saXOZO7Axx/dHSgnlKO0Ewv8AjVHcb+p1fx56qVm/e/QMc1g7TbkPh36dcIpnNRwWgufxSwARFYwNcCTAMUoaomUFwsa67XUN+p0fwh33a7GA1846Lz3bPxw4yGGgpqePavmOetdsl+8XE727mREyTSuNBUV7KbySKx4cr9ej3r4nY2a/fr7d1nNo/GFoJ3YIjnBBM6d85WOtL2XNBJ6N/dlJwrEjoqotM8RTOmHeVleb/HRj+NJ9aV3xA91XEumKg0kHBpmkRU64I132+SJjH6QJrWRjhUikis9Vl7J0VGPGMZxk8MvwiPO8ADpIEwZrwrn1Cn9taXgjs3u23nFwdOLSwggUgUBAAqOkFc60tnmSCd0mMW1w+kxAblNdOM17O0fSC4gYgnImMesRz1UC+W44GYp2JI5mvDRK8m1Y8Wk3W5aZMTk7EEiATwwH81UxagySInNuHbogttjFcRxw5DzJTsnDER1WNu2sh9w4gzy+4TsfWvcc9PAlaMEyCQZ8rgiY/qHUKTO21pg08Zj0SUNwf3DrikgaUHAaJSE5PJRTLZzCiQ1OfKqJPkoMi0JGzSPlQkHDgj0H3IM4cRNOHum3RqfSPZJzon2US9GwkwAA1MGmVIINFOeJoKIXzOXnNLfT3S1BrMgVBwIwIAOZw5e2iKbckAbziNDumIEUmueqpF/Dr386J2WmenHHFOZUrjFmzdAmQTQVGOcEVOtfwnNpP1Vxk5jLLmfZVW2vbSaeflIWuX34J9qXWDTlXGoI4VGGE5aIvznBrYjMihqcATxBCqOfy0UmP/iEdqOkqyLZxBBOcimYrUzOBOuWqgwHQcBJADsAcdKTz0UGOrSiTXDD7Dz/AAjvR0g7XObSTGeZjODkMaJt50NBqAZBETOY64qLD6+fdEAqeUVS70dIFaWMis8K4VEAV1JKk5hyECh5ZjX3U3Rr7lRjzBLtVdTNaQaYdDPGCpWjCaAU6d8U8cURjOP5U7VID8k5DzyVLcJxacPIhWDyCQedEu1Ggd12JE56emeKRu5Na/dFe/yUt6lPujsegflv0J6JxZcHDmD7qy0+aqW9HgRsABjxkT0KQeRiCOUq0y0UxaTr2KWyVPmcfRJXQTx7lJGwz55hMAmJCaVqzSI5JHohF1UxejQ2IeiQPFBNom30aPY8qJcgF6jvo0NrBPEJifKoBenFojQ2K5OfJQTaJbyNDY7eBTSggp2uQWx+HTOicDASEJr1IOQYgapsHkhCDlMOSNYY06e3H7Im6dFWDkQOSM9q8gfpcehKlZOOhHMR7pw5E+YdfdLZoEqbaBM61KYu8okBi5QfalIu4BQc7gjQGs7QZlTmTkgtPApxZDET3J9ylo9rM+YeyTX+eFRsxxRW2c+BIGEaKQ3fP8J/lxkmiunYIIobr52STz/1eqdI2dCUpJLZmYoUpJJwUgmKSSKIiQmLRokkgIQmISSTSSZOkmEmY+apBJJICgVUrMV6p0kjh3eeimkkkaTSijz0SSSpisCI0JJKaqGKYpJICYwQymSThVNiMUySKEx90QGiSSQS/CnOCSSQIOKSS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0" name="AutoShape 2" descr="data:image/jpeg;base64,/9j/4AAQSkZJRgABAQAAAQABAAD/2wCEAAkGBxMTEhUTExQWFhUXFxoYFxgYGBgYFxcXHRgYGBcaGBgaICggGB0lGxcXIjEhJSkrLi4uFx8zODMtNygtLisBCgoKDg0OGBAQGi0lHSUtLS0tLS0tLS0tLS0tLS0tLS0tLS0tLS0tLS0tLS0tLS0tLS0tLS0tLS0tLS0tLS0tLf/AABEIAMIBAwMBIgACEQEDEQH/xAAbAAABBQEBAAAAAAAAAAAAAAADAAECBAYFB//EADwQAAEDAQUHAgUDAwIGAwAAAAEAAhEhAwQxQVEFEmFxgZHwobEGEyLB0TJC4RRS8XKSByNigrLCM1Oi/8QAGQEAAwEBAQAAAAAAAAAAAAAAAAECAwQF/8QAIBEBAQACAwEAAwEBAAAAAAAAAAECEQMSITEEE0FRMv/aAAwDAQACEQMRAD8AywThU952p7ozHO1Pdebp7I5CeDoPVQbalHbbeeQkAt06e6luHRFF5Op7BP8A1Lv7o6JAEsUdw+BFN5d/f6NUP6x/93o38JhHcTBil/Vv1H+1v4Ti9O1H+1v4RqntAtS3Ub+rdGX+0JheTw7fwggoTwUV9udB2Pmqh8/gEDaobd0x8s85oi9EfenIdk3zOA7fymAgM0wCLvV8/KekYJACFINRdzyqgDl9jggzBqbdRYSDEAIBShE+UkbPyqCCclvaohYolvLug9mLUt05KQafITwfIQECColF3fKflN8vyiAC6U/mSN8s+QoGyPhQASEkQM4D1/KSZBmzS3UZQhOept0Pc9n21qCbNjnAY6dyq9sHso5jmxqF618C3FjrmCWguLnTwMxTTBdS32QxwOf+obw9a+q6P0SxyX8qy/HiDbdTbaL0ja3wRZvq1kH/AKKegj2KzF5+Craf+W6T/a7HqRUdWhZ5cNjXH8jGs4XqO9wVu/7IvFh/8tk8N/uA3m9xh1hUG3gZFRqxrMpfgg5eykoC1nNEYfPOSD2evkJqqQd/iU/2/wA/cJBFkqVfOuikRrwylPZgV5IGzAazylMG8VNwATz5w4aIAZHnFIA8+BKIYyP+VEfb+PwgGLHcFLcz88qkB3Cm1uGXkflAQaPZO0IhBFYiunSUpJ54ceyQRcPKpwEiNQnHvzQDBOAfz5Cl5VO1p19/wgw9w8PRKPKIm/5/CRd5VIIBseBIjh7KYemnyqBpE+VCRHlPwpSVHeKAhueUTInzPJSQHNL6fyrF0Bp3P/qPOKrXaydaPaxokkwBOJ0XXbdy0hrwQZgyIOhK2wn9Zct/j0r/AIcl39M7e/8AsMct1v3laZpXJ+EbGLARgS4jlMD0C7Pyl1z483K7tTaEO87jhDmh3PEcjiOiVq6Fzre0KaVa+3e1EmytZH9lr9Q5B2I5neWF2tcW2jyLW7BpwlmfEOHnBbW2tSaJmXfVTfV45WPINtbLNgQ5pJYdRVvB2XVc5lrmD/C9h23sdtrZumBQzOBEGQTkOPBeWXnYlpZlzQd458BAMEz+oU9M1hlx++Ozj55r1X36nHynnVEFvSgw8/CBDgSIr6DKo6+ynZCfXLWn26SsuromQgvFMeHlExtp9+X4qpf08icssMoJw5+vBO6ykAVBGodmcCAKU1R1HaHFqa49T1x6IwBilaAnPGtdKeBMywBIGOHrgTgRXDFWrPZrsSymIAriTQuOBn7qpgVzkVnzgJpE4wma84F2GGMQadMlbt7qR+prRxG6CCYwyBI5dFWtLISW06ERFQBkDgNMpxSuAmcpmzIkSDOuJplnUFDN4gYcsda5VRPl1DWkQQBNACcceTvVNaXOaCARQ0ga1OvTilpW4gbWRQDr1w4Kdk4mYHD9uZwOmB8KI274NoaVjLjAgzOKsC5YQHAOMAy4Agx9WJLiZiIiqfUu0isLSJwOcZHt1S+ZSadiPVWXbKJ3SJiDImvUZZ5KdlsxxiHUNYBwnB0OxoYhH66X7MVNzwBxnSojqmDx+JHLjzSvFnGDh9NMYJynDUcsUN7fqdDt79VYEYmaTAGc8R0ixcojXThHqn3uHtPuhOmhxEUpHSYKYnhXtNeanSvFhrm+BS3xjTzoqu/rPnKU5A8/kIGlj5g8/lNA8KrOJH7uOX5T9fO6R6HPXuUkIdP9v8JILRtk3n5V4s7R36WuBNcuy2txPzC1sscHR+qCI1O99lgC0q5si/GyeN76maAwR/pMrfDPXlYcvH29j3+6WDGMa1o3WtAAjCANFaeyRQgrz3ZV8+kGwtt5uMAiR/qbrzC7922taDEA8/pPcSD2C6pk87LCx07VmqrXixojWe12fua5nMbze7Z9YVpu48S2CNWmQq+pZyyZ9UIr7SDGQRn2QbbDeo2a8lLaNrZtDww0dFcThUdUaDh/EO0zZ3d5FXUDf9RP09jXmAsTsy0LmmJwx5zXmanrK2O2blvsbOAa95jg0gepn/tXIv1yFjvWYikAniAAfx0SVGGtrud8gRWcTAGZM9Ea73PAgV1BIpnEA6mtKii71z2abQk8cxIiQT6Lqt2M0CAAeJAmpynCSovHuuicuozFrcKElppFA46kxOZkUocsFesLiSJLQ3vEcaUwwC0t22XXrj/Cu3XZ4FY88HonONGXM4V02WI/TBNSRStQABrGa6l1uMN3Sab0xgBWnMrqi7xrh5XsiNu+HTXkrmMZ3O1xbxcAcRMQZxJOA84lca32JLgbM11JMktgRMRxPfnuP6cc8j690J9zaYkYVwwOcIuEp48ljBHZsAmN+DUGhxgigBc049cFJ2w2tNAQSAYkbrpoJBwMg0AOcLdM2cMfWINVNmzWjIeflR+uL/dWLZsVpEhjmkQBJqRABoa9wF2LDZv0btWjQYROc8Bhw5LQi6ACI7UUmXSslVMJEXktZsbNcMJbgONZJj08CFe7k8AgNig+oZ1JMtGP+NFq22YNNOHZWhdxEEBPqXevMbzsp1pLiS3KC2hFMyJ40GvNUL7sxzQ2C7sBzE0jzp6s/ZgyVS8bMLwWkAZzFfPys7wytcfyLHklo2K5GdJxioBpgm/dyNNBnNQZwW3v/wAKCD8vHiSaAQBXgPVZPaFxtLOS5oxGNSZnnScsarny4ri68ObHJTNmT24daQoBhpTPXPoVJ1oN6mHOI1H+FJzwaagYnkM+qxsdEsD3OY6mPZNTyE7ox+4TPfz9vugz7g8hMoydT6fhJA8MluTh9/uous4/yngjP2QnZrJhaZaSDkRIPQjr2K7Vz+JrxZU3t8aPE/8A6Ffdcgc+3mFEwZyNe/WeCqZWfE3GWexu9mfHVkfptmOZxEub+R2XcutrYWp37vbgO4Og9YMheVRpGFZLRNINNEe72ADgYip/Sa7wGoHGgpxzW2PLf658+DH+PYBeLSItgHj+4QCOox6hB2jZgMaWfVJy0grK/DV/vAgOtC4Zh0u1oJG8OpWuFs57d2gBmYx450/ldON3HFnj1rGbU26+ytw04NDBGoME/dK8vc8ycXOJ4mSa9TK6O2Ph0Wz97eh2BpIph91buOyi1284gkYUoDrxNU9J8H2TssMZJFfP5V3+iCsWTHR51UnWZzVErNsQKBTZCc2R0POvumZZnpyQFizspRbO7hDbRL5+QxQSz/TqPyQmFoc5UmVTCDwFAmEVygkDWEmqI6OaiDQaJNANTh550QZrNtdFYL4UA4HDko2lk6DRx6FBBG8VVixtZVC0e4YWb+gUbreDvVBE6iOaDdO0sWmoxWd+INlNtWkEQfQ8wF3w4oV5G8K0RZsS6rxnaWzt21iYEkA9YkwRIpM0MFVHEAUM9sRj0is81sfim61JOVTgJxOOdJoc8wsva2wqa8SMDOvSD178XLjqvT4c+0Vd6c/sPTj7KQHVRcK0FOf5UyOB6+nP+VjW6JrWnnVJEJbmTPIp0tDZF3FRJUzy9vx5RMW8PO3FNJF+NAeMc/OiZrjP5HDCiepgdoHT7Kdk1oInGnDLiYyT0WzsAOQJ4A5xI9T2V/8ApCQxpbBrvZACv1Ga4k9jgp7OuzQYmXSZAoMmx1kTOq0VjZNpIaDBngRh0o7ut8MN/XNycmvihs8ljjJEREcKt1jE4dcForpeprI3RgZ0iun7Vw7w/wCsAAEGkSeJJrwPdW22TqOyOEk7oBh2GRoewW2Pjny99rqi9CRXwdOav3Uz591wLvdnO5VxOUnTv14Lu3KzI1Pvj6rSMrHRZhACs2jWWTN+0OFSg2dIXL+Mw4tbH6QZd2pkmUm6o3v4yO9DGAiRmRTn3XXuN5bb2fzG9RprhiuL8H3axe18gOfODqmIpC0DLNtk3cazdBxgzPVTN/VZankCcD5+VKxLWB1o6gYPVSJHQLifF953bFrcN4lxpiAIFOZBTt1Ck3dL2z/iqytJadYqKmTGQp+F1n2eYwPosAdjn+lbbtx3nF0aUDY6jBa34UvvzLHdOLKHtT0Sxyvyqzxk9i6WzFEJtmXEw5kj9skx1zV+zs69CsLYvdZXzMbzzNTGWvMU4jRO3ScZtrRvHgfPOqNZMZZsdaWlY8wR7U4HghutRukOaHA5H8JpZ29fHrWuAZZwMBIg4kYDkqrPj233g35bDMYb0zyrOq0V3uFhvNiyaKyKdV5/tC8GyvxLRA34igH6oy5T7qMrZ/W2Exv8aW7fHTyYtLGK1jEVjOnHFamya21bvRlIVdt3sS1r3Wck+VXQFuGtgNhXJf6ytn8jjPtTvbp80xVhokR7qravJdhxnzzBFDyPMEBy9v3MPsyI46ZFed7SsN20AJBoKSRFMxWmJrqvVbcSDmNFg/ie6AVjqKmhbEf2/wALLmx3Nujgz1dM02yI0ORmePXONMFAXfP7cOSZrYNDM8unM4GFNoEfqHb8Lgvj0YTbN0Y/+P3STuj+70P4SRsaAIrgKck8xy5U9PKIRtOvnNRJrTliE4LB6UpM1oXDn/lSZQTHQzpy5847VPmVpxrn6qZvBjPGvTKAPJTLToi9uBBBild6k1JnhifCrbb+4msiNIMg4NABqKV49VxmWhzDojKgOWJxxCKwufmJFSYLsYINBnTmQMTVa42sssY09zvG+Yoa1HMHLST7rR3cDdJJ8nrrCx2ybJwcP3NFd79oO64nGsD6e+UGdXc7zvAQYn8Low+OPlnvjoXeAdOGg/Cu2YVWws5rFMu6usbotGBzvGGtx9FfN2Lm7rwDTEIGz2w4krmfEO27WxdIH044TOoOlExJty9r7FtLJxtbIuBFRB5H7HFd3Ye1xeGkGjxiDnx5KvdPiuwe2LT6JxmCOkE6rgWl9sm3trrB1HETQiQf1Y5VH8qfJ8Xq2arZuuxDgAKE+ix3xhbB1ru6TpyIOmWfst7ZP+je0C80vry+9bhBJc8DSGkxONcD/GRn8HH9auw2ldGWDbF9syd0NMnPD3Wb+HL2LC3bDt5j/pkUGJihqKjP8LtP+ErAE/UZA/xMLhfEWx/6dzNz9LhOn1A1M5CCFN39Vj1+PQw6HtIwPusV8VWRZeg4ZlpjIAGKHIk+3bufDm0jb2Ayc0xHEfn7qn8c2f6HjQieOR6SSqvsRj5lppbMhzGlJ1iDiubsG8/Nuo3I3mwDJgAihEwrDmWtYNmeRMqoixYMBzea8/8Aje6ht6kZ/URrkMlrhaP3m74LYI5Z4HBcD/iKz62cROGkHr/PRLP4vj/6au42ZNmwaVKPeCYho6qn8P2oNhJr9IKm+2e7AQE4gjZiEAGsZdEV8HEoVrYUzQabhAos58RODmmQ0cIJJrWgV22tnsJM0gmuAMGK5LPbX2ixwOMmP3RXKTkIHqFOV8aYT1l7axBcYqBFTM6RHPshOs41yy4Vp0OSNeXNruuJGGJGEHPmEMRNKf8AcDSeK8/K+vTxngW5z9PynRCAfGJlO1armeZlPBnNIk6qJbl74qzINykd59kmvy109lEkV89kgcvf7hBDsdERkaUzIBxNOCvXFsOG9+kjGIrUNwbh9UxX7LmAnKaiIxnWk6+66NnaxEzSlBNKyRBg8sKlaYss41WyboIlxoDQQA2JxzqCNVpLrYsAEenXDhU91g7vtNwBgwcYn6f3GKdThl1Oo2Rfyc8p84DBdWNjh5Mb9aNkI6p3Z8+epKvWcq2Atk+Cj3m6ttBHocEIuog7zppTrogObtD4WDzLfpPph52TbJ+Edx4caxhoMqDKi7Tb27BT+a92dEah9qsvAA3RWFj7jsh7r2HlsAEmea1liwiqI+1pSiNFLpz7wyXO4nVA2ps021kBEkK6AEextC1Mbcb4a2G6xPqVP4n2daWtn/yxJacKYTyXctL0YgUQLO1IwS0e7vbzpmz7zZEgb7ASJ3cwBiYznnih2F2vToj5s1h286mBz4nNekPvR0HZU7S8mcfPPdLqrvQNmNtXWU243SCI1JnJB+JNivtw0txAhX2cSSrVlfN0ZFPSdg7H2c6xsN11TAChb2wE1wCs2l5L8aKja2JNMQUyc22tCXj+3Xr+B6q1drwRRwPmpQo3aV65aeqjaXmBTDrpkkYu0GBw1HHgF59t6zLHUcBFZAw/bU5/U7H8Fd+97aiAMTOM14UqBh2XL2rerO0En6nGKAGYBBAw0JP+ZWeerG/FLKyhbkIOeNcczgaQevRTBBkkkn71nXh3U7wPqO7UZGMaEEwaTWmGKgG4csCSewFM/VcOXlejjdwtwaHufyknbZDj0aI9inU+Kc8kce4+yjJjDvXKPunnn2TCKfgqiRbOpSPCSKanTrwUgeP2TSOH+eacKkTQ8Mcu0eytWDi7WlRnQ0ga0cRygYwqZA8IRhaRJggimMTWs9JHRVKnKO5cmQ5hJ3iauknHOYmMAIzhaa7DdIEANxmK5xhgsLZ2kOaQXYHAmQ2s44/4C7Nwvu9aCTLi0NyjAmTgJgcuK6MMo5OTC/XpF0tGhoBjRXW2zVmtnvJA/timtKdV2LN4A89VvHJYsutTNEWz7qj/AFFeXnXojC+ZJkO5lZRWvjNBDpU23YlBCi85KEkqQu0YqbQAgBtadFMDVWBbBCtLQIAbnoFpbJrW8CKKjaWxP6Z4fZBiW1qTgR54E9ldi7HOOvn2QLK7ma1K613sXROCQN8vdUWMRDZmVasrMDEpgAWOqXyyFO83lrarhXjb0mGxpwlAXL1qPVce/wBuWjjXKe1eKDedugSDFO4E1J94C5e1ttse07pO9+2AZGZwBp9OfJTa0xxrlbVf9UkwCYbNDQgc4AjuevIY4hucEmSccIzyBnge4Vi/W5cJJ3wHFoMj9JjMUqBOMgHiIo21oXaA4yBo4gUjCpqMZXJyfXdxzzQtpaTUnrWTlU0nlyTNInz0w90MOzPCuffLPh7KbXnPuDksLtvBCB/b6D+UygX8R1AlJTpW3KPJNPPuU8lMXeeBaJMeoTb3E+dFPe5pi5ANvcfYdT0TscNGk+Y+ZphaJ9/Gd0z38/KYSmMpI0nDPlmjWN53Zid6pA0qDGlcOiqxw9dApOA1PE4jKTrmnKm4tPdviEhgmZByiZxMiuQwwotHcNqF8AuG8ScAcIaSa1/cOULzYWkSQanXPUFdC6XwsiXAxWhgmsCDpOS3x5P9c2fDP49FN5BiCawQI654enVTFtMYzwk+nmCzN02yN7eIG7kBU6AUGtey6d12wyINDMHHgAOC2mUc1wsaO63/AF8OOPddaxvg9l53tDbbGyGGYGOMEVg6nlwCgficjdjE1iTPI0pU48Ed4X67XpVpegc1WtbU6rAWXxU6TvADQAz278Feu3xBJrJxPpBiDM1GX7k+0pfrsaZtqdZCnvF01XBs9vNNeA+mkjHH17BU7X4saXOZO7Axx/dHSgnlKO0Ewv8AjVHcb+p1fx56qVm/e/QMc1g7TbkPh36dcIpnNRwWgufxSwARFYwNcCTAMUoaomUFwsa67XUN+p0fwh33a7GA1846Lz3bPxw4yGGgpqePavmOetdsl+8XE727mREyTSuNBUV7KbySKx4cr9ej3r4nY2a/fr7d1nNo/GFoJ3YIjnBBM6d85WOtL2XNBJ6N/dlJwrEjoqotM8RTOmHeVleb/HRj+NJ9aV3xA91XEumKg0kHBpmkRU64I132+SJjH6QJrWRjhUikis9Vl7J0VGPGMZxk8MvwiPO8ADpIEwZrwrn1Cn9taXgjs3u23nFwdOLSwggUgUBAAqOkFc60tnmSCd0mMW1w+kxAblNdOM17O0fSC4gYgnImMesRz1UC+W44GYp2JI5mvDRK8m1Y8Wk3W5aZMTk7EEiATwwH81UxagySInNuHbogttjFcRxw5DzJTsnDER1WNu2sh9w4gzy+4TsfWvcc9PAlaMEyCQZ8rgiY/qHUKTO21pg08Zj0SUNwf3DrikgaUHAaJSE5PJRTLZzCiQ1OfKqJPkoMi0JGzSPlQkHDgj0H3IM4cRNOHum3RqfSPZJzon2US9GwkwAA1MGmVIINFOeJoKIXzOXnNLfT3S1BrMgVBwIwIAOZw5e2iKbckAbziNDumIEUmueqpF/Dr386J2WmenHHFOZUrjFmzdAmQTQVGOcEVOtfwnNpP1Vxk5jLLmfZVW2vbSaeflIWuX34J9qXWDTlXGoI4VGGE5aIvznBrYjMihqcATxBCqOfy0UmP/iEdqOkqyLZxBBOcimYrUzOBOuWqgwHQcBJADsAcdKTz0UGOrSiTXDD7Dz/AAjvR0g7XObSTGeZjODkMaJt50NBqAZBETOY64qLD6+fdEAqeUVS70dIFaWMis8K4VEAV1JKk5hyECh5ZjX3U3Rr7lRjzBLtVdTNaQaYdDPGCpWjCaAU6d8U8cURjOP5U7VID8k5DzyVLcJxacPIhWDyCQedEu1Ggd12JE56emeKRu5Na/dFe/yUt6lPujsegflv0J6JxZcHDmD7qy0+aqW9HgRsABjxkT0KQeRiCOUq0y0UxaTr2KWyVPmcfRJXQTx7lJGwz55hMAmJCaVqzSI5JHohF1UxejQ2IeiQPFBNom30aPY8qJcgF6jvo0NrBPEJifKoBenFojQ2K5OfJQTaJbyNDY7eBTSggp2uQWx+HTOicDASEJr1IOQYgapsHkhCDlMOSNYY06e3H7Im6dFWDkQOSM9q8gfpcehKlZOOhHMR7pw5E+YdfdLZoEqbaBM61KYu8okBi5QfalIu4BQc7gjQGs7QZlTmTkgtPApxZDET3J9ylo9rM+YeyTX+eFRsxxRW2c+BIGEaKQ3fP8J/lxkmiunYIIobr52STz/1eqdI2dCUpJLZmYoUpJJwUgmKSSKIiQmLRokkgIQmISSTSSZOkmEmY+apBJJICgVUrMV6p0kjh3eeimkkkaTSijz0SSSpisCI0JJKaqGKYpJICYwQymSThVNiMUySKEx90QGiSSQS/CnOCSSQIOKSS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4" name="AutoShape 6" descr="data:image/jpeg;base64,/9j/4AAQSkZJRgABAQAAAQABAAD/2wCEAAkGBxMTEhUTExIWFhUVGBgXGBgYGBobGxkaGhcYGBoaGBkaHSggGBomHRUYITEhJykrLi4uFx8zODMtNygtLisBCgoKDg0OFxAQGi0dHSUtLS0tLS0tLS0tLS0tLS0tLS0tLS0tLS0tLS0tLS0tLS0tLS0tLS0tLS0tLS0tLS0tLf/AABEIALgBEwMBIgACEQEDEQH/xAAcAAABBQEBAQAAAAAAAAAAAAAEAgMFBgcAAQj/xABBEAABAgQDBQcDAgQEBQUBAAABAhEAAyExBBJBBSJRYXEGEzKBkaHwB7HB0eEUI0JScoKy8RUzQ2KTFkSSosI0/8QAGQEBAQEBAQEAAAAAAAAAAAAAAAECAwUE/8QAHhEBAQEBAQADAQEBAAAAAAAAAAERAiEDEjFRQQT/2gAMAwEAAhEDEQA/AEgCF+0NA8IeRHla9ApAh4Snu/lSEJDQ8LOaCKlp+WAKCHVJzJKeIgJGKRYFz/2197Q536tDl6VPrYRb4mVVu0GxRMDoH8wcP6m0POKW8ayZqUuokDVz+Yy/a5R30wyyCgqJBHOv3Jj6f+bu3eXH5+Z+h0OSGvHpeEAUel25+nCFpSSCXDBqPx4DWPqfO4GPXjxI5QpKN0lw4IpVy+o0p+YDx4fXPKgkFtwUoA9dWuYR3PMHdzUNtSC+sTew+yWJxLKSjKgls6qNzANVU4esUREuQVEGgClZQSQA9/IVvDbMeny8aXhPplJzfzJ6yDohIT1cqKosGE7BYBB/5JWeKlqPqHA9oeDFkE6fPWPFEaO3ON8k9k8GP/ZyT/kT9yIcxHYzBEf/AMkpuSQP9MNg+fxHPGzYz6eYFdkTJR4oWfsvMIr+P+lqryMSk8EzUlP/ANkv/ph4jOXjhFlx/YPHS/8AoGYOMspV7A5vaIHFYKZLLTJa0H/vSpP3EXDTLx61HcXZtevSPZwTTKokMHcNXUCpcA6wgGIFEUhLx6evlCDFHrx6pVGYUetXPXSEPBOH2dOX4JMxf+FCj9hDAM8c8T+F7E7QmeHCTP8AMyP9ZETGG+le0FXEpH+KY/8ApBhhqjvHRqGF+jk0/wDMxSByTLKvcqH2iYw30dww8eInK6ZEj/ST7wwYtHR9AYX6X7OReUpf+KYv7AgRLYbsns+X4cLIB4lCSfUuYeD5nzDiI6PqlMiQKBCAP8IjoeHrI0IhWYAtrwFT6aQ2F1qfSn7x4pbasPSPI2PRw7Lmqq6QK0JqSNDehhCiD4q8jb0FIgcf2okIcBedQFk2po9n5RXMd2lxEzwNKSbMHJ4jMaegjfPx99fnjN755XrFY+XLG8pKeVudBFcx3bRjlkoKuat0eQvFaxOEBU4mKmpdgpTgkkAmhciv2hSJLfmO3Pwcz99c781v54cxWNnzi81ZY1ayR5Q53AIAQhSgPERVTPwFBTVokdhbGOILBJyeEqFkqIJS9LUaLH2S7GLmNMmmYgBwlIASVAvmzEbxSfVuEfTxzn544dXVIlzUgpJQFhJcuTvClFVp5c4cmSlA50y1JSaihIq9nuI1GX9N5BJqoJpQXABcgE3fiXpaLCjYqJQCUuEBIQE8AOd434wwyZhFpDkEMcp5G97RNbE7LTZ4QqqJeZQUogtT+3RXCNEm4LDISMOiSkpNCL0Jchy9z9oncJhQJWQWApSjDSlhE+0/xcV/sx2Uw0ouUha01CpgD8mFh9+cW0Ydk5qQLhpgFwzehaCsTiGAa3CJpiPxmLagrygvDTWAYXZ4jv4VSlZiHBdok5KGYnhwaJFSMnxP6QZLL9ICwq3qbQ9ImvThFQYrDhQ0gKfgiIPlopeH0l7wFeWhQhcqeTT2MTM7DpZ4EGEq4DdYuIj14GSrx4eSrrLQfxCf+D4TXCSP/Ej9IlzJGp9IbVMQnQeca2/1MiOR2dwav/ZSP/Ej9IJldm8Im2FkDpKR+kNYzbsuWHUtKRzIEVzHfUTCId8Qg/4Tm/0vD7X+mLmjBSk+FCB0SB9ocMxIjKcb9WJA8AmL6Jb/AFERA436sr/ok+al/oIm1cbevGpHCBpm1kjWPn/GfUfFr8ORI6En1JiGxPazFrvPV5MPsIno+j53aBI1ERuL7YyUeKakdVCPnCftCarxTVqfisn8wIVEw9G/Yv6lYVP/AFknpX7RC4v6ryR4c6ugb7xjmWli78aN0a/nHCQYYNOV9Wq0lL9RHRmf8LHsXBcNpdpSEJVKQ4mZ8qlGu4WJyCoD0q0VzH4ybPLzFln8ANBbT9Y8lSH3UpdzSlToB+3ODMQSp8yi6GSAobzAmhYXFXcvHDn4+efyO176v6CVhSksUsQBRuQa3KsPS5Thn6CupsBCktD0gOuXvZSVBjWm8wq/nGmUhI2MVSQoZ+9KwkSyAMwL1S9WHHrFwwGxJU2VLBkIE2XQh3cAvvEFjrd4h9jSzJnzVTN8pGVC28Q1V10frFi2VNWqzhy3XU+gEPsYt2ysNLSHZIJD0DdKRKycrUHnEPhpZy+jRMYeWwGojbJ6WmBNoyy3hPH40SWcCEYqU7HjBEDh9mJKwWYCv49ILxKcooNC7U84JJFoi8TimLHm8RTQmMAC7Gz6xylFZuX0jwqBDBjlp+fx7QjDzmU1Gc3+coipVNEpFTBJlhQZtIDRPJIA9tYIWVCjBhaKhUpO7S+sEYUuYFlTFPYWpD4IAdwOsBKImBq26QpU9hoIh1bU/pFT0+CHUyFr/qy+hioIn44JDk21J+ARA7Q7UpS4SFzFDRA//SiA3nEhO2AFFyok8y497QgbFSaKAp7/ALQFN2j2rxqsvdSEJSSHK1KUoAlnygJHufOM72n2l2jOnqkd7Mzgkd3LASaV/oD2rG+f8LS9qkNEdidiyizykKIBDqSkljQuSHtGpIj51UiZMnZJyilepm5iQWcA0Jc09RDWDw65pyoS5CVKZ6kJGYgc2FhF27X7DmYbECenOsApyLKlKMvIahaiDXeGUuLcYr5l5kGaqavvUKSlJY1Tl0UAMqktxq/mbiILM4vQOQD1FBz/AEie2CqfgpsueqQFJmJISlZSygcpehOX+k1EDztkKQE5m30BYykFnsFN4VMHbn6PYLASs38wrQlrpykvTQtS+uohilbd/h58xU11SpkwpUpAQ8sKIOZjmd3CTb+o0EQgw8TkyQK72YBRsCfMltfwYSJIYMASSzE19IIiEYXlElMlKMpEsJQyHVmShlkqP9arlrAWYCFKmgap8q+9obViOp82gEDA8WEOpwyOL9BDBnHQAQgzFcTWAN7pP9p9RHRH5Y6KF1FbcD0hyfKKAhRUlWdOahcirEK5/rArx6lYcA2NzXd4kAXYRwdREuQpQcBgVZQTQEl6A+UFbJwrqC1AFKVMoXq4aj084f27tALlSZMskgVYACtksA7PUgO4eDdkYHukkGr1JBcOOHzSJfFiSAc610f7cotOHwwaWAf6UtWxb94rOyw8wODkYuRpFx2Xh0liGJDMKVaJzNXqpXBgsBpRuRa0S+EcD3iIylHR/sP3iTk4lOV6vwaOjmflT819ILQcwZojcMm5FeX7QSibypakB2KlEqcHy9dYi8ZhCTmTVnibWdH4Q0qUGIe71H44QwViW6FEgOIPwiEqFqj7GHJ2x2spfA7yjpeA17I1Lnzv6xPQ9KZBqU34wRO2mhPFWlBz4mE4XZaQMzNxDQ/K2dvGlmPk8XALLxy1DcSEj56QqXgStRzqJYC5p1a0SCsIAKDzj2SLxcTSpMlLNYiCSCKgvZhAc5Venz8R0rEv0gDhOId3h1M59IG75wz/ADpCVzbQBh5mGQmm9CEzg7QpE8EtWKiL2jshE1BlzEZ0f2kdbG4PA6RXJPYbDglIfKynSvKXJcOFEOCHYV0EX1QBpA8zDCh8vzGtMYv2m7N4qQDMKzNtnUkNlAompL9aaCK3icKUSZc7PLPeEjKkkrS394ZhH0JMwWZ3ppyMRG0OzUufKMhalZAoKowcAg5XZ2fW8PEYPMn7oAN2JcAEGoYEGqa+vSGq1bofnl7Rrk/6bYbKtASsKZ0zM5OU6OmgNuVzwEUfaPZKdh1NNExco1zSU5gVAKISQfCpnLkFs2sXBWGjjBk7BKzsiXMAV4ApJKlCvAbxobBt0w3OwUxKghUtaVmyVJIJ6AhzY+kQDRzQZgsAuaFqSl0yk5lkAbqWLEhw75bjrD07Zi0olzO7mVoQtDAqAzHKAXUgJDksICMjodUxJJo5JYJDeVbR0FM4cy2VnKgaZWAI55qg9G1jxS9wJyAEvvAVUHBHoUtSG1WFtaa6X+cYVhlS3JmBRSxYJIDq0BJsOccXRIdnZKVzwVFgkEtSpZgw+WiwyJhQFJrQ087+/wB4r2wJH8/dUMybUZKnDEXe7cXvpFrOEIQc4ALuWJL9DSkLCCthzj3jAnKbtUGLpstIo4szG1Gs0VTs1hi9qEgcr/PWLaqQwZILmwp6vF5/E6SUzLmCh0P5jxIGagiPkzDQElyajUQapLF3Pz4IqJCQQCaV4R6pm4PDEmc45ihghJBEVC+sOy9YaYwpWIy3F4BydMevq+kNd5cNQQrOkAnjWBZyik0tqDfkPSALTMDcIdBBsz8Yj0rJVUdOQgiSW9fn3io8XSmt2f8AWPZps3m8InTg501htdQzc2gOCdA4p19YZlKVyL0D8IWpZSl28NGFzThDcsuQQGALW+N+8AVLVxAd9DHT1B3YHlCyGNtevWBJqmsa16cKPAcT/brTnWHcOsOGezGB8PLJ+0HBNefWIoiXN1N+MKM7nAiVMH8m96w0ZldIokszxxhgKoKdYcUrhpX9YI9nJoWH7wP/AAxYMz68tPxD0tTl3Yc+cOpAMAJ/DJcHLr7sR5XPrAu0Nh4eaxmykTMoKRmALAsSz8WESr0rDQUGpF0AYDYsmSjJKlpQOCQ3CpN1HrwhacOks6Uul2pahFOFCRB2nz5pA5RvOPP5xhogJ/YfAKUVHDpclzvLFTyCo6LFXh6gx0XaY+a5WzSpJKMy0pqsoA8NWLEuFOCyWdq6xGT1qQ7ghQLVFQdXcO/2hyXPKXYqSosBlLavvfjmBwhMwhWbQlJ8RJdRoSK0J41sI5NrF2Kw8rPvL3nSCwKkkMClyCzuVJZjWLSVpKiGU+ruKmwawNj5xU8HikLMmWSe+lMlKioCUco3E5U+Lebq1b5YuKdnrmJSrMQaFVPGQwoAWSAQ/mI1ianNk4cIKhlZmckvXkBQdYk5QffCrWiGw05SVJdThVM2WpYOMwa/6wfNJG6AQ5uBz14XhiC1SlVUz28jr9ofwkzOcjcT7QCjFKSMqvFQ3/ES2zEpqpr+3GAJlyfs1oWlBDJOj+lWhwy2saQ2hWW/x9H4wHkiaSWIN9Lt+kPLp7/DEdMVveIgcWt5wUtW74rUceUVCprME8fblzgY4hjWnnER2x20rC4fvUjMvMEgPxo/Ej9RFRGL2riiDLlIQhkLc6Zg7bzOf7gKhmvAaKjFJqXHrTyMLOKBN97T5rGfr7P7UJJGMlgg0G8AsVLlwQkuSG5QZg+zO0M4KsZKCQ+cpQcya+FIVxu70IZiIC7rmhTaniI8AsLFvezVhvBYXKnKVFX/AH8evOCMSaWDivOn2/aKBZ89gVEMU6U6PeE4TaMs7uYdKUildue2CZU1UpMsqWmWpOZ2AMxI1uWBfqIznA9oZyFhalqXVzvUNAHtwEQfR+GILa84HnShWlNaew9YhuzO10zpQUhQNASHe9HGtxE5iZzpIADm3B25QCUClNRr8+NCVTsoq3r85w9h1jK1j6twim/UjbysHLQEoBVMzBJKiCGCXUwFWzDXheKLXIxSVWObi2j6QuYli/p+YpvYSbO7v+cllLAUzGiTVN6vx5+94l1p8rECc4JYEgfnhClT8t78YHxhKEEsVXLC4YVoL0emsZ9ju3UwHcws8ywSCvIRUVsRfxO7ENatA0mXOpVoWmeAwJb57RlMr6ipU2WXMWpnZIBvQf1PViX8odmfUCSqWCVhKs5BQoKzBLEgugEVLU5wGpKm2IIP55vCZiTUhukZSPqTLSoBKFZG3lUpyA1p0iZwvb+VNbIVFSQVFCULUsgMPCkEHTXUQF0kTKmvqb2MPIxTKYt8+0UP/wBa4eao5JjkAKaxNTROapIZywid2biitZDNq/IN+sFWgkR5DSQ9Xj2Go+XUmrs/Bw4tr+keGWgpVmK3bcyAMVVbM9k9BxhbjKDmOexDUCWYbz1pRmjyUkf1OzXFOhNDR4w2kJOGSidIChLDEKUrvTlUkqpvBQyKSArVqB+BvOA2vLWicnDzkoOQGWFJqpgpyJaqk7p0eoJEUaWiQlLLzZlJUARlVlfLlBSoOljmqACaM4MT2yezqZcszBOkzJ0xJEoAndJQonLotRS9CBaNRKmdgbemLnGTMCFKSAkLSSUboBJBa4zVFw7aRZZilKVlUDcVGjFxW/8AbFA7K4aWpQmKnEzSQCHUllJcJUQaqJDeLXNGlYSiKhy7Px0/F4qHpGHCg9Coi+rfiJCWkIGXzPWGpMrd3TXjpT4Ykpcvde/WIHUKpAc9dhlpq0KUulNDz+GBFq3vYg/OsVDmFmpdmq7x23gsS1FCQpQQpg9XajA0JcC5A5x6ZaSxFPZ36UhSZhYhQdtTw5wGFzsZPmTDKWlc1aVKdCnOQnxuxGTQu4AbhGhdme0SFfyikS1oTkyOLoFinpqHSGId4tmL2ZJnIVLWGTMSoKylSXBoXIIfzjK9t/TvE4dlYfNPCUjKXCZkvKXdDKAKWelwTarxRfpmPQpbZjmSQN0g/P3iYwOJQtwFAqarXf8ARwXjBE4udhsQDNCkzAZalFRJVlZi4zMSU6ly6RGxdiJ6pkrvSN2Y5TQ2uC3MGILCElgBRtPzAfaVWXDTT4SEqILsPCo1Iq3FolZUtnPHj1MZN9Q9uLnzP4eSMyUrUFBJBJUgtUaNlURUu/lFBH01wSMRiJ0+ZKCmO6ogkBSiSpgXdVU1Nanymu3fYbDqw86bJlplzazHTR1eJWdg5SWdtCHFYlexWGTh8OhABDByDdyXf38vKLHOWkpY1ejC9aU4XvAZl2EnSMy04ebmTLlISxSoE1W6ioipc6AANzpdFYzKoBrKI501I4FjobRlMjBT9k41JX/ylKAzgkpKMwd6AlaRo3GNNxc0lOYDdUqhtUAkn2GnGAnhKDOkdWasZ79aJyThpaTmdM0FJABSQUKCgTp01Yc40PBqBTQv+RFB+s8wJkS2LFSikDUht5w7EHdqRQgNeiDz6d7V7yRLl3yywHzHMSkqBJ65adDGgyi6QeJrGZfSGV/ImUqtZyEqswZvYxp8hBAylqH71L+p9okHswg/bpAoWXJBYildefPSHcQptOTivqDCJcsm9/YxQ7KwqElRShIzVLADMbOWv14CM8+suyQZMuclKAZasqrA5VMEtxAIFOcaTKvyjKfrjtFP8mRlOYHvQp7DfQzA3fUiLBL9kcDg50mXM/g5AJu0pJAUKFizkOCK+8W7+FlIoiWhOa7JAejVa9IqH0xxE9chKpiWA3UsGGTKlqDU1PnwIi4YqYAQSD84GMwQmG7DbOQzYSW6VFYJzKYkM28Tui4TYGoDxZJUoJqL/P1j2QBTgR8ELSgioJ+cYK8Ew6NHsN90eUdE9HzCkXBLX5uRYU4nWPCkt604AVNNBCTTi71+cY8C70dw1zSo4Xo484y29UctXemmhOhcX6esXXCbKGGOHnYcjELMta1jMAycgIycDvMLu8UNZJ6dKRZdgbVnLmSxMUtaQDKlgFDhRQ1bOGJLqdqXrF5StCwCysZlpCFEu1PCwYUuXDnrE5InJLOOLVrSIuVJypEss5Z1A8gxA5V9ofwycpbMOLGxrpwisrHhGJ6X6mCp01qAxE4bFAmhvT9okA4uX1gF4fe0I4845WHSksHBLs/K/wB4JkNHkxBfiPtFAKwGqAwpbjHInBOr/toXj3Fyy8wpqWBFhXgfT3jGdr7e2jiFZMi0ZlGktKgSUpZaUrHiTRR182gjVJ21EBTuE0Jyqobs9RZ6Pb1iD2x27kSswQsLUkBkAHiHGYUdif8A4kUih4bsHjZqiqaBLvvTFgqPQJcnza8XfYH03wyQiZN7xZYHIrKEjqAHJHByIooaUq2ptIKypCVLTnCWfu0uTmHEhJGbioDhG7bPw6UISlCWSkAJHCBdm7GlyWys4BSC1QHdn4ftB0lJJINALcfnWIBdvYwypMxYyhSEFSXLJzJqkKrQUjIezmCxWOnz8XLmISpBbKoPnJS+TxOlkhICj+DEp9Te0Cpk3+ESkEhSQW3nJG7lYOBlXXoOFbX2G2WnDYdMtKRcrK6OsqqCWHBk9ExRWJ3azEYYIE7DKQXKFqU4SClWUmWQCVpLk2dhQG4dm7W2kqdll4ZSSyViWupKTmqVAslylVC2gqb6NM3g5SHoBxHP3h+URYhrRB8/dssViCofxKVd6ktmJOUboUUpY5SSVgk3GUV0GubKlTDKkhRChkAUUlxVIejWcacYifrHg0qwRmZA6FBQVujLVjU8d1gKm3VX0uxipmEl7pDDuxzy0cdYUXrAyGD6m/PyiofVjCd5gZpIS8tSVpJB3QFJzKpUHKVj1i6YNd3+dYrP1Mkp/gZ0xQfIhZA0JKCneGUvRRvSxowIsFG+k+LJSUJZkqUTXobf5o1mTOzCvr7xgP012qJU5ctSgO8bK+pqGc0sbfe0a+NqBAJUcra6UiCfm8j8N4dkr+cNYrk7bIJBS9RmS5Zxx6Qbs/aiFAF6kuz2gJpSQ9KPwjHvrTLXmlDvApKElS0nKCCVZUqFA77wYF90lmBI2KQyhfn/ALcIzj62zFJwIQEFjOS6qMEgEivNTDyjUHn0txR/hZKVGhdumci3RMXfEJSCQLUu/tFE+kuEUjCIXlylZKjQDMl900u6Wqaxoc6U9w/CtfKMRaGQouPtEilTQJLQxbhoYeVNABcUioSqZX+n3joHdPKOij5hJ+CPSGhGYcYZXOjGNaMxc8jKFrfKkUUXCRcJArRiKcyNIvfZfAKkynmJlPRZDAKRm0UR0PQEDrmKZeYneSlgVbxYFtBSqjoItXYray1z+6WcyFlU0snK0whO8yAzBmDhqizxqRLWpy8QJoAO6AW1dJHUBxAmLnLScmSzh+LG/wC0O7KmJyMSLKAVSu8z8QwESM1JKTlZT3Iry1hYBcAQUhVi+tKW+/2ixSZtgeMV/DSgQxDLFKDzt5RIklgHYgfmh56+sQTYoAQedodKzThA+Em0r7wQmaKwDSl35X6QKuYgiwYN7VcQYpIDn0gWcgBlBnb594oHMxyxDgta/wApEonDhsocUcF4HQz8Sbw8jEQCEhwC/wCtbvzjsIopSQakvoekPJlp8yNYeMl7iotBFQxvYuTMxSMWCrvEzCpdTVJQUBIDsAN2wekWBad5xV9COBaCmdx884ZmJej1HnANJxCgCVIIbWjAPxh9U1KgLB3uOnvCQdNIcRLBcng0ADtTBpnI7tSUqBIzBQCgwL662MebC2VLkS0oQGSkkgUuo5j4QPaDEyMjsaWD/b7w5JYmukAsDKXe/wA/MJnKStJSoA1Yg2/f9oLmICktzcenz0iMEohRJsK9SdfaAquM+l2AUgpQgoUolSZiScyauAASxAszcOEAY36Vy190E4uf3SHzIWQp1FqoNMhJc1BvRqvdgtQLCoZ/zDwJoPv94DPB9MFIUmbLxqiuUp5aZqMyQygQksrg7kAXtFn2Z2aZlLVvXVk8ObVnqz2rQCJdSVP805wZhlHKPOCuw0rIDw4R5tDDy50vJMQiag3SsBQPkYdcNU0DeXx4aTMIHuIIA2bsxGHSJcofy0uyf7Q7sOQenKJaXMYUPLjApxAJAINbwqWXAa3vAOKUDvVctq8NlVA9W1pCUKNRpoXoeHnHJL29+HwRQMrCIJci/wA4x7BZw6eCfQR0B8m5nj0l/wDZrDlHKbT39/eFsRcV5iAZUIbSspIKSQRYgsR0ItBBhmYIDVeyG0kTJCFGVTNlNc5ASACTXMxIvcueUXErNRaqW0oRpqav7Rk3YTaKzmw28RWYkg+FmcAUuWLvpzjUtkYszUsSkm7lt6tAG8uEKQbkN33nFXs+nvBcpjRT6h/1gXFSgVA5S40Fj1MPO4oa3pyPz3iKJCgKAm9dYLl0U2hHC3ysQ0srZRzOyhRq1o4g6VMUSORL/r84xBJ5xqeHoYQqQFOdIHmT3D0v9qw/g5oIcGn25RQ1OlHMwsRf55Q33xBAI5BoKn+rc9IGnSgS4UzW0entEBCFB+dPtBMrFObxFYee7OqvOCTStH+UBiguZNa4rC0L4l4DUsg+ftClKqGPKAIKHFIeSB8pAkicAHN3r9of75w7iv2+CCGMSVDM7tQecNyJjEu7Ufl8aHpyyeGW8R7MS1BzfQH8wEqjEBgX5N1hS1i8QGFxSiokMyaHWvD5wiSzhVQqvqOcASpKakw1LvoReBpyxZyKhv8AMaQhMzuyczZSG9+drxQczWtSPUzWUQ1GoeBgAYkHKQQ5NjQ9BpBQmUPqATpAFTpziB5ZoA16t+8NzJzCopl99OsBY3aIQQokNQX/ALvzSAMcF7t7jX8QMmaUhnYkFtSOR0P+8VzbvaaTLKcpUVrStY7veICA5dLvlLHlumtIXsrac1cpM6UROlnNRTJXlBIBD0UotxTAWAz1EM6TQChaw5n3h9EwgcC9QYh0z+8zuyFJVUFW8KA5jlNj+sNTdvZBnUtIQWOZZACnYJKWNBoXsYYLXLVSOipL7SSgWE1DU/6nEPoWjov1pr58EekwkGPQYgU+mkctW7lypvmdt6zM/wDbq3GPHjjAIwU9UuYlaFZVA0PB6F9GY1eka9snaMmWBMVNGYSypRqStqZksLEk2DeRjHloiT7MYpErEJWsLISFEJlguotQUIprr4bRRt2zsambLTMSRlWAbud6u9/aa29ol1ulQJDv8eM67I7ZE4FQUlBSyloJcl9xxwDsz1i1jaSVpWgKJm1AFiCz15Bwb261mA7ETGWkB28Ra/71IgmTRZUK5hwrf9ogMPMT360klRSkAkUy6gEmua1eXWJfC4k1S7k1SeALgdKQwezJpBWGcOFBmtStLWg7BTSAwFDXn6RETJxK6NYB0pNknwqNi7+0SEpaK16gaUeg4l4mA+aqj6/r89oGlYkZCSbeUCYqaUKFN1y51FmLcOcMqnpCjLUAxqW0PNrBxqIuAwpBVQBzduv6Q9jZrEAaig5hj9vtESjeXmRMIAIUwILh2466QVi9Sk7xWKqLZQGo1NAW6xMBP8cSKllWDgkE2a/GFqBCSVAlQqG4dPWA5s4q3Q4WGYcxV6feEY7aTKSFGWgi7rbMNa0Yhjxi4JOVOzJUwoAx/Xyh2TiEimYMzl9OMV0Y01WQwUXQcwUhfiCXKf7klNekNbY25KkzSJoVkMskzEB2IKXSoaE5ks4aGCymekpchiTypw9oiNq7Yl4dIM2aAJgUAo0exA5UrGa9pe185ZT3RUiWzpUUsospQYEkhSQwqwq8VeSsz1BEzEBASFHNMJIGrDmSbU1ijctlYkIVkql3W5olQL7zmjFo9k7Vlyys1Qkq/qoHz5Gc2cgU5ji8ZVsjtviEJQiYrOgMDQd5lAbKklxwuHoa1hWHxQx6EpxGJUJkopCUMkZkFTGYVHxzBmLn+1A6wGtTV5xmO4eBtc6jSEYhJUlSDq7mxZ01SXoAHHWMt/8AVmJkyghakunMhLjMo5SU/wAwFdqM7cOhk9iduJipi5ikSxLly0mYCvfJNCqUDRVR4OYrAaLKwSQlwS9Lh7aCCVzQzHQhiN13qW4EtYxmQ+o5CSlMkZQ2RRN2JfMkWzacH1tAm2e0s6Zi8uHnKoQEpSXCy5LipzOGpTUQwaPidpIQpIVZboDl3UK5a0e9+kZR2vxQm4qauX/MkygkAkAJSAGAZqgLUetdIne1PaAT5cmSrIlWd5qgWCSN3de4ZT3LtFV7QbPRKnmVLmibZlJZnNGoW/3iojcRtGYVldEhQUndG6nMXUECybvRiH5xaNkze7w6JqHmKS6JQCwyVpdSlqlKFAQlJAv5l4gtsqQvKpKVImV71J8JUP6xwJ1HwtS8YtMkSgWRnz88zM4NxQsQLsIgs23O08qexVIUmaVOuZKIQpScrFBU7s7AvfKKDSFndoJypaUKmZ0JZPdMUhSAG3lpyktQ61gCZUMwJYKzZiSKbwL+pppBOEQFJ7lKQVzFpyqzEAMCGaxd76QA/wDxWbQZZVAAP5Us0AYVKXNrx0NGlOEewEO8egx7HRFegx68dHQHGOw5WlQMtRSuwIVlIenicNfjHR0WDmUhRAU9nKVUIoWcX/UQ/JxM5J75GcFLAzBmoW1XxbjHR0S3IJPYnaubInd4o94FqzTApnWQGG8Q4Ip6Ra9k9tJakLmzqTJRZIHiUhRo1ACQ7Ho8ex0WDkdtpEtc1aDNWZmXdaiWBDpKizPVmrmHNoyb27WWCZEtNGvcO6QWAbQXa/GnsdAHS+3hRJSk/wAyYiY6qDJkBqlCrgNakRmO7b4hSswmZHcd3lCkpTUpILvnsLN6R5HQ0CT+0ixiZU1E7vcol1WjuwDu5k0/p3Q56xJ7e7bT5neJBCPCkd2QU7pJUoKZ60Yi0dHQ0Q2H7TYkT04jvVKWkNvWIoCCA12EM7d2tMxE9U5bZlMzf0gUAHQCPI6AaXjZi0oSpRIQnIkPQJckDnfX8CPZk8kuSXs5L8BfUMB6R0dAJnLdIDqLPc0ALGg0rmPpDYAFdY6OgJTs3OkomqVNUtO4oIUkBQBII30kF0l+EMYXDvLzImJz7+dD5WQEirkgKCnbKKmOjoSIO2BhjNlTsNL7pCphQcyyxLHwChp+se7T7PJw0hKlzEieSXlOCcuYgKS1rPXjHR0MCZ23ZipCpOWVlUiUgkIZTS3Yk6qsH5CIrCqZb5ilzUgkNrcVFY6OgHF5vEapCiM1WJvfpWsP4zZkxG+UOgpSvMjeSAsOApQok8jHR0KBjMokZRuvxrV2NfKjR4U0BcVexqKtXhHR0A/IkApUrPLBAO6o7xt4aMTX2MD5Y6OihRDUc04R0dHQxN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6" name="AutoShape 8" descr="data:image/jpeg;base64,/9j/4AAQSkZJRgABAQAAAQABAAD/2wCEAAkGBxMTEhUTExIWFhUVGBgXGBgYGBobGxkaGhcYGBoaGBkaHSggGBomHRUYITEhJykrLi4uFx8zODMtNygtLisBCgoKDg0OFxAQGi0dHSUtLS0tLS0tLS0tLS0tLS0tLS0tLS0tLS0tLS0tLS0tLS0tLS0tLS0tLS0tLS0tLS0tLf/AABEIALgBEwMBIgACEQEDEQH/xAAcAAABBQEBAQAAAAAAAAAAAAAEAgMFBgcAAQj/xABBEAABAgQDBQcDAgQEBQUBAAABAhEAAyExBBJBBSJRYXEGEzKBkaHwB7HB0eEUI0JScoKy8RUzQ2KTFkSSosI0/8QAGQEBAQEBAQEAAAAAAAAAAAAAAAECAwUE/8QAHhEBAQEBAQADAQEBAAAAAAAAAAERAiEDEjFRQQT/2gAMAwEAAhEDEQA/AEgCF+0NA8IeRHla9ApAh4Snu/lSEJDQ8LOaCKlp+WAKCHVJzJKeIgJGKRYFz/2197Q536tDl6VPrYRb4mVVu0GxRMDoH8wcP6m0POKW8ayZqUuokDVz+Yy/a5R30wyyCgqJBHOv3Jj6f+bu3eXH5+Z+h0OSGvHpeEAUel25+nCFpSSCXDBqPx4DWPqfO4GPXjxI5QpKN0lw4IpVy+o0p+YDx4fXPKgkFtwUoA9dWuYR3PMHdzUNtSC+sTew+yWJxLKSjKgls6qNzANVU4esUREuQVEGgClZQSQA9/IVvDbMeny8aXhPplJzfzJ6yDohIT1cqKosGE7BYBB/5JWeKlqPqHA9oeDFkE6fPWPFEaO3ON8k9k8GP/ZyT/kT9yIcxHYzBEf/AMkpuSQP9MNg+fxHPGzYz6eYFdkTJR4oWfsvMIr+P+lqryMSk8EzUlP/ANkv/ph4jOXjhFlx/YPHS/8AoGYOMspV7A5vaIHFYKZLLTJa0H/vSpP3EXDTLx61HcXZtevSPZwTTKokMHcNXUCpcA6wgGIFEUhLx6evlCDFHrx6pVGYUetXPXSEPBOH2dOX4JMxf+FCj9hDAM8c8T+F7E7QmeHCTP8AMyP9ZETGG+le0FXEpH+KY/8ApBhhqjvHRqGF+jk0/wDMxSByTLKvcqH2iYw30dww8eInK6ZEj/ST7wwYtHR9AYX6X7OReUpf+KYv7AgRLYbsns+X4cLIB4lCSfUuYeD5nzDiI6PqlMiQKBCAP8IjoeHrI0IhWYAtrwFT6aQ2F1qfSn7x4pbasPSPI2PRw7Lmqq6QK0JqSNDehhCiD4q8jb0FIgcf2okIcBedQFk2po9n5RXMd2lxEzwNKSbMHJ4jMaegjfPx99fnjN755XrFY+XLG8pKeVudBFcx3bRjlkoKuat0eQvFaxOEBU4mKmpdgpTgkkAmhciv2hSJLfmO3Pwcz99c781v54cxWNnzi81ZY1ayR5Q53AIAQhSgPERVTPwFBTVokdhbGOILBJyeEqFkqIJS9LUaLH2S7GLmNMmmYgBwlIASVAvmzEbxSfVuEfTxzn544dXVIlzUgpJQFhJcuTvClFVp5c4cmSlA50y1JSaihIq9nuI1GX9N5BJqoJpQXABcgE3fiXpaLCjYqJQCUuEBIQE8AOd434wwyZhFpDkEMcp5G97RNbE7LTZ4QqqJeZQUogtT+3RXCNEm4LDISMOiSkpNCL0Jchy9z9oncJhQJWQWApSjDSlhE+0/xcV/sx2Uw0ouUha01CpgD8mFh9+cW0Ydk5qQLhpgFwzehaCsTiGAa3CJpiPxmLagrygvDTWAYXZ4jv4VSlZiHBdok5KGYnhwaJFSMnxP6QZLL9ICwq3qbQ9ImvThFQYrDhQ0gKfgiIPlopeH0l7wFeWhQhcqeTT2MTM7DpZ4EGEq4DdYuIj14GSrx4eSrrLQfxCf+D4TXCSP/Ej9IlzJGp9IbVMQnQeca2/1MiOR2dwav/ZSP/Ej9IJldm8Im2FkDpKR+kNYzbsuWHUtKRzIEVzHfUTCId8Qg/4Tm/0vD7X+mLmjBSk+FCB0SB9ocMxIjKcb9WJA8AmL6Jb/AFERA436sr/ok+al/oIm1cbevGpHCBpm1kjWPn/GfUfFr8ORI6En1JiGxPazFrvPV5MPsIno+j53aBI1ERuL7YyUeKakdVCPnCftCarxTVqfisn8wIVEw9G/Yv6lYVP/AFknpX7RC4v6ryR4c6ugb7xjmWli78aN0a/nHCQYYNOV9Wq0lL9RHRmf8LHsXBcNpdpSEJVKQ4mZ8qlGu4WJyCoD0q0VzH4ybPLzFln8ANBbT9Y8lSH3UpdzSlToB+3ODMQSp8yi6GSAobzAmhYXFXcvHDn4+efyO176v6CVhSksUsQBRuQa3KsPS5Thn6CupsBCktD0gOuXvZSVBjWm8wq/nGmUhI2MVSQoZ+9KwkSyAMwL1S9WHHrFwwGxJU2VLBkIE2XQh3cAvvEFjrd4h9jSzJnzVTN8pGVC28Q1V10frFi2VNWqzhy3XU+gEPsYt2ysNLSHZIJD0DdKRKycrUHnEPhpZy+jRMYeWwGojbJ6WmBNoyy3hPH40SWcCEYqU7HjBEDh9mJKwWYCv49ILxKcooNC7U84JJFoi8TimLHm8RTQmMAC7Gz6xylFZuX0jwqBDBjlp+fx7QjDzmU1Gc3+coipVNEpFTBJlhQZtIDRPJIA9tYIWVCjBhaKhUpO7S+sEYUuYFlTFPYWpD4IAdwOsBKImBq26QpU9hoIh1bU/pFT0+CHUyFr/qy+hioIn44JDk21J+ARA7Q7UpS4SFzFDRA//SiA3nEhO2AFFyok8y497QgbFSaKAp7/ALQFN2j2rxqsvdSEJSSHK1KUoAlnygJHufOM72n2l2jOnqkd7Mzgkd3LASaV/oD2rG+f8LS9qkNEdidiyizykKIBDqSkljQuSHtGpIj51UiZMnZJyilepm5iQWcA0Jc09RDWDw65pyoS5CVKZ6kJGYgc2FhF27X7DmYbECenOsApyLKlKMvIahaiDXeGUuLcYr5l5kGaqavvUKSlJY1Tl0UAMqktxq/mbiILM4vQOQD1FBz/AEie2CqfgpsueqQFJmJISlZSygcpehOX+k1EDztkKQE5m30BYykFnsFN4VMHbn6PYLASs38wrQlrpykvTQtS+uohilbd/h58xU11SpkwpUpAQ8sKIOZjmd3CTb+o0EQgw8TkyQK72YBRsCfMltfwYSJIYMASSzE19IIiEYXlElMlKMpEsJQyHVmShlkqP9arlrAWYCFKmgap8q+9obViOp82gEDA8WEOpwyOL9BDBnHQAQgzFcTWAN7pP9p9RHRH5Y6KF1FbcD0hyfKKAhRUlWdOahcirEK5/rArx6lYcA2NzXd4kAXYRwdREuQpQcBgVZQTQEl6A+UFbJwrqC1AFKVMoXq4aj084f27tALlSZMskgVYACtksA7PUgO4eDdkYHukkGr1JBcOOHzSJfFiSAc610f7cotOHwwaWAf6UtWxb94rOyw8wODkYuRpFx2Xh0liGJDMKVaJzNXqpXBgsBpRuRa0S+EcD3iIylHR/sP3iTk4lOV6vwaOjmflT819ILQcwZojcMm5FeX7QSibypakB2KlEqcHy9dYi8ZhCTmTVnibWdH4Q0qUGIe71H44QwViW6FEgOIPwiEqFqj7GHJ2x2spfA7yjpeA17I1Lnzv6xPQ9KZBqU34wRO2mhPFWlBz4mE4XZaQMzNxDQ/K2dvGlmPk8XALLxy1DcSEj56QqXgStRzqJYC5p1a0SCsIAKDzj2SLxcTSpMlLNYiCSCKgvZhAc5Venz8R0rEv0gDhOId3h1M59IG75wz/ADpCVzbQBh5mGQmm9CEzg7QpE8EtWKiL2jshE1BlzEZ0f2kdbG4PA6RXJPYbDglIfKynSvKXJcOFEOCHYV0EX1QBpA8zDCh8vzGtMYv2m7N4qQDMKzNtnUkNlAompL9aaCK3icKUSZc7PLPeEjKkkrS394ZhH0JMwWZ3ppyMRG0OzUufKMhalZAoKowcAg5XZ2fW8PEYPMn7oAN2JcAEGoYEGqa+vSGq1bofnl7Rrk/6bYbKtASsKZ0zM5OU6OmgNuVzwEUfaPZKdh1NNExco1zSU5gVAKISQfCpnLkFs2sXBWGjjBk7BKzsiXMAV4ApJKlCvAbxobBt0w3OwUxKghUtaVmyVJIJ6AhzY+kQDRzQZgsAuaFqSl0yk5lkAbqWLEhw75bjrD07Zi0olzO7mVoQtDAqAzHKAXUgJDksICMjodUxJJo5JYJDeVbR0FM4cy2VnKgaZWAI55qg9G1jxS9wJyAEvvAVUHBHoUtSG1WFtaa6X+cYVhlS3JmBRSxYJIDq0BJsOccXRIdnZKVzwVFgkEtSpZgw+WiwyJhQFJrQ087+/wB4r2wJH8/dUMybUZKnDEXe7cXvpFrOEIQc4ALuWJL9DSkLCCthzj3jAnKbtUGLpstIo4szG1Gs0VTs1hi9qEgcr/PWLaqQwZILmwp6vF5/E6SUzLmCh0P5jxIGagiPkzDQElyajUQapLF3Pz4IqJCQQCaV4R6pm4PDEmc45ihghJBEVC+sOy9YaYwpWIy3F4BydMevq+kNd5cNQQrOkAnjWBZyik0tqDfkPSALTMDcIdBBsz8Yj0rJVUdOQgiSW9fn3io8XSmt2f8AWPZps3m8InTg501htdQzc2gOCdA4p19YZlKVyL0D8IWpZSl28NGFzThDcsuQQGALW+N+8AVLVxAd9DHT1B3YHlCyGNtevWBJqmsa16cKPAcT/brTnWHcOsOGezGB8PLJ+0HBNefWIoiXN1N+MKM7nAiVMH8m96w0ZldIokszxxhgKoKdYcUrhpX9YI9nJoWH7wP/AAxYMz68tPxD0tTl3Yc+cOpAMAJ/DJcHLr7sR5XPrAu0Nh4eaxmykTMoKRmALAsSz8WESr0rDQUGpF0AYDYsmSjJKlpQOCQ3CpN1HrwhacOks6Uul2pahFOFCRB2nz5pA5RvOPP5xhogJ/YfAKUVHDpclzvLFTyCo6LFXh6gx0XaY+a5WzSpJKMy0pqsoA8NWLEuFOCyWdq6xGT1qQ7ghQLVFQdXcO/2hyXPKXYqSosBlLavvfjmBwhMwhWbQlJ8RJdRoSK0J41sI5NrF2Kw8rPvL3nSCwKkkMClyCzuVJZjWLSVpKiGU+ruKmwawNj5xU8HikLMmWSe+lMlKioCUco3E5U+Lebq1b5YuKdnrmJSrMQaFVPGQwoAWSAQ/mI1ianNk4cIKhlZmckvXkBQdYk5QffCrWiGw05SVJdThVM2WpYOMwa/6wfNJG6AQ5uBz14XhiC1SlVUz28jr9ofwkzOcjcT7QCjFKSMqvFQ3/ES2zEpqpr+3GAJlyfs1oWlBDJOj+lWhwy2saQ2hWW/x9H4wHkiaSWIN9Lt+kPLp7/DEdMVveIgcWt5wUtW74rUceUVCprME8fblzgY4hjWnnER2x20rC4fvUjMvMEgPxo/Ej9RFRGL2riiDLlIQhkLc6Zg7bzOf7gKhmvAaKjFJqXHrTyMLOKBN97T5rGfr7P7UJJGMlgg0G8AsVLlwQkuSG5QZg+zO0M4KsZKCQ+cpQcya+FIVxu70IZiIC7rmhTaniI8AsLFvezVhvBYXKnKVFX/AH8evOCMSaWDivOn2/aKBZ89gVEMU6U6PeE4TaMs7uYdKUildue2CZU1UpMsqWmWpOZ2AMxI1uWBfqIznA9oZyFhalqXVzvUNAHtwEQfR+GILa84HnShWlNaew9YhuzO10zpQUhQNASHe9HGtxE5iZzpIADm3B25QCUClNRr8+NCVTsoq3r85w9h1jK1j6twim/UjbysHLQEoBVMzBJKiCGCXUwFWzDXheKLXIxSVWObi2j6QuYli/p+YpvYSbO7v+cllLAUzGiTVN6vx5+94l1p8rECc4JYEgfnhClT8t78YHxhKEEsVXLC4YVoL0emsZ9ju3UwHcws8ywSCvIRUVsRfxO7ENatA0mXOpVoWmeAwJb57RlMr6ipU2WXMWpnZIBvQf1PViX8odmfUCSqWCVhKs5BQoKzBLEgugEVLU5wGpKm2IIP55vCZiTUhukZSPqTLSoBKFZG3lUpyA1p0iZwvb+VNbIVFSQVFCULUsgMPCkEHTXUQF0kTKmvqb2MPIxTKYt8+0UP/wBa4eao5JjkAKaxNTROapIZywid2biitZDNq/IN+sFWgkR5DSQ9Xj2Go+XUmrs/Bw4tr+keGWgpVmK3bcyAMVVbM9k9BxhbjKDmOexDUCWYbz1pRmjyUkf1OzXFOhNDR4w2kJOGSidIChLDEKUrvTlUkqpvBQyKSArVqB+BvOA2vLWicnDzkoOQGWFJqpgpyJaqk7p0eoJEUaWiQlLLzZlJUARlVlfLlBSoOljmqACaM4MT2yezqZcszBOkzJ0xJEoAndJQonLotRS9CBaNRKmdgbemLnGTMCFKSAkLSSUboBJBa4zVFw7aRZZilKVlUDcVGjFxW/8AbFA7K4aWpQmKnEzSQCHUllJcJUQaqJDeLXNGlYSiKhy7Px0/F4qHpGHCg9Coi+rfiJCWkIGXzPWGpMrd3TXjpT4Ykpcvde/WIHUKpAc9dhlpq0KUulNDz+GBFq3vYg/OsVDmFmpdmq7x23gsS1FCQpQQpg9XajA0JcC5A5x6ZaSxFPZ36UhSZhYhQdtTw5wGFzsZPmTDKWlc1aVKdCnOQnxuxGTQu4AbhGhdme0SFfyikS1oTkyOLoFinpqHSGId4tmL2ZJnIVLWGTMSoKylSXBoXIIfzjK9t/TvE4dlYfNPCUjKXCZkvKXdDKAKWelwTarxRfpmPQpbZjmSQN0g/P3iYwOJQtwFAqarXf8ARwXjBE4udhsQDNCkzAZalFRJVlZi4zMSU6ly6RGxdiJ6pkrvSN2Y5TQ2uC3MGILCElgBRtPzAfaVWXDTT4SEqILsPCo1Iq3FolZUtnPHj1MZN9Q9uLnzP4eSMyUrUFBJBJUgtUaNlURUu/lFBH01wSMRiJ0+ZKCmO6ogkBSiSpgXdVU1Nanymu3fYbDqw86bJlplzazHTR1eJWdg5SWdtCHFYlexWGTh8OhABDByDdyXf38vKLHOWkpY1ejC9aU4XvAZl2EnSMy04ebmTLlISxSoE1W6ioipc6AANzpdFYzKoBrKI501I4FjobRlMjBT9k41JX/ylKAzgkpKMwd6AlaRo3GNNxc0lOYDdUqhtUAkn2GnGAnhKDOkdWasZ79aJyThpaTmdM0FJABSQUKCgTp01Yc40PBqBTQv+RFB+s8wJkS2LFSikDUht5w7EHdqRQgNeiDz6d7V7yRLl3yywHzHMSkqBJ65adDGgyi6QeJrGZfSGV/ImUqtZyEqswZvYxp8hBAylqH71L+p9okHswg/bpAoWXJBYildefPSHcQptOTivqDCJcsm9/YxQ7KwqElRShIzVLADMbOWv14CM8+suyQZMuclKAZasqrA5VMEtxAIFOcaTKvyjKfrjtFP8mRlOYHvQp7DfQzA3fUiLBL9kcDg50mXM/g5AJu0pJAUKFizkOCK+8W7+FlIoiWhOa7JAejVa9IqH0xxE9chKpiWA3UsGGTKlqDU1PnwIi4YqYAQSD84GMwQmG7DbOQzYSW6VFYJzKYkM28Tui4TYGoDxZJUoJqL/P1j2QBTgR8ELSgioJ+cYK8Ew6NHsN90eUdE9HzCkXBLX5uRYU4nWPCkt604AVNNBCTTi71+cY8C70dw1zSo4Xo484y29UctXemmhOhcX6esXXCbKGGOHnYcjELMta1jMAycgIycDvMLu8UNZJ6dKRZdgbVnLmSxMUtaQDKlgFDhRQ1bOGJLqdqXrF5StCwCysZlpCFEu1PCwYUuXDnrE5InJLOOLVrSIuVJypEss5Z1A8gxA5V9ofwycpbMOLGxrpwisrHhGJ6X6mCp01qAxE4bFAmhvT9okA4uX1gF4fe0I4845WHSksHBLs/K/wB4JkNHkxBfiPtFAKwGqAwpbjHInBOr/toXj3Fyy8wpqWBFhXgfT3jGdr7e2jiFZMi0ZlGktKgSUpZaUrHiTRR182gjVJ21EBTuE0Jyqobs9RZ6Pb1iD2x27kSswQsLUkBkAHiHGYUdif8A4kUih4bsHjZqiqaBLvvTFgqPQJcnza8XfYH03wyQiZN7xZYHIrKEjqAHJHByIooaUq2ptIKypCVLTnCWfu0uTmHEhJGbioDhG7bPw6UISlCWSkAJHCBdm7GlyWys4BSC1QHdn4ftB0lJJINALcfnWIBdvYwypMxYyhSEFSXLJzJqkKrQUjIezmCxWOnz8XLmISpBbKoPnJS+TxOlkhICj+DEp9Te0Cpk3+ESkEhSQW3nJG7lYOBlXXoOFbX2G2WnDYdMtKRcrK6OsqqCWHBk9ExRWJ3azEYYIE7DKQXKFqU4SClWUmWQCVpLk2dhQG4dm7W2kqdll4ZSSyViWupKTmqVAslylVC2gqb6NM3g5SHoBxHP3h+URYhrRB8/dssViCofxKVd6ktmJOUboUUpY5SSVgk3GUV0GubKlTDKkhRChkAUUlxVIejWcacYifrHg0qwRmZA6FBQVujLVjU8d1gKm3VX0uxipmEl7pDDuxzy0cdYUXrAyGD6m/PyiofVjCd5gZpIS8tSVpJB3QFJzKpUHKVj1i6YNd3+dYrP1Mkp/gZ0xQfIhZA0JKCneGUvRRvSxowIsFG+k+LJSUJZkqUTXobf5o1mTOzCvr7xgP012qJU5ctSgO8bK+pqGc0sbfe0a+NqBAJUcra6UiCfm8j8N4dkr+cNYrk7bIJBS9RmS5Zxx6Qbs/aiFAF6kuz2gJpSQ9KPwjHvrTLXmlDvApKElS0nKCCVZUqFA77wYF90lmBI2KQyhfn/ALcIzj62zFJwIQEFjOS6qMEgEivNTDyjUHn0txR/hZKVGhdumci3RMXfEJSCQLUu/tFE+kuEUjCIXlylZKjQDMl900u6Wqaxoc6U9w/CtfKMRaGQouPtEilTQJLQxbhoYeVNABcUioSqZX+n3joHdPKOij5hJ+CPSGhGYcYZXOjGNaMxc8jKFrfKkUUXCRcJArRiKcyNIvfZfAKkynmJlPRZDAKRm0UR0PQEDrmKZeYneSlgVbxYFtBSqjoItXYray1z+6WcyFlU0snK0whO8yAzBmDhqizxqRLWpy8QJoAO6AW1dJHUBxAmLnLScmSzh+LG/wC0O7KmJyMSLKAVSu8z8QwESM1JKTlZT3Iry1hYBcAQUhVi+tKW+/2ixSZtgeMV/DSgQxDLFKDzt5RIklgHYgfmh56+sQTYoAQedodKzThA+Em0r7wQmaKwDSl35X6QKuYgiwYN7VcQYpIDn0gWcgBlBnb594oHMxyxDgta/wApEonDhsocUcF4HQz8Sbw8jEQCEhwC/wCtbvzjsIopSQakvoekPJlp8yNYeMl7iotBFQxvYuTMxSMWCrvEzCpdTVJQUBIDsAN2wekWBad5xV9COBaCmdx884ZmJej1HnANJxCgCVIIbWjAPxh9U1KgLB3uOnvCQdNIcRLBcng0ADtTBpnI7tSUqBIzBQCgwL662MebC2VLkS0oQGSkkgUuo5j4QPaDEyMjsaWD/b7w5JYmukAsDKXe/wA/MJnKStJSoA1Yg2/f9oLmICktzcenz0iMEohRJsK9SdfaAquM+l2AUgpQgoUolSZiScyauAASxAszcOEAY36Vy190E4uf3SHzIWQp1FqoNMhJc1BvRqvdgtQLCoZ/zDwJoPv94DPB9MFIUmbLxqiuUp5aZqMyQygQksrg7kAXtFn2Z2aZlLVvXVk8ObVnqz2rQCJdSVP805wZhlHKPOCuw0rIDw4R5tDDy50vJMQiag3SsBQPkYdcNU0DeXx4aTMIHuIIA2bsxGHSJcofy0uyf7Q7sOQenKJaXMYUPLjApxAJAINbwqWXAa3vAOKUDvVctq8NlVA9W1pCUKNRpoXoeHnHJL29+HwRQMrCIJci/wA4x7BZw6eCfQR0B8m5nj0l/wDZrDlHKbT39/eFsRcV5iAZUIbSspIKSQRYgsR0ItBBhmYIDVeyG0kTJCFGVTNlNc5ASACTXMxIvcueUXErNRaqW0oRpqav7Rk3YTaKzmw28RWYkg+FmcAUuWLvpzjUtkYszUsSkm7lt6tAG8uEKQbkN33nFXs+nvBcpjRT6h/1gXFSgVA5S40Fj1MPO4oa3pyPz3iKJCgKAm9dYLl0U2hHC3ysQ0srZRzOyhRq1o4g6VMUSORL/r84xBJ5xqeHoYQqQFOdIHmT3D0v9qw/g5oIcGn25RQ1OlHMwsRf55Q33xBAI5BoKn+rc9IGnSgS4UzW0entEBCFB+dPtBMrFObxFYee7OqvOCTStH+UBiguZNa4rC0L4l4DUsg+ftClKqGPKAIKHFIeSB8pAkicAHN3r9of75w7iv2+CCGMSVDM7tQecNyJjEu7Ufl8aHpyyeGW8R7MS1BzfQH8wEqjEBgX5N1hS1i8QGFxSiokMyaHWvD5wiSzhVQqvqOcASpKakw1LvoReBpyxZyKhv8AMaQhMzuyczZSG9+drxQczWtSPUzWUQ1GoeBgAYkHKQQ5NjQ9BpBQmUPqATpAFTpziB5ZoA16t+8NzJzCopl99OsBY3aIQQokNQX/ALvzSAMcF7t7jX8QMmaUhnYkFtSOR0P+8VzbvaaTLKcpUVrStY7veICA5dLvlLHlumtIXsrac1cpM6UROlnNRTJXlBIBD0UotxTAWAz1EM6TQChaw5n3h9EwgcC9QYh0z+8zuyFJVUFW8KA5jlNj+sNTdvZBnUtIQWOZZACnYJKWNBoXsYYLXLVSOipL7SSgWE1DU/6nEPoWjov1pr58EekwkGPQYgU+mkctW7lypvmdt6zM/wDbq3GPHjjAIwU9UuYlaFZVA0PB6F9GY1eka9snaMmWBMVNGYSypRqStqZksLEk2DeRjHloiT7MYpErEJWsLISFEJlguotQUIprr4bRRt2zsambLTMSRlWAbud6u9/aa29ol1ulQJDv8eM67I7ZE4FQUlBSyloJcl9xxwDsz1i1jaSVpWgKJm1AFiCz15Bwb261mA7ETGWkB28Ra/71IgmTRZUK5hwrf9ogMPMT360klRSkAkUy6gEmua1eXWJfC4k1S7k1SeALgdKQwezJpBWGcOFBmtStLWg7BTSAwFDXn6RETJxK6NYB0pNknwqNi7+0SEpaK16gaUeg4l4mA+aqj6/r89oGlYkZCSbeUCYqaUKFN1y51FmLcOcMqnpCjLUAxqW0PNrBxqIuAwpBVQBzduv6Q9jZrEAaig5hj9vtESjeXmRMIAIUwILh2466QVi9Sk7xWKqLZQGo1NAW6xMBP8cSKllWDgkE2a/GFqBCSVAlQqG4dPWA5s4q3Q4WGYcxV6feEY7aTKSFGWgi7rbMNa0Yhjxi4JOVOzJUwoAx/Xyh2TiEimYMzl9OMV0Y01WQwUXQcwUhfiCXKf7klNekNbY25KkzSJoVkMskzEB2IKXSoaE5ks4aGCymekpchiTypw9oiNq7Yl4dIM2aAJgUAo0exA5UrGa9pe185ZT3RUiWzpUUsospQYEkhSQwqwq8VeSsz1BEzEBASFHNMJIGrDmSbU1ijctlYkIVkql3W5olQL7zmjFo9k7Vlyys1Qkq/qoHz5Gc2cgU5ji8ZVsjtviEJQiYrOgMDQd5lAbKklxwuHoa1hWHxQx6EpxGJUJkopCUMkZkFTGYVHxzBmLn+1A6wGtTV5xmO4eBtc6jSEYhJUlSDq7mxZ01SXoAHHWMt/8AVmJkyghakunMhLjMo5SU/wAwFdqM7cOhk9iduJipi5ikSxLly0mYCvfJNCqUDRVR4OYrAaLKwSQlwS9Lh7aCCVzQzHQhiN13qW4EtYxmQ+o5CSlMkZQ2RRN2JfMkWzacH1tAm2e0s6Zi8uHnKoQEpSXCy5LipzOGpTUQwaPidpIQpIVZboDl3UK5a0e9+kZR2vxQm4qauX/MkygkAkAJSAGAZqgLUetdIne1PaAT5cmSrIlWd5qgWCSN3de4ZT3LtFV7QbPRKnmVLmibZlJZnNGoW/3iojcRtGYVldEhQUndG6nMXUECybvRiH5xaNkze7w6JqHmKS6JQCwyVpdSlqlKFAQlJAv5l4gtsqQvKpKVImV71J8JUP6xwJ1HwtS8YtMkSgWRnz88zM4NxQsQLsIgs23O08qexVIUmaVOuZKIQpScrFBU7s7AvfKKDSFndoJypaUKmZ0JZPdMUhSAG3lpyktQ61gCZUMwJYKzZiSKbwL+pppBOEQFJ7lKQVzFpyqzEAMCGaxd76QA/wDxWbQZZVAAP5Us0AYVKXNrx0NGlOEewEO8egx7HRFegx68dHQHGOw5WlQMtRSuwIVlIenicNfjHR0WDmUhRAU9nKVUIoWcX/UQ/JxM5J75GcFLAzBmoW1XxbjHR0S3IJPYnaubInd4o94FqzTApnWQGG8Q4Ip6Ra9k9tJakLmzqTJRZIHiUhRo1ACQ7Ho8ex0WDkdtpEtc1aDNWZmXdaiWBDpKizPVmrmHNoyb27WWCZEtNGvcO6QWAbQXa/GnsdAHS+3hRJSk/wAyYiY6qDJkBqlCrgNakRmO7b4hSswmZHcd3lCkpTUpILvnsLN6R5HQ0CT+0ixiZU1E7vcol1WjuwDu5k0/p3Q56xJ7e7bT5neJBCPCkd2QU7pJUoKZ60Yi0dHQ0Q2H7TYkT04jvVKWkNvWIoCCA12EM7d2tMxE9U5bZlMzf0gUAHQCPI6AaXjZi0oSpRIQnIkPQJckDnfX8CPZk8kuSXs5L8BfUMB6R0dAJnLdIDqLPc0ALGg0rmPpDYAFdY6OgJTs3OkomqVNUtO4oIUkBQBII30kF0l+EMYXDvLzImJz7+dD5WQEirkgKCnbKKmOjoSIO2BhjNlTsNL7pCphQcyyxLHwChp+se7T7PJw0hKlzEieSXlOCcuYgKS1rPXjHR0MCZ23ZipCpOWVlUiUgkIZTS3Yk6qsH5CIrCqZb5ilzUgkNrcVFY6OgHF5vEapCiM1WJvfpWsP4zZkxG+UOgpSvMjeSAsOApQok8jHR0KBjMokZRuvxrV2NfKjR4U0BcVexqKtXhHR0A/IkApUrPLBAO6o7xt4aMTX2MD5Y6OihRDUc04R0dHQxN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8" name="AutoShape 10" descr="data:image/jpeg;base64,/9j/4AAQSkZJRgABAQAAAQABAAD/2wCEAAkGBxMTEhUTExIWFhUVGBgXGBgYGBobGxkaGhcYGBoaGBkaHSggGBomHRUYITEhJykrLi4uFx8zODMtNygtLisBCgoKDg0OFxAQGi0dHSUtLS0tLS0tLS0tLS0tLS0tLS0tLS0tLS0tLS0tLS0tLS0tLS0tLS0tLS0tLS0tLS0tLf/AABEIALgBEwMBIgACEQEDEQH/xAAcAAABBQEBAQAAAAAAAAAAAAAEAgMFBgcAAQj/xABBEAABAgQDBQcDAgQEBQUBAAABAhEAAyExBBJBBSJRYXEGEzKBkaHwB7HB0eEUI0JScoKy8RUzQ2KTFkSSosI0/8QAGQEBAQEBAQEAAAAAAAAAAAAAAAECAwUE/8QAHhEBAQEBAQADAQEBAAAAAAAAAAERAiEDEjFRQQT/2gAMAwEAAhEDEQA/AEgCF+0NA8IeRHla9ApAh4Snu/lSEJDQ8LOaCKlp+WAKCHVJzJKeIgJGKRYFz/2197Q536tDl6VPrYRb4mVVu0GxRMDoH8wcP6m0POKW8ayZqUuokDVz+Yy/a5R30wyyCgqJBHOv3Jj6f+bu3eXH5+Z+h0OSGvHpeEAUel25+nCFpSSCXDBqPx4DWPqfO4GPXjxI5QpKN0lw4IpVy+o0p+YDx4fXPKgkFtwUoA9dWuYR3PMHdzUNtSC+sTew+yWJxLKSjKgls6qNzANVU4esUREuQVEGgClZQSQA9/IVvDbMeny8aXhPplJzfzJ6yDohIT1cqKosGE7BYBB/5JWeKlqPqHA9oeDFkE6fPWPFEaO3ON8k9k8GP/ZyT/kT9yIcxHYzBEf/AMkpuSQP9MNg+fxHPGzYz6eYFdkTJR4oWfsvMIr+P+lqryMSk8EzUlP/ANkv/ph4jOXjhFlx/YPHS/8AoGYOMspV7A5vaIHFYKZLLTJa0H/vSpP3EXDTLx61HcXZtevSPZwTTKokMHcNXUCpcA6wgGIFEUhLx6evlCDFHrx6pVGYUetXPXSEPBOH2dOX4JMxf+FCj9hDAM8c8T+F7E7QmeHCTP8AMyP9ZETGG+le0FXEpH+KY/8ApBhhqjvHRqGF+jk0/wDMxSByTLKvcqH2iYw30dww8eInK6ZEj/ST7wwYtHR9AYX6X7OReUpf+KYv7AgRLYbsns+X4cLIB4lCSfUuYeD5nzDiI6PqlMiQKBCAP8IjoeHrI0IhWYAtrwFT6aQ2F1qfSn7x4pbasPSPI2PRw7Lmqq6QK0JqSNDehhCiD4q8jb0FIgcf2okIcBedQFk2po9n5RXMd2lxEzwNKSbMHJ4jMaegjfPx99fnjN755XrFY+XLG8pKeVudBFcx3bRjlkoKuat0eQvFaxOEBU4mKmpdgpTgkkAmhciv2hSJLfmO3Pwcz99c781v54cxWNnzi81ZY1ayR5Q53AIAQhSgPERVTPwFBTVokdhbGOILBJyeEqFkqIJS9LUaLH2S7GLmNMmmYgBwlIASVAvmzEbxSfVuEfTxzn544dXVIlzUgpJQFhJcuTvClFVp5c4cmSlA50y1JSaihIq9nuI1GX9N5BJqoJpQXABcgE3fiXpaLCjYqJQCUuEBIQE8AOd434wwyZhFpDkEMcp5G97RNbE7LTZ4QqqJeZQUogtT+3RXCNEm4LDISMOiSkpNCL0Jchy9z9oncJhQJWQWApSjDSlhE+0/xcV/sx2Uw0ouUha01CpgD8mFh9+cW0Ydk5qQLhpgFwzehaCsTiGAa3CJpiPxmLagrygvDTWAYXZ4jv4VSlZiHBdok5KGYnhwaJFSMnxP6QZLL9ICwq3qbQ9ImvThFQYrDhQ0gKfgiIPlopeH0l7wFeWhQhcqeTT2MTM7DpZ4EGEq4DdYuIj14GSrx4eSrrLQfxCf+D4TXCSP/Ej9IlzJGp9IbVMQnQeca2/1MiOR2dwav/ZSP/Ej9IJldm8Im2FkDpKR+kNYzbsuWHUtKRzIEVzHfUTCId8Qg/4Tm/0vD7X+mLmjBSk+FCB0SB9ocMxIjKcb9WJA8AmL6Jb/AFERA436sr/ok+al/oIm1cbevGpHCBpm1kjWPn/GfUfFr8ORI6En1JiGxPazFrvPV5MPsIno+j53aBI1ERuL7YyUeKakdVCPnCftCarxTVqfisn8wIVEw9G/Yv6lYVP/AFknpX7RC4v6ryR4c6ugb7xjmWli78aN0a/nHCQYYNOV9Wq0lL9RHRmf8LHsXBcNpdpSEJVKQ4mZ8qlGu4WJyCoD0q0VzH4ybPLzFln8ANBbT9Y8lSH3UpdzSlToB+3ODMQSp8yi6GSAobzAmhYXFXcvHDn4+efyO176v6CVhSksUsQBRuQa3KsPS5Thn6CupsBCktD0gOuXvZSVBjWm8wq/nGmUhI2MVSQoZ+9KwkSyAMwL1S9WHHrFwwGxJU2VLBkIE2XQh3cAvvEFjrd4h9jSzJnzVTN8pGVC28Q1V10frFi2VNWqzhy3XU+gEPsYt2ysNLSHZIJD0DdKRKycrUHnEPhpZy+jRMYeWwGojbJ6WmBNoyy3hPH40SWcCEYqU7HjBEDh9mJKwWYCv49ILxKcooNC7U84JJFoi8TimLHm8RTQmMAC7Gz6xylFZuX0jwqBDBjlp+fx7QjDzmU1Gc3+coipVNEpFTBJlhQZtIDRPJIA9tYIWVCjBhaKhUpO7S+sEYUuYFlTFPYWpD4IAdwOsBKImBq26QpU9hoIh1bU/pFT0+CHUyFr/qy+hioIn44JDk21J+ARA7Q7UpS4SFzFDRA//SiA3nEhO2AFFyok8y497QgbFSaKAp7/ALQFN2j2rxqsvdSEJSSHK1KUoAlnygJHufOM72n2l2jOnqkd7Mzgkd3LASaV/oD2rG+f8LS9qkNEdidiyizykKIBDqSkljQuSHtGpIj51UiZMnZJyilepm5iQWcA0Jc09RDWDw65pyoS5CVKZ6kJGYgc2FhF27X7DmYbECenOsApyLKlKMvIahaiDXeGUuLcYr5l5kGaqavvUKSlJY1Tl0UAMqktxq/mbiILM4vQOQD1FBz/AEie2CqfgpsueqQFJmJISlZSygcpehOX+k1EDztkKQE5m30BYykFnsFN4VMHbn6PYLASs38wrQlrpykvTQtS+uohilbd/h58xU11SpkwpUpAQ8sKIOZjmd3CTb+o0EQgw8TkyQK72YBRsCfMltfwYSJIYMASSzE19IIiEYXlElMlKMpEsJQyHVmShlkqP9arlrAWYCFKmgap8q+9obViOp82gEDA8WEOpwyOL9BDBnHQAQgzFcTWAN7pP9p9RHRH5Y6KF1FbcD0hyfKKAhRUlWdOahcirEK5/rArx6lYcA2NzXd4kAXYRwdREuQpQcBgVZQTQEl6A+UFbJwrqC1AFKVMoXq4aj084f27tALlSZMskgVYACtksA7PUgO4eDdkYHukkGr1JBcOOHzSJfFiSAc610f7cotOHwwaWAf6UtWxb94rOyw8wODkYuRpFx2Xh0liGJDMKVaJzNXqpXBgsBpRuRa0S+EcD3iIylHR/sP3iTk4lOV6vwaOjmflT819ILQcwZojcMm5FeX7QSibypakB2KlEqcHy9dYi8ZhCTmTVnibWdH4Q0qUGIe71H44QwViW6FEgOIPwiEqFqj7GHJ2x2spfA7yjpeA17I1Lnzv6xPQ9KZBqU34wRO2mhPFWlBz4mE4XZaQMzNxDQ/K2dvGlmPk8XALLxy1DcSEj56QqXgStRzqJYC5p1a0SCsIAKDzj2SLxcTSpMlLNYiCSCKgvZhAc5Venz8R0rEv0gDhOId3h1M59IG75wz/ADpCVzbQBh5mGQmm9CEzg7QpE8EtWKiL2jshE1BlzEZ0f2kdbG4PA6RXJPYbDglIfKynSvKXJcOFEOCHYV0EX1QBpA8zDCh8vzGtMYv2m7N4qQDMKzNtnUkNlAompL9aaCK3icKUSZc7PLPeEjKkkrS394ZhH0JMwWZ3ppyMRG0OzUufKMhalZAoKowcAg5XZ2fW8PEYPMn7oAN2JcAEGoYEGqa+vSGq1bofnl7Rrk/6bYbKtASsKZ0zM5OU6OmgNuVzwEUfaPZKdh1NNExco1zSU5gVAKISQfCpnLkFs2sXBWGjjBk7BKzsiXMAV4ApJKlCvAbxobBt0w3OwUxKghUtaVmyVJIJ6AhzY+kQDRzQZgsAuaFqSl0yk5lkAbqWLEhw75bjrD07Zi0olzO7mVoQtDAqAzHKAXUgJDksICMjodUxJJo5JYJDeVbR0FM4cy2VnKgaZWAI55qg9G1jxS9wJyAEvvAVUHBHoUtSG1WFtaa6X+cYVhlS3JmBRSxYJIDq0BJsOccXRIdnZKVzwVFgkEtSpZgw+WiwyJhQFJrQ087+/wB4r2wJH8/dUMybUZKnDEXe7cXvpFrOEIQc4ALuWJL9DSkLCCthzj3jAnKbtUGLpstIo4szG1Gs0VTs1hi9qEgcr/PWLaqQwZILmwp6vF5/E6SUzLmCh0P5jxIGagiPkzDQElyajUQapLF3Pz4IqJCQQCaV4R6pm4PDEmc45ihghJBEVC+sOy9YaYwpWIy3F4BydMevq+kNd5cNQQrOkAnjWBZyik0tqDfkPSALTMDcIdBBsz8Yj0rJVUdOQgiSW9fn3io8XSmt2f8AWPZps3m8InTg501htdQzc2gOCdA4p19YZlKVyL0D8IWpZSl28NGFzThDcsuQQGALW+N+8AVLVxAd9DHT1B3YHlCyGNtevWBJqmsa16cKPAcT/brTnWHcOsOGezGB8PLJ+0HBNefWIoiXN1N+MKM7nAiVMH8m96w0ZldIokszxxhgKoKdYcUrhpX9YI9nJoWH7wP/AAxYMz68tPxD0tTl3Yc+cOpAMAJ/DJcHLr7sR5XPrAu0Nh4eaxmykTMoKRmALAsSz8WESr0rDQUGpF0AYDYsmSjJKlpQOCQ3CpN1HrwhacOks6Uul2pahFOFCRB2nz5pA5RvOPP5xhogJ/YfAKUVHDpclzvLFTyCo6LFXh6gx0XaY+a5WzSpJKMy0pqsoA8NWLEuFOCyWdq6xGT1qQ7ghQLVFQdXcO/2hyXPKXYqSosBlLavvfjmBwhMwhWbQlJ8RJdRoSK0J41sI5NrF2Kw8rPvL3nSCwKkkMClyCzuVJZjWLSVpKiGU+ruKmwawNj5xU8HikLMmWSe+lMlKioCUco3E5U+Lebq1b5YuKdnrmJSrMQaFVPGQwoAWSAQ/mI1ianNk4cIKhlZmckvXkBQdYk5QffCrWiGw05SVJdThVM2WpYOMwa/6wfNJG6AQ5uBz14XhiC1SlVUz28jr9ofwkzOcjcT7QCjFKSMqvFQ3/ES2zEpqpr+3GAJlyfs1oWlBDJOj+lWhwy2saQ2hWW/x9H4wHkiaSWIN9Lt+kPLp7/DEdMVveIgcWt5wUtW74rUceUVCprME8fblzgY4hjWnnER2x20rC4fvUjMvMEgPxo/Ej9RFRGL2riiDLlIQhkLc6Zg7bzOf7gKhmvAaKjFJqXHrTyMLOKBN97T5rGfr7P7UJJGMlgg0G8AsVLlwQkuSG5QZg+zO0M4KsZKCQ+cpQcya+FIVxu70IZiIC7rmhTaniI8AsLFvezVhvBYXKnKVFX/AH8evOCMSaWDivOn2/aKBZ89gVEMU6U6PeE4TaMs7uYdKUildue2CZU1UpMsqWmWpOZ2AMxI1uWBfqIznA9oZyFhalqXVzvUNAHtwEQfR+GILa84HnShWlNaew9YhuzO10zpQUhQNASHe9HGtxE5iZzpIADm3B25QCUClNRr8+NCVTsoq3r85w9h1jK1j6twim/UjbysHLQEoBVMzBJKiCGCXUwFWzDXheKLXIxSVWObi2j6QuYli/p+YpvYSbO7v+cllLAUzGiTVN6vx5+94l1p8rECc4JYEgfnhClT8t78YHxhKEEsVXLC4YVoL0emsZ9ju3UwHcws8ywSCvIRUVsRfxO7ENatA0mXOpVoWmeAwJb57RlMr6ipU2WXMWpnZIBvQf1PViX8odmfUCSqWCVhKs5BQoKzBLEgugEVLU5wGpKm2IIP55vCZiTUhukZSPqTLSoBKFZG3lUpyA1p0iZwvb+VNbIVFSQVFCULUsgMPCkEHTXUQF0kTKmvqb2MPIxTKYt8+0UP/wBa4eao5JjkAKaxNTROapIZywid2biitZDNq/IN+sFWgkR5DSQ9Xj2Go+XUmrs/Bw4tr+keGWgpVmK3bcyAMVVbM9k9BxhbjKDmOexDUCWYbz1pRmjyUkf1OzXFOhNDR4w2kJOGSidIChLDEKUrvTlUkqpvBQyKSArVqB+BvOA2vLWicnDzkoOQGWFJqpgpyJaqk7p0eoJEUaWiQlLLzZlJUARlVlfLlBSoOljmqACaM4MT2yezqZcszBOkzJ0xJEoAndJQonLotRS9CBaNRKmdgbemLnGTMCFKSAkLSSUboBJBa4zVFw7aRZZilKVlUDcVGjFxW/8AbFA7K4aWpQmKnEzSQCHUllJcJUQaqJDeLXNGlYSiKhy7Px0/F4qHpGHCg9Coi+rfiJCWkIGXzPWGpMrd3TXjpT4Ykpcvde/WIHUKpAc9dhlpq0KUulNDz+GBFq3vYg/OsVDmFmpdmq7x23gsS1FCQpQQpg9XajA0JcC5A5x6ZaSxFPZ36UhSZhYhQdtTw5wGFzsZPmTDKWlc1aVKdCnOQnxuxGTQu4AbhGhdme0SFfyikS1oTkyOLoFinpqHSGId4tmL2ZJnIVLWGTMSoKylSXBoXIIfzjK9t/TvE4dlYfNPCUjKXCZkvKXdDKAKWelwTarxRfpmPQpbZjmSQN0g/P3iYwOJQtwFAqarXf8ARwXjBE4udhsQDNCkzAZalFRJVlZi4zMSU6ly6RGxdiJ6pkrvSN2Y5TQ2uC3MGILCElgBRtPzAfaVWXDTT4SEqILsPCo1Iq3FolZUtnPHj1MZN9Q9uLnzP4eSMyUrUFBJBJUgtUaNlURUu/lFBH01wSMRiJ0+ZKCmO6ogkBSiSpgXdVU1Nanymu3fYbDqw86bJlplzazHTR1eJWdg5SWdtCHFYlexWGTh8OhABDByDdyXf38vKLHOWkpY1ejC9aU4XvAZl2EnSMy04ebmTLlISxSoE1W6ioipc6AANzpdFYzKoBrKI501I4FjobRlMjBT9k41JX/ylKAzgkpKMwd6AlaRo3GNNxc0lOYDdUqhtUAkn2GnGAnhKDOkdWasZ79aJyThpaTmdM0FJABSQUKCgTp01Yc40PBqBTQv+RFB+s8wJkS2LFSikDUht5w7EHdqRQgNeiDz6d7V7yRLl3yywHzHMSkqBJ65adDGgyi6QeJrGZfSGV/ImUqtZyEqswZvYxp8hBAylqH71L+p9okHswg/bpAoWXJBYildefPSHcQptOTivqDCJcsm9/YxQ7KwqElRShIzVLADMbOWv14CM8+suyQZMuclKAZasqrA5VMEtxAIFOcaTKvyjKfrjtFP8mRlOYHvQp7DfQzA3fUiLBL9kcDg50mXM/g5AJu0pJAUKFizkOCK+8W7+FlIoiWhOa7JAejVa9IqH0xxE9chKpiWA3UsGGTKlqDU1PnwIi4YqYAQSD84GMwQmG7DbOQzYSW6VFYJzKYkM28Tui4TYGoDxZJUoJqL/P1j2QBTgR8ELSgioJ+cYK8Ew6NHsN90eUdE9HzCkXBLX5uRYU4nWPCkt604AVNNBCTTi71+cY8C70dw1zSo4Xo484y29UctXemmhOhcX6esXXCbKGGOHnYcjELMta1jMAycgIycDvMLu8UNZJ6dKRZdgbVnLmSxMUtaQDKlgFDhRQ1bOGJLqdqXrF5StCwCysZlpCFEu1PCwYUuXDnrE5InJLOOLVrSIuVJypEss5Z1A8gxA5V9ofwycpbMOLGxrpwisrHhGJ6X6mCp01qAxE4bFAmhvT9okA4uX1gF4fe0I4845WHSksHBLs/K/wB4JkNHkxBfiPtFAKwGqAwpbjHInBOr/toXj3Fyy8wpqWBFhXgfT3jGdr7e2jiFZMi0ZlGktKgSUpZaUrHiTRR182gjVJ21EBTuE0Jyqobs9RZ6Pb1iD2x27kSswQsLUkBkAHiHGYUdif8A4kUih4bsHjZqiqaBLvvTFgqPQJcnza8XfYH03wyQiZN7xZYHIrKEjqAHJHByIooaUq2ptIKypCVLTnCWfu0uTmHEhJGbioDhG7bPw6UISlCWSkAJHCBdm7GlyWys4BSC1QHdn4ftB0lJJINALcfnWIBdvYwypMxYyhSEFSXLJzJqkKrQUjIezmCxWOnz8XLmISpBbKoPnJS+TxOlkhICj+DEp9Te0Cpk3+ESkEhSQW3nJG7lYOBlXXoOFbX2G2WnDYdMtKRcrK6OsqqCWHBk9ExRWJ3azEYYIE7DKQXKFqU4SClWUmWQCVpLk2dhQG4dm7W2kqdll4ZSSyViWupKTmqVAslylVC2gqb6NM3g5SHoBxHP3h+URYhrRB8/dssViCofxKVd6ktmJOUboUUpY5SSVgk3GUV0GubKlTDKkhRChkAUUlxVIejWcacYifrHg0qwRmZA6FBQVujLVjU8d1gKm3VX0uxipmEl7pDDuxzy0cdYUXrAyGD6m/PyiofVjCd5gZpIS8tSVpJB3QFJzKpUHKVj1i6YNd3+dYrP1Mkp/gZ0xQfIhZA0JKCneGUvRRvSxowIsFG+k+LJSUJZkqUTXobf5o1mTOzCvr7xgP012qJU5ctSgO8bK+pqGc0sbfe0a+NqBAJUcra6UiCfm8j8N4dkr+cNYrk7bIJBS9RmS5Zxx6Qbs/aiFAF6kuz2gJpSQ9KPwjHvrTLXmlDvApKElS0nKCCVZUqFA77wYF90lmBI2KQyhfn/ALcIzj62zFJwIQEFjOS6qMEgEivNTDyjUHn0txR/hZKVGhdumci3RMXfEJSCQLUu/tFE+kuEUjCIXlylZKjQDMl900u6Wqaxoc6U9w/CtfKMRaGQouPtEilTQJLQxbhoYeVNABcUioSqZX+n3joHdPKOij5hJ+CPSGhGYcYZXOjGNaMxc8jKFrfKkUUXCRcJArRiKcyNIvfZfAKkynmJlPRZDAKRm0UR0PQEDrmKZeYneSlgVbxYFtBSqjoItXYray1z+6WcyFlU0snK0whO8yAzBmDhqizxqRLWpy8QJoAO6AW1dJHUBxAmLnLScmSzh+LG/wC0O7KmJyMSLKAVSu8z8QwESM1JKTlZT3Iry1hYBcAQUhVi+tKW+/2ixSZtgeMV/DSgQxDLFKDzt5RIklgHYgfmh56+sQTYoAQedodKzThA+Em0r7wQmaKwDSl35X6QKuYgiwYN7VcQYpIDn0gWcgBlBnb594oHMxyxDgta/wApEonDhsocUcF4HQz8Sbw8jEQCEhwC/wCtbvzjsIopSQakvoekPJlp8yNYeMl7iotBFQxvYuTMxSMWCrvEzCpdTVJQUBIDsAN2wekWBad5xV9COBaCmdx884ZmJej1HnANJxCgCVIIbWjAPxh9U1KgLB3uOnvCQdNIcRLBcng0ADtTBpnI7tSUqBIzBQCgwL662MebC2VLkS0oQGSkkgUuo5j4QPaDEyMjsaWD/b7w5JYmukAsDKXe/wA/MJnKStJSoA1Yg2/f9oLmICktzcenz0iMEohRJsK9SdfaAquM+l2AUgpQgoUolSZiScyauAASxAszcOEAY36Vy190E4uf3SHzIWQp1FqoNMhJc1BvRqvdgtQLCoZ/zDwJoPv94DPB9MFIUmbLxqiuUp5aZqMyQygQksrg7kAXtFn2Z2aZlLVvXVk8ObVnqz2rQCJdSVP805wZhlHKPOCuw0rIDw4R5tDDy50vJMQiag3SsBQPkYdcNU0DeXx4aTMIHuIIA2bsxGHSJcofy0uyf7Q7sOQenKJaXMYUPLjApxAJAINbwqWXAa3vAOKUDvVctq8NlVA9W1pCUKNRpoXoeHnHJL29+HwRQMrCIJci/wA4x7BZw6eCfQR0B8m5nj0l/wDZrDlHKbT39/eFsRcV5iAZUIbSspIKSQRYgsR0ItBBhmYIDVeyG0kTJCFGVTNlNc5ASACTXMxIvcueUXErNRaqW0oRpqav7Rk3YTaKzmw28RWYkg+FmcAUuWLvpzjUtkYszUsSkm7lt6tAG8uEKQbkN33nFXs+nvBcpjRT6h/1gXFSgVA5S40Fj1MPO4oa3pyPz3iKJCgKAm9dYLl0U2hHC3ysQ0srZRzOyhRq1o4g6VMUSORL/r84xBJ5xqeHoYQqQFOdIHmT3D0v9qw/g5oIcGn25RQ1OlHMwsRf55Q33xBAI5BoKn+rc9IGnSgS4UzW0entEBCFB+dPtBMrFObxFYee7OqvOCTStH+UBiguZNa4rC0L4l4DUsg+ftClKqGPKAIKHFIeSB8pAkicAHN3r9of75w7iv2+CCGMSVDM7tQecNyJjEu7Ufl8aHpyyeGW8R7MS1BzfQH8wEqjEBgX5N1hS1i8QGFxSiokMyaHWvD5wiSzhVQqvqOcASpKakw1LvoReBpyxZyKhv8AMaQhMzuyczZSG9+drxQczWtSPUzWUQ1GoeBgAYkHKQQ5NjQ9BpBQmUPqATpAFTpziB5ZoA16t+8NzJzCopl99OsBY3aIQQokNQX/ALvzSAMcF7t7jX8QMmaUhnYkFtSOR0P+8VzbvaaTLKcpUVrStY7veICA5dLvlLHlumtIXsrac1cpM6UROlnNRTJXlBIBD0UotxTAWAz1EM6TQChaw5n3h9EwgcC9QYh0z+8zuyFJVUFW8KA5jlNj+sNTdvZBnUtIQWOZZACnYJKWNBoXsYYLXLVSOipL7SSgWE1DU/6nEPoWjov1pr58EekwkGPQYgU+mkctW7lypvmdt6zM/wDbq3GPHjjAIwU9UuYlaFZVA0PB6F9GY1eka9snaMmWBMVNGYSypRqStqZksLEk2DeRjHloiT7MYpErEJWsLISFEJlguotQUIprr4bRRt2zsambLTMSRlWAbud6u9/aa29ol1ulQJDv8eM67I7ZE4FQUlBSyloJcl9xxwDsz1i1jaSVpWgKJm1AFiCz15Bwb261mA7ETGWkB28Ra/71IgmTRZUK5hwrf9ogMPMT360klRSkAkUy6gEmua1eXWJfC4k1S7k1SeALgdKQwezJpBWGcOFBmtStLWg7BTSAwFDXn6RETJxK6NYB0pNknwqNi7+0SEpaK16gaUeg4l4mA+aqj6/r89oGlYkZCSbeUCYqaUKFN1y51FmLcOcMqnpCjLUAxqW0PNrBxqIuAwpBVQBzduv6Q9jZrEAaig5hj9vtESjeXmRMIAIUwILh2466QVi9Sk7xWKqLZQGo1NAW6xMBP8cSKllWDgkE2a/GFqBCSVAlQqG4dPWA5s4q3Q4WGYcxV6feEY7aTKSFGWgi7rbMNa0Yhjxi4JOVOzJUwoAx/Xyh2TiEimYMzl9OMV0Y01WQwUXQcwUhfiCXKf7klNekNbY25KkzSJoVkMskzEB2IKXSoaE5ks4aGCymekpchiTypw9oiNq7Yl4dIM2aAJgUAo0exA5UrGa9pe185ZT3RUiWzpUUsospQYEkhSQwqwq8VeSsz1BEzEBASFHNMJIGrDmSbU1ijctlYkIVkql3W5olQL7zmjFo9k7Vlyys1Qkq/qoHz5Gc2cgU5ji8ZVsjtviEJQiYrOgMDQd5lAbKklxwuHoa1hWHxQx6EpxGJUJkopCUMkZkFTGYVHxzBmLn+1A6wGtTV5xmO4eBtc6jSEYhJUlSDq7mxZ01SXoAHHWMt/8AVmJkyghakunMhLjMo5SU/wAwFdqM7cOhk9iduJipi5ikSxLly0mYCvfJNCqUDRVR4OYrAaLKwSQlwS9Lh7aCCVzQzHQhiN13qW4EtYxmQ+o5CSlMkZQ2RRN2JfMkWzacH1tAm2e0s6Zi8uHnKoQEpSXCy5LipzOGpTUQwaPidpIQpIVZboDl3UK5a0e9+kZR2vxQm4qauX/MkygkAkAJSAGAZqgLUetdIne1PaAT5cmSrIlWd5qgWCSN3de4ZT3LtFV7QbPRKnmVLmibZlJZnNGoW/3iojcRtGYVldEhQUndG6nMXUECybvRiH5xaNkze7w6JqHmKS6JQCwyVpdSlqlKFAQlJAv5l4gtsqQvKpKVImV71J8JUP6xwJ1HwtS8YtMkSgWRnz88zM4NxQsQLsIgs23O08qexVIUmaVOuZKIQpScrFBU7s7AvfKKDSFndoJypaUKmZ0JZPdMUhSAG3lpyktQ61gCZUMwJYKzZiSKbwL+pppBOEQFJ7lKQVzFpyqzEAMCGaxd76QA/wDxWbQZZVAAP5Us0AYVKXNrx0NGlOEewEO8egx7HRFegx68dHQHGOw5WlQMtRSuwIVlIenicNfjHR0WDmUhRAU9nKVUIoWcX/UQ/JxM5J75GcFLAzBmoW1XxbjHR0S3IJPYnaubInd4o94FqzTApnWQGG8Q4Ip6Ra9k9tJakLmzqTJRZIHiUhRo1ACQ7Ho8ex0WDkdtpEtc1aDNWZmXdaiWBDpKizPVmrmHNoyb27WWCZEtNGvcO6QWAbQXa/GnsdAHS+3hRJSk/wAyYiY6qDJkBqlCrgNakRmO7b4hSswmZHcd3lCkpTUpILvnsLN6R5HQ0CT+0ixiZU1E7vcol1WjuwDu5k0/p3Q56xJ7e7bT5neJBCPCkd2QU7pJUoKZ60Yi0dHQ0Q2H7TYkT04jvVKWkNvWIoCCA12EM7d2tMxE9U5bZlMzf0gUAHQCPI6AaXjZi0oSpRIQnIkPQJckDnfX8CPZk8kuSXs5L8BfUMB6R0dAJnLdIDqLPc0ALGg0rmPpDYAFdY6OgJTs3OkomqVNUtO4oIUkBQBII30kF0l+EMYXDvLzImJz7+dD5WQEirkgKCnbKKmOjoSIO2BhjNlTsNL7pCphQcyyxLHwChp+se7T7PJw0hKlzEieSXlOCcuYgKS1rPXjHR0MCZ23ZipCpOWVlUiUgkIZTS3Yk6qsH5CIrCqZb5ilzUgkNrcVFY6OgHF5vEapCiM1WJvfpWsP4zZkxG+UOgpSvMjeSAsOApQok8jHR0KBjMokZRuvxrV2NfKjR4U0BcVexqKtXhHR0A/IkApUrPLBAO6o7xt4aMTX2MD5Y6OihRDUc04R0dHQxN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60" name="AutoShape 12" descr="data:image/jpeg;base64,/9j/4AAQSkZJRgABAQAAAQABAAD/2wCEAAkGBxMTEhUTExIWFhUVGBgXGBgYGBobGxkaGhcYGBoaGBkaHSggGBomHRUYITEhJykrLi4uFx8zODMtNygtLisBCgoKDg0OFxAQGi0dHSUtLS0tLS0tLS0tLS0tLS0tLS0tLS0tLS0tLS0tLS0tLS0tLS0tLS0tLS0tLS0tLS0tLf/AABEIALgBEwMBIgACEQEDEQH/xAAcAAABBQEBAQAAAAAAAAAAAAAEAgMFBgcAAQj/xABBEAABAgQDBQcDAgQEBQUBAAABAhEAAyExBBJBBSJRYXEGEzKBkaHwB7HB0eEUI0JScoKy8RUzQ2KTFkSSosI0/8QAGQEBAQEBAQEAAAAAAAAAAAAAAAECAwUE/8QAHhEBAQEBAQADAQEBAAAAAAAAAAERAiEDEjFRQQT/2gAMAwEAAhEDEQA/AEgCF+0NA8IeRHla9ApAh4Snu/lSEJDQ8LOaCKlp+WAKCHVJzJKeIgJGKRYFz/2197Q536tDl6VPrYRb4mVVu0GxRMDoH8wcP6m0POKW8ayZqUuokDVz+Yy/a5R30wyyCgqJBHOv3Jj6f+bu3eXH5+Z+h0OSGvHpeEAUel25+nCFpSSCXDBqPx4DWPqfO4GPXjxI5QpKN0lw4IpVy+o0p+YDx4fXPKgkFtwUoA9dWuYR3PMHdzUNtSC+sTew+yWJxLKSjKgls6qNzANVU4esUREuQVEGgClZQSQA9/IVvDbMeny8aXhPplJzfzJ6yDohIT1cqKosGE7BYBB/5JWeKlqPqHA9oeDFkE6fPWPFEaO3ON8k9k8GP/ZyT/kT9yIcxHYzBEf/AMkpuSQP9MNg+fxHPGzYz6eYFdkTJR4oWfsvMIr+P+lqryMSk8EzUlP/ANkv/ph4jOXjhFlx/YPHS/8AoGYOMspV7A5vaIHFYKZLLTJa0H/vSpP3EXDTLx61HcXZtevSPZwTTKokMHcNXUCpcA6wgGIFEUhLx6evlCDFHrx6pVGYUetXPXSEPBOH2dOX4JMxf+FCj9hDAM8c8T+F7E7QmeHCTP8AMyP9ZETGG+le0FXEpH+KY/8ApBhhqjvHRqGF+jk0/wDMxSByTLKvcqH2iYw30dww8eInK6ZEj/ST7wwYtHR9AYX6X7OReUpf+KYv7AgRLYbsns+X4cLIB4lCSfUuYeD5nzDiI6PqlMiQKBCAP8IjoeHrI0IhWYAtrwFT6aQ2F1qfSn7x4pbasPSPI2PRw7Lmqq6QK0JqSNDehhCiD4q8jb0FIgcf2okIcBedQFk2po9n5RXMd2lxEzwNKSbMHJ4jMaegjfPx99fnjN755XrFY+XLG8pKeVudBFcx3bRjlkoKuat0eQvFaxOEBU4mKmpdgpTgkkAmhciv2hSJLfmO3Pwcz99c781v54cxWNnzi81ZY1ayR5Q53AIAQhSgPERVTPwFBTVokdhbGOILBJyeEqFkqIJS9LUaLH2S7GLmNMmmYgBwlIASVAvmzEbxSfVuEfTxzn544dXVIlzUgpJQFhJcuTvClFVp5c4cmSlA50y1JSaihIq9nuI1GX9N5BJqoJpQXABcgE3fiXpaLCjYqJQCUuEBIQE8AOd434wwyZhFpDkEMcp5G97RNbE7LTZ4QqqJeZQUogtT+3RXCNEm4LDISMOiSkpNCL0Jchy9z9oncJhQJWQWApSjDSlhE+0/xcV/sx2Uw0ouUha01CpgD8mFh9+cW0Ydk5qQLhpgFwzehaCsTiGAa3CJpiPxmLagrygvDTWAYXZ4jv4VSlZiHBdok5KGYnhwaJFSMnxP6QZLL9ICwq3qbQ9ImvThFQYrDhQ0gKfgiIPlopeH0l7wFeWhQhcqeTT2MTM7DpZ4EGEq4DdYuIj14GSrx4eSrrLQfxCf+D4TXCSP/Ej9IlzJGp9IbVMQnQeca2/1MiOR2dwav/ZSP/Ej9IJldm8Im2FkDpKR+kNYzbsuWHUtKRzIEVzHfUTCId8Qg/4Tm/0vD7X+mLmjBSk+FCB0SB9ocMxIjKcb9WJA8AmL6Jb/AFERA436sr/ok+al/oIm1cbevGpHCBpm1kjWPn/GfUfFr8ORI6En1JiGxPazFrvPV5MPsIno+j53aBI1ERuL7YyUeKakdVCPnCftCarxTVqfisn8wIVEw9G/Yv6lYVP/AFknpX7RC4v6ryR4c6ugb7xjmWli78aN0a/nHCQYYNOV9Wq0lL9RHRmf8LHsXBcNpdpSEJVKQ4mZ8qlGu4WJyCoD0q0VzH4ybPLzFln8ANBbT9Y8lSH3UpdzSlToB+3ODMQSp8yi6GSAobzAmhYXFXcvHDn4+efyO176v6CVhSksUsQBRuQa3KsPS5Thn6CupsBCktD0gOuXvZSVBjWm8wq/nGmUhI2MVSQoZ+9KwkSyAMwL1S9WHHrFwwGxJU2VLBkIE2XQh3cAvvEFjrd4h9jSzJnzVTN8pGVC28Q1V10frFi2VNWqzhy3XU+gEPsYt2ysNLSHZIJD0DdKRKycrUHnEPhpZy+jRMYeWwGojbJ6WmBNoyy3hPH40SWcCEYqU7HjBEDh9mJKwWYCv49ILxKcooNC7U84JJFoi8TimLHm8RTQmMAC7Gz6xylFZuX0jwqBDBjlp+fx7QjDzmU1Gc3+coipVNEpFTBJlhQZtIDRPJIA9tYIWVCjBhaKhUpO7S+sEYUuYFlTFPYWpD4IAdwOsBKImBq26QpU9hoIh1bU/pFT0+CHUyFr/qy+hioIn44JDk21J+ARA7Q7UpS4SFzFDRA//SiA3nEhO2AFFyok8y497QgbFSaKAp7/ALQFN2j2rxqsvdSEJSSHK1KUoAlnygJHufOM72n2l2jOnqkd7Mzgkd3LASaV/oD2rG+f8LS9qkNEdidiyizykKIBDqSkljQuSHtGpIj51UiZMnZJyilepm5iQWcA0Jc09RDWDw65pyoS5CVKZ6kJGYgc2FhF27X7DmYbECenOsApyLKlKMvIahaiDXeGUuLcYr5l5kGaqavvUKSlJY1Tl0UAMqktxq/mbiILM4vQOQD1FBz/AEie2CqfgpsueqQFJmJISlZSygcpehOX+k1EDztkKQE5m30BYykFnsFN4VMHbn6PYLASs38wrQlrpykvTQtS+uohilbd/h58xU11SpkwpUpAQ8sKIOZjmd3CTb+o0EQgw8TkyQK72YBRsCfMltfwYSJIYMASSzE19IIiEYXlElMlKMpEsJQyHVmShlkqP9arlrAWYCFKmgap8q+9obViOp82gEDA8WEOpwyOL9BDBnHQAQgzFcTWAN7pP9p9RHRH5Y6KF1FbcD0hyfKKAhRUlWdOahcirEK5/rArx6lYcA2NzXd4kAXYRwdREuQpQcBgVZQTQEl6A+UFbJwrqC1AFKVMoXq4aj084f27tALlSZMskgVYACtksA7PUgO4eDdkYHukkGr1JBcOOHzSJfFiSAc610f7cotOHwwaWAf6UtWxb94rOyw8wODkYuRpFx2Xh0liGJDMKVaJzNXqpXBgsBpRuRa0S+EcD3iIylHR/sP3iTk4lOV6vwaOjmflT819ILQcwZojcMm5FeX7QSibypakB2KlEqcHy9dYi8ZhCTmTVnibWdH4Q0qUGIe71H44QwViW6FEgOIPwiEqFqj7GHJ2x2spfA7yjpeA17I1Lnzv6xPQ9KZBqU34wRO2mhPFWlBz4mE4XZaQMzNxDQ/K2dvGlmPk8XALLxy1DcSEj56QqXgStRzqJYC5p1a0SCsIAKDzj2SLxcTSpMlLNYiCSCKgvZhAc5Venz8R0rEv0gDhOId3h1M59IG75wz/ADpCVzbQBh5mGQmm9CEzg7QpE8EtWKiL2jshE1BlzEZ0f2kdbG4PA6RXJPYbDglIfKynSvKXJcOFEOCHYV0EX1QBpA8zDCh8vzGtMYv2m7N4qQDMKzNtnUkNlAompL9aaCK3icKUSZc7PLPeEjKkkrS394ZhH0JMwWZ3ppyMRG0OzUufKMhalZAoKowcAg5XZ2fW8PEYPMn7oAN2JcAEGoYEGqa+vSGq1bofnl7Rrk/6bYbKtASsKZ0zM5OU6OmgNuVzwEUfaPZKdh1NNExco1zSU5gVAKISQfCpnLkFs2sXBWGjjBk7BKzsiXMAV4ApJKlCvAbxobBt0w3OwUxKghUtaVmyVJIJ6AhzY+kQDRzQZgsAuaFqSl0yk5lkAbqWLEhw75bjrD07Zi0olzO7mVoQtDAqAzHKAXUgJDksICMjodUxJJo5JYJDeVbR0FM4cy2VnKgaZWAI55qg9G1jxS9wJyAEvvAVUHBHoUtSG1WFtaa6X+cYVhlS3JmBRSxYJIDq0BJsOccXRIdnZKVzwVFgkEtSpZgw+WiwyJhQFJrQ087+/wB4r2wJH8/dUMybUZKnDEXe7cXvpFrOEIQc4ALuWJL9DSkLCCthzj3jAnKbtUGLpstIo4szG1Gs0VTs1hi9qEgcr/PWLaqQwZILmwp6vF5/E6SUzLmCh0P5jxIGagiPkzDQElyajUQapLF3Pz4IqJCQQCaV4R6pm4PDEmc45ihghJBEVC+sOy9YaYwpWIy3F4BydMevq+kNd5cNQQrOkAnjWBZyik0tqDfkPSALTMDcIdBBsz8Yj0rJVUdOQgiSW9fn3io8XSmt2f8AWPZps3m8InTg501htdQzc2gOCdA4p19YZlKVyL0D8IWpZSl28NGFzThDcsuQQGALW+N+8AVLVxAd9DHT1B3YHlCyGNtevWBJqmsa16cKPAcT/brTnWHcOsOGezGB8PLJ+0HBNefWIoiXN1N+MKM7nAiVMH8m96w0ZldIokszxxhgKoKdYcUrhpX9YI9nJoWH7wP/AAxYMz68tPxD0tTl3Yc+cOpAMAJ/DJcHLr7sR5XPrAu0Nh4eaxmykTMoKRmALAsSz8WESr0rDQUGpF0AYDYsmSjJKlpQOCQ3CpN1HrwhacOks6Uul2pahFOFCRB2nz5pA5RvOPP5xhogJ/YfAKUVHDpclzvLFTyCo6LFXh6gx0XaY+a5WzSpJKMy0pqsoA8NWLEuFOCyWdq6xGT1qQ7ghQLVFQdXcO/2hyXPKXYqSosBlLavvfjmBwhMwhWbQlJ8RJdRoSK0J41sI5NrF2Kw8rPvL3nSCwKkkMClyCzuVJZjWLSVpKiGU+ruKmwawNj5xU8HikLMmWSe+lMlKioCUco3E5U+Lebq1b5YuKdnrmJSrMQaFVPGQwoAWSAQ/mI1ianNk4cIKhlZmckvXkBQdYk5QffCrWiGw05SVJdThVM2WpYOMwa/6wfNJG6AQ5uBz14XhiC1SlVUz28jr9ofwkzOcjcT7QCjFKSMqvFQ3/ES2zEpqpr+3GAJlyfs1oWlBDJOj+lWhwy2saQ2hWW/x9H4wHkiaSWIN9Lt+kPLp7/DEdMVveIgcWt5wUtW74rUceUVCprME8fblzgY4hjWnnER2x20rC4fvUjMvMEgPxo/Ej9RFRGL2riiDLlIQhkLc6Zg7bzOf7gKhmvAaKjFJqXHrTyMLOKBN97T5rGfr7P7UJJGMlgg0G8AsVLlwQkuSG5QZg+zO0M4KsZKCQ+cpQcya+FIVxu70IZiIC7rmhTaniI8AsLFvezVhvBYXKnKVFX/AH8evOCMSaWDivOn2/aKBZ89gVEMU6U6PeE4TaMs7uYdKUildue2CZU1UpMsqWmWpOZ2AMxI1uWBfqIznA9oZyFhalqXVzvUNAHtwEQfR+GILa84HnShWlNaew9YhuzO10zpQUhQNASHe9HGtxE5iZzpIADm3B25QCUClNRr8+NCVTsoq3r85w9h1jK1j6twim/UjbysHLQEoBVMzBJKiCGCXUwFWzDXheKLXIxSVWObi2j6QuYli/p+YpvYSbO7v+cllLAUzGiTVN6vx5+94l1p8rECc4JYEgfnhClT8t78YHxhKEEsVXLC4YVoL0emsZ9ju3UwHcws8ywSCvIRUVsRfxO7ENatA0mXOpVoWmeAwJb57RlMr6ipU2WXMWpnZIBvQf1PViX8odmfUCSqWCVhKs5BQoKzBLEgugEVLU5wGpKm2IIP55vCZiTUhukZSPqTLSoBKFZG3lUpyA1p0iZwvb+VNbIVFSQVFCULUsgMPCkEHTXUQF0kTKmvqb2MPIxTKYt8+0UP/wBa4eao5JjkAKaxNTROapIZywid2biitZDNq/IN+sFWgkR5DSQ9Xj2Go+XUmrs/Bw4tr+keGWgpVmK3bcyAMVVbM9k9BxhbjKDmOexDUCWYbz1pRmjyUkf1OzXFOhNDR4w2kJOGSidIChLDEKUrvTlUkqpvBQyKSArVqB+BvOA2vLWicnDzkoOQGWFJqpgpyJaqk7p0eoJEUaWiQlLLzZlJUARlVlfLlBSoOljmqACaM4MT2yezqZcszBOkzJ0xJEoAndJQonLotRS9CBaNRKmdgbemLnGTMCFKSAkLSSUboBJBa4zVFw7aRZZilKVlUDcVGjFxW/8AbFA7K4aWpQmKnEzSQCHUllJcJUQaqJDeLXNGlYSiKhy7Px0/F4qHpGHCg9Coi+rfiJCWkIGXzPWGpMrd3TXjpT4Ykpcvde/WIHUKpAc9dhlpq0KUulNDz+GBFq3vYg/OsVDmFmpdmq7x23gsS1FCQpQQpg9XajA0JcC5A5x6ZaSxFPZ36UhSZhYhQdtTw5wGFzsZPmTDKWlc1aVKdCnOQnxuxGTQu4AbhGhdme0SFfyikS1oTkyOLoFinpqHSGId4tmL2ZJnIVLWGTMSoKylSXBoXIIfzjK9t/TvE4dlYfNPCUjKXCZkvKXdDKAKWelwTarxRfpmPQpbZjmSQN0g/P3iYwOJQtwFAqarXf8ARwXjBE4udhsQDNCkzAZalFRJVlZi4zMSU6ly6RGxdiJ6pkrvSN2Y5TQ2uC3MGILCElgBRtPzAfaVWXDTT4SEqILsPCo1Iq3FolZUtnPHj1MZN9Q9uLnzP4eSMyUrUFBJBJUgtUaNlURUu/lFBH01wSMRiJ0+ZKCmO6ogkBSiSpgXdVU1Nanymu3fYbDqw86bJlplzazHTR1eJWdg5SWdtCHFYlexWGTh8OhABDByDdyXf38vKLHOWkpY1ejC9aU4XvAZl2EnSMy04ebmTLlISxSoE1W6ioipc6AANzpdFYzKoBrKI501I4FjobRlMjBT9k41JX/ylKAzgkpKMwd6AlaRo3GNNxc0lOYDdUqhtUAkn2GnGAnhKDOkdWasZ79aJyThpaTmdM0FJABSQUKCgTp01Yc40PBqBTQv+RFB+s8wJkS2LFSikDUht5w7EHdqRQgNeiDz6d7V7yRLl3yywHzHMSkqBJ65adDGgyi6QeJrGZfSGV/ImUqtZyEqswZvYxp8hBAylqH71L+p9okHswg/bpAoWXJBYildefPSHcQptOTivqDCJcsm9/YxQ7KwqElRShIzVLADMbOWv14CM8+suyQZMuclKAZasqrA5VMEtxAIFOcaTKvyjKfrjtFP8mRlOYHvQp7DfQzA3fUiLBL9kcDg50mXM/g5AJu0pJAUKFizkOCK+8W7+FlIoiWhOa7JAejVa9IqH0xxE9chKpiWA3UsGGTKlqDU1PnwIi4YqYAQSD84GMwQmG7DbOQzYSW6VFYJzKYkM28Tui4TYGoDxZJUoJqL/P1j2QBTgR8ELSgioJ+cYK8Ew6NHsN90eUdE9HzCkXBLX5uRYU4nWPCkt604AVNNBCTTi71+cY8C70dw1zSo4Xo484y29UctXemmhOhcX6esXXCbKGGOHnYcjELMta1jMAycgIycDvMLu8UNZJ6dKRZdgbVnLmSxMUtaQDKlgFDhRQ1bOGJLqdqXrF5StCwCysZlpCFEu1PCwYUuXDnrE5InJLOOLVrSIuVJypEss5Z1A8gxA5V9ofwycpbMOLGxrpwisrHhGJ6X6mCp01qAxE4bFAmhvT9okA4uX1gF4fe0I4845WHSksHBLs/K/wB4JkNHkxBfiPtFAKwGqAwpbjHInBOr/toXj3Fyy8wpqWBFhXgfT3jGdr7e2jiFZMi0ZlGktKgSUpZaUrHiTRR182gjVJ21EBTuE0Jyqobs9RZ6Pb1iD2x27kSswQsLUkBkAHiHGYUdif8A4kUih4bsHjZqiqaBLvvTFgqPQJcnza8XfYH03wyQiZN7xZYHIrKEjqAHJHByIooaUq2ptIKypCVLTnCWfu0uTmHEhJGbioDhG7bPw6UISlCWSkAJHCBdm7GlyWys4BSC1QHdn4ftB0lJJINALcfnWIBdvYwypMxYyhSEFSXLJzJqkKrQUjIezmCxWOnz8XLmISpBbKoPnJS+TxOlkhICj+DEp9Te0Cpk3+ESkEhSQW3nJG7lYOBlXXoOFbX2G2WnDYdMtKRcrK6OsqqCWHBk9ExRWJ3azEYYIE7DKQXKFqU4SClWUmWQCVpLk2dhQG4dm7W2kqdll4ZSSyViWupKTmqVAslylVC2gqb6NM3g5SHoBxHP3h+URYhrRB8/dssViCofxKVd6ktmJOUboUUpY5SSVgk3GUV0GubKlTDKkhRChkAUUlxVIejWcacYifrHg0qwRmZA6FBQVujLVjU8d1gKm3VX0uxipmEl7pDDuxzy0cdYUXrAyGD6m/PyiofVjCd5gZpIS8tSVpJB3QFJzKpUHKVj1i6YNd3+dYrP1Mkp/gZ0xQfIhZA0JKCneGUvRRvSxowIsFG+k+LJSUJZkqUTXobf5o1mTOzCvr7xgP012qJU5ctSgO8bK+pqGc0sbfe0a+NqBAJUcra6UiCfm8j8N4dkr+cNYrk7bIJBS9RmS5Zxx6Qbs/aiFAF6kuz2gJpSQ9KPwjHvrTLXmlDvApKElS0nKCCVZUqFA77wYF90lmBI2KQyhfn/ALcIzj62zFJwIQEFjOS6qMEgEivNTDyjUHn0txR/hZKVGhdumci3RMXfEJSCQLUu/tFE+kuEUjCIXlylZKjQDMl900u6Wqaxoc6U9w/CtfKMRaGQouPtEilTQJLQxbhoYeVNABcUioSqZX+n3joHdPKOij5hJ+CPSGhGYcYZXOjGNaMxc8jKFrfKkUUXCRcJArRiKcyNIvfZfAKkynmJlPRZDAKRm0UR0PQEDrmKZeYneSlgVbxYFtBSqjoItXYray1z+6WcyFlU0snK0whO8yAzBmDhqizxqRLWpy8QJoAO6AW1dJHUBxAmLnLScmSzh+LG/wC0O7KmJyMSLKAVSu8z8QwESM1JKTlZT3Iry1hYBcAQUhVi+tKW+/2ixSZtgeMV/DSgQxDLFKDzt5RIklgHYgfmh56+sQTYoAQedodKzThA+Em0r7wQmaKwDSl35X6QKuYgiwYN7VcQYpIDn0gWcgBlBnb594oHMxyxDgta/wApEonDhsocUcF4HQz8Sbw8jEQCEhwC/wCtbvzjsIopSQakvoekPJlp8yNYeMl7iotBFQxvYuTMxSMWCrvEzCpdTVJQUBIDsAN2wekWBad5xV9COBaCmdx884ZmJej1HnANJxCgCVIIbWjAPxh9U1KgLB3uOnvCQdNIcRLBcng0ADtTBpnI7tSUqBIzBQCgwL662MebC2VLkS0oQGSkkgUuo5j4QPaDEyMjsaWD/b7w5JYmukAsDKXe/wA/MJnKStJSoA1Yg2/f9oLmICktzcenz0iMEohRJsK9SdfaAquM+l2AUgpQgoUolSZiScyauAASxAszcOEAY36Vy190E4uf3SHzIWQp1FqoNMhJc1BvRqvdgtQLCoZ/zDwJoPv94DPB9MFIUmbLxqiuUp5aZqMyQygQksrg7kAXtFn2Z2aZlLVvXVk8ObVnqz2rQCJdSVP805wZhlHKPOCuw0rIDw4R5tDDy50vJMQiag3SsBQPkYdcNU0DeXx4aTMIHuIIA2bsxGHSJcofy0uyf7Q7sOQenKJaXMYUPLjApxAJAINbwqWXAa3vAOKUDvVctq8NlVA9W1pCUKNRpoXoeHnHJL29+HwRQMrCIJci/wA4x7BZw6eCfQR0B8m5nj0l/wDZrDlHKbT39/eFsRcV5iAZUIbSspIKSQRYgsR0ItBBhmYIDVeyG0kTJCFGVTNlNc5ASACTXMxIvcueUXErNRaqW0oRpqav7Rk3YTaKzmw28RWYkg+FmcAUuWLvpzjUtkYszUsSkm7lt6tAG8uEKQbkN33nFXs+nvBcpjRT6h/1gXFSgVA5S40Fj1MPO4oa3pyPz3iKJCgKAm9dYLl0U2hHC3ysQ0srZRzOyhRq1o4g6VMUSORL/r84xBJ5xqeHoYQqQFOdIHmT3D0v9qw/g5oIcGn25RQ1OlHMwsRf55Q33xBAI5BoKn+rc9IGnSgS4UzW0entEBCFB+dPtBMrFObxFYee7OqvOCTStH+UBiguZNa4rC0L4l4DUsg+ftClKqGPKAIKHFIeSB8pAkicAHN3r9of75w7iv2+CCGMSVDM7tQecNyJjEu7Ufl8aHpyyeGW8R7MS1BzfQH8wEqjEBgX5N1hS1i8QGFxSiokMyaHWvD5wiSzhVQqvqOcASpKakw1LvoReBpyxZyKhv8AMaQhMzuyczZSG9+drxQczWtSPUzWUQ1GoeBgAYkHKQQ5NjQ9BpBQmUPqATpAFTpziB5ZoA16t+8NzJzCopl99OsBY3aIQQokNQX/ALvzSAMcF7t7jX8QMmaUhnYkFtSOR0P+8VzbvaaTLKcpUVrStY7veICA5dLvlLHlumtIXsrac1cpM6UROlnNRTJXlBIBD0UotxTAWAz1EM6TQChaw5n3h9EwgcC9QYh0z+8zuyFJVUFW8KA5jlNj+sNTdvZBnUtIQWOZZACnYJKWNBoXsYYLXLVSOipL7SSgWE1DU/6nEPoWjov1pr58EekwkGPQYgU+mkctW7lypvmdt6zM/wDbq3GPHjjAIwU9UuYlaFZVA0PB6F9GY1eka9snaMmWBMVNGYSypRqStqZksLEk2DeRjHloiT7MYpErEJWsLISFEJlguotQUIprr4bRRt2zsambLTMSRlWAbud6u9/aa29ol1ulQJDv8eM67I7ZE4FQUlBSyloJcl9xxwDsz1i1jaSVpWgKJm1AFiCz15Bwb261mA7ETGWkB28Ra/71IgmTRZUK5hwrf9ogMPMT360klRSkAkUy6gEmua1eXWJfC4k1S7k1SeALgdKQwezJpBWGcOFBmtStLWg7BTSAwFDXn6RETJxK6NYB0pNknwqNi7+0SEpaK16gaUeg4l4mA+aqj6/r89oGlYkZCSbeUCYqaUKFN1y51FmLcOcMqnpCjLUAxqW0PNrBxqIuAwpBVQBzduv6Q9jZrEAaig5hj9vtESjeXmRMIAIUwILh2466QVi9Sk7xWKqLZQGo1NAW6xMBP8cSKllWDgkE2a/GFqBCSVAlQqG4dPWA5s4q3Q4WGYcxV6feEY7aTKSFGWgi7rbMNa0Yhjxi4JOVOzJUwoAx/Xyh2TiEimYMzl9OMV0Y01WQwUXQcwUhfiCXKf7klNekNbY25KkzSJoVkMskzEB2IKXSoaE5ks4aGCymekpchiTypw9oiNq7Yl4dIM2aAJgUAo0exA5UrGa9pe185ZT3RUiWzpUUsospQYEkhSQwqwq8VeSsz1BEzEBASFHNMJIGrDmSbU1ijctlYkIVkql3W5olQL7zmjFo9k7Vlyys1Qkq/qoHz5Gc2cgU5ji8ZVsjtviEJQiYrOgMDQd5lAbKklxwuHoa1hWHxQx6EpxGJUJkopCUMkZkFTGYVHxzBmLn+1A6wGtTV5xmO4eBtc6jSEYhJUlSDq7mxZ01SXoAHHWMt/8AVmJkyghakunMhLjMo5SU/wAwFdqM7cOhk9iduJipi5ikSxLly0mYCvfJNCqUDRVR4OYrAaLKwSQlwS9Lh7aCCVzQzHQhiN13qW4EtYxmQ+o5CSlMkZQ2RRN2JfMkWzacH1tAm2e0s6Zi8uHnKoQEpSXCy5LipzOGpTUQwaPidpIQpIVZboDl3UK5a0e9+kZR2vxQm4qauX/MkygkAkAJSAGAZqgLUetdIne1PaAT5cmSrIlWd5qgWCSN3de4ZT3LtFV7QbPRKnmVLmibZlJZnNGoW/3iojcRtGYVldEhQUndG6nMXUECybvRiH5xaNkze7w6JqHmKS6JQCwyVpdSlqlKFAQlJAv5l4gtsqQvKpKVImV71J8JUP6xwJ1HwtS8YtMkSgWRnz88zM4NxQsQLsIgs23O08qexVIUmaVOuZKIQpScrFBU7s7AvfKKDSFndoJypaUKmZ0JZPdMUhSAG3lpyktQ61gCZUMwJYKzZiSKbwL+pppBOEQFJ7lKQVzFpyqzEAMCGaxd76QA/wDxWbQZZVAAP5Us0AYVKXNrx0NGlOEewEO8egx7HRFegx68dHQHGOw5WlQMtRSuwIVlIenicNfjHR0WDmUhRAU9nKVUIoWcX/UQ/JxM5J75GcFLAzBmoW1XxbjHR0S3IJPYnaubInd4o94FqzTApnWQGG8Q4Ip6Ra9k9tJakLmzqTJRZIHiUhRo1ACQ7Ho8ex0WDkdtpEtc1aDNWZmXdaiWBDpKizPVmrmHNoyb27WWCZEtNGvcO6QWAbQXa/GnsdAHS+3hRJSk/wAyYiY6qDJkBqlCrgNakRmO7b4hSswmZHcd3lCkpTUpILvnsLN6R5HQ0CT+0ixiZU1E7vcol1WjuwDu5k0/p3Q56xJ7e7bT5neJBCPCkd2QU7pJUoKZ60Yi0dHQ0Q2H7TYkT04jvVKWkNvWIoCCA12EM7d2tMxE9U5bZlMzf0gUAHQCPI6AaXjZi0oSpRIQnIkPQJckDnfX8CPZk8kuSXs5L8BfUMB6R0dAJnLdIDqLPc0ALGg0rmPpDYAFdY6OgJTs3OkomqVNUtO4oIUkBQBII30kF0l+EMYXDvLzImJz7+dD5WQEirkgKCnbKKmOjoSIO2BhjNlTsNL7pCphQcyyxLHwChp+se7T7PJw0hKlzEieSXlOCcuYgKS1rPXjHR0MCZ23ZipCpOWVlUiUgkIZTS3Yk6qsH5CIrCqZb5ilzUgkNrcVFY6OgHF5vEapCiM1WJvfpWsP4zZkxG+UOgpSvMjeSAsOApQok8jHR0KBjMokZRuvxrV2NfKjR4U0BcVexqKtXhHR0A/IkApUrPLBAO6o7xt4aMTX2MD5Y6OihRDUc04R0dHQxN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62" name="AutoShape 14" descr="data:image/jpeg;base64,/9j/4AAQSkZJRgABAQAAAQABAAD/2wCEAAkGBxMTEhUTExIWFhUVGBgXGBgYGBobGxkaGhcYGBoaGBkaHSggGBomHRUYITEhJykrLi4uFx8zODMtNygtLisBCgoKDg0OFxAQGi0dHSUtLS0tLS0tLS0tLS0tLS0tLS0tLS0tLS0tLS0tLS0tLS0tLS0tLS0tLS0tLS0tLS0tLf/AABEIALgBEwMBIgACEQEDEQH/xAAcAAABBQEBAQAAAAAAAAAAAAAEAgMFBgcAAQj/xABBEAABAgQDBQcDAgQEBQUBAAABAhEAAyExBBJBBSJRYXEGEzKBkaHwB7HB0eEUI0JScoKy8RUzQ2KTFkSSosI0/8QAGQEBAQEBAQEAAAAAAAAAAAAAAAECAwUE/8QAHhEBAQEBAQADAQEBAAAAAAAAAAERAiEDEjFRQQT/2gAMAwEAAhEDEQA/AEgCF+0NA8IeRHla9ApAh4Snu/lSEJDQ8LOaCKlp+WAKCHVJzJKeIgJGKRYFz/2197Q536tDl6VPrYRb4mVVu0GxRMDoH8wcP6m0POKW8ayZqUuokDVz+Yy/a5R30wyyCgqJBHOv3Jj6f+bu3eXH5+Z+h0OSGvHpeEAUel25+nCFpSSCXDBqPx4DWPqfO4GPXjxI5QpKN0lw4IpVy+o0p+YDx4fXPKgkFtwUoA9dWuYR3PMHdzUNtSC+sTew+yWJxLKSjKgls6qNzANVU4esUREuQVEGgClZQSQA9/IVvDbMeny8aXhPplJzfzJ6yDohIT1cqKosGE7BYBB/5JWeKlqPqHA9oeDFkE6fPWPFEaO3ON8k9k8GP/ZyT/kT9yIcxHYzBEf/AMkpuSQP9MNg+fxHPGzYz6eYFdkTJR4oWfsvMIr+P+lqryMSk8EzUlP/ANkv/ph4jOXjhFlx/YPHS/8AoGYOMspV7A5vaIHFYKZLLTJa0H/vSpP3EXDTLx61HcXZtevSPZwTTKokMHcNXUCpcA6wgGIFEUhLx6evlCDFHrx6pVGYUetXPXSEPBOH2dOX4JMxf+FCj9hDAM8c8T+F7E7QmeHCTP8AMyP9ZETGG+le0FXEpH+KY/8ApBhhqjvHRqGF+jk0/wDMxSByTLKvcqH2iYw30dww8eInK6ZEj/ST7wwYtHR9AYX6X7OReUpf+KYv7AgRLYbsns+X4cLIB4lCSfUuYeD5nzDiI6PqlMiQKBCAP8IjoeHrI0IhWYAtrwFT6aQ2F1qfSn7x4pbasPSPI2PRw7Lmqq6QK0JqSNDehhCiD4q8jb0FIgcf2okIcBedQFk2po9n5RXMd2lxEzwNKSbMHJ4jMaegjfPx99fnjN755XrFY+XLG8pKeVudBFcx3bRjlkoKuat0eQvFaxOEBU4mKmpdgpTgkkAmhciv2hSJLfmO3Pwcz99c781v54cxWNnzi81ZY1ayR5Q53AIAQhSgPERVTPwFBTVokdhbGOILBJyeEqFkqIJS9LUaLH2S7GLmNMmmYgBwlIASVAvmzEbxSfVuEfTxzn544dXVIlzUgpJQFhJcuTvClFVp5c4cmSlA50y1JSaihIq9nuI1GX9N5BJqoJpQXABcgE3fiXpaLCjYqJQCUuEBIQE8AOd434wwyZhFpDkEMcp5G97RNbE7LTZ4QqqJeZQUogtT+3RXCNEm4LDISMOiSkpNCL0Jchy9z9oncJhQJWQWApSjDSlhE+0/xcV/sx2Uw0ouUha01CpgD8mFh9+cW0Ydk5qQLhpgFwzehaCsTiGAa3CJpiPxmLagrygvDTWAYXZ4jv4VSlZiHBdok5KGYnhwaJFSMnxP6QZLL9ICwq3qbQ9ImvThFQYrDhQ0gKfgiIPlopeH0l7wFeWhQhcqeTT2MTM7DpZ4EGEq4DdYuIj14GSrx4eSrrLQfxCf+D4TXCSP/Ej9IlzJGp9IbVMQnQeca2/1MiOR2dwav/ZSP/Ej9IJldm8Im2FkDpKR+kNYzbsuWHUtKRzIEVzHfUTCId8Qg/4Tm/0vD7X+mLmjBSk+FCB0SB9ocMxIjKcb9WJA8AmL6Jb/AFERA436sr/ok+al/oIm1cbevGpHCBpm1kjWPn/GfUfFr8ORI6En1JiGxPazFrvPV5MPsIno+j53aBI1ERuL7YyUeKakdVCPnCftCarxTVqfisn8wIVEw9G/Yv6lYVP/AFknpX7RC4v6ryR4c6ugb7xjmWli78aN0a/nHCQYYNOV9Wq0lL9RHRmf8LHsXBcNpdpSEJVKQ4mZ8qlGu4WJyCoD0q0VzH4ybPLzFln8ANBbT9Y8lSH3UpdzSlToB+3ODMQSp8yi6GSAobzAmhYXFXcvHDn4+efyO176v6CVhSksUsQBRuQa3KsPS5Thn6CupsBCktD0gOuXvZSVBjWm8wq/nGmUhI2MVSQoZ+9KwkSyAMwL1S9WHHrFwwGxJU2VLBkIE2XQh3cAvvEFjrd4h9jSzJnzVTN8pGVC28Q1V10frFi2VNWqzhy3XU+gEPsYt2ysNLSHZIJD0DdKRKycrUHnEPhpZy+jRMYeWwGojbJ6WmBNoyy3hPH40SWcCEYqU7HjBEDh9mJKwWYCv49ILxKcooNC7U84JJFoi8TimLHm8RTQmMAC7Gz6xylFZuX0jwqBDBjlp+fx7QjDzmU1Gc3+coipVNEpFTBJlhQZtIDRPJIA9tYIWVCjBhaKhUpO7S+sEYUuYFlTFPYWpD4IAdwOsBKImBq26QpU9hoIh1bU/pFT0+CHUyFr/qy+hioIn44JDk21J+ARA7Q7UpS4SFzFDRA//SiA3nEhO2AFFyok8y497QgbFSaKAp7/ALQFN2j2rxqsvdSEJSSHK1KUoAlnygJHufOM72n2l2jOnqkd7Mzgkd3LASaV/oD2rG+f8LS9qkNEdidiyizykKIBDqSkljQuSHtGpIj51UiZMnZJyilepm5iQWcA0Jc09RDWDw65pyoS5CVKZ6kJGYgc2FhF27X7DmYbECenOsApyLKlKMvIahaiDXeGUuLcYr5l5kGaqavvUKSlJY1Tl0UAMqktxq/mbiILM4vQOQD1FBz/AEie2CqfgpsueqQFJmJISlZSygcpehOX+k1EDztkKQE5m30BYykFnsFN4VMHbn6PYLASs38wrQlrpykvTQtS+uohilbd/h58xU11SpkwpUpAQ8sKIOZjmd3CTb+o0EQgw8TkyQK72YBRsCfMltfwYSJIYMASSzE19IIiEYXlElMlKMpEsJQyHVmShlkqP9arlrAWYCFKmgap8q+9obViOp82gEDA8WEOpwyOL9BDBnHQAQgzFcTWAN7pP9p9RHRH5Y6KF1FbcD0hyfKKAhRUlWdOahcirEK5/rArx6lYcA2NzXd4kAXYRwdREuQpQcBgVZQTQEl6A+UFbJwrqC1AFKVMoXq4aj084f27tALlSZMskgVYACtksA7PUgO4eDdkYHukkGr1JBcOOHzSJfFiSAc610f7cotOHwwaWAf6UtWxb94rOyw8wODkYuRpFx2Xh0liGJDMKVaJzNXqpXBgsBpRuRa0S+EcD3iIylHR/sP3iTk4lOV6vwaOjmflT819ILQcwZojcMm5FeX7QSibypakB2KlEqcHy9dYi8ZhCTmTVnibWdH4Q0qUGIe71H44QwViW6FEgOIPwiEqFqj7GHJ2x2spfA7yjpeA17I1Lnzv6xPQ9KZBqU34wRO2mhPFWlBz4mE4XZaQMzNxDQ/K2dvGlmPk8XALLxy1DcSEj56QqXgStRzqJYC5p1a0SCsIAKDzj2SLxcTSpMlLNYiCSCKgvZhAc5Venz8R0rEv0gDhOId3h1M59IG75wz/ADpCVzbQBh5mGQmm9CEzg7QpE8EtWKiL2jshE1BlzEZ0f2kdbG4PA6RXJPYbDglIfKynSvKXJcOFEOCHYV0EX1QBpA8zDCh8vzGtMYv2m7N4qQDMKzNtnUkNlAompL9aaCK3icKUSZc7PLPeEjKkkrS394ZhH0JMwWZ3ppyMRG0OzUufKMhalZAoKowcAg5XZ2fW8PEYPMn7oAN2JcAEGoYEGqa+vSGq1bofnl7Rrk/6bYbKtASsKZ0zM5OU6OmgNuVzwEUfaPZKdh1NNExco1zSU5gVAKISQfCpnLkFs2sXBWGjjBk7BKzsiXMAV4ApJKlCvAbxobBt0w3OwUxKghUtaVmyVJIJ6AhzY+kQDRzQZgsAuaFqSl0yk5lkAbqWLEhw75bjrD07Zi0olzO7mVoQtDAqAzHKAXUgJDksICMjodUxJJo5JYJDeVbR0FM4cy2VnKgaZWAI55qg9G1jxS9wJyAEvvAVUHBHoUtSG1WFtaa6X+cYVhlS3JmBRSxYJIDq0BJsOccXRIdnZKVzwVFgkEtSpZgw+WiwyJhQFJrQ087+/wB4r2wJH8/dUMybUZKnDEXe7cXvpFrOEIQc4ALuWJL9DSkLCCthzj3jAnKbtUGLpstIo4szG1Gs0VTs1hi9qEgcr/PWLaqQwZILmwp6vF5/E6SUzLmCh0P5jxIGagiPkzDQElyajUQapLF3Pz4IqJCQQCaV4R6pm4PDEmc45ihghJBEVC+sOy9YaYwpWIy3F4BydMevq+kNd5cNQQrOkAnjWBZyik0tqDfkPSALTMDcIdBBsz8Yj0rJVUdOQgiSW9fn3io8XSmt2f8AWPZps3m8InTg501htdQzc2gOCdA4p19YZlKVyL0D8IWpZSl28NGFzThDcsuQQGALW+N+8AVLVxAd9DHT1B3YHlCyGNtevWBJqmsa16cKPAcT/brTnWHcOsOGezGB8PLJ+0HBNefWIoiXN1N+MKM7nAiVMH8m96w0ZldIokszxxhgKoKdYcUrhpX9YI9nJoWH7wP/AAxYMz68tPxD0tTl3Yc+cOpAMAJ/DJcHLr7sR5XPrAu0Nh4eaxmykTMoKRmALAsSz8WESr0rDQUGpF0AYDYsmSjJKlpQOCQ3CpN1HrwhacOks6Uul2pahFOFCRB2nz5pA5RvOPP5xhogJ/YfAKUVHDpclzvLFTyCo6LFXh6gx0XaY+a5WzSpJKMy0pqsoA8NWLEuFOCyWdq6xGT1qQ7ghQLVFQdXcO/2hyXPKXYqSosBlLavvfjmBwhMwhWbQlJ8RJdRoSK0J41sI5NrF2Kw8rPvL3nSCwKkkMClyCzuVJZjWLSVpKiGU+ruKmwawNj5xU8HikLMmWSe+lMlKioCUco3E5U+Lebq1b5YuKdnrmJSrMQaFVPGQwoAWSAQ/mI1ianNk4cIKhlZmckvXkBQdYk5QffCrWiGw05SVJdThVM2WpYOMwa/6wfNJG6AQ5uBz14XhiC1SlVUz28jr9ofwkzOcjcT7QCjFKSMqvFQ3/ES2zEpqpr+3GAJlyfs1oWlBDJOj+lWhwy2saQ2hWW/x9H4wHkiaSWIN9Lt+kPLp7/DEdMVveIgcWt5wUtW74rUceUVCprME8fblzgY4hjWnnER2x20rC4fvUjMvMEgPxo/Ej9RFRGL2riiDLlIQhkLc6Zg7bzOf7gKhmvAaKjFJqXHrTyMLOKBN97T5rGfr7P7UJJGMlgg0G8AsVLlwQkuSG5QZg+zO0M4KsZKCQ+cpQcya+FIVxu70IZiIC7rmhTaniI8AsLFvezVhvBYXKnKVFX/AH8evOCMSaWDivOn2/aKBZ89gVEMU6U6PeE4TaMs7uYdKUildue2CZU1UpMsqWmWpOZ2AMxI1uWBfqIznA9oZyFhalqXVzvUNAHtwEQfR+GILa84HnShWlNaew9YhuzO10zpQUhQNASHe9HGtxE5iZzpIADm3B25QCUClNRr8+NCVTsoq3r85w9h1jK1j6twim/UjbysHLQEoBVMzBJKiCGCXUwFWzDXheKLXIxSVWObi2j6QuYli/p+YpvYSbO7v+cllLAUzGiTVN6vx5+94l1p8rECc4JYEgfnhClT8t78YHxhKEEsVXLC4YVoL0emsZ9ju3UwHcws8ywSCvIRUVsRfxO7ENatA0mXOpVoWmeAwJb57RlMr6ipU2WXMWpnZIBvQf1PViX8odmfUCSqWCVhKs5BQoKzBLEgugEVLU5wGpKm2IIP55vCZiTUhukZSPqTLSoBKFZG3lUpyA1p0iZwvb+VNbIVFSQVFCULUsgMPCkEHTXUQF0kTKmvqb2MPIxTKYt8+0UP/wBa4eao5JjkAKaxNTROapIZywid2biitZDNq/IN+sFWgkR5DSQ9Xj2Go+XUmrs/Bw4tr+keGWgpVmK3bcyAMVVbM9k9BxhbjKDmOexDUCWYbz1pRmjyUkf1OzXFOhNDR4w2kJOGSidIChLDEKUrvTlUkqpvBQyKSArVqB+BvOA2vLWicnDzkoOQGWFJqpgpyJaqk7p0eoJEUaWiQlLLzZlJUARlVlfLlBSoOljmqACaM4MT2yezqZcszBOkzJ0xJEoAndJQonLotRS9CBaNRKmdgbemLnGTMCFKSAkLSSUboBJBa4zVFw7aRZZilKVlUDcVGjFxW/8AbFA7K4aWpQmKnEzSQCHUllJcJUQaqJDeLXNGlYSiKhy7Px0/F4qHpGHCg9Coi+rfiJCWkIGXzPWGpMrd3TXjpT4Ykpcvde/WIHUKpAc9dhlpq0KUulNDz+GBFq3vYg/OsVDmFmpdmq7x23gsS1FCQpQQpg9XajA0JcC5A5x6ZaSxFPZ36UhSZhYhQdtTw5wGFzsZPmTDKWlc1aVKdCnOQnxuxGTQu4AbhGhdme0SFfyikS1oTkyOLoFinpqHSGId4tmL2ZJnIVLWGTMSoKylSXBoXIIfzjK9t/TvE4dlYfNPCUjKXCZkvKXdDKAKWelwTarxRfpmPQpbZjmSQN0g/P3iYwOJQtwFAqarXf8ARwXjBE4udhsQDNCkzAZalFRJVlZi4zMSU6ly6RGxdiJ6pkrvSN2Y5TQ2uC3MGILCElgBRtPzAfaVWXDTT4SEqILsPCo1Iq3FolZUtnPHj1MZN9Q9uLnzP4eSMyUrUFBJBJUgtUaNlURUu/lFBH01wSMRiJ0+ZKCmO6ogkBSiSpgXdVU1Nanymu3fYbDqw86bJlplzazHTR1eJWdg5SWdtCHFYlexWGTh8OhABDByDdyXf38vKLHOWkpY1ejC9aU4XvAZl2EnSMy04ebmTLlISxSoE1W6ioipc6AANzpdFYzKoBrKI501I4FjobRlMjBT9k41JX/ylKAzgkpKMwd6AlaRo3GNNxc0lOYDdUqhtUAkn2GnGAnhKDOkdWasZ79aJyThpaTmdM0FJABSQUKCgTp01Yc40PBqBTQv+RFB+s8wJkS2LFSikDUht5w7EHdqRQgNeiDz6d7V7yRLl3yywHzHMSkqBJ65adDGgyi6QeJrGZfSGV/ImUqtZyEqswZvYxp8hBAylqH71L+p9okHswg/bpAoWXJBYildefPSHcQptOTivqDCJcsm9/YxQ7KwqElRShIzVLADMbOWv14CM8+suyQZMuclKAZasqrA5VMEtxAIFOcaTKvyjKfrjtFP8mRlOYHvQp7DfQzA3fUiLBL9kcDg50mXM/g5AJu0pJAUKFizkOCK+8W7+FlIoiWhOa7JAejVa9IqH0xxE9chKpiWA3UsGGTKlqDU1PnwIi4YqYAQSD84GMwQmG7DbOQzYSW6VFYJzKYkM28Tui4TYGoDxZJUoJqL/P1j2QBTgR8ELSgioJ+cYK8Ew6NHsN90eUdE9HzCkXBLX5uRYU4nWPCkt604AVNNBCTTi71+cY8C70dw1zSo4Xo484y29UctXemmhOhcX6esXXCbKGGOHnYcjELMta1jMAycgIycDvMLu8UNZJ6dKRZdgbVnLmSxMUtaQDKlgFDhRQ1bOGJLqdqXrF5StCwCysZlpCFEu1PCwYUuXDnrE5InJLOOLVrSIuVJypEss5Z1A8gxA5V9ofwycpbMOLGxrpwisrHhGJ6X6mCp01qAxE4bFAmhvT9okA4uX1gF4fe0I4845WHSksHBLs/K/wB4JkNHkxBfiPtFAKwGqAwpbjHInBOr/toXj3Fyy8wpqWBFhXgfT3jGdr7e2jiFZMi0ZlGktKgSUpZaUrHiTRR182gjVJ21EBTuE0Jyqobs9RZ6Pb1iD2x27kSswQsLUkBkAHiHGYUdif8A4kUih4bsHjZqiqaBLvvTFgqPQJcnza8XfYH03wyQiZN7xZYHIrKEjqAHJHByIooaUq2ptIKypCVLTnCWfu0uTmHEhJGbioDhG7bPw6UISlCWSkAJHCBdm7GlyWys4BSC1QHdn4ftB0lJJINALcfnWIBdvYwypMxYyhSEFSXLJzJqkKrQUjIezmCxWOnz8XLmISpBbKoPnJS+TxOlkhICj+DEp9Te0Cpk3+ESkEhSQW3nJG7lYOBlXXoOFbX2G2WnDYdMtKRcrK6OsqqCWHBk9ExRWJ3azEYYIE7DKQXKFqU4SClWUmWQCVpLk2dhQG4dm7W2kqdll4ZSSyViWupKTmqVAslylVC2gqb6NM3g5SHoBxHP3h+URYhrRB8/dssViCofxKVd6ktmJOUboUUpY5SSVgk3GUV0GubKlTDKkhRChkAUUlxVIejWcacYifrHg0qwRmZA6FBQVujLVjU8d1gKm3VX0uxipmEl7pDDuxzy0cdYUXrAyGD6m/PyiofVjCd5gZpIS8tSVpJB3QFJzKpUHKVj1i6YNd3+dYrP1Mkp/gZ0xQfIhZA0JKCneGUvRRvSxowIsFG+k+LJSUJZkqUTXobf5o1mTOzCvr7xgP012qJU5ctSgO8bK+pqGc0sbfe0a+NqBAJUcra6UiCfm8j8N4dkr+cNYrk7bIJBS9RmS5Zxx6Qbs/aiFAF6kuz2gJpSQ9KPwjHvrTLXmlDvApKElS0nKCCVZUqFA77wYF90lmBI2KQyhfn/ALcIzj62zFJwIQEFjOS6qMEgEivNTDyjUHn0txR/hZKVGhdumci3RMXfEJSCQLUu/tFE+kuEUjCIXlylZKjQDMl900u6Wqaxoc6U9w/CtfKMRaGQouPtEilTQJLQxbhoYeVNABcUioSqZX+n3joHdPKOij5hJ+CPSGhGYcYZXOjGNaMxc8jKFrfKkUUXCRcJArRiKcyNIvfZfAKkynmJlPRZDAKRm0UR0PQEDrmKZeYneSlgVbxYFtBSqjoItXYray1z+6WcyFlU0snK0whO8yAzBmDhqizxqRLWpy8QJoAO6AW1dJHUBxAmLnLScmSzh+LG/wC0O7KmJyMSLKAVSu8z8QwESM1JKTlZT3Iry1hYBcAQUhVi+tKW+/2ixSZtgeMV/DSgQxDLFKDzt5RIklgHYgfmh56+sQTYoAQedodKzThA+Em0r7wQmaKwDSl35X6QKuYgiwYN7VcQYpIDn0gWcgBlBnb594oHMxyxDgta/wApEonDhsocUcF4HQz8Sbw8jEQCEhwC/wCtbvzjsIopSQakvoekPJlp8yNYeMl7iotBFQxvYuTMxSMWCrvEzCpdTVJQUBIDsAN2wekWBad5xV9COBaCmdx884ZmJej1HnANJxCgCVIIbWjAPxh9U1KgLB3uOnvCQdNIcRLBcng0ADtTBpnI7tSUqBIzBQCgwL662MebC2VLkS0oQGSkkgUuo5j4QPaDEyMjsaWD/b7w5JYmukAsDKXe/wA/MJnKStJSoA1Yg2/f9oLmICktzcenz0iMEohRJsK9SdfaAquM+l2AUgpQgoUolSZiScyauAASxAszcOEAY36Vy190E4uf3SHzIWQp1FqoNMhJc1BvRqvdgtQLCoZ/zDwJoPv94DPB9MFIUmbLxqiuUp5aZqMyQygQksrg7kAXtFn2Z2aZlLVvXVk8ObVnqz2rQCJdSVP805wZhlHKPOCuw0rIDw4R5tDDy50vJMQiag3SsBQPkYdcNU0DeXx4aTMIHuIIA2bsxGHSJcofy0uyf7Q7sOQenKJaXMYUPLjApxAJAINbwqWXAa3vAOKUDvVctq8NlVA9W1pCUKNRpoXoeHnHJL29+HwRQMrCIJci/wA4x7BZw6eCfQR0B8m5nj0l/wDZrDlHKbT39/eFsRcV5iAZUIbSspIKSQRYgsR0ItBBhmYIDVeyG0kTJCFGVTNlNc5ASACTXMxIvcueUXErNRaqW0oRpqav7Rk3YTaKzmw28RWYkg+FmcAUuWLvpzjUtkYszUsSkm7lt6tAG8uEKQbkN33nFXs+nvBcpjRT6h/1gXFSgVA5S40Fj1MPO4oa3pyPz3iKJCgKAm9dYLl0U2hHC3ysQ0srZRzOyhRq1o4g6VMUSORL/r84xBJ5xqeHoYQqQFOdIHmT3D0v9qw/g5oIcGn25RQ1OlHMwsRf55Q33xBAI5BoKn+rc9IGnSgS4UzW0entEBCFB+dPtBMrFObxFYee7OqvOCTStH+UBiguZNa4rC0L4l4DUsg+ftClKqGPKAIKHFIeSB8pAkicAHN3r9of75w7iv2+CCGMSVDM7tQecNyJjEu7Ufl8aHpyyeGW8R7MS1BzfQH8wEqjEBgX5N1hS1i8QGFxSiokMyaHWvD5wiSzhVQqvqOcASpKakw1LvoReBpyxZyKhv8AMaQhMzuyczZSG9+drxQczWtSPUzWUQ1GoeBgAYkHKQQ5NjQ9BpBQmUPqATpAFTpziB5ZoA16t+8NzJzCopl99OsBY3aIQQokNQX/ALvzSAMcF7t7jX8QMmaUhnYkFtSOR0P+8VzbvaaTLKcpUVrStY7veICA5dLvlLHlumtIXsrac1cpM6UROlnNRTJXlBIBD0UotxTAWAz1EM6TQChaw5n3h9EwgcC9QYh0z+8zuyFJVUFW8KA5jlNj+sNTdvZBnUtIQWOZZACnYJKWNBoXsYYLXLVSOipL7SSgWE1DU/6nEPoWjov1pr58EekwkGPQYgU+mkctW7lypvmdt6zM/wDbq3GPHjjAIwU9UuYlaFZVA0PB6F9GY1eka9snaMmWBMVNGYSypRqStqZksLEk2DeRjHloiT7MYpErEJWsLISFEJlguotQUIprr4bRRt2zsambLTMSRlWAbud6u9/aa29ol1ulQJDv8eM67I7ZE4FQUlBSyloJcl9xxwDsz1i1jaSVpWgKJm1AFiCz15Bwb261mA7ETGWkB28Ra/71IgmTRZUK5hwrf9ogMPMT360klRSkAkUy6gEmua1eXWJfC4k1S7k1SeALgdKQwezJpBWGcOFBmtStLWg7BTSAwFDXn6RETJxK6NYB0pNknwqNi7+0SEpaK16gaUeg4l4mA+aqj6/r89oGlYkZCSbeUCYqaUKFN1y51FmLcOcMqnpCjLUAxqW0PNrBxqIuAwpBVQBzduv6Q9jZrEAaig5hj9vtESjeXmRMIAIUwILh2466QVi9Sk7xWKqLZQGo1NAW6xMBP8cSKllWDgkE2a/GFqBCSVAlQqG4dPWA5s4q3Q4WGYcxV6feEY7aTKSFGWgi7rbMNa0Yhjxi4JOVOzJUwoAx/Xyh2TiEimYMzl9OMV0Y01WQwUXQcwUhfiCXKf7klNekNbY25KkzSJoVkMskzEB2IKXSoaE5ks4aGCymekpchiTypw9oiNq7Yl4dIM2aAJgUAo0exA5UrGa9pe185ZT3RUiWzpUUsospQYEkhSQwqwq8VeSsz1BEzEBASFHNMJIGrDmSbU1ijctlYkIVkql3W5olQL7zmjFo9k7Vlyys1Qkq/qoHz5Gc2cgU5ji8ZVsjtviEJQiYrOgMDQd5lAbKklxwuHoa1hWHxQx6EpxGJUJkopCUMkZkFTGYVHxzBmLn+1A6wGtTV5xmO4eBtc6jSEYhJUlSDq7mxZ01SXoAHHWMt/8AVmJkyghakunMhLjMo5SU/wAwFdqM7cOhk9iduJipi5ikSxLly0mYCvfJNCqUDRVR4OYrAaLKwSQlwS9Lh7aCCVzQzHQhiN13qW4EtYxmQ+o5CSlMkZQ2RRN2JfMkWzacH1tAm2e0s6Zi8uHnKoQEpSXCy5LipzOGpTUQwaPidpIQpIVZboDl3UK5a0e9+kZR2vxQm4qauX/MkygkAkAJSAGAZqgLUetdIne1PaAT5cmSrIlWd5qgWCSN3de4ZT3LtFV7QbPRKnmVLmibZlJZnNGoW/3iojcRtGYVldEhQUndG6nMXUECybvRiH5xaNkze7w6JqHmKS6JQCwyVpdSlqlKFAQlJAv5l4gtsqQvKpKVImV71J8JUP6xwJ1HwtS8YtMkSgWRnz88zM4NxQsQLsIgs23O08qexVIUmaVOuZKIQpScrFBU7s7AvfKKDSFndoJypaUKmZ0JZPdMUhSAG3lpyktQ61gCZUMwJYKzZiSKbwL+pppBOEQFJ7lKQVzFpyqzEAMCGaxd76QA/wDxWbQZZVAAP5Us0AYVKXNrx0NGlOEewEO8egx7HRFegx68dHQHGOw5WlQMtRSuwIVlIenicNfjHR0WDmUhRAU9nKVUIoWcX/UQ/JxM5J75GcFLAzBmoW1XxbjHR0S3IJPYnaubInd4o94FqzTApnWQGG8Q4Ip6Ra9k9tJakLmzqTJRZIHiUhRo1ACQ7Ho8ex0WDkdtpEtc1aDNWZmXdaiWBDpKizPVmrmHNoyb27WWCZEtNGvcO6QWAbQXa/GnsdAHS+3hRJSk/wAyYiY6qDJkBqlCrgNakRmO7b4hSswmZHcd3lCkpTUpILvnsLN6R5HQ0CT+0ixiZU1E7vcol1WjuwDu5k0/p3Q56xJ7e7bT5neJBCPCkd2QU7pJUoKZ60Yi0dHQ0Q2H7TYkT04jvVKWkNvWIoCCA12EM7d2tMxE9U5bZlMzf0gUAHQCPI6AaXjZi0oSpRIQnIkPQJckDnfX8CPZk8kuSXs5L8BfUMB6R0dAJnLdIDqLPc0ALGg0rmPpDYAFdY6OgJTs3OkomqVNUtO4oIUkBQBII30kF0l+EMYXDvLzImJz7+dD5WQEirkgKCnbKKmOjoSIO2BhjNlTsNL7pCphQcyyxLHwChp+se7T7PJw0hKlzEieSXlOCcuYgKS1rPXjHR0MCZ23ZipCpOWVlUiUgkIZTS3Yk6qsH5CIrCqZb5ilzUgkNrcVFY6OgHF5vEapCiM1WJvfpWsP4zZkxG+UOgpSvMjeSAsOApQok8jHR0KBjMokZRuvxrV2NfKjR4U0BcVexqKtXhHR0A/IkApUrPLBAO6o7xt4aMTX2MD5Y6OihRDUc04R0dHQxN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64" name="AutoShape 16" descr="data:image/jpeg;base64,/9j/4AAQSkZJRgABAQAAAQABAAD/2wCEAAkGBxMTEhUTExIWFhUVGBgXGBgYGBobGxkaGhcYGBoaGBkaHSggGBomHRUYITEhJykrLi4uFx8zODMtNygtLisBCgoKDg0OFxAQGi0dHSUtLS0tLS0tLS0tLS0tLS0tLS0tLS0tLS0tLS0tLS0tLS0tLS0tLS0tLS0tLS0tLS0tLf/AABEIALgBEwMBIgACEQEDEQH/xAAcAAABBQEBAQAAAAAAAAAAAAAEAgMFBgcAAQj/xABBEAABAgQDBQcDAgQEBQUBAAABAhEAAyExBBJBBSJRYXEGEzKBkaHwB7HB0eEUI0JScoKy8RUzQ2KTFkSSosI0/8QAGQEBAQEBAQEAAAAAAAAAAAAAAAECAwUE/8QAHhEBAQEBAQADAQEBAAAAAAAAAAERAiEDEjFRQQT/2gAMAwEAAhEDEQA/AEgCF+0NA8IeRHla9ApAh4Snu/lSEJDQ8LOaCKlp+WAKCHVJzJKeIgJGKRYFz/2197Q536tDl6VPrYRb4mVVu0GxRMDoH8wcP6m0POKW8ayZqUuokDVz+Yy/a5R30wyyCgqJBHOv3Jj6f+bu3eXH5+Z+h0OSGvHpeEAUel25+nCFpSSCXDBqPx4DWPqfO4GPXjxI5QpKN0lw4IpVy+o0p+YDx4fXPKgkFtwUoA9dWuYR3PMHdzUNtSC+sTew+yWJxLKSjKgls6qNzANVU4esUREuQVEGgClZQSQA9/IVvDbMeny8aXhPplJzfzJ6yDohIT1cqKosGE7BYBB/5JWeKlqPqHA9oeDFkE6fPWPFEaO3ON8k9k8GP/ZyT/kT9yIcxHYzBEf/AMkpuSQP9MNg+fxHPGzYz6eYFdkTJR4oWfsvMIr+P+lqryMSk8EzUlP/ANkv/ph4jOXjhFlx/YPHS/8AoGYOMspV7A5vaIHFYKZLLTJa0H/vSpP3EXDTLx61HcXZtevSPZwTTKokMHcNXUCpcA6wgGIFEUhLx6evlCDFHrx6pVGYUetXPXSEPBOH2dOX4JMxf+FCj9hDAM8c8T+F7E7QmeHCTP8AMyP9ZETGG+le0FXEpH+KY/8ApBhhqjvHRqGF+jk0/wDMxSByTLKvcqH2iYw30dww8eInK6ZEj/ST7wwYtHR9AYX6X7OReUpf+KYv7AgRLYbsns+X4cLIB4lCSfUuYeD5nzDiI6PqlMiQKBCAP8IjoeHrI0IhWYAtrwFT6aQ2F1qfSn7x4pbasPSPI2PRw7Lmqq6QK0JqSNDehhCiD4q8jb0FIgcf2okIcBedQFk2po9n5RXMd2lxEzwNKSbMHJ4jMaegjfPx99fnjN755XrFY+XLG8pKeVudBFcx3bRjlkoKuat0eQvFaxOEBU4mKmpdgpTgkkAmhciv2hSJLfmO3Pwcz99c781v54cxWNnzi81ZY1ayR5Q53AIAQhSgPERVTPwFBTVokdhbGOILBJyeEqFkqIJS9LUaLH2S7GLmNMmmYgBwlIASVAvmzEbxSfVuEfTxzn544dXVIlzUgpJQFhJcuTvClFVp5c4cmSlA50y1JSaihIq9nuI1GX9N5BJqoJpQXABcgE3fiXpaLCjYqJQCUuEBIQE8AOd434wwyZhFpDkEMcp5G97RNbE7LTZ4QqqJeZQUogtT+3RXCNEm4LDISMOiSkpNCL0Jchy9z9oncJhQJWQWApSjDSlhE+0/xcV/sx2Uw0ouUha01CpgD8mFh9+cW0Ydk5qQLhpgFwzehaCsTiGAa3CJpiPxmLagrygvDTWAYXZ4jv4VSlZiHBdok5KGYnhwaJFSMnxP6QZLL9ICwq3qbQ9ImvThFQYrDhQ0gKfgiIPlopeH0l7wFeWhQhcqeTT2MTM7DpZ4EGEq4DdYuIj14GSrx4eSrrLQfxCf+D4TXCSP/Ej9IlzJGp9IbVMQnQeca2/1MiOR2dwav/ZSP/Ej9IJldm8Im2FkDpKR+kNYzbsuWHUtKRzIEVzHfUTCId8Qg/4Tm/0vD7X+mLmjBSk+FCB0SB9ocMxIjKcb9WJA8AmL6Jb/AFERA436sr/ok+al/oIm1cbevGpHCBpm1kjWPn/GfUfFr8ORI6En1JiGxPazFrvPV5MPsIno+j53aBI1ERuL7YyUeKakdVCPnCftCarxTVqfisn8wIVEw9G/Yv6lYVP/AFknpX7RC4v6ryR4c6ugb7xjmWli78aN0a/nHCQYYNOV9Wq0lL9RHRmf8LHsXBcNpdpSEJVKQ4mZ8qlGu4WJyCoD0q0VzH4ybPLzFln8ANBbT9Y8lSH3UpdzSlToB+3ODMQSp8yi6GSAobzAmhYXFXcvHDn4+efyO176v6CVhSksUsQBRuQa3KsPS5Thn6CupsBCktD0gOuXvZSVBjWm8wq/nGmUhI2MVSQoZ+9KwkSyAMwL1S9WHHrFwwGxJU2VLBkIE2XQh3cAvvEFjrd4h9jSzJnzVTN8pGVC28Q1V10frFi2VNWqzhy3XU+gEPsYt2ysNLSHZIJD0DdKRKycrUHnEPhpZy+jRMYeWwGojbJ6WmBNoyy3hPH40SWcCEYqU7HjBEDh9mJKwWYCv49ILxKcooNC7U84JJFoi8TimLHm8RTQmMAC7Gz6xylFZuX0jwqBDBjlp+fx7QjDzmU1Gc3+coipVNEpFTBJlhQZtIDRPJIA9tYIWVCjBhaKhUpO7S+sEYUuYFlTFPYWpD4IAdwOsBKImBq26QpU9hoIh1bU/pFT0+CHUyFr/qy+hioIn44JDk21J+ARA7Q7UpS4SFzFDRA//SiA3nEhO2AFFyok8y497QgbFSaKAp7/ALQFN2j2rxqsvdSEJSSHK1KUoAlnygJHufOM72n2l2jOnqkd7Mzgkd3LASaV/oD2rG+f8LS9qkNEdidiyizykKIBDqSkljQuSHtGpIj51UiZMnZJyilepm5iQWcA0Jc09RDWDw65pyoS5CVKZ6kJGYgc2FhF27X7DmYbECenOsApyLKlKMvIahaiDXeGUuLcYr5l5kGaqavvUKSlJY1Tl0UAMqktxq/mbiILM4vQOQD1FBz/AEie2CqfgpsueqQFJmJISlZSygcpehOX+k1EDztkKQE5m30BYykFnsFN4VMHbn6PYLASs38wrQlrpykvTQtS+uohilbd/h58xU11SpkwpUpAQ8sKIOZjmd3CTb+o0EQgw8TkyQK72YBRsCfMltfwYSJIYMASSzE19IIiEYXlElMlKMpEsJQyHVmShlkqP9arlrAWYCFKmgap8q+9obViOp82gEDA8WEOpwyOL9BDBnHQAQgzFcTWAN7pP9p9RHRH5Y6KF1FbcD0hyfKKAhRUlWdOahcirEK5/rArx6lYcA2NzXd4kAXYRwdREuQpQcBgVZQTQEl6A+UFbJwrqC1AFKVMoXq4aj084f27tALlSZMskgVYACtksA7PUgO4eDdkYHukkGr1JBcOOHzSJfFiSAc610f7cotOHwwaWAf6UtWxb94rOyw8wODkYuRpFx2Xh0liGJDMKVaJzNXqpXBgsBpRuRa0S+EcD3iIylHR/sP3iTk4lOV6vwaOjmflT819ILQcwZojcMm5FeX7QSibypakB2KlEqcHy9dYi8ZhCTmTVnibWdH4Q0qUGIe71H44QwViW6FEgOIPwiEqFqj7GHJ2x2spfA7yjpeA17I1Lnzv6xPQ9KZBqU34wRO2mhPFWlBz4mE4XZaQMzNxDQ/K2dvGlmPk8XALLxy1DcSEj56QqXgStRzqJYC5p1a0SCsIAKDzj2SLxcTSpMlLNYiCSCKgvZhAc5Venz8R0rEv0gDhOId3h1M59IG75wz/ADpCVzbQBh5mGQmm9CEzg7QpE8EtWKiL2jshE1BlzEZ0f2kdbG4PA6RXJPYbDglIfKynSvKXJcOFEOCHYV0EX1QBpA8zDCh8vzGtMYv2m7N4qQDMKzNtnUkNlAompL9aaCK3icKUSZc7PLPeEjKkkrS394ZhH0JMwWZ3ppyMRG0OzUufKMhalZAoKowcAg5XZ2fW8PEYPMn7oAN2JcAEGoYEGqa+vSGq1bofnl7Rrk/6bYbKtASsKZ0zM5OU6OmgNuVzwEUfaPZKdh1NNExco1zSU5gVAKISQfCpnLkFs2sXBWGjjBk7BKzsiXMAV4ApJKlCvAbxobBt0w3OwUxKghUtaVmyVJIJ6AhzY+kQDRzQZgsAuaFqSl0yk5lkAbqWLEhw75bjrD07Zi0olzO7mVoQtDAqAzHKAXUgJDksICMjodUxJJo5JYJDeVbR0FM4cy2VnKgaZWAI55qg9G1jxS9wJyAEvvAVUHBHoUtSG1WFtaa6X+cYVhlS3JmBRSxYJIDq0BJsOccXRIdnZKVzwVFgkEtSpZgw+WiwyJhQFJrQ087+/wB4r2wJH8/dUMybUZKnDEXe7cXvpFrOEIQc4ALuWJL9DSkLCCthzj3jAnKbtUGLpstIo4szG1Gs0VTs1hi9qEgcr/PWLaqQwZILmwp6vF5/E6SUzLmCh0P5jxIGagiPkzDQElyajUQapLF3Pz4IqJCQQCaV4R6pm4PDEmc45ihghJBEVC+sOy9YaYwpWIy3F4BydMevq+kNd5cNQQrOkAnjWBZyik0tqDfkPSALTMDcIdBBsz8Yj0rJVUdOQgiSW9fn3io8XSmt2f8AWPZps3m8InTg501htdQzc2gOCdA4p19YZlKVyL0D8IWpZSl28NGFzThDcsuQQGALW+N+8AVLVxAd9DHT1B3YHlCyGNtevWBJqmsa16cKPAcT/brTnWHcOsOGezGB8PLJ+0HBNefWIoiXN1N+MKM7nAiVMH8m96w0ZldIokszxxhgKoKdYcUrhpX9YI9nJoWH7wP/AAxYMz68tPxD0tTl3Yc+cOpAMAJ/DJcHLr7sR5XPrAu0Nh4eaxmykTMoKRmALAsSz8WESr0rDQUGpF0AYDYsmSjJKlpQOCQ3CpN1HrwhacOks6Uul2pahFOFCRB2nz5pA5RvOPP5xhogJ/YfAKUVHDpclzvLFTyCo6LFXh6gx0XaY+a5WzSpJKMy0pqsoA8NWLEuFOCyWdq6xGT1qQ7ghQLVFQdXcO/2hyXPKXYqSosBlLavvfjmBwhMwhWbQlJ8RJdRoSK0J41sI5NrF2Kw8rPvL3nSCwKkkMClyCzuVJZjWLSVpKiGU+ruKmwawNj5xU8HikLMmWSe+lMlKioCUco3E5U+Lebq1b5YuKdnrmJSrMQaFVPGQwoAWSAQ/mI1ianNk4cIKhlZmckvXkBQdYk5QffCrWiGw05SVJdThVM2WpYOMwa/6wfNJG6AQ5uBz14XhiC1SlVUz28jr9ofwkzOcjcT7QCjFKSMqvFQ3/ES2zEpqpr+3GAJlyfs1oWlBDJOj+lWhwy2saQ2hWW/x9H4wHkiaSWIN9Lt+kPLp7/DEdMVveIgcWt5wUtW74rUceUVCprME8fblzgY4hjWnnER2x20rC4fvUjMvMEgPxo/Ej9RFRGL2riiDLlIQhkLc6Zg7bzOf7gKhmvAaKjFJqXHrTyMLOKBN97T5rGfr7P7UJJGMlgg0G8AsVLlwQkuSG5QZg+zO0M4KsZKCQ+cpQcya+FIVxu70IZiIC7rmhTaniI8AsLFvezVhvBYXKnKVFX/AH8evOCMSaWDivOn2/aKBZ89gVEMU6U6PeE4TaMs7uYdKUildue2CZU1UpMsqWmWpOZ2AMxI1uWBfqIznA9oZyFhalqXVzvUNAHtwEQfR+GILa84HnShWlNaew9YhuzO10zpQUhQNASHe9HGtxE5iZzpIADm3B25QCUClNRr8+NCVTsoq3r85w9h1jK1j6twim/UjbysHLQEoBVMzBJKiCGCXUwFWzDXheKLXIxSVWObi2j6QuYli/p+YpvYSbO7v+cllLAUzGiTVN6vx5+94l1p8rECc4JYEgfnhClT8t78YHxhKEEsVXLC4YVoL0emsZ9ju3UwHcws8ywSCvIRUVsRfxO7ENatA0mXOpVoWmeAwJb57RlMr6ipU2WXMWpnZIBvQf1PViX8odmfUCSqWCVhKs5BQoKzBLEgugEVLU5wGpKm2IIP55vCZiTUhukZSPqTLSoBKFZG3lUpyA1p0iZwvb+VNbIVFSQVFCULUsgMPCkEHTXUQF0kTKmvqb2MPIxTKYt8+0UP/wBa4eao5JjkAKaxNTROapIZywid2biitZDNq/IN+sFWgkR5DSQ9Xj2Go+XUmrs/Bw4tr+keGWgpVmK3bcyAMVVbM9k9BxhbjKDmOexDUCWYbz1pRmjyUkf1OzXFOhNDR4w2kJOGSidIChLDEKUrvTlUkqpvBQyKSArVqB+BvOA2vLWicnDzkoOQGWFJqpgpyJaqk7p0eoJEUaWiQlLLzZlJUARlVlfLlBSoOljmqACaM4MT2yezqZcszBOkzJ0xJEoAndJQonLotRS9CBaNRKmdgbemLnGTMCFKSAkLSSUboBJBa4zVFw7aRZZilKVlUDcVGjFxW/8AbFA7K4aWpQmKnEzSQCHUllJcJUQaqJDeLXNGlYSiKhy7Px0/F4qHpGHCg9Coi+rfiJCWkIGXzPWGpMrd3TXjpT4Ykpcvde/WIHUKpAc9dhlpq0KUulNDz+GBFq3vYg/OsVDmFmpdmq7x23gsS1FCQpQQpg9XajA0JcC5A5x6ZaSxFPZ36UhSZhYhQdtTw5wGFzsZPmTDKWlc1aVKdCnOQnxuxGTQu4AbhGhdme0SFfyikS1oTkyOLoFinpqHSGId4tmL2ZJnIVLWGTMSoKylSXBoXIIfzjK9t/TvE4dlYfNPCUjKXCZkvKXdDKAKWelwTarxRfpmPQpbZjmSQN0g/P3iYwOJQtwFAqarXf8ARwXjBE4udhsQDNCkzAZalFRJVlZi4zMSU6ly6RGxdiJ6pkrvSN2Y5TQ2uC3MGILCElgBRtPzAfaVWXDTT4SEqILsPCo1Iq3FolZUtnPHj1MZN9Q9uLnzP4eSMyUrUFBJBJUgtUaNlURUu/lFBH01wSMRiJ0+ZKCmO6ogkBSiSpgXdVU1Nanymu3fYbDqw86bJlplzazHTR1eJWdg5SWdtCHFYlexWGTh8OhABDByDdyXf38vKLHOWkpY1ejC9aU4XvAZl2EnSMy04ebmTLlISxSoE1W6ioipc6AANzpdFYzKoBrKI501I4FjobRlMjBT9k41JX/ylKAzgkpKMwd6AlaRo3GNNxc0lOYDdUqhtUAkn2GnGAnhKDOkdWasZ79aJyThpaTmdM0FJABSQUKCgTp01Yc40PBqBTQv+RFB+s8wJkS2LFSikDUht5w7EHdqRQgNeiDz6d7V7yRLl3yywHzHMSkqBJ65adDGgyi6QeJrGZfSGV/ImUqtZyEqswZvYxp8hBAylqH71L+p9okHswg/bpAoWXJBYildefPSHcQptOTivqDCJcsm9/YxQ7KwqElRShIzVLADMbOWv14CM8+suyQZMuclKAZasqrA5VMEtxAIFOcaTKvyjKfrjtFP8mRlOYHvQp7DfQzA3fUiLBL9kcDg50mXM/g5AJu0pJAUKFizkOCK+8W7+FlIoiWhOa7JAejVa9IqH0xxE9chKpiWA3UsGGTKlqDU1PnwIi4YqYAQSD84GMwQmG7DbOQzYSW6VFYJzKYkM28Tui4TYGoDxZJUoJqL/P1j2QBTgR8ELSgioJ+cYK8Ew6NHsN90eUdE9HzCkXBLX5uRYU4nWPCkt604AVNNBCTTi71+cY8C70dw1zSo4Xo484y29UctXemmhOhcX6esXXCbKGGOHnYcjELMta1jMAycgIycDvMLu8UNZJ6dKRZdgbVnLmSxMUtaQDKlgFDhRQ1bOGJLqdqXrF5StCwCysZlpCFEu1PCwYUuXDnrE5InJLOOLVrSIuVJypEss5Z1A8gxA5V9ofwycpbMOLGxrpwisrHhGJ6X6mCp01qAxE4bFAmhvT9okA4uX1gF4fe0I4845WHSksHBLs/K/wB4JkNHkxBfiPtFAKwGqAwpbjHInBOr/toXj3Fyy8wpqWBFhXgfT3jGdr7e2jiFZMi0ZlGktKgSUpZaUrHiTRR182gjVJ21EBTuE0Jyqobs9RZ6Pb1iD2x27kSswQsLUkBkAHiHGYUdif8A4kUih4bsHjZqiqaBLvvTFgqPQJcnza8XfYH03wyQiZN7xZYHIrKEjqAHJHByIooaUq2ptIKypCVLTnCWfu0uTmHEhJGbioDhG7bPw6UISlCWSkAJHCBdm7GlyWys4BSC1QHdn4ftB0lJJINALcfnWIBdvYwypMxYyhSEFSXLJzJqkKrQUjIezmCxWOnz8XLmISpBbKoPnJS+TxOlkhICj+DEp9Te0Cpk3+ESkEhSQW3nJG7lYOBlXXoOFbX2G2WnDYdMtKRcrK6OsqqCWHBk9ExRWJ3azEYYIE7DKQXKFqU4SClWUmWQCVpLk2dhQG4dm7W2kqdll4ZSSyViWupKTmqVAslylVC2gqb6NM3g5SHoBxHP3h+URYhrRB8/dssViCofxKVd6ktmJOUboUUpY5SSVgk3GUV0GubKlTDKkhRChkAUUlxVIejWcacYifrHg0qwRmZA6FBQVujLVjU8d1gKm3VX0uxipmEl7pDDuxzy0cdYUXrAyGD6m/PyiofVjCd5gZpIS8tSVpJB3QFJzKpUHKVj1i6YNd3+dYrP1Mkp/gZ0xQfIhZA0JKCneGUvRRvSxowIsFG+k+LJSUJZkqUTXobf5o1mTOzCvr7xgP012qJU5ctSgO8bK+pqGc0sbfe0a+NqBAJUcra6UiCfm8j8N4dkr+cNYrk7bIJBS9RmS5Zxx6Qbs/aiFAF6kuz2gJpSQ9KPwjHvrTLXmlDvApKElS0nKCCVZUqFA77wYF90lmBI2KQyhfn/ALcIzj62zFJwIQEFjOS6qMEgEivNTDyjUHn0txR/hZKVGhdumci3RMXfEJSCQLUu/tFE+kuEUjCIXlylZKjQDMl900u6Wqaxoc6U9w/CtfKMRaGQouPtEilTQJLQxbhoYeVNABcUioSqZX+n3joHdPKOij5hJ+CPSGhGYcYZXOjGNaMxc8jKFrfKkUUXCRcJArRiKcyNIvfZfAKkynmJlPRZDAKRm0UR0PQEDrmKZeYneSlgVbxYFtBSqjoItXYray1z+6WcyFlU0snK0whO8yAzBmDhqizxqRLWpy8QJoAO6AW1dJHUBxAmLnLScmSzh+LG/wC0O7KmJyMSLKAVSu8z8QwESM1JKTlZT3Iry1hYBcAQUhVi+tKW+/2ixSZtgeMV/DSgQxDLFKDzt5RIklgHYgfmh56+sQTYoAQedodKzThA+Em0r7wQmaKwDSl35X6QKuYgiwYN7VcQYpIDn0gWcgBlBnb594oHMxyxDgta/wApEonDhsocUcF4HQz8Sbw8jEQCEhwC/wCtbvzjsIopSQakvoekPJlp8yNYeMl7iotBFQxvYuTMxSMWCrvEzCpdTVJQUBIDsAN2wekWBad5xV9COBaCmdx884ZmJej1HnANJxCgCVIIbWjAPxh9U1KgLB3uOnvCQdNIcRLBcng0ADtTBpnI7tSUqBIzBQCgwL662MebC2VLkS0oQGSkkgUuo5j4QPaDEyMjsaWD/b7w5JYmukAsDKXe/wA/MJnKStJSoA1Yg2/f9oLmICktzcenz0iMEohRJsK9SdfaAquM+l2AUgpQgoUolSZiScyauAASxAszcOEAY36Vy190E4uf3SHzIWQp1FqoNMhJc1BvRqvdgtQLCoZ/zDwJoPv94DPB9MFIUmbLxqiuUp5aZqMyQygQksrg7kAXtFn2Z2aZlLVvXVk8ObVnqz2rQCJdSVP805wZhlHKPOCuw0rIDw4R5tDDy50vJMQiag3SsBQPkYdcNU0DeXx4aTMIHuIIA2bsxGHSJcofy0uyf7Q7sOQenKJaXMYUPLjApxAJAINbwqWXAa3vAOKUDvVctq8NlVA9W1pCUKNRpoXoeHnHJL29+HwRQMrCIJci/wA4x7BZw6eCfQR0B8m5nj0l/wDZrDlHKbT39/eFsRcV5iAZUIbSspIKSQRYgsR0ItBBhmYIDVeyG0kTJCFGVTNlNc5ASACTXMxIvcueUXErNRaqW0oRpqav7Rk3YTaKzmw28RWYkg+FmcAUuWLvpzjUtkYszUsSkm7lt6tAG8uEKQbkN33nFXs+nvBcpjRT6h/1gXFSgVA5S40Fj1MPO4oa3pyPz3iKJCgKAm9dYLl0U2hHC3ysQ0srZRzOyhRq1o4g6VMUSORL/r84xBJ5xqeHoYQqQFOdIHmT3D0v9qw/g5oIcGn25RQ1OlHMwsRf55Q33xBAI5BoKn+rc9IGnSgS4UzW0entEBCFB+dPtBMrFObxFYee7OqvOCTStH+UBiguZNa4rC0L4l4DUsg+ftClKqGPKAIKHFIeSB8pAkicAHN3r9of75w7iv2+CCGMSVDM7tQecNyJjEu7Ufl8aHpyyeGW8R7MS1BzfQH8wEqjEBgX5N1hS1i8QGFxSiokMyaHWvD5wiSzhVQqvqOcASpKakw1LvoReBpyxZyKhv8AMaQhMzuyczZSG9+drxQczWtSPUzWUQ1GoeBgAYkHKQQ5NjQ9BpBQmUPqATpAFTpziB5ZoA16t+8NzJzCopl99OsBY3aIQQokNQX/ALvzSAMcF7t7jX8QMmaUhnYkFtSOR0P+8VzbvaaTLKcpUVrStY7veICA5dLvlLHlumtIXsrac1cpM6UROlnNRTJXlBIBD0UotxTAWAz1EM6TQChaw5n3h9EwgcC9QYh0z+8zuyFJVUFW8KA5jlNj+sNTdvZBnUtIQWOZZACnYJKWNBoXsYYLXLVSOipL7SSgWE1DU/6nEPoWjov1pr58EekwkGPQYgU+mkctW7lypvmdt6zM/wDbq3GPHjjAIwU9UuYlaFZVA0PB6F9GY1eka9snaMmWBMVNGYSypRqStqZksLEk2DeRjHloiT7MYpErEJWsLISFEJlguotQUIprr4bRRt2zsambLTMSRlWAbud6u9/aa29ol1ulQJDv8eM67I7ZE4FQUlBSyloJcl9xxwDsz1i1jaSVpWgKJm1AFiCz15Bwb261mA7ETGWkB28Ra/71IgmTRZUK5hwrf9ogMPMT360klRSkAkUy6gEmua1eXWJfC4k1S7k1SeALgdKQwezJpBWGcOFBmtStLWg7BTSAwFDXn6RETJxK6NYB0pNknwqNi7+0SEpaK16gaUeg4l4mA+aqj6/r89oGlYkZCSbeUCYqaUKFN1y51FmLcOcMqnpCjLUAxqW0PNrBxqIuAwpBVQBzduv6Q9jZrEAaig5hj9vtESjeXmRMIAIUwILh2466QVi9Sk7xWKqLZQGo1NAW6xMBP8cSKllWDgkE2a/GFqBCSVAlQqG4dPWA5s4q3Q4WGYcxV6feEY7aTKSFGWgi7rbMNa0Yhjxi4JOVOzJUwoAx/Xyh2TiEimYMzl9OMV0Y01WQwUXQcwUhfiCXKf7klNekNbY25KkzSJoVkMskzEB2IKXSoaE5ks4aGCymekpchiTypw9oiNq7Yl4dIM2aAJgUAo0exA5UrGa9pe185ZT3RUiWzpUUsospQYEkhSQwqwq8VeSsz1BEzEBASFHNMJIGrDmSbU1ijctlYkIVkql3W5olQL7zmjFo9k7Vlyys1Qkq/qoHz5Gc2cgU5ji8ZVsjtviEJQiYrOgMDQd5lAbKklxwuHoa1hWHxQx6EpxGJUJkopCUMkZkFTGYVHxzBmLn+1A6wGtTV5xmO4eBtc6jSEYhJUlSDq7mxZ01SXoAHHWMt/8AVmJkyghakunMhLjMo5SU/wAwFdqM7cOhk9iduJipi5ikSxLly0mYCvfJNCqUDRVR4OYrAaLKwSQlwS9Lh7aCCVzQzHQhiN13qW4EtYxmQ+o5CSlMkZQ2RRN2JfMkWzacH1tAm2e0s6Zi8uHnKoQEpSXCy5LipzOGpTUQwaPidpIQpIVZboDl3UK5a0e9+kZR2vxQm4qauX/MkygkAkAJSAGAZqgLUetdIne1PaAT5cmSrIlWd5qgWCSN3de4ZT3LtFV7QbPRKnmVLmibZlJZnNGoW/3iojcRtGYVldEhQUndG6nMXUECybvRiH5xaNkze7w6JqHmKS6JQCwyVpdSlqlKFAQlJAv5l4gtsqQvKpKVImV71J8JUP6xwJ1HwtS8YtMkSgWRnz88zM4NxQsQLsIgs23O08qexVIUmaVOuZKIQpScrFBU7s7AvfKKDSFndoJypaUKmZ0JZPdMUhSAG3lpyktQ61gCZUMwJYKzZiSKbwL+pppBOEQFJ7lKQVzFpyqzEAMCGaxd76QA/wDxWbQZZVAAP5Us0AYVKXNrx0NGlOEewEO8egx7HRFegx68dHQHGOw5WlQMtRSuwIVlIenicNfjHR0WDmUhRAU9nKVUIoWcX/UQ/JxM5J75GcFLAzBmoW1XxbjHR0S3IJPYnaubInd4o94FqzTApnWQGG8Q4Ip6Ra9k9tJakLmzqTJRZIHiUhRo1ACQ7Ho8ex0WDkdtpEtc1aDNWZmXdaiWBDpKizPVmrmHNoyb27WWCZEtNGvcO6QWAbQXa/GnsdAHS+3hRJSk/wAyYiY6qDJkBqlCrgNakRmO7b4hSswmZHcd3lCkpTUpILvnsLN6R5HQ0CT+0ixiZU1E7vcol1WjuwDu5k0/p3Q56xJ7e7bT5neJBCPCkd2QU7pJUoKZ60Yi0dHQ0Q2H7TYkT04jvVKWkNvWIoCCA12EM7d2tMxE9U5bZlMzf0gUAHQCPI6AaXjZi0oSpRIQnIkPQJckDnfX8CPZk8kuSXs5L8BfUMB6R0dAJnLdIDqLPc0ALGg0rmPpDYAFdY6OgJTs3OkomqVNUtO4oIUkBQBII30kF0l+EMYXDvLzImJz7+dD5WQEirkgKCnbKKmOjoSIO2BhjNlTsNL7pCphQcyyxLHwChp+se7T7PJw0hKlzEieSXlOCcuYgKS1rPXjHR0MCZ23ZipCpOWVlUiUgkIZTS3Yk6qsH5CIrCqZb5ilzUgkNrcVFY6OgHF5vEapCiM1WJvfpWsP4zZkxG+UOgpSvMjeSAsOApQok8jHR0KBjMokZRuvxrV2NfKjR4U0BcVexqKtXhHR0A/IkApUrPLBAO6o7xt4aMTX2MD5Y6OihRDUc04R0dHQxN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66" name="AutoShape 18" descr="data:image/jpeg;base64,/9j/4AAQSkZJRgABAQAAAQABAAD/2wCEAAkGBxMTEhUTExIWFhUVGBgXGBgYGBobGxkaGhcYGBoaGBkaHSggGBomHRUYITEhJykrLi4uFx8zODMtNygtLisBCgoKDg0OFxAQGi0dHSUtLS0tLS0tLS0tLS0tLS0tLS0tLS0tLS0tLS0tLS0tLS0tLS0tLS0tLS0tLS0tLS0tLf/AABEIALgBEwMBIgACEQEDEQH/xAAcAAABBQEBAQAAAAAAAAAAAAAEAgMFBgcAAQj/xABBEAABAgQDBQcDAgQEBQUBAAABAhEAAyExBBJBBSJRYXEGEzKBkaHwB7HB0eEUI0JScoKy8RUzQ2KTFkSSosI0/8QAGQEBAQEBAQEAAAAAAAAAAAAAAAECAwUE/8QAHhEBAQEBAQADAQEBAAAAAAAAAAERAiEDEjFRQQT/2gAMAwEAAhEDEQA/AEgCF+0NA8IeRHla9ApAh4Snu/lSEJDQ8LOaCKlp+WAKCHVJzJKeIgJGKRYFz/2197Q536tDl6VPrYRb4mVVu0GxRMDoH8wcP6m0POKW8ayZqUuokDVz+Yy/a5R30wyyCgqJBHOv3Jj6f+bu3eXH5+Z+h0OSGvHpeEAUel25+nCFpSSCXDBqPx4DWPqfO4GPXjxI5QpKN0lw4IpVy+o0p+YDx4fXPKgkFtwUoA9dWuYR3PMHdzUNtSC+sTew+yWJxLKSjKgls6qNzANVU4esUREuQVEGgClZQSQA9/IVvDbMeny8aXhPplJzfzJ6yDohIT1cqKosGE7BYBB/5JWeKlqPqHA9oeDFkE6fPWPFEaO3ON8k9k8GP/ZyT/kT9yIcxHYzBEf/AMkpuSQP9MNg+fxHPGzYz6eYFdkTJR4oWfsvMIr+P+lqryMSk8EzUlP/ANkv/ph4jOXjhFlx/YPHS/8AoGYOMspV7A5vaIHFYKZLLTJa0H/vSpP3EXDTLx61HcXZtevSPZwTTKokMHcNXUCpcA6wgGIFEUhLx6evlCDFHrx6pVGYUetXPXSEPBOH2dOX4JMxf+FCj9hDAM8c8T+F7E7QmeHCTP8AMyP9ZETGG+le0FXEpH+KY/8ApBhhqjvHRqGF+jk0/wDMxSByTLKvcqH2iYw30dww8eInK6ZEj/ST7wwYtHR9AYX6X7OReUpf+KYv7AgRLYbsns+X4cLIB4lCSfUuYeD5nzDiI6PqlMiQKBCAP8IjoeHrI0IhWYAtrwFT6aQ2F1qfSn7x4pbasPSPI2PRw7Lmqq6QK0JqSNDehhCiD4q8jb0FIgcf2okIcBedQFk2po9n5RXMd2lxEzwNKSbMHJ4jMaegjfPx99fnjN755XrFY+XLG8pKeVudBFcx3bRjlkoKuat0eQvFaxOEBU4mKmpdgpTgkkAmhciv2hSJLfmO3Pwcz99c781v54cxWNnzi81ZY1ayR5Q53AIAQhSgPERVTPwFBTVokdhbGOILBJyeEqFkqIJS9LUaLH2S7GLmNMmmYgBwlIASVAvmzEbxSfVuEfTxzn544dXVIlzUgpJQFhJcuTvClFVp5c4cmSlA50y1JSaihIq9nuI1GX9N5BJqoJpQXABcgE3fiXpaLCjYqJQCUuEBIQE8AOd434wwyZhFpDkEMcp5G97RNbE7LTZ4QqqJeZQUogtT+3RXCNEm4LDISMOiSkpNCL0Jchy9z9oncJhQJWQWApSjDSlhE+0/xcV/sx2Uw0ouUha01CpgD8mFh9+cW0Ydk5qQLhpgFwzehaCsTiGAa3CJpiPxmLagrygvDTWAYXZ4jv4VSlZiHBdok5KGYnhwaJFSMnxP6QZLL9ICwq3qbQ9ImvThFQYrDhQ0gKfgiIPlopeH0l7wFeWhQhcqeTT2MTM7DpZ4EGEq4DdYuIj14GSrx4eSrrLQfxCf+D4TXCSP/Ej9IlzJGp9IbVMQnQeca2/1MiOR2dwav/ZSP/Ej9IJldm8Im2FkDpKR+kNYzbsuWHUtKRzIEVzHfUTCId8Qg/4Tm/0vD7X+mLmjBSk+FCB0SB9ocMxIjKcb9WJA8AmL6Jb/AFERA436sr/ok+al/oIm1cbevGpHCBpm1kjWPn/GfUfFr8ORI6En1JiGxPazFrvPV5MPsIno+j53aBI1ERuL7YyUeKakdVCPnCftCarxTVqfisn8wIVEw9G/Yv6lYVP/AFknpX7RC4v6ryR4c6ugb7xjmWli78aN0a/nHCQYYNOV9Wq0lL9RHRmf8LHsXBcNpdpSEJVKQ4mZ8qlGu4WJyCoD0q0VzH4ybPLzFln8ANBbT9Y8lSH3UpdzSlToB+3ODMQSp8yi6GSAobzAmhYXFXcvHDn4+efyO176v6CVhSksUsQBRuQa3KsPS5Thn6CupsBCktD0gOuXvZSVBjWm8wq/nGmUhI2MVSQoZ+9KwkSyAMwL1S9WHHrFwwGxJU2VLBkIE2XQh3cAvvEFjrd4h9jSzJnzVTN8pGVC28Q1V10frFi2VNWqzhy3XU+gEPsYt2ysNLSHZIJD0DdKRKycrUHnEPhpZy+jRMYeWwGojbJ6WmBNoyy3hPH40SWcCEYqU7HjBEDh9mJKwWYCv49ILxKcooNC7U84JJFoi8TimLHm8RTQmMAC7Gz6xylFZuX0jwqBDBjlp+fx7QjDzmU1Gc3+coipVNEpFTBJlhQZtIDRPJIA9tYIWVCjBhaKhUpO7S+sEYUuYFlTFPYWpD4IAdwOsBKImBq26QpU9hoIh1bU/pFT0+CHUyFr/qy+hioIn44JDk21J+ARA7Q7UpS4SFzFDRA//SiA3nEhO2AFFyok8y497QgbFSaKAp7/ALQFN2j2rxqsvdSEJSSHK1KUoAlnygJHufOM72n2l2jOnqkd7Mzgkd3LASaV/oD2rG+f8LS9qkNEdidiyizykKIBDqSkljQuSHtGpIj51UiZMnZJyilepm5iQWcA0Jc09RDWDw65pyoS5CVKZ6kJGYgc2FhF27X7DmYbECenOsApyLKlKMvIahaiDXeGUuLcYr5l5kGaqavvUKSlJY1Tl0UAMqktxq/mbiILM4vQOQD1FBz/AEie2CqfgpsueqQFJmJISlZSygcpehOX+k1EDztkKQE5m30BYykFnsFN4VMHbn6PYLASs38wrQlrpykvTQtS+uohilbd/h58xU11SpkwpUpAQ8sKIOZjmd3CTb+o0EQgw8TkyQK72YBRsCfMltfwYSJIYMASSzE19IIiEYXlElMlKMpEsJQyHVmShlkqP9arlrAWYCFKmgap8q+9obViOp82gEDA8WEOpwyOL9BDBnHQAQgzFcTWAN7pP9p9RHRH5Y6KF1FbcD0hyfKKAhRUlWdOahcirEK5/rArx6lYcA2NzXd4kAXYRwdREuQpQcBgVZQTQEl6A+UFbJwrqC1AFKVMoXq4aj084f27tALlSZMskgVYACtksA7PUgO4eDdkYHukkGr1JBcOOHzSJfFiSAc610f7cotOHwwaWAf6UtWxb94rOyw8wODkYuRpFx2Xh0liGJDMKVaJzNXqpXBgsBpRuRa0S+EcD3iIylHR/sP3iTk4lOV6vwaOjmflT819ILQcwZojcMm5FeX7QSibypakB2KlEqcHy9dYi8ZhCTmTVnibWdH4Q0qUGIe71H44QwViW6FEgOIPwiEqFqj7GHJ2x2spfA7yjpeA17I1Lnzv6xPQ9KZBqU34wRO2mhPFWlBz4mE4XZaQMzNxDQ/K2dvGlmPk8XALLxy1DcSEj56QqXgStRzqJYC5p1a0SCsIAKDzj2SLxcTSpMlLNYiCSCKgvZhAc5Venz8R0rEv0gDhOId3h1M59IG75wz/ADpCVzbQBh5mGQmm9CEzg7QpE8EtWKiL2jshE1BlzEZ0f2kdbG4PA6RXJPYbDglIfKynSvKXJcOFEOCHYV0EX1QBpA8zDCh8vzGtMYv2m7N4qQDMKzNtnUkNlAompL9aaCK3icKUSZc7PLPeEjKkkrS394ZhH0JMwWZ3ppyMRG0OzUufKMhalZAoKowcAg5XZ2fW8PEYPMn7oAN2JcAEGoYEGqa+vSGq1bofnl7Rrk/6bYbKtASsKZ0zM5OU6OmgNuVzwEUfaPZKdh1NNExco1zSU5gVAKISQfCpnLkFs2sXBWGjjBk7BKzsiXMAV4ApJKlCvAbxobBt0w3OwUxKghUtaVmyVJIJ6AhzY+kQDRzQZgsAuaFqSl0yk5lkAbqWLEhw75bjrD07Zi0olzO7mVoQtDAqAzHKAXUgJDksICMjodUxJJo5JYJDeVbR0FM4cy2VnKgaZWAI55qg9G1jxS9wJyAEvvAVUHBHoUtSG1WFtaa6X+cYVhlS3JmBRSxYJIDq0BJsOccXRIdnZKVzwVFgkEtSpZgw+WiwyJhQFJrQ087+/wB4r2wJH8/dUMybUZKnDEXe7cXvpFrOEIQc4ALuWJL9DSkLCCthzj3jAnKbtUGLpstIo4szG1Gs0VTs1hi9qEgcr/PWLaqQwZILmwp6vF5/E6SUzLmCh0P5jxIGagiPkzDQElyajUQapLF3Pz4IqJCQQCaV4R6pm4PDEmc45ihghJBEVC+sOy9YaYwpWIy3F4BydMevq+kNd5cNQQrOkAnjWBZyik0tqDfkPSALTMDcIdBBsz8Yj0rJVUdOQgiSW9fn3io8XSmt2f8AWPZps3m8InTg501htdQzc2gOCdA4p19YZlKVyL0D8IWpZSl28NGFzThDcsuQQGALW+N+8AVLVxAd9DHT1B3YHlCyGNtevWBJqmsa16cKPAcT/brTnWHcOsOGezGB8PLJ+0HBNefWIoiXN1N+MKM7nAiVMH8m96w0ZldIokszxxhgKoKdYcUrhpX9YI9nJoWH7wP/AAxYMz68tPxD0tTl3Yc+cOpAMAJ/DJcHLr7sR5XPrAu0Nh4eaxmykTMoKRmALAsSz8WESr0rDQUGpF0AYDYsmSjJKlpQOCQ3CpN1HrwhacOks6Uul2pahFOFCRB2nz5pA5RvOPP5xhogJ/YfAKUVHDpclzvLFTyCo6LFXh6gx0XaY+a5WzSpJKMy0pqsoA8NWLEuFOCyWdq6xGT1qQ7ghQLVFQdXcO/2hyXPKXYqSosBlLavvfjmBwhMwhWbQlJ8RJdRoSK0J41sI5NrF2Kw8rPvL3nSCwKkkMClyCzuVJZjWLSVpKiGU+ruKmwawNj5xU8HikLMmWSe+lMlKioCUco3E5U+Lebq1b5YuKdnrmJSrMQaFVPGQwoAWSAQ/mI1ianNk4cIKhlZmckvXkBQdYk5QffCrWiGw05SVJdThVM2WpYOMwa/6wfNJG6AQ5uBz14XhiC1SlVUz28jr9ofwkzOcjcT7QCjFKSMqvFQ3/ES2zEpqpr+3GAJlyfs1oWlBDJOj+lWhwy2saQ2hWW/x9H4wHkiaSWIN9Lt+kPLp7/DEdMVveIgcWt5wUtW74rUceUVCprME8fblzgY4hjWnnER2x20rC4fvUjMvMEgPxo/Ej9RFRGL2riiDLlIQhkLc6Zg7bzOf7gKhmvAaKjFJqXHrTyMLOKBN97T5rGfr7P7UJJGMlgg0G8AsVLlwQkuSG5QZg+zO0M4KsZKCQ+cpQcya+FIVxu70IZiIC7rmhTaniI8AsLFvezVhvBYXKnKVFX/AH8evOCMSaWDivOn2/aKBZ89gVEMU6U6PeE4TaMs7uYdKUildue2CZU1UpMsqWmWpOZ2AMxI1uWBfqIznA9oZyFhalqXVzvUNAHtwEQfR+GILa84HnShWlNaew9YhuzO10zpQUhQNASHe9HGtxE5iZzpIADm3B25QCUClNRr8+NCVTsoq3r85w9h1jK1j6twim/UjbysHLQEoBVMzBJKiCGCXUwFWzDXheKLXIxSVWObi2j6QuYli/p+YpvYSbO7v+cllLAUzGiTVN6vx5+94l1p8rECc4JYEgfnhClT8t78YHxhKEEsVXLC4YVoL0emsZ9ju3UwHcws8ywSCvIRUVsRfxO7ENatA0mXOpVoWmeAwJb57RlMr6ipU2WXMWpnZIBvQf1PViX8odmfUCSqWCVhKs5BQoKzBLEgugEVLU5wGpKm2IIP55vCZiTUhukZSPqTLSoBKFZG3lUpyA1p0iZwvb+VNbIVFSQVFCULUsgMPCkEHTXUQF0kTKmvqb2MPIxTKYt8+0UP/wBa4eao5JjkAKaxNTROapIZywid2biitZDNq/IN+sFWgkR5DSQ9Xj2Go+XUmrs/Bw4tr+keGWgpVmK3bcyAMVVbM9k9BxhbjKDmOexDUCWYbz1pRmjyUkf1OzXFOhNDR4w2kJOGSidIChLDEKUrvTlUkqpvBQyKSArVqB+BvOA2vLWicnDzkoOQGWFJqpgpyJaqk7p0eoJEUaWiQlLLzZlJUARlVlfLlBSoOljmqACaM4MT2yezqZcszBOkzJ0xJEoAndJQonLotRS9CBaNRKmdgbemLnGTMCFKSAkLSSUboBJBa4zVFw7aRZZilKVlUDcVGjFxW/8AbFA7K4aWpQmKnEzSQCHUllJcJUQaqJDeLXNGlYSiKhy7Px0/F4qHpGHCg9Coi+rfiJCWkIGXzPWGpMrd3TXjpT4Ykpcvde/WIHUKpAc9dhlpq0KUulNDz+GBFq3vYg/OsVDmFmpdmq7x23gsS1FCQpQQpg9XajA0JcC5A5x6ZaSxFPZ36UhSZhYhQdtTw5wGFzsZPmTDKWlc1aVKdCnOQnxuxGTQu4AbhGhdme0SFfyikS1oTkyOLoFinpqHSGId4tmL2ZJnIVLWGTMSoKylSXBoXIIfzjK9t/TvE4dlYfNPCUjKXCZkvKXdDKAKWelwTarxRfpmPQpbZjmSQN0g/P3iYwOJQtwFAqarXf8ARwXjBE4udhsQDNCkzAZalFRJVlZi4zMSU6ly6RGxdiJ6pkrvSN2Y5TQ2uC3MGILCElgBRtPzAfaVWXDTT4SEqILsPCo1Iq3FolZUtnPHj1MZN9Q9uLnzP4eSMyUrUFBJBJUgtUaNlURUu/lFBH01wSMRiJ0+ZKCmO6ogkBSiSpgXdVU1Nanymu3fYbDqw86bJlplzazHTR1eJWdg5SWdtCHFYlexWGTh8OhABDByDdyXf38vKLHOWkpY1ejC9aU4XvAZl2EnSMy04ebmTLlISxSoE1W6ioipc6AANzpdFYzKoBrKI501I4FjobRlMjBT9k41JX/ylKAzgkpKMwd6AlaRo3GNNxc0lOYDdUqhtUAkn2GnGAnhKDOkdWasZ79aJyThpaTmdM0FJABSQUKCgTp01Yc40PBqBTQv+RFB+s8wJkS2LFSikDUht5w7EHdqRQgNeiDz6d7V7yRLl3yywHzHMSkqBJ65adDGgyi6QeJrGZfSGV/ImUqtZyEqswZvYxp8hBAylqH71L+p9okHswg/bpAoWXJBYildefPSHcQptOTivqDCJcsm9/YxQ7KwqElRShIzVLADMbOWv14CM8+suyQZMuclKAZasqrA5VMEtxAIFOcaTKvyjKfrjtFP8mRlOYHvQp7DfQzA3fUiLBL9kcDg50mXM/g5AJu0pJAUKFizkOCK+8W7+FlIoiWhOa7JAejVa9IqH0xxE9chKpiWA3UsGGTKlqDU1PnwIi4YqYAQSD84GMwQmG7DbOQzYSW6VFYJzKYkM28Tui4TYGoDxZJUoJqL/P1j2QBTgR8ELSgioJ+cYK8Ew6NHsN90eUdE9HzCkXBLX5uRYU4nWPCkt604AVNNBCTTi71+cY8C70dw1zSo4Xo484y29UctXemmhOhcX6esXXCbKGGOHnYcjELMta1jMAycgIycDvMLu8UNZJ6dKRZdgbVnLmSxMUtaQDKlgFDhRQ1bOGJLqdqXrF5StCwCysZlpCFEu1PCwYUuXDnrE5InJLOOLVrSIuVJypEss5Z1A8gxA5V9ofwycpbMOLGxrpwisrHhGJ6X6mCp01qAxE4bFAmhvT9okA4uX1gF4fe0I4845WHSksHBLs/K/wB4JkNHkxBfiPtFAKwGqAwpbjHInBOr/toXj3Fyy8wpqWBFhXgfT3jGdr7e2jiFZMi0ZlGktKgSUpZaUrHiTRR182gjVJ21EBTuE0Jyqobs9RZ6Pb1iD2x27kSswQsLUkBkAHiHGYUdif8A4kUih4bsHjZqiqaBLvvTFgqPQJcnza8XfYH03wyQiZN7xZYHIrKEjqAHJHByIooaUq2ptIKypCVLTnCWfu0uTmHEhJGbioDhG7bPw6UISlCWSkAJHCBdm7GlyWys4BSC1QHdn4ftB0lJJINALcfnWIBdvYwypMxYyhSEFSXLJzJqkKrQUjIezmCxWOnz8XLmISpBbKoPnJS+TxOlkhICj+DEp9Te0Cpk3+ESkEhSQW3nJG7lYOBlXXoOFbX2G2WnDYdMtKRcrK6OsqqCWHBk9ExRWJ3azEYYIE7DKQXKFqU4SClWUmWQCVpLk2dhQG4dm7W2kqdll4ZSSyViWupKTmqVAslylVC2gqb6NM3g5SHoBxHP3h+URYhrRB8/dssViCofxKVd6ktmJOUboUUpY5SSVgk3GUV0GubKlTDKkhRChkAUUlxVIejWcacYifrHg0qwRmZA6FBQVujLVjU8d1gKm3VX0uxipmEl7pDDuxzy0cdYUXrAyGD6m/PyiofVjCd5gZpIS8tSVpJB3QFJzKpUHKVj1i6YNd3+dYrP1Mkp/gZ0xQfIhZA0JKCneGUvRRvSxowIsFG+k+LJSUJZkqUTXobf5o1mTOzCvr7xgP012qJU5ctSgO8bK+pqGc0sbfe0a+NqBAJUcra6UiCfm8j8N4dkr+cNYrk7bIJBS9RmS5Zxx6Qbs/aiFAF6kuz2gJpSQ9KPwjHvrTLXmlDvApKElS0nKCCVZUqFA77wYF90lmBI2KQyhfn/ALcIzj62zFJwIQEFjOS6qMEgEivNTDyjUHn0txR/hZKVGhdumci3RMXfEJSCQLUu/tFE+kuEUjCIXlylZKjQDMl900u6Wqaxoc6U9w/CtfKMRaGQouPtEilTQJLQxbhoYeVNABcUioSqZX+n3joHdPKOij5hJ+CPSGhGYcYZXOjGNaMxc8jKFrfKkUUXCRcJArRiKcyNIvfZfAKkynmJlPRZDAKRm0UR0PQEDrmKZeYneSlgVbxYFtBSqjoItXYray1z+6WcyFlU0snK0whO8yAzBmDhqizxqRLWpy8QJoAO6AW1dJHUBxAmLnLScmSzh+LG/wC0O7KmJyMSLKAVSu8z8QwESM1JKTlZT3Iry1hYBcAQUhVi+tKW+/2ixSZtgeMV/DSgQxDLFKDzt5RIklgHYgfmh56+sQTYoAQedodKzThA+Em0r7wQmaKwDSl35X6QKuYgiwYN7VcQYpIDn0gWcgBlBnb594oHMxyxDgta/wApEonDhsocUcF4HQz8Sbw8jEQCEhwC/wCtbvzjsIopSQakvoekPJlp8yNYeMl7iotBFQxvYuTMxSMWCrvEzCpdTVJQUBIDsAN2wekWBad5xV9COBaCmdx884ZmJej1HnANJxCgCVIIbWjAPxh9U1KgLB3uOnvCQdNIcRLBcng0ADtTBpnI7tSUqBIzBQCgwL662MebC2VLkS0oQGSkkgUuo5j4QPaDEyMjsaWD/b7w5JYmukAsDKXe/wA/MJnKStJSoA1Yg2/f9oLmICktzcenz0iMEohRJsK9SdfaAquM+l2AUgpQgoUolSZiScyauAASxAszcOEAY36Vy190E4uf3SHzIWQp1FqoNMhJc1BvRqvdgtQLCoZ/zDwJoPv94DPB9MFIUmbLxqiuUp5aZqMyQygQksrg7kAXtFn2Z2aZlLVvXVk8ObVnqz2rQCJdSVP805wZhlHKPOCuw0rIDw4R5tDDy50vJMQiag3SsBQPkYdcNU0DeXx4aTMIHuIIA2bsxGHSJcofy0uyf7Q7sOQenKJaXMYUPLjApxAJAINbwqWXAa3vAOKUDvVctq8NlVA9W1pCUKNRpoXoeHnHJL29+HwRQMrCIJci/wA4x7BZw6eCfQR0B8m5nj0l/wDZrDlHKbT39/eFsRcV5iAZUIbSspIKSQRYgsR0ItBBhmYIDVeyG0kTJCFGVTNlNc5ASACTXMxIvcueUXErNRaqW0oRpqav7Rk3YTaKzmw28RWYkg+FmcAUuWLvpzjUtkYszUsSkm7lt6tAG8uEKQbkN33nFXs+nvBcpjRT6h/1gXFSgVA5S40Fj1MPO4oa3pyPz3iKJCgKAm9dYLl0U2hHC3ysQ0srZRzOyhRq1o4g6VMUSORL/r84xBJ5xqeHoYQqQFOdIHmT3D0v9qw/g5oIcGn25RQ1OlHMwsRf55Q33xBAI5BoKn+rc9IGnSgS4UzW0entEBCFB+dPtBMrFObxFYee7OqvOCTStH+UBiguZNa4rC0L4l4DUsg+ftClKqGPKAIKHFIeSB8pAkicAHN3r9of75w7iv2+CCGMSVDM7tQecNyJjEu7Ufl8aHpyyeGW8R7MS1BzfQH8wEqjEBgX5N1hS1i8QGFxSiokMyaHWvD5wiSzhVQqvqOcASpKakw1LvoReBpyxZyKhv8AMaQhMzuyczZSG9+drxQczWtSPUzWUQ1GoeBgAYkHKQQ5NjQ9BpBQmUPqATpAFTpziB5ZoA16t+8NzJzCopl99OsBY3aIQQokNQX/ALvzSAMcF7t7jX8QMmaUhnYkFtSOR0P+8VzbvaaTLKcpUVrStY7veICA5dLvlLHlumtIXsrac1cpM6UROlnNRTJXlBIBD0UotxTAWAz1EM6TQChaw5n3h9EwgcC9QYh0z+8zuyFJVUFW8KA5jlNj+sNTdvZBnUtIQWOZZACnYJKWNBoXsYYLXLVSOipL7SSgWE1DU/6nEPoWjov1pr58EekwkGPQYgU+mkctW7lypvmdt6zM/wDbq3GPHjjAIwU9UuYlaFZVA0PB6F9GY1eka9snaMmWBMVNGYSypRqStqZksLEk2DeRjHloiT7MYpErEJWsLISFEJlguotQUIprr4bRRt2zsambLTMSRlWAbud6u9/aa29ol1ulQJDv8eM67I7ZE4FQUlBSyloJcl9xxwDsz1i1jaSVpWgKJm1AFiCz15Bwb261mA7ETGWkB28Ra/71IgmTRZUK5hwrf9ogMPMT360klRSkAkUy6gEmua1eXWJfC4k1S7k1SeALgdKQwezJpBWGcOFBmtStLWg7BTSAwFDXn6RETJxK6NYB0pNknwqNi7+0SEpaK16gaUeg4l4mA+aqj6/r89oGlYkZCSbeUCYqaUKFN1y51FmLcOcMqnpCjLUAxqW0PNrBxqIuAwpBVQBzduv6Q9jZrEAaig5hj9vtESjeXmRMIAIUwILh2466QVi9Sk7xWKqLZQGo1NAW6xMBP8cSKllWDgkE2a/GFqBCSVAlQqG4dPWA5s4q3Q4WGYcxV6feEY7aTKSFGWgi7rbMNa0Yhjxi4JOVOzJUwoAx/Xyh2TiEimYMzl9OMV0Y01WQwUXQcwUhfiCXKf7klNekNbY25KkzSJoVkMskzEB2IKXSoaE5ks4aGCymekpchiTypw9oiNq7Yl4dIM2aAJgUAo0exA5UrGa9pe185ZT3RUiWzpUUsospQYEkhSQwqwq8VeSsz1BEzEBASFHNMJIGrDmSbU1ijctlYkIVkql3W5olQL7zmjFo9k7Vlyys1Qkq/qoHz5Gc2cgU5ji8ZVsjtviEJQiYrOgMDQd5lAbKklxwuHoa1hWHxQx6EpxGJUJkopCUMkZkFTGYVHxzBmLn+1A6wGtTV5xmO4eBtc6jSEYhJUlSDq7mxZ01SXoAHHWMt/8AVmJkyghakunMhLjMo5SU/wAwFdqM7cOhk9iduJipi5ikSxLly0mYCvfJNCqUDRVR4OYrAaLKwSQlwS9Lh7aCCVzQzHQhiN13qW4EtYxmQ+o5CSlMkZQ2RRN2JfMkWzacH1tAm2e0s6Zi8uHnKoQEpSXCy5LipzOGpTUQwaPidpIQpIVZboDl3UK5a0e9+kZR2vxQm4qauX/MkygkAkAJSAGAZqgLUetdIne1PaAT5cmSrIlWd5qgWCSN3de4ZT3LtFV7QbPRKnmVLmibZlJZnNGoW/3iojcRtGYVldEhQUndG6nMXUECybvRiH5xaNkze7w6JqHmKS6JQCwyVpdSlqlKFAQlJAv5l4gtsqQvKpKVImV71J8JUP6xwJ1HwtS8YtMkSgWRnz88zM4NxQsQLsIgs23O08qexVIUmaVOuZKIQpScrFBU7s7AvfKKDSFndoJypaUKmZ0JZPdMUhSAG3lpyktQ61gCZUMwJYKzZiSKbwL+pppBOEQFJ7lKQVzFpyqzEAMCGaxd76QA/wDxWbQZZVAAP5Us0AYVKXNrx0NGlOEewEO8egx7HRFegx68dHQHGOw5WlQMtRSuwIVlIenicNfjHR0WDmUhRAU9nKVUIoWcX/UQ/JxM5J75GcFLAzBmoW1XxbjHR0S3IJPYnaubInd4o94FqzTApnWQGG8Q4Ip6Ra9k9tJakLmzqTJRZIHiUhRo1ACQ7Ho8ex0WDkdtpEtc1aDNWZmXdaiWBDpKizPVmrmHNoyb27WWCZEtNGvcO6QWAbQXa/GnsdAHS+3hRJSk/wAyYiY6qDJkBqlCrgNakRmO7b4hSswmZHcd3lCkpTUpILvnsLN6R5HQ0CT+0ixiZU1E7vcol1WjuwDu5k0/p3Q56xJ7e7bT5neJBCPCkd2QU7pJUoKZ60Yi0dHQ0Q2H7TYkT04jvVKWkNvWIoCCA12EM7d2tMxE9U5bZlMzf0gUAHQCPI6AaXjZi0oSpRIQnIkPQJckDnfX8CPZk8kuSXs5L8BfUMB6R0dAJnLdIDqLPc0ALGg0rmPpDYAFdY6OgJTs3OkomqVNUtO4oIUkBQBII30kF0l+EMYXDvLzImJz7+dD5WQEirkgKCnbKKmOjoSIO2BhjNlTsNL7pCphQcyyxLHwChp+se7T7PJw0hKlzEieSXlOCcuYgKS1rPXjHR0MCZ23ZipCpOWVlUiUgkIZTS3Yk6qsH5CIrCqZb5ilzUgkNrcVFY6OgHF5vEapCiM1WJvfpWsP4zZkxG+UOgpSvMjeSAsOApQok8jHR0KBjMokZRuvxrV2NfKjR4U0BcVexqKtXhHR0A/IkApUrPLBAO6o7xt4aMTX2MD5Y6OihRDUc04R0dHQxN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cxnSp>
        <p:nvCxnSpPr>
          <p:cNvPr id="27" name="26 - Γωνιακή σύνδεση"/>
          <p:cNvCxnSpPr/>
          <p:nvPr/>
        </p:nvCxnSpPr>
        <p:spPr>
          <a:xfrm flipV="1">
            <a:off x="2643174" y="4143380"/>
            <a:ext cx="5072098" cy="1285884"/>
          </a:xfrm>
          <a:prstGeom prst="bentConnector3">
            <a:avLst>
              <a:gd name="adj1" fmla="val 111850"/>
            </a:avLst>
          </a:prstGeom>
          <a:ln w="57150"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68" name="AutoShape 20" descr="data:image/jpeg;base64,/9j/4AAQSkZJRgABAQAAAQABAAD/2wCEAAkGBxAPEBAOEA4PEBAQEA8VFRUQDQ8PEA8QFRUWFxUVFRUYHSggGB0lHRUVITEhJSkrLi4uFx8zODMsNygtLisBCgoKDg0OGBAQGC0dICAtKy0rKystLSstKy0tLS0tKy0rLS0tLS0rLS0tLS0tLS0tLS0tKy0tLSstLS0tNzc3K//AABEIAO0A1QMBIgACEQEDEQH/xAAcAAACAgMBAQAAAAAAAAAAAAAAAQQFAgMGBwj/xAA6EAABAwIEAwUFCAIBBQAAAAABAAIDBBEFEiExBkFREyJhcYEHMpGhsRQjQlJicsHRguGyM1OS8PH/xAAaAQEBAQEBAQEAAAAAAAAAAAAAAQIDBAUG/8QAKREBAAICAgIBAQgDAAAAAAAAAAECAxEhMQQSQRMFMkJDUWFxkSIzgf/aAAwDAQACEQMRAD8A88QhNeB+tJNCaihCE0UIQgIptaSbDcr2P2dcOCCITPH3jtdei4v2e8PGqmErh92w/Er1yqkEQAboAFukfL5/l5vy69ouJYgBdp0K5rE6u97H5rPH5ye8Fz7qi41WbW2zixRWNolbVEm/RENaSLKLV6rCmYQuWnWZWTHFxUp9KQLp4ZSEjMVZVMrWMtzXSlHjyW5QKd/Z94qzp+I+yYQQMx28Aqt/u3PwVpwvgQqHGeQXY06A/id/S71nXTz21PbY2epqh3WDL1OgWmbhvNq6QNP6QunxOUR2jbYWGtvoFSzSX/EVxvedu+PHGtoEnDNMW2e5xPXZRHcJUh/E/wCKnOkts4+uoKluaMjZAdHaEb5XKd8unEdIFLwfSDWzj6qc3hylAuI7+qzppbgtvYhS4JLB4PI/IpDEzMNb+G6dwBYwXABsOa3QYJSutaMBw3BWcFQWTR/lOh9dlsxVhY7tGmzhqP6WuNMbtvW0iOgiAt2LPgELOkqhMxsg0JGvOxQt/wAOM3mJ5fO4QhC5P0EGhCEU0IQihNrbm3MoU7BIc9RC3q8IS9q4Iw4UtGwWs5zbnrqssUqtCFOkkDImgcmhcxXTE3WrWiI0+Pjr73m0qzEZr3VJMSFaztJK0PhFtVz7euZ0qctyrKhoS8jTTmp2E4OZTmIIb9V00WFECzQutce3jy59KlxytDGBQcozFzjtsr6qpCxtgDcqspsLkmfbYXXX11w83vvlVVshd3Wi916bg1KIKeKPazG38Sd1EwnhmNliW3PirSs7rSOn8K61yx7e06hyOMPPaPv1VTJKVdY1Hd2cbOHnqqKoYfH4LxTHMvpVndYR5pD1UilqdC2+hCgzX/8AQlBdbql4WcM+ubnqCpUU2pB5tVZSgnluph0seikJOkmtmORj77ZT8CrLFCXxNcCOR8SFTtOZpYeRcFshqc0JYTqy49Bstb7Y10wosT7B0jbkNcQRbrrdCocXlu5ttNELPtMOn0onl56mhC0+mE0IRQmhCAUzCKnsp45OTXC6iIQmNvcmVzZomuab3A5qtmbdebYTj01PYA3b0XU0vFUclm2s4kBSXi+hNOllKAFsw/DnTvGlmhSY4Gvyka3XTYfTCNosNVvFj3O3j8jPriG2ioWtAAGgUueVkYA0uVCqKzsxcnbpzUWNrpTfW56r2dPnTzO5SJWdqbAaKzw7Dwzlqt1DRZAL7qblSIYtb4DWquxRlhfqrIqPVtDmkKXjcLjtq23FVDwCWO2J0/SVWVMdjY/TdWmLw2JBCqZHutYi4+YXzpnnUvr1jcbhEni0UeI2Oq2yZjtdEcBGp1K1WzVo4baQ6eF1JLb2WLAfRSmx3C05TwiNblLvE/wtEJtI4cnC/qpz4SVqZAc3ldZWJUmIwFz0K6+y3JKFNS6RkeRpoQtvphNCEAmhCATQhRQrzhfDHSyh5GgPxKrcOpO2kazkTqeg5r17hiKjpG5i5r3AD/DyXSlPaXg8zyfpx617W+D4SGAOdq7p0VvIGtaXONg0a3UA8SwAXAPnZaqbGoqp5iZqACXX2XriIjp8GbTPbWynM781rtGwtueq6CgoRHqfePwC20UDA0FoFiPgt5KumZsYSLwFolnsoUlTdXaaTZJ1pMl1EEl1sBWWoY1VM2QWcL/VUlTw/f3HW8CFfXUWurWRC7iudsdZ7daZb16lzVRhL49wCPBahRv3yH4K1pHOqHdo64jB0HVT6usZE25IFlj6NXWPJtPHbl32Ye9ofHRZsqG9VT4riJnkvyuttKxeedb4eyKzMbladq3qtM9cxnPVYiNRK6nBaeqbIrCXFWBwuEKhp6gtuE1PZr6cPPk0k1p9UIQmgE0k1FATSCzjYXENAuSQABzKsJM6XGHxujb3LGSQDXfK1ew8DcOtjpmunjDnv1s4bDxVTwXwC1jY6iokzPsCI22yj9x5+i9BmmbE0udcNaOl7DyC9mOmn5fyMvveZR24TTjaCL/wCj1GHMjBMMLGuO+UBq1UfFtBNIIY6uEyE2DXPDHE9AHWufBWkjgea6POg4NTSxh2dws7XLe+Q+fip0igyyOZq03HRbKeqEg0OvRRZ5RKt2tuS0NKlTw3v138wtAbZFhsaFmFrBWqsrGwtL3mw+qyrKurGxML3G1guXpWvrHmR92wtPlmWLnvrn53XZA0+WZasWx1kbeyisABy5LO/luKzPEdrasxNkYyttptZc1iFW+Y6nToq6CqL3XcbqduvNkvMvfhwRTme0BzbFW9BqFCqIrhb8MJ2XOI27zPCzCwmjuFIY0JvyjmFr1c4s5ypoyHbb+CFby1EQOpCFPRv3l5ChJNV9U0JJoGhJNAwvRPZ3wO6ctrKiN4iGsbCcnaH8x52XKcLwx9s2SVjpGtcMsbBd0snIeA6le14fNib2g/ZqWBlhZry977cr2IsvThx/il8f7Q8v8AKr/1ZzduxmWOkhkaBbL9pykjp3mW+a8z4yraSI3cyvwWsN8jxcUsrh+YxOLCPHQrt8QjlteamynT7yjqX08gPXcA+TjZeUe0XFq5maB9SaumdY9nUQNhqYj1IAFx+ptwV6Hx3FcQV0szy+oEcjr/APWia1rn25kt7ruWtrrquCfajU0uWnqy+ppxYNk3nhH1e3wOvmuBbLk7zD3T7zSNPgtjGEXkjF2blu5Z19PFZ2sQ+n6HFY6hjZI3tex4u1zTcOHh/SkRRWcXNNnDbofAr584L4sfQzAHM6mkcM7BqWH87PHqOa9+wqpbLG17XBzXAOaQdCDsouluXB7Q8dPh1CiSsWVA8hzmHnqFtezdVFVXVbYWF7jYAfFcbLWOq3l8hLYmna/L+1p4ixN08zmtP3bCQP1W5qua90hETPdHvHl5LjNuXorT+1hiGLOeOyh7sbdNOap3RH1VuKINC1mILhe02fQxYoxxv5V1JGcyvIYtFVx1McbiSVAxXiQbNKw6+trdLfE69kYI0uueHEWQmxXP1de+Qm5URV3phiI5dXJxW7kVDn4mkOxKoLpXVbjHWPhYS4tK43uhV90I1qGQQgIUdYNCQTRTTCxWQRHX+z/DJamdscTi3ulz5BvEwm2nibfNe8UVKIo2xgucGi13vL3HxJO68T9neOvpWPjgh7aeV9z0a0bXPTdd6/H8U1yUkMmUahxdESdLhp1B3X0Y+7D8pl/2W/mWr2qcQ12GQx1dN2Los2SRssZcQXDuuBBHwXitTx46oe5tVTRTU7zrELxmK/4oX7xu8tDzXS+03jqSsp3UM1JJSyteHFr+eXa3h4rycMvt/wDElzdVV8PghtVRy/aKR7g3O6zZad5/BUDYcu9st2H4RLCJKhgOand99AQRIxv4nNH6dyOmu11v9l8wbUuhL7OnbZjXEdjUP5wyA6DMLhruRA3BsvTcYwEsaytp754mDcd58Ddo5Ad3R6jXXLcG9gszHDde3mlbh0IkiqYwBFOQHgABkcrtnDox41tyOYbAL0vgPEmMP2Uu1BNmnl5eH836ri5Y42F8YFoJho3lEHkXYPBj9R4WWFI58WIw2JLg+O9uZNgVjfTWnucR74PLKVxnFONyOkfHG9waNLNdZX+M4wyliLsze1LbNbfUea8xqqsszzvddzrkX5uS8lKzMsMQrQwCMEXG55i+/quiwWKPsxkIJ59V5nU1JeSepKmYXjUkB0JIXmtbcvs4vDmtNz29KljVHi+ItiBF9VT1PF73NsBYrm6uqdISXErDtTDP4mdXWueSb6KKUJKvTrRIKZSKISEIRCQhCozCEBCjZoSTUU0IQg9N9lETSyRzWtvmIcSe9m3abdLfML0ej7Xs7SBnagH3b5CeX8Lx/wBmOIOgqSHECKVpBJPuuGxXr9KXuaRnbnubOA03008l7sdt1fmfLxTjyzH6qniPAoa6maK2lY6YAkdm4h7XD8jhr6Lxnif2czw3npmPki1Lo3D76Ox5fnHz819BVEbi0bZxsfw35G3REDHGMdo1mcb5fdPldaeZ8lxscDpmBB8QQR8wV9C+z3E6mrp5IqxhEjMnf0vM1zffP6iQb+aOKuDaSUmp7INli7zsvdEjeZcBuR1S4LM3bS3aeytYHla4sPqg4jFMPLHV9K8d6ENew9WnQ29AxaMWAp6qCVxyl0Yf65Rr8Su94opIW1NVUTODGGkiaT1dnP8AAXlfEuK/a6h0oFmABjB0Y3b+1yyTFYezxfHnNb9k2qxpp1u57upKqK2tfKbu2GwGwUVC802mX28XjY8fMQaSELL0bCSEkQ0ghCqApFCSIEk0kQIRdCqMk0kKNmmkhFNNYrJgubKG3R0pbFT5jo4h2vgGtJ/5rsPZ5jkkcErqg2jbtJclwOXcg7+a89xKou2NgPJ/zcAPk0LrsYb9lwuFuzpd+pB/0u1LTHMfDw+Rji9YrPcy9QwWrFRGxwmZL+tlgHdDa+h2W2tg7UBvavZldux2W/muC9mgNPQy1TjZo7Yjlew3+S4ubjbECXZalwaXOt3W6AnyXacsRETL5seDa17VrPT2+qla0HN3yW5bblw2OyiQyx0sTpZXNiYNdSAGt6eJXiMfFVc25FVJc8zlJ+YUGvxSeoN5ppJP3OJA9NlPrxrh2r9l23/lbhdcZcUvrpXhpywBwyt2LgNA53z08VzSCkvNMzM8vr48dcdfWoTSQo2EIQUQJIQgEimkiEhCSIEIKSBoSQqjJNJCjRprFNA1tgGjj0C1LfALgjqR8kJTcOpu1qYo+WeP4Agn5ArpPaHVZnxwj3Y2j42AVRwsctWHu/AHH1y2H1WzH3maeR52zN9AXf6W4+68885Y/aHT1lZ9mwSCLZ07XD0XmwXY8by2hooQdI4AfiuOIUv2vjV1WZ/WQkgpLL0hCEIBCEIgSTSQCEJIgSTSRCQhCqBIoQgEIQgaaxTRTui6SFDZqRTc/I/1/Kjrcx1m+f8AYQW2CNvI43954HoLk/wt9S67/wB0rfldasHFspP5nn4D/S0yVPfiA/O0/HRa3w5zG5WXGEl5A38sTAPQLm3Hf0VvxBJmfmPO3wsqZS3bWONVJCElHQ0JIQF0IukiGhK6LoBJCEAhCSIEk0lUCEFJA0JIRDQhCKE0kIGsydB6rBNoJ9EF/C8N7Jo/7TviSVFnaBKB+WT6W/tZw++P2xj1Ov8AC0yay/5yfX/SMQ24sb69SPoqw7qwqx3SfE/yq4lJap0SEJKNhCEigaEkIgQhCAQkhAIQkVUCEJIgQhJA0JIQCaSEGSEkIprZHs7yH1WtZt90+iC0D7EOPN0fwylawbuv07T4m6xkOgHMEfQBZwau9T/xRhtrhvqqoq0r9L+OvxVYkrVikmkVGwhJCAQkhVDQkhA0JIQCEkIgQkhAIQhEJNCECTWKaJEmmkhGtmtrT3SP1BaVsHu+qCc/n4AfwttPYXPPvfRRi++c+IWcbrB3+f0VYlsrb5j5N+ig23U+oFyf2Eqvduo1ViknySRoJIQgEISQNCEIBCEIEhCEQk0kIBCEIkhCEIrFNJNGAmhCNBbOQ81gi6K3De3U/wAqRfQ/5f0osR7zfMKS11x6H/kjMwmPGjv2/wBKskFj6BWlTs/9v9Ktm39AhVgRosFscsCjZFJNJAJJpoEhNJAJLJCDFCaSISFlZFkCSWSENEhNND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70" name="AutoShape 22" descr="Αποτέλεσμα εικόνας για adding sa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714620"/>
            <a:ext cx="20288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Παρασκευή παγωτού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95300" y="1571612"/>
            <a:ext cx="8153400" cy="5000660"/>
          </a:xfrm>
        </p:spPr>
        <p:txBody>
          <a:bodyPr numCol="1">
            <a:normAutofit/>
          </a:bodyPr>
          <a:lstStyle/>
          <a:p>
            <a:pPr>
              <a:buNone/>
            </a:pPr>
            <a:endParaRPr lang="en-US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l-GR" b="1" u="sng" dirty="0" err="1" smtClean="0">
                <a:solidFill>
                  <a:srgbClr val="C00000"/>
                </a:solidFill>
              </a:rPr>
              <a:t>Ομογενοποίηση</a:t>
            </a:r>
            <a:endParaRPr lang="el-GR" b="1" u="sng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Υψηλή πίεση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Έντονη ανάδευση</a:t>
            </a:r>
          </a:p>
          <a:p>
            <a:pPr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Αποτελέσματα: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Καλύτερη </a:t>
            </a:r>
            <a:r>
              <a:rPr lang="en-US" dirty="0" smtClean="0"/>
              <a:t>“</a:t>
            </a:r>
            <a:r>
              <a:rPr lang="el-GR" dirty="0" smtClean="0"/>
              <a:t>διάλυση</a:t>
            </a:r>
            <a:r>
              <a:rPr lang="en-US" dirty="0" smtClean="0"/>
              <a:t>”</a:t>
            </a:r>
            <a:r>
              <a:rPr lang="el-GR" dirty="0" smtClean="0"/>
              <a:t> των λιπαρών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Ακολουθεί γρήγορη ψύξη στους 4</a:t>
            </a:r>
            <a:r>
              <a:rPr lang="el-GR" baseline="30000" dirty="0" smtClean="0"/>
              <a:t>ο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Παρασκευή παγωτού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95300" y="1571612"/>
            <a:ext cx="8153400" cy="5000660"/>
          </a:xfrm>
        </p:spPr>
        <p:txBody>
          <a:bodyPr numCol="1">
            <a:normAutofit/>
          </a:bodyPr>
          <a:lstStyle/>
          <a:p>
            <a:pPr>
              <a:buNone/>
            </a:pPr>
            <a:endParaRPr lang="en-US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Ωρίμανση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2-4</a:t>
            </a:r>
            <a:r>
              <a:rPr lang="el-GR" baseline="30000" dirty="0" smtClean="0"/>
              <a:t>ο</a:t>
            </a:r>
            <a:r>
              <a:rPr lang="en-US" dirty="0" smtClean="0"/>
              <a:t>C</a:t>
            </a:r>
            <a:r>
              <a:rPr lang="el-GR" dirty="0" smtClean="0"/>
              <a:t>       4-12</a:t>
            </a:r>
            <a:r>
              <a:rPr lang="en-US" dirty="0" smtClean="0"/>
              <a:t>h</a:t>
            </a:r>
          </a:p>
          <a:p>
            <a:pPr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Αποτελέσματα: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Κρυστάλλωση και σταθεροποίηση λιπαρών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Δέσμευση νερού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Ενίσχυση γεύσης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l-GR" dirty="0" smtClean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2071670" y="2857496"/>
            <a:ext cx="571504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Παρασκευή παγωτού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8153400" cy="5000660"/>
          </a:xfrm>
        </p:spPr>
        <p:txBody>
          <a:bodyPr numCol="1">
            <a:normAutofit/>
          </a:bodyPr>
          <a:lstStyle/>
          <a:p>
            <a:pPr>
              <a:buNone/>
            </a:pPr>
            <a:endParaRPr lang="en-US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Πάγωμα με ανάδευση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Ανάδευση σε ψυχρό περιβάλλον μέχρι να φτάσει στους -10</a:t>
            </a:r>
            <a:r>
              <a:rPr lang="el-GR" baseline="30000" dirty="0" smtClean="0"/>
              <a:t>ο</a:t>
            </a:r>
            <a:r>
              <a:rPr lang="en-US" dirty="0" smtClean="0"/>
              <a:t>C</a:t>
            </a:r>
            <a:r>
              <a:rPr lang="el-GR" dirty="0" smtClean="0"/>
              <a:t> περίπου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Τρόποι παγώματος με ανάδευση: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3500430" y="5214950"/>
            <a:ext cx="207170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Παγωτομηχανή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642910" y="5214950"/>
            <a:ext cx="214314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Πάγος και Αλάτι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6286512" y="5214950"/>
            <a:ext cx="207170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Υγρό Άζωτο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Πάγωμα με πάγο και αλάτι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206294" cy="613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Πάγωμα με υγρό άζωτο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Παρασκευή παγωτού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95300" y="1571612"/>
            <a:ext cx="8153400" cy="5000660"/>
          </a:xfrm>
        </p:spPr>
        <p:txBody>
          <a:bodyPr numCol="1">
            <a:normAutofit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Αποτελέσματα: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Προσθήκη αέρα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Μικρότεροι </a:t>
            </a:r>
          </a:p>
          <a:p>
            <a:pPr>
              <a:buNone/>
            </a:pPr>
            <a:r>
              <a:rPr lang="el-GR" dirty="0" smtClean="0"/>
              <a:t>κρύσταλλοι πάγου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l-GR" dirty="0" smtClean="0"/>
          </a:p>
        </p:txBody>
      </p:sp>
      <p:sp>
        <p:nvSpPr>
          <p:cNvPr id="7" name="6 - Ορθογώνιο"/>
          <p:cNvSpPr/>
          <p:nvPr/>
        </p:nvSpPr>
        <p:spPr>
          <a:xfrm>
            <a:off x="571472" y="5500702"/>
            <a:ext cx="764386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Γρήγορη ψύξη               </a:t>
            </a:r>
            <a:r>
              <a:rPr lang="en-US" dirty="0" smtClean="0"/>
              <a:t> </a:t>
            </a:r>
            <a:r>
              <a:rPr lang="el-GR" dirty="0" smtClean="0"/>
              <a:t>Μικροί κρύσταλλοι πάγου</a:t>
            </a:r>
            <a:endParaRPr lang="el-GR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3286116" y="5786454"/>
            <a:ext cx="785818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28802"/>
            <a:ext cx="4291089" cy="316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Παρασκευή παγωτού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95300" y="1571612"/>
            <a:ext cx="8153400" cy="5000660"/>
          </a:xfrm>
        </p:spPr>
        <p:txBody>
          <a:bodyPr numCol="1">
            <a:normAutofit/>
          </a:bodyPr>
          <a:lstStyle/>
          <a:p>
            <a:pPr>
              <a:buNone/>
            </a:pPr>
            <a:endParaRPr lang="en-US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Κατάψυξη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Αναμονή στην κατάψυξη μέχρι να φτάσει στους -18</a:t>
            </a:r>
            <a:r>
              <a:rPr lang="el-GR" baseline="30000" dirty="0" smtClean="0"/>
              <a:t>ο</a:t>
            </a:r>
            <a:r>
              <a:rPr lang="en-US" dirty="0" smtClean="0"/>
              <a:t>C </a:t>
            </a:r>
            <a:r>
              <a:rPr lang="el-GR" dirty="0" smtClean="0"/>
              <a:t>περίπου</a:t>
            </a:r>
            <a:endParaRPr lang="en-US" dirty="0" smtClean="0"/>
          </a:p>
          <a:p>
            <a:pPr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Αποτελέσματα: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Σκλήρυνση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Σταθεροποίηση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l-GR" dirty="0" smtClean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876"/>
            <a:ext cx="4357718" cy="289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-285784" y="5929330"/>
            <a:ext cx="9715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Και το παγωτό είναι έτοιμο!!!</a:t>
            </a:r>
            <a:endParaRPr lang="el-GR" sz="44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25" y="23146"/>
            <a:ext cx="9572625" cy="68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990600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C00000"/>
                </a:solidFill>
                <a:latin typeface="Arial Black" pitchFamily="34" charset="0"/>
              </a:rPr>
              <a:t>Ήρθε η ώρα της δοκιμής!</a:t>
            </a:r>
            <a:endParaRPr lang="el-GR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sz="quarter" idx="1"/>
          </p:nvPr>
        </p:nvSpPr>
        <p:spPr>
          <a:xfrm>
            <a:off x="250001" y="1600200"/>
            <a:ext cx="8643998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sz="3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l-GR" sz="3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l-GR" sz="3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l-GR" sz="3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l-GR" sz="3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l-GR" sz="3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l-GR" sz="3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l-GR" sz="3600" b="1" dirty="0" smtClean="0">
                <a:solidFill>
                  <a:srgbClr val="C00000"/>
                </a:solidFill>
                <a:latin typeface="Arial Black" pitchFamily="34" charset="0"/>
              </a:rPr>
              <a:t>Σας ευχαριστώ για το χρόνο σας!..</a:t>
            </a:r>
            <a:endParaRPr lang="el-GR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Η ιστορία του παγωτού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26" name="AutoShape 2" descr="data:image/jpeg;base64,/9j/4AAQSkZJRgABAQAAAQABAAD/2wCEAAkGBxAPEBAOEA4PEBAQEA8VFRUQDQ8PEA8QFRUWFxUVFRUYHSggGB0lHRUVITEhJSkrLi4uFx8zODMsNygtLisBCgoKDg0OGBAQGC0dICAtKy0rKystLSstKy0tLS0tKy0rLS0tLS0rLS0tLS0tLS0tLS0tKy0tLSstLS0tNzc3K//AABEIAO0A1QMBIgACEQEDEQH/xAAcAAACAgMBAQAAAAAAAAAAAAAAAQQFAgMGBwj/xAA6EAABAwIEAwUFCAIBBQAAAAABAAIDBBEFEiExBkFREyJhcYEHMpGhsRQjQlJicsHRguGyM1OS8PH/xAAaAQEBAQEBAQEAAAAAAAAAAAAAAQIDBAUG/8QAKREBAAICAgIBAQgDAAAAAAAAAAECAxEhMQQSQRMFMkJDUWFxkSIzgf/aAAwDAQACEQMRAD8A88QhNeB+tJNCaihCE0UIQgIptaSbDcr2P2dcOCCITPH3jtdei4v2e8PGqmErh92w/Er1yqkEQAboAFukfL5/l5vy69ouJYgBdp0K5rE6u97H5rPH5ye8Fz7qi41WbW2zixRWNolbVEm/RENaSLKLV6rCmYQuWnWZWTHFxUp9KQLp4ZSEjMVZVMrWMtzXSlHjyW5QKd/Z94qzp+I+yYQQMx28Aqt/u3PwVpwvgQqHGeQXY06A/id/S71nXTz21PbY2epqh3WDL1OgWmbhvNq6QNP6QunxOUR2jbYWGtvoFSzSX/EVxvedu+PHGtoEnDNMW2e5xPXZRHcJUh/E/wCKnOkts4+uoKluaMjZAdHaEb5XKd8unEdIFLwfSDWzj6qc3hylAuI7+qzppbgtvYhS4JLB4PI/IpDEzMNb+G6dwBYwXABsOa3QYJSutaMBw3BWcFQWTR/lOh9dlsxVhY7tGmzhqP6WuNMbtvW0iOgiAt2LPgELOkqhMxsg0JGvOxQt/wAOM3mJ5fO4QhC5P0EGhCEU0IQihNrbm3MoU7BIc9RC3q8IS9q4Iw4UtGwWs5zbnrqssUqtCFOkkDImgcmhcxXTE3WrWiI0+Pjr73m0qzEZr3VJMSFaztJK0PhFtVz7euZ0qctyrKhoS8jTTmp2E4OZTmIIb9V00WFECzQutce3jy59KlxytDGBQcozFzjtsr6qpCxtgDcqspsLkmfbYXXX11w83vvlVVshd3Wi916bg1KIKeKPazG38Sd1EwnhmNliW3PirSs7rSOn8K61yx7e06hyOMPPaPv1VTJKVdY1Hd2cbOHnqqKoYfH4LxTHMvpVndYR5pD1UilqdC2+hCgzX/8AQlBdbql4WcM+ubnqCpUU2pB5tVZSgnluph0seikJOkmtmORj77ZT8CrLFCXxNcCOR8SFTtOZpYeRcFshqc0JYTqy49Bstb7Y10wosT7B0jbkNcQRbrrdCocXlu5ttNELPtMOn0onl56mhC0+mE0IRQmhCAUzCKnsp45OTXC6iIQmNvcmVzZomuab3A5qtmbdebYTj01PYA3b0XU0vFUclm2s4kBSXi+hNOllKAFsw/DnTvGlmhSY4Gvyka3XTYfTCNosNVvFj3O3j8jPriG2ioWtAAGgUueVkYA0uVCqKzsxcnbpzUWNrpTfW56r2dPnTzO5SJWdqbAaKzw7Dwzlqt1DRZAL7qblSIYtb4DWquxRlhfqrIqPVtDmkKXjcLjtq23FVDwCWO2J0/SVWVMdjY/TdWmLw2JBCqZHutYi4+YXzpnnUvr1jcbhEni0UeI2Oq2yZjtdEcBGp1K1WzVo4baQ6eF1JLb2WLAfRSmx3C05TwiNblLvE/wtEJtI4cnC/qpz4SVqZAc3ldZWJUmIwFz0K6+y3JKFNS6RkeRpoQtvphNCEAmhCATQhRQrzhfDHSyh5GgPxKrcOpO2kazkTqeg5r17hiKjpG5i5r3AD/DyXSlPaXg8zyfpx617W+D4SGAOdq7p0VvIGtaXONg0a3UA8SwAXAPnZaqbGoqp5iZqACXX2XriIjp8GbTPbWynM781rtGwtueq6CgoRHqfePwC20UDA0FoFiPgt5KumZsYSLwFolnsoUlTdXaaTZJ1pMl1EEl1sBWWoY1VM2QWcL/VUlTw/f3HW8CFfXUWurWRC7iudsdZ7daZb16lzVRhL49wCPBahRv3yH4K1pHOqHdo64jB0HVT6usZE25IFlj6NXWPJtPHbl32Ye9ofHRZsqG9VT4riJnkvyuttKxeedb4eyKzMbladq3qtM9cxnPVYiNRK6nBaeqbIrCXFWBwuEKhp6gtuE1PZr6cPPk0k1p9UIQmgE0k1FATSCzjYXENAuSQABzKsJM6XGHxujb3LGSQDXfK1ew8DcOtjpmunjDnv1s4bDxVTwXwC1jY6iokzPsCI22yj9x5+i9BmmbE0udcNaOl7DyC9mOmn5fyMvveZR24TTjaCL/wCj1GHMjBMMLGuO+UBq1UfFtBNIIY6uEyE2DXPDHE9AHWufBWkjgea6POg4NTSxh2dws7XLe+Q+fip0igyyOZq03HRbKeqEg0OvRRZ5RKt2tuS0NKlTw3v138wtAbZFhsaFmFrBWqsrGwtL3mw+qyrKurGxML3G1guXpWvrHmR92wtPlmWLnvrn53XZA0+WZasWx1kbeyisABy5LO/luKzPEdrasxNkYyttptZc1iFW+Y6nToq6CqL3XcbqduvNkvMvfhwRTme0BzbFW9BqFCqIrhb8MJ2XOI27zPCzCwmjuFIY0JvyjmFr1c4s5ypoyHbb+CFby1EQOpCFPRv3l5ChJNV9U0JJoGhJNAwvRPZ3wO6ctrKiN4iGsbCcnaH8x52XKcLwx9s2SVjpGtcMsbBd0snIeA6le14fNib2g/ZqWBlhZry977cr2IsvThx/il8f7Q8v8AKr/1ZzduxmWOkhkaBbL9pykjp3mW+a8z4yraSI3cyvwWsN8jxcUsrh+YxOLCPHQrt8QjlteamynT7yjqX08gPXcA+TjZeUe0XFq5maB9SaumdY9nUQNhqYj1IAFx+ptwV6Hx3FcQV0szy+oEcjr/APWia1rn25kt7ruWtrrquCfajU0uWnqy+ppxYNk3nhH1e3wOvmuBbLk7zD3T7zSNPgtjGEXkjF2blu5Z19PFZ2sQ+n6HFY6hjZI3tex4u1zTcOHh/SkRRWcXNNnDbofAr584L4sfQzAHM6mkcM7BqWH87PHqOa9+wqpbLG17XBzXAOaQdCDsouluXB7Q8dPh1CiSsWVA8hzmHnqFtezdVFVXVbYWF7jYAfFcbLWOq3l8hLYmna/L+1p4ixN08zmtP3bCQP1W5qua90hETPdHvHl5LjNuXorT+1hiGLOeOyh7sbdNOap3RH1VuKINC1mILhe02fQxYoxxv5V1JGcyvIYtFVx1McbiSVAxXiQbNKw6+trdLfE69kYI0uueHEWQmxXP1de+Qm5URV3phiI5dXJxW7kVDn4mkOxKoLpXVbjHWPhYS4tK43uhV90I1qGQQgIUdYNCQTRTTCxWQRHX+z/DJamdscTi3ulz5BvEwm2nibfNe8UVKIo2xgucGi13vL3HxJO68T9neOvpWPjgh7aeV9z0a0bXPTdd6/H8U1yUkMmUahxdESdLhp1B3X0Y+7D8pl/2W/mWr2qcQ12GQx1dN2Los2SRssZcQXDuuBBHwXitTx46oe5tVTRTU7zrELxmK/4oX7xu8tDzXS+03jqSsp3UM1JJSyteHFr+eXa3h4rycMvt/wDElzdVV8PghtVRy/aKR7g3O6zZad5/BUDYcu9st2H4RLCJKhgOand99AQRIxv4nNH6dyOmu11v9l8wbUuhL7OnbZjXEdjUP5wyA6DMLhruRA3BsvTcYwEsaytp754mDcd58Ddo5Ad3R6jXXLcG9gszHDde3mlbh0IkiqYwBFOQHgABkcrtnDox41tyOYbAL0vgPEmMP2Uu1BNmnl5eH836ri5Y42F8YFoJho3lEHkXYPBj9R4WWFI58WIw2JLg+O9uZNgVjfTWnucR74PLKVxnFONyOkfHG9waNLNdZX+M4wyliLsze1LbNbfUea8xqqsszzvddzrkX5uS8lKzMsMQrQwCMEXG55i+/quiwWKPsxkIJ59V5nU1JeSepKmYXjUkB0JIXmtbcvs4vDmtNz29KljVHi+ItiBF9VT1PF73NsBYrm6uqdISXErDtTDP4mdXWueSb6KKUJKvTrRIKZSKISEIRCQhCozCEBCjZoSTUU0IQg9N9lETSyRzWtvmIcSe9m3abdLfML0ej7Xs7SBnagH3b5CeX8Lx/wBmOIOgqSHECKVpBJPuuGxXr9KXuaRnbnubOA03008l7sdt1fmfLxTjyzH6qniPAoa6maK2lY6YAkdm4h7XD8jhr6Lxnif2czw3npmPki1Lo3D76Ox5fnHz819BVEbi0bZxsfw35G3REDHGMdo1mcb5fdPldaeZ8lxscDpmBB8QQR8wV9C+z3E6mrp5IqxhEjMnf0vM1zffP6iQb+aOKuDaSUmp7INli7zsvdEjeZcBuR1S4LM3bS3aeytYHla4sPqg4jFMPLHV9K8d6ENew9WnQ29AxaMWAp6qCVxyl0Yf65Rr8Su94opIW1NVUTODGGkiaT1dnP8AAXlfEuK/a6h0oFmABjB0Y3b+1yyTFYezxfHnNb9k2qxpp1u57upKqK2tfKbu2GwGwUVC802mX28XjY8fMQaSELL0bCSEkQ0ghCqApFCSIEk0kQIRdCqMk0kKNmmkhFNNYrJgubKG3R0pbFT5jo4h2vgGtJ/5rsPZ5jkkcErqg2jbtJclwOXcg7+a89xKou2NgPJ/zcAPk0LrsYb9lwuFuzpd+pB/0u1LTHMfDw+Rji9YrPcy9QwWrFRGxwmZL+tlgHdDa+h2W2tg7UBvavZldux2W/muC9mgNPQy1TjZo7Yjlew3+S4ubjbECXZalwaXOt3W6AnyXacsRETL5seDa17VrPT2+qla0HN3yW5bblw2OyiQyx0sTpZXNiYNdSAGt6eJXiMfFVc25FVJc8zlJ+YUGvxSeoN5ppJP3OJA9NlPrxrh2r9l23/lbhdcZcUvrpXhpywBwyt2LgNA53z08VzSCkvNMzM8vr48dcdfWoTSQo2EIQUQJIQgEimkiEhCSIEIKSBoSQqjJNJCjRprFNA1tgGjj0C1LfALgjqR8kJTcOpu1qYo+WeP4Agn5ArpPaHVZnxwj3Y2j42AVRwsctWHu/AHH1y2H1WzH3maeR52zN9AXf6W4+68885Y/aHT1lZ9mwSCLZ07XD0XmwXY8by2hooQdI4AfiuOIUv2vjV1WZ/WQkgpLL0hCEIBCEIgSTSQCEJIgSTSRCQhCqBIoQgEIQgaaxTRTui6SFDZqRTc/I/1/Kjrcx1m+f8AYQW2CNvI43954HoLk/wt9S67/wB0rfldasHFspP5nn4D/S0yVPfiA/O0/HRa3w5zG5WXGEl5A38sTAPQLm3Hf0VvxBJmfmPO3wsqZS3bWONVJCElHQ0JIQF0IukiGhK6LoBJCEAhCSIEk0lUCEFJA0JIRDQhCKE0kIGsydB6rBNoJ9EF/C8N7Jo/7TviSVFnaBKB+WT6W/tZw++P2xj1Ov8AC0yay/5yfX/SMQ24sb69SPoqw7qwqx3SfE/yq4lJap0SEJKNhCEigaEkIgQhCAQkhAIQkVUCEJIgQhJA0JIQCaSEGSEkIprZHs7yH1WtZt90+iC0D7EOPN0fwylawbuv07T4m6xkOgHMEfQBZwau9T/xRhtrhvqqoq0r9L+OvxVYkrVikmkVGwhJCAQkhVDQkhA0JIQCEkIgQkhAIQhEJNCECTWKaJEmmkhGtmtrT3SP1BaVsHu+qCc/n4AfwttPYXPPvfRRi++c+IWcbrB3+f0VYlsrb5j5N+ig23U+oFyf2Eqvduo1ViknySRoJIQgEISQNCEIBCEIEhCEQk0kIBCEIkhCEIrFNJNGAmhCNBbOQ81gi6K3De3U/wAqRfQ/5f0osR7zfMKS11x6H/kjMwmPGjv2/wBKskFj6BWlTs/9v9Ktm39AhVgRosFscsCjZFJNJAJJpoEhNJAJLJCDFCaSISFlZFkCSWSENEhNND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jpeg;base64,/9j/4AAQSkZJRgABAQAAAQABAAD/2wCEAAkGBxAPEBAOEA4PEBAQEA8VFRUQDQ8PEA8QFRUWFxUVFRUYHSggGB0lHRUVITEhJSkrLi4uFx8zODMsNygtLisBCgoKDg0OGBAQGC0dICAtKy0rKystLSstKy0tLS0tKy0rLS0tLS0rLS0tLS0tLS0tLS0tKy0tLSstLS0tNzc3K//AABEIAO0A1QMBIgACEQEDEQH/xAAcAAACAgMBAQAAAAAAAAAAAAAAAQQFAgMGBwj/xAA6EAABAwIEAwUFCAIBBQAAAAABAAIDBBEFEiExBkFREyJhcYEHMpGhsRQjQlJicsHRguGyM1OS8PH/xAAaAQEBAQEBAQEAAAAAAAAAAAAAAQIDBAUG/8QAKREBAAICAgIBAQgDAAAAAAAAAAECAxEhMQQSQRMFMkJDUWFxkSIzgf/aAAwDAQACEQMRAD8A88QhNeB+tJNCaihCE0UIQgIptaSbDcr2P2dcOCCITPH3jtdei4v2e8PGqmErh92w/Er1yqkEQAboAFukfL5/l5vy69ouJYgBdp0K5rE6u97H5rPH5ye8Fz7qi41WbW2zixRWNolbVEm/RENaSLKLV6rCmYQuWnWZWTHFxUp9KQLp4ZSEjMVZVMrWMtzXSlHjyW5QKd/Z94qzp+I+yYQQMx28Aqt/u3PwVpwvgQqHGeQXY06A/id/S71nXTz21PbY2epqh3WDL1OgWmbhvNq6QNP6QunxOUR2jbYWGtvoFSzSX/EVxvedu+PHGtoEnDNMW2e5xPXZRHcJUh/E/wCKnOkts4+uoKluaMjZAdHaEb5XKd8unEdIFLwfSDWzj6qc3hylAuI7+qzppbgtvYhS4JLB4PI/IpDEzMNb+G6dwBYwXABsOa3QYJSutaMBw3BWcFQWTR/lOh9dlsxVhY7tGmzhqP6WuNMbtvW0iOgiAt2LPgELOkqhMxsg0JGvOxQt/wAOM3mJ5fO4QhC5P0EGhCEU0IQihNrbm3MoU7BIc9RC3q8IS9q4Iw4UtGwWs5zbnrqssUqtCFOkkDImgcmhcxXTE3WrWiI0+Pjr73m0qzEZr3VJMSFaztJK0PhFtVz7euZ0qctyrKhoS8jTTmp2E4OZTmIIb9V00WFECzQutce3jy59KlxytDGBQcozFzjtsr6qpCxtgDcqspsLkmfbYXXX11w83vvlVVshd3Wi916bg1KIKeKPazG38Sd1EwnhmNliW3PirSs7rSOn8K61yx7e06hyOMPPaPv1VTJKVdY1Hd2cbOHnqqKoYfH4LxTHMvpVndYR5pD1UilqdC2+hCgzX/8AQlBdbql4WcM+ubnqCpUU2pB5tVZSgnluph0seikJOkmtmORj77ZT8CrLFCXxNcCOR8SFTtOZpYeRcFshqc0JYTqy49Bstb7Y10wosT7B0jbkNcQRbrrdCocXlu5ttNELPtMOn0onl56mhC0+mE0IRQmhCAUzCKnsp45OTXC6iIQmNvcmVzZomuab3A5qtmbdebYTj01PYA3b0XU0vFUclm2s4kBSXi+hNOllKAFsw/DnTvGlmhSY4Gvyka3XTYfTCNosNVvFj3O3j8jPriG2ioWtAAGgUueVkYA0uVCqKzsxcnbpzUWNrpTfW56r2dPnTzO5SJWdqbAaKzw7Dwzlqt1DRZAL7qblSIYtb4DWquxRlhfqrIqPVtDmkKXjcLjtq23FVDwCWO2J0/SVWVMdjY/TdWmLw2JBCqZHutYi4+YXzpnnUvr1jcbhEni0UeI2Oq2yZjtdEcBGp1K1WzVo4baQ6eF1JLb2WLAfRSmx3C05TwiNblLvE/wtEJtI4cnC/qpz4SVqZAc3ldZWJUmIwFz0K6+y3JKFNS6RkeRpoQtvphNCEAmhCATQhRQrzhfDHSyh5GgPxKrcOpO2kazkTqeg5r17hiKjpG5i5r3AD/DyXSlPaXg8zyfpx617W+D4SGAOdq7p0VvIGtaXONg0a3UA8SwAXAPnZaqbGoqp5iZqACXX2XriIjp8GbTPbWynM781rtGwtueq6CgoRHqfePwC20UDA0FoFiPgt5KumZsYSLwFolnsoUlTdXaaTZJ1pMl1EEl1sBWWoY1VM2QWcL/VUlTw/f3HW8CFfXUWurWRC7iudsdZ7daZb16lzVRhL49wCPBahRv3yH4K1pHOqHdo64jB0HVT6usZE25IFlj6NXWPJtPHbl32Ye9ofHRZsqG9VT4riJnkvyuttKxeedb4eyKzMbladq3qtM9cxnPVYiNRK6nBaeqbIrCXFWBwuEKhp6gtuE1PZr6cPPk0k1p9UIQmgE0k1FATSCzjYXENAuSQABzKsJM6XGHxujb3LGSQDXfK1ew8DcOtjpmunjDnv1s4bDxVTwXwC1jY6iokzPsCI22yj9x5+i9BmmbE0udcNaOl7DyC9mOmn5fyMvveZR24TTjaCL/wCj1GHMjBMMLGuO+UBq1UfFtBNIIY6uEyE2DXPDHE9AHWufBWkjgea6POg4NTSxh2dws7XLe+Q+fip0igyyOZq03HRbKeqEg0OvRRZ5RKt2tuS0NKlTw3v138wtAbZFhsaFmFrBWqsrGwtL3mw+qyrKurGxML3G1guXpWvrHmR92wtPlmWLnvrn53XZA0+WZasWx1kbeyisABy5LO/luKzPEdrasxNkYyttptZc1iFW+Y6nToq6CqL3XcbqduvNkvMvfhwRTme0BzbFW9BqFCqIrhb8MJ2XOI27zPCzCwmjuFIY0JvyjmFr1c4s5ypoyHbb+CFby1EQOpCFPRv3l5ChJNV9U0JJoGhJNAwvRPZ3wO6ctrKiN4iGsbCcnaH8x52XKcLwx9s2SVjpGtcMsbBd0snIeA6le14fNib2g/ZqWBlhZry977cr2IsvThx/il8f7Q8v8AKr/1ZzduxmWOkhkaBbL9pykjp3mW+a8z4yraSI3cyvwWsN8jxcUsrh+YxOLCPHQrt8QjlteamynT7yjqX08gPXcA+TjZeUe0XFq5maB9SaumdY9nUQNhqYj1IAFx+ptwV6Hx3FcQV0szy+oEcjr/APWia1rn25kt7ruWtrrquCfajU0uWnqy+ppxYNk3nhH1e3wOvmuBbLk7zD3T7zSNPgtjGEXkjF2blu5Z19PFZ2sQ+n6HFY6hjZI3tex4u1zTcOHh/SkRRWcXNNnDbofAr584L4sfQzAHM6mkcM7BqWH87PHqOa9+wqpbLG17XBzXAOaQdCDsouluXB7Q8dPh1CiSsWVA8hzmHnqFtezdVFVXVbYWF7jYAfFcbLWOq3l8hLYmna/L+1p4ixN08zmtP3bCQP1W5qua90hETPdHvHl5LjNuXorT+1hiGLOeOyh7sbdNOap3RH1VuKINC1mILhe02fQxYoxxv5V1JGcyvIYtFVx1McbiSVAxXiQbNKw6+trdLfE69kYI0uueHEWQmxXP1de+Qm5URV3phiI5dXJxW7kVDn4mkOxKoLpXVbjHWPhYS4tK43uhV90I1qGQQgIUdYNCQTRTTCxWQRHX+z/DJamdscTi3ulz5BvEwm2nibfNe8UVKIo2xgucGi13vL3HxJO68T9neOvpWPjgh7aeV9z0a0bXPTdd6/H8U1yUkMmUahxdESdLhp1B3X0Y+7D8pl/2W/mWr2qcQ12GQx1dN2Los2SRssZcQXDuuBBHwXitTx46oe5tVTRTU7zrELxmK/4oX7xu8tDzXS+03jqSsp3UM1JJSyteHFr+eXa3h4rycMvt/wDElzdVV8PghtVRy/aKR7g3O6zZad5/BUDYcu9st2H4RLCJKhgOand99AQRIxv4nNH6dyOmu11v9l8wbUuhL7OnbZjXEdjUP5wyA6DMLhruRA3BsvTcYwEsaytp754mDcd58Ddo5Ad3R6jXXLcG9gszHDde3mlbh0IkiqYwBFOQHgABkcrtnDox41tyOYbAL0vgPEmMP2Uu1BNmnl5eH836ri5Y42F8YFoJho3lEHkXYPBj9R4WWFI58WIw2JLg+O9uZNgVjfTWnucR74PLKVxnFONyOkfHG9waNLNdZX+M4wyliLsze1LbNbfUea8xqqsszzvddzrkX5uS8lKzMsMQrQwCMEXG55i+/quiwWKPsxkIJ59V5nU1JeSepKmYXjUkB0JIXmtbcvs4vDmtNz29KljVHi+ItiBF9VT1PF73NsBYrm6uqdISXErDtTDP4mdXWueSb6KKUJKvTrRIKZSKISEIRCQhCozCEBCjZoSTUU0IQg9N9lETSyRzWtvmIcSe9m3abdLfML0ej7Xs7SBnagH3b5CeX8Lx/wBmOIOgqSHECKVpBJPuuGxXr9KXuaRnbnubOA03008l7sdt1fmfLxTjyzH6qniPAoa6maK2lY6YAkdm4h7XD8jhr6Lxnif2czw3npmPki1Lo3D76Ox5fnHz819BVEbi0bZxsfw35G3REDHGMdo1mcb5fdPldaeZ8lxscDpmBB8QQR8wV9C+z3E6mrp5IqxhEjMnf0vM1zffP6iQb+aOKuDaSUmp7INli7zsvdEjeZcBuR1S4LM3bS3aeytYHla4sPqg4jFMPLHV9K8d6ENew9WnQ29AxaMWAp6qCVxyl0Yf65Rr8Su94opIW1NVUTODGGkiaT1dnP8AAXlfEuK/a6h0oFmABjB0Y3b+1yyTFYezxfHnNb9k2qxpp1u57upKqK2tfKbu2GwGwUVC802mX28XjY8fMQaSELL0bCSEkQ0ghCqApFCSIEk0kQIRdCqMk0kKNmmkhFNNYrJgubKG3R0pbFT5jo4h2vgGtJ/5rsPZ5jkkcErqg2jbtJclwOXcg7+a89xKou2NgPJ/zcAPk0LrsYb9lwuFuzpd+pB/0u1LTHMfDw+Rji9YrPcy9QwWrFRGxwmZL+tlgHdDa+h2W2tg7UBvavZldux2W/muC9mgNPQy1TjZo7Yjlew3+S4ubjbECXZalwaXOt3W6AnyXacsRETL5seDa17VrPT2+qla0HN3yW5bblw2OyiQyx0sTpZXNiYNdSAGt6eJXiMfFVc25FVJc8zlJ+YUGvxSeoN5ppJP3OJA9NlPrxrh2r9l23/lbhdcZcUvrpXhpywBwyt2LgNA53z08VzSCkvNMzM8vr48dcdfWoTSQo2EIQUQJIQgEimkiEhCSIEIKSBoSQqjJNJCjRprFNA1tgGjj0C1LfALgjqR8kJTcOpu1qYo+WeP4Agn5ArpPaHVZnxwj3Y2j42AVRwsctWHu/AHH1y2H1WzH3maeR52zN9AXf6W4+68885Y/aHT1lZ9mwSCLZ07XD0XmwXY8by2hooQdI4AfiuOIUv2vjV1WZ/WQkgpLL0hCEIBCEIgSTSQCEJIgSTSRCQhCqBIoQgEIQgaaxTRTui6SFDZqRTc/I/1/Kjrcx1m+f8AYQW2CNvI43954HoLk/wt9S67/wB0rfldasHFspP5nn4D/S0yVPfiA/O0/HRa3w5zG5WXGEl5A38sTAPQLm3Hf0VvxBJmfmPO3wsqZS3bWONVJCElHQ0JIQF0IukiGhK6LoBJCEAhCSIEk0lUCEFJA0JIRDQhCKE0kIGsydB6rBNoJ9EF/C8N7Jo/7TviSVFnaBKB+WT6W/tZw++P2xj1Ov8AC0yay/5yfX/SMQ24sb69SPoqw7qwqx3SfE/yq4lJap0SEJKNhCEigaEkIgQhCAQkhAIQkVUCEJIgQhJA0JIQCaSEGSEkIprZHs7yH1WtZt90+iC0D7EOPN0fwylawbuv07T4m6xkOgHMEfQBZwau9T/xRhtrhvqqoq0r9L+OvxVYkrVikmkVGwhJCAQkhVDQkhA0JIQCEkIgQkhAIQhEJNCECTWKaJEmmkhGtmtrT3SP1BaVsHu+qCc/n4AfwttPYXPPvfRRi++c+IWcbrB3+f0VYlsrb5j5N+ig23U+oFyf2Eqvduo1ViknySRoJIQgEISQNCEIBCEIEhCEQk0kIBCEIkhCEIrFNJNGAmhCNBbOQ81gi6K3De3U/wAqRfQ/5f0osR7zfMKS11x6H/kjMwmPGjv2/wBKskFj6BWlTs/9v9Ktm39AhVgRosFscsCjZFJNJAJJpoEhNJAJLJCDFCaSISFlZFkCSWSENEhNND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data:image/jpeg;base64,/9j/4AAQSkZJRgABAQAAAQABAAD/2wCEAAkGBxAPEBAOEA4PEBAQEA8VFRUQDQ8PEA8QFRUWFxUVFRUYHSggGB0lHRUVITEhJSkrLi4uFx8zODMsNygtLisBCgoKDg0OGBAQGC0dICAtKy0rKystLSstKy0tLS0tKy0rLS0tLS0rLS0tLS0tLS0tLS0tKy0tLSstLS0tNzc3K//AABEIAO0A1QMBIgACEQEDEQH/xAAcAAACAgMBAQAAAAAAAAAAAAAAAQQFAgMGBwj/xAA6EAABAwIEAwUFCAIBBQAAAAABAAIDBBEFEiExBkFREyJhcYEHMpGhsRQjQlJicsHRguGyM1OS8PH/xAAaAQEBAQEBAQEAAAAAAAAAAAAAAQIDBAUG/8QAKREBAAICAgIBAQgDAAAAAAAAAAECAxEhMQQSQRMFMkJDUWFxkSIzgf/aAAwDAQACEQMRAD8A88QhNeB+tJNCaihCE0UIQgIptaSbDcr2P2dcOCCITPH3jtdei4v2e8PGqmErh92w/Er1yqkEQAboAFukfL5/l5vy69ouJYgBdp0K5rE6u97H5rPH5ye8Fz7qi41WbW2zixRWNolbVEm/RENaSLKLV6rCmYQuWnWZWTHFxUp9KQLp4ZSEjMVZVMrWMtzXSlHjyW5QKd/Z94qzp+I+yYQQMx28Aqt/u3PwVpwvgQqHGeQXY06A/id/S71nXTz21PbY2epqh3WDL1OgWmbhvNq6QNP6QunxOUR2jbYWGtvoFSzSX/EVxvedu+PHGtoEnDNMW2e5xPXZRHcJUh/E/wCKnOkts4+uoKluaMjZAdHaEb5XKd8unEdIFLwfSDWzj6qc3hylAuI7+qzppbgtvYhS4JLB4PI/IpDEzMNb+G6dwBYwXABsOa3QYJSutaMBw3BWcFQWTR/lOh9dlsxVhY7tGmzhqP6WuNMbtvW0iOgiAt2LPgELOkqhMxsg0JGvOxQt/wAOM3mJ5fO4QhC5P0EGhCEU0IQihNrbm3MoU7BIc9RC3q8IS9q4Iw4UtGwWs5zbnrqssUqtCFOkkDImgcmhcxXTE3WrWiI0+Pjr73m0qzEZr3VJMSFaztJK0PhFtVz7euZ0qctyrKhoS8jTTmp2E4OZTmIIb9V00WFECzQutce3jy59KlxytDGBQcozFzjtsr6qpCxtgDcqspsLkmfbYXXX11w83vvlVVshd3Wi916bg1KIKeKPazG38Sd1EwnhmNliW3PirSs7rSOn8K61yx7e06hyOMPPaPv1VTJKVdY1Hd2cbOHnqqKoYfH4LxTHMvpVndYR5pD1UilqdC2+hCgzX/8AQlBdbql4WcM+ubnqCpUU2pB5tVZSgnluph0seikJOkmtmORj77ZT8CrLFCXxNcCOR8SFTtOZpYeRcFshqc0JYTqy49Bstb7Y10wosT7B0jbkNcQRbrrdCocXlu5ttNELPtMOn0onl56mhC0+mE0IRQmhCAUzCKnsp45OTXC6iIQmNvcmVzZomuab3A5qtmbdebYTj01PYA3b0XU0vFUclm2s4kBSXi+hNOllKAFsw/DnTvGlmhSY4Gvyka3XTYfTCNosNVvFj3O3j8jPriG2ioWtAAGgUueVkYA0uVCqKzsxcnbpzUWNrpTfW56r2dPnTzO5SJWdqbAaKzw7Dwzlqt1DRZAL7qblSIYtb4DWquxRlhfqrIqPVtDmkKXjcLjtq23FVDwCWO2J0/SVWVMdjY/TdWmLw2JBCqZHutYi4+YXzpnnUvr1jcbhEni0UeI2Oq2yZjtdEcBGp1K1WzVo4baQ6eF1JLb2WLAfRSmx3C05TwiNblLvE/wtEJtI4cnC/qpz4SVqZAc3ldZWJUmIwFz0K6+y3JKFNS6RkeRpoQtvphNCEAmhCATQhRQrzhfDHSyh5GgPxKrcOpO2kazkTqeg5r17hiKjpG5i5r3AD/DyXSlPaXg8zyfpx617W+D4SGAOdq7p0VvIGtaXONg0a3UA8SwAXAPnZaqbGoqp5iZqACXX2XriIjp8GbTPbWynM781rtGwtueq6CgoRHqfePwC20UDA0FoFiPgt5KumZsYSLwFolnsoUlTdXaaTZJ1pMl1EEl1sBWWoY1VM2QWcL/VUlTw/f3HW8CFfXUWurWRC7iudsdZ7daZb16lzVRhL49wCPBahRv3yH4K1pHOqHdo64jB0HVT6usZE25IFlj6NXWPJtPHbl32Ye9ofHRZsqG9VT4riJnkvyuttKxeedb4eyKzMbladq3qtM9cxnPVYiNRK6nBaeqbIrCXFWBwuEKhp6gtuE1PZr6cPPk0k1p9UIQmgE0k1FATSCzjYXENAuSQABzKsJM6XGHxujb3LGSQDXfK1ew8DcOtjpmunjDnv1s4bDxVTwXwC1jY6iokzPsCI22yj9x5+i9BmmbE0udcNaOl7DyC9mOmn5fyMvveZR24TTjaCL/wCj1GHMjBMMLGuO+UBq1UfFtBNIIY6uEyE2DXPDHE9AHWufBWkjgea6POg4NTSxh2dws7XLe+Q+fip0igyyOZq03HRbKeqEg0OvRRZ5RKt2tuS0NKlTw3v138wtAbZFhsaFmFrBWqsrGwtL3mw+qyrKurGxML3G1guXpWvrHmR92wtPlmWLnvrn53XZA0+WZasWx1kbeyisABy5LO/luKzPEdrasxNkYyttptZc1iFW+Y6nToq6CqL3XcbqduvNkvMvfhwRTme0BzbFW9BqFCqIrhb8MJ2XOI27zPCzCwmjuFIY0JvyjmFr1c4s5ypoyHbb+CFby1EQOpCFPRv3l5ChJNV9U0JJoGhJNAwvRPZ3wO6ctrKiN4iGsbCcnaH8x52XKcLwx9s2SVjpGtcMsbBd0snIeA6le14fNib2g/ZqWBlhZry977cr2IsvThx/il8f7Q8v8AKr/1ZzduxmWOkhkaBbL9pykjp3mW+a8z4yraSI3cyvwWsN8jxcUsrh+YxOLCPHQrt8QjlteamynT7yjqX08gPXcA+TjZeUe0XFq5maB9SaumdY9nUQNhqYj1IAFx+ptwV6Hx3FcQV0szy+oEcjr/APWia1rn25kt7ruWtrrquCfajU0uWnqy+ppxYNk3nhH1e3wOvmuBbLk7zD3T7zSNPgtjGEXkjF2blu5Z19PFZ2sQ+n6HFY6hjZI3tex4u1zTcOHh/SkRRWcXNNnDbofAr584L4sfQzAHM6mkcM7BqWH87PHqOa9+wqpbLG17XBzXAOaQdCDsouluXB7Q8dPh1CiSsWVA8hzmHnqFtezdVFVXVbYWF7jYAfFcbLWOq3l8hLYmna/L+1p4ixN08zmtP3bCQP1W5qua90hETPdHvHl5LjNuXorT+1hiGLOeOyh7sbdNOap3RH1VuKINC1mILhe02fQxYoxxv5V1JGcyvIYtFVx1McbiSVAxXiQbNKw6+trdLfE69kYI0uueHEWQmxXP1de+Qm5URV3phiI5dXJxW7kVDn4mkOxKoLpXVbjHWPhYS4tK43uhV90I1qGQQgIUdYNCQTRTTCxWQRHX+z/DJamdscTi3ulz5BvEwm2nibfNe8UVKIo2xgucGi13vL3HxJO68T9neOvpWPjgh7aeV9z0a0bXPTdd6/H8U1yUkMmUahxdESdLhp1B3X0Y+7D8pl/2W/mWr2qcQ12GQx1dN2Los2SRssZcQXDuuBBHwXitTx46oe5tVTRTU7zrELxmK/4oX7xu8tDzXS+03jqSsp3UM1JJSyteHFr+eXa3h4rycMvt/wDElzdVV8PghtVRy/aKR7g3O6zZad5/BUDYcu9st2H4RLCJKhgOand99AQRIxv4nNH6dyOmu11v9l8wbUuhL7OnbZjXEdjUP5wyA6DMLhruRA3BsvTcYwEsaytp754mDcd58Ddo5Ad3R6jXXLcG9gszHDde3mlbh0IkiqYwBFOQHgABkcrtnDox41tyOYbAL0vgPEmMP2Uu1BNmnl5eH836ri5Y42F8YFoJho3lEHkXYPBj9R4WWFI58WIw2JLg+O9uZNgVjfTWnucR74PLKVxnFONyOkfHG9waNLNdZX+M4wyliLsze1LbNbfUea8xqqsszzvddzrkX5uS8lKzMsMQrQwCMEXG55i+/quiwWKPsxkIJ59V5nU1JeSepKmYXjUkB0JIXmtbcvs4vDmtNz29KljVHi+ItiBF9VT1PF73NsBYrm6uqdISXErDtTDP4mdXWueSb6KKUJKvTrRIKZSKISEIRCQhCozCEBCjZoSTUU0IQg9N9lETSyRzWtvmIcSe9m3abdLfML0ej7Xs7SBnagH3b5CeX8Lx/wBmOIOgqSHECKVpBJPuuGxXr9KXuaRnbnubOA03008l7sdt1fmfLxTjyzH6qniPAoa6maK2lY6YAkdm4h7XD8jhr6Lxnif2czw3npmPki1Lo3D76Ox5fnHz819BVEbi0bZxsfw35G3REDHGMdo1mcb5fdPldaeZ8lxscDpmBB8QQR8wV9C+z3E6mrp5IqxhEjMnf0vM1zffP6iQb+aOKuDaSUmp7INli7zsvdEjeZcBuR1S4LM3bS3aeytYHla4sPqg4jFMPLHV9K8d6ENew9WnQ29AxaMWAp6qCVxyl0Yf65Rr8Su94opIW1NVUTODGGkiaT1dnP8AAXlfEuK/a6h0oFmABjB0Y3b+1yyTFYezxfHnNb9k2qxpp1u57upKqK2tfKbu2GwGwUVC802mX28XjY8fMQaSELL0bCSEkQ0ghCqApFCSIEk0kQIRdCqMk0kKNmmkhFNNYrJgubKG3R0pbFT5jo4h2vgGtJ/5rsPZ5jkkcErqg2jbtJclwOXcg7+a89xKou2NgPJ/zcAPk0LrsYb9lwuFuzpd+pB/0u1LTHMfDw+Rji9YrPcy9QwWrFRGxwmZL+tlgHdDa+h2W2tg7UBvavZldux2W/muC9mgNPQy1TjZo7Yjlew3+S4ubjbECXZalwaXOt3W6AnyXacsRETL5seDa17VrPT2+qla0HN3yW5bblw2OyiQyx0sTpZXNiYNdSAGt6eJXiMfFVc25FVJc8zlJ+YUGvxSeoN5ppJP3OJA9NlPrxrh2r9l23/lbhdcZcUvrpXhpywBwyt2LgNA53z08VzSCkvNMzM8vr48dcdfWoTSQo2EIQUQJIQgEimkiEhCSIEIKSBoSQqjJNJCjRprFNA1tgGjj0C1LfALgjqR8kJTcOpu1qYo+WeP4Agn5ArpPaHVZnxwj3Y2j42AVRwsctWHu/AHH1y2H1WzH3maeR52zN9AXf6W4+68885Y/aHT1lZ9mwSCLZ07XD0XmwXY8by2hooQdI4AfiuOIUv2vjV1WZ/WQkgpLL0hCEIBCEIgSTSQCEJIgSTSRCQhCqBIoQgEIQgaaxTRTui6SFDZqRTc/I/1/Kjrcx1m+f8AYQW2CNvI43954HoLk/wt9S67/wB0rfldasHFspP5nn4D/S0yVPfiA/O0/HRa3w5zG5WXGEl5A38sTAPQLm3Hf0VvxBJmfmPO3wsqZS3bWONVJCElHQ0JIQF0IukiGhK6LoBJCEAhCSIEk0lUCEFJA0JIRDQhCKE0kIGsydB6rBNoJ9EF/C8N7Jo/7TviSVFnaBKB+WT6W/tZw++P2xj1Ov8AC0yay/5yfX/SMQ24sb69SPoqw7qwqx3SfE/yq4lJap0SEJKNhCEigaEkIgQhCAQkhAIQkVUCEJIgQhJA0JIQCaSEGSEkIprZHs7yH1WtZt90+iC0D7EOPN0fwylawbuv07T4m6xkOgHMEfQBZwau9T/xRhtrhvqqoq0r9L+OvxVYkrVikmkVGwhJCAQkhVDQkhA0JIQCEkIgQkhAIQhEJNCECTWKaJEmmkhGtmtrT3SP1BaVsHu+qCc/n4AfwttPYXPPvfRRi++c+IWcbrB3+f0VYlsrb5j5N+ig23U+oFyf2Eqvduo1ViknySRoJIQgEISQNCEIBCEIEhCEQk0kIBCEIkhCEIrFNJNGAmhCNBbOQ81gi6K3De3U/wAqRfQ/5f0osR7zfMKS11x6H/kjMwmPGjv2/wBKskFj6BWlTs/9v9Ktm39AhVgRosFscsCjZFJNJAJJpoEhNJAJLJCDFCaSISFlZFkCSWSENEhNND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data:image/jpeg;base64,/9j/4AAQSkZJRgABAQAAAQABAAD/2wCEAAkGBxAPEBAOEA4PEBAQEA8VFRUQDQ8PEA8QFRUWFxUVFRUYHSggGB0lHRUVITEhJSkrLi4uFx8zODMsNygtLisBCgoKDg0OGBAQGC0dICAtKy0rKystLSstKy0tLS0tKy0rLS0tLS0rLS0tLS0tLS0tLS0tKy0tLSstLS0tNzc3K//AABEIAO0A1QMBIgACEQEDEQH/xAAcAAACAgMBAQAAAAAAAAAAAAAAAQQFAgMGBwj/xAA6EAABAwIEAwUFCAIBBQAAAAABAAIDBBEFEiExBkFREyJhcYEHMpGhsRQjQlJicsHRguGyM1OS8PH/xAAaAQEBAQEBAQEAAAAAAAAAAAAAAQIDBAUG/8QAKREBAAICAgIBAQgDAAAAAAAAAAECAxEhMQQSQRMFMkJDUWFxkSIzgf/aAAwDAQACEQMRAD8A88QhNeB+tJNCaihCE0UIQgIptaSbDcr2P2dcOCCITPH3jtdei4v2e8PGqmErh92w/Er1yqkEQAboAFukfL5/l5vy69ouJYgBdp0K5rE6u97H5rPH5ye8Fz7qi41WbW2zixRWNolbVEm/RENaSLKLV6rCmYQuWnWZWTHFxUp9KQLp4ZSEjMVZVMrWMtzXSlHjyW5QKd/Z94qzp+I+yYQQMx28Aqt/u3PwVpwvgQqHGeQXY06A/id/S71nXTz21PbY2epqh3WDL1OgWmbhvNq6QNP6QunxOUR2jbYWGtvoFSzSX/EVxvedu+PHGtoEnDNMW2e5xPXZRHcJUh/E/wCKnOkts4+uoKluaMjZAdHaEb5XKd8unEdIFLwfSDWzj6qc3hylAuI7+qzppbgtvYhS4JLB4PI/IpDEzMNb+G6dwBYwXABsOa3QYJSutaMBw3BWcFQWTR/lOh9dlsxVhY7tGmzhqP6WuNMbtvW0iOgiAt2LPgELOkqhMxsg0JGvOxQt/wAOM3mJ5fO4QhC5P0EGhCEU0IQihNrbm3MoU7BIc9RC3q8IS9q4Iw4UtGwWs5zbnrqssUqtCFOkkDImgcmhcxXTE3WrWiI0+Pjr73m0qzEZr3VJMSFaztJK0PhFtVz7euZ0qctyrKhoS8jTTmp2E4OZTmIIb9V00WFECzQutce3jy59KlxytDGBQcozFzjtsr6qpCxtgDcqspsLkmfbYXXX11w83vvlVVshd3Wi916bg1KIKeKPazG38Sd1EwnhmNliW3PirSs7rSOn8K61yx7e06hyOMPPaPv1VTJKVdY1Hd2cbOHnqqKoYfH4LxTHMvpVndYR5pD1UilqdC2+hCgzX/8AQlBdbql4WcM+ubnqCpUU2pB5tVZSgnluph0seikJOkmtmORj77ZT8CrLFCXxNcCOR8SFTtOZpYeRcFshqc0JYTqy49Bstb7Y10wosT7B0jbkNcQRbrrdCocXlu5ttNELPtMOn0onl56mhC0+mE0IRQmhCAUzCKnsp45OTXC6iIQmNvcmVzZomuab3A5qtmbdebYTj01PYA3b0XU0vFUclm2s4kBSXi+hNOllKAFsw/DnTvGlmhSY4Gvyka3XTYfTCNosNVvFj3O3j8jPriG2ioWtAAGgUueVkYA0uVCqKzsxcnbpzUWNrpTfW56r2dPnTzO5SJWdqbAaKzw7Dwzlqt1DRZAL7qblSIYtb4DWquxRlhfqrIqPVtDmkKXjcLjtq23FVDwCWO2J0/SVWVMdjY/TdWmLw2JBCqZHutYi4+YXzpnnUvr1jcbhEni0UeI2Oq2yZjtdEcBGp1K1WzVo4baQ6eF1JLb2WLAfRSmx3C05TwiNblLvE/wtEJtI4cnC/qpz4SVqZAc3ldZWJUmIwFz0K6+y3JKFNS6RkeRpoQtvphNCEAmhCATQhRQrzhfDHSyh5GgPxKrcOpO2kazkTqeg5r17hiKjpG5i5r3AD/DyXSlPaXg8zyfpx617W+D4SGAOdq7p0VvIGtaXONg0a3UA8SwAXAPnZaqbGoqp5iZqACXX2XriIjp8GbTPbWynM781rtGwtueq6CgoRHqfePwC20UDA0FoFiPgt5KumZsYSLwFolnsoUlTdXaaTZJ1pMl1EEl1sBWWoY1VM2QWcL/VUlTw/f3HW8CFfXUWurWRC7iudsdZ7daZb16lzVRhL49wCPBahRv3yH4K1pHOqHdo64jB0HVT6usZE25IFlj6NXWPJtPHbl32Ye9ofHRZsqG9VT4riJnkvyuttKxeedb4eyKzMbladq3qtM9cxnPVYiNRK6nBaeqbIrCXFWBwuEKhp6gtuE1PZr6cPPk0k1p9UIQmgE0k1FATSCzjYXENAuSQABzKsJM6XGHxujb3LGSQDXfK1ew8DcOtjpmunjDnv1s4bDxVTwXwC1jY6iokzPsCI22yj9x5+i9BmmbE0udcNaOl7DyC9mOmn5fyMvveZR24TTjaCL/wCj1GHMjBMMLGuO+UBq1UfFtBNIIY6uEyE2DXPDHE9AHWufBWkjgea6POg4NTSxh2dws7XLe+Q+fip0igyyOZq03HRbKeqEg0OvRRZ5RKt2tuS0NKlTw3v138wtAbZFhsaFmFrBWqsrGwtL3mw+qyrKurGxML3G1guXpWvrHmR92wtPlmWLnvrn53XZA0+WZasWx1kbeyisABy5LO/luKzPEdrasxNkYyttptZc1iFW+Y6nToq6CqL3XcbqduvNkvMvfhwRTme0BzbFW9BqFCqIrhb8MJ2XOI27zPCzCwmjuFIY0JvyjmFr1c4s5ypoyHbb+CFby1EQOpCFPRv3l5ChJNV9U0JJoGhJNAwvRPZ3wO6ctrKiN4iGsbCcnaH8x52XKcLwx9s2SVjpGtcMsbBd0snIeA6le14fNib2g/ZqWBlhZry977cr2IsvThx/il8f7Q8v8AKr/1ZzduxmWOkhkaBbL9pykjp3mW+a8z4yraSI3cyvwWsN8jxcUsrh+YxOLCPHQrt8QjlteamynT7yjqX08gPXcA+TjZeUe0XFq5maB9SaumdY9nUQNhqYj1IAFx+ptwV6Hx3FcQV0szy+oEcjr/APWia1rn25kt7ruWtrrquCfajU0uWnqy+ppxYNk3nhH1e3wOvmuBbLk7zD3T7zSNPgtjGEXkjF2blu5Z19PFZ2sQ+n6HFY6hjZI3tex4u1zTcOHh/SkRRWcXNNnDbofAr584L4sfQzAHM6mkcM7BqWH87PHqOa9+wqpbLG17XBzXAOaQdCDsouluXB7Q8dPh1CiSsWVA8hzmHnqFtezdVFVXVbYWF7jYAfFcbLWOq3l8hLYmna/L+1p4ixN08zmtP3bCQP1W5qua90hETPdHvHl5LjNuXorT+1hiGLOeOyh7sbdNOap3RH1VuKINC1mILhe02fQxYoxxv5V1JGcyvIYtFVx1McbiSVAxXiQbNKw6+trdLfE69kYI0uueHEWQmxXP1de+Qm5URV3phiI5dXJxW7kVDn4mkOxKoLpXVbjHWPhYS4tK43uhV90I1qGQQgIUdYNCQTRTTCxWQRHX+z/DJamdscTi3ulz5BvEwm2nibfNe8UVKIo2xgucGi13vL3HxJO68T9neOvpWPjgh7aeV9z0a0bXPTdd6/H8U1yUkMmUahxdESdLhp1B3X0Y+7D8pl/2W/mWr2qcQ12GQx1dN2Los2SRssZcQXDuuBBHwXitTx46oe5tVTRTU7zrELxmK/4oX7xu8tDzXS+03jqSsp3UM1JJSyteHFr+eXa3h4rycMvt/wDElzdVV8PghtVRy/aKR7g3O6zZad5/BUDYcu9st2H4RLCJKhgOand99AQRIxv4nNH6dyOmu11v9l8wbUuhL7OnbZjXEdjUP5wyA6DMLhruRA3BsvTcYwEsaytp754mDcd58Ddo5Ad3R6jXXLcG9gszHDde3mlbh0IkiqYwBFOQHgABkcrtnDox41tyOYbAL0vgPEmMP2Uu1BNmnl5eH836ri5Y42F8YFoJho3lEHkXYPBj9R4WWFI58WIw2JLg+O9uZNgVjfTWnucR74PLKVxnFONyOkfHG9waNLNdZX+M4wyliLsze1LbNbfUea8xqqsszzvddzrkX5uS8lKzMsMQrQwCMEXG55i+/quiwWKPsxkIJ59V5nU1JeSepKmYXjUkB0JIXmtbcvs4vDmtNz29KljVHi+ItiBF9VT1PF73NsBYrm6uqdISXErDtTDP4mdXWueSb6KKUJKvTrRIKZSKISEIRCQhCozCEBCjZoSTUU0IQg9N9lETSyRzWtvmIcSe9m3abdLfML0ej7Xs7SBnagH3b5CeX8Lx/wBmOIOgqSHECKVpBJPuuGxXr9KXuaRnbnubOA03008l7sdt1fmfLxTjyzH6qniPAoa6maK2lY6YAkdm4h7XD8jhr6Lxnif2czw3npmPki1Lo3D76Ox5fnHz819BVEbi0bZxsfw35G3REDHGMdo1mcb5fdPldaeZ8lxscDpmBB8QQR8wV9C+z3E6mrp5IqxhEjMnf0vM1zffP6iQb+aOKuDaSUmp7INli7zsvdEjeZcBuR1S4LM3bS3aeytYHla4sPqg4jFMPLHV9K8d6ENew9WnQ29AxaMWAp6qCVxyl0Yf65Rr8Su94opIW1NVUTODGGkiaT1dnP8AAXlfEuK/a6h0oFmABjB0Y3b+1yyTFYezxfHnNb9k2qxpp1u57upKqK2tfKbu2GwGwUVC802mX28XjY8fMQaSELL0bCSEkQ0ghCqApFCSIEk0kQIRdCqMk0kKNmmkhFNNYrJgubKG3R0pbFT5jo4h2vgGtJ/5rsPZ5jkkcErqg2jbtJclwOXcg7+a89xKou2NgPJ/zcAPk0LrsYb9lwuFuzpd+pB/0u1LTHMfDw+Rji9YrPcy9QwWrFRGxwmZL+tlgHdDa+h2W2tg7UBvavZldux2W/muC9mgNPQy1TjZo7Yjlew3+S4ubjbECXZalwaXOt3W6AnyXacsRETL5seDa17VrPT2+qla0HN3yW5bblw2OyiQyx0sTpZXNiYNdSAGt6eJXiMfFVc25FVJc8zlJ+YUGvxSeoN5ppJP3OJA9NlPrxrh2r9l23/lbhdcZcUvrpXhpywBwyt2LgNA53z08VzSCkvNMzM8vr48dcdfWoTSQo2EIQUQJIQgEimkiEhCSIEIKSBoSQqjJNJCjRprFNA1tgGjj0C1LfALgjqR8kJTcOpu1qYo+WeP4Agn5ArpPaHVZnxwj3Y2j42AVRwsctWHu/AHH1y2H1WzH3maeR52zN9AXf6W4+68885Y/aHT1lZ9mwSCLZ07XD0XmwXY8by2hooQdI4AfiuOIUv2vjV1WZ/WQkgpLL0hCEIBCEIgSTSQCEJIgSTSRCQhCqBIoQgEIQgaaxTRTui6SFDZqRTc/I/1/Kjrcx1m+f8AYQW2CNvI43954HoLk/wt9S67/wB0rfldasHFspP5nn4D/S0yVPfiA/O0/HRa3w5zG5WXGEl5A38sTAPQLm3Hf0VvxBJmfmPO3wsqZS3bWONVJCElHQ0JIQF0IukiGhK6LoBJCEAhCSIEk0lUCEFJA0JIRDQhCKE0kIGsydB6rBNoJ9EF/C8N7Jo/7TviSVFnaBKB+WT6W/tZw++P2xj1Ov8AC0yay/5yfX/SMQ24sb69SPoqw7qwqx3SfE/yq4lJap0SEJKNhCEigaEkIgQhCAQkhAIQkVUCEJIgQhJA0JIQCaSEGSEkIprZHs7yH1WtZt90+iC0D7EOPN0fwylawbuv07T4m6xkOgHMEfQBZwau9T/xRhtrhvqqoq0r9L+OvxVYkrVikmkVGwhJCAQkhVDQkhA0JIQCEkIgQkhAIQhEJNCECTWKaJEmmkhGtmtrT3SP1BaVsHu+qCc/n4AfwttPYXPPvfRRi++c+IWcbrB3+f0VYlsrb5j5N+ig23U+oFyf2Eqvduo1ViknySRoJIQgEISQNCEIBCEIEhCEQk0kIBCEIkhCEIrFNJNGAmhCNBbOQ81gi6K3De3U/wAqRfQ/5f0osR7zfMKS11x6H/kjMwmPGjv2/wBKskFj6BWlTs/9v9Ktm39AhVgRosFscsCjZFJNJAJJpoEhNJAJLJCDFCaSISFlZFkCSWSENEhNND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6" name="AutoShape 12" descr="data:image/jpeg;base64,/9j/4AAQSkZJRgABAQAAAQABAAD/2wCEAAkGBxISEhUQEhMVEBUVFRUWFRUVEBUWFxUXFRUWFhUVFxUYHSggGBolGxUVITEhJSkrLi4uFx8zODMtNygtLisBCgoKDg0OGxAQGi0lHyUtLS0tLS0tLS0tLS0tLS0tLS0tLS0tLS0tLS0tLS0tLS0tLS0tLS0tLS0tLS0tLS0tLf/AABEIAOEA4QMBEQACEQEDEQH/xAAbAAACAwEBAQAAAAAAAAAAAAACBAEDBQYAB//EAD0QAAEEAAQDBgQDBwIHAQAAAAEAAgMRBBIhMQVBUQYTImFxgTKRobEUQsEVM1Ji0eHwcpIWJENVgrLxB//EABoBAAMBAQEBAAAAAAAAAAAAAAECAwAEBQb/xAAyEQACAgICAgIBAwMBCAMAAAAAAQIRAyESMQRBE1EiMmFxBZHwFCNCUoHB0eHxM6Gx/9oADAMBAAIRAxEAPwDlAvMO8MBYxNLGJpYwQCwCQiYJAwYWCeIRRiKRAepEDCARQBvDcNlf8LCfp90rywj2wUx+PsxiDya31cpPy8S9h4SJf2UxI2DXejxf1QXm4fs3CX0ZuL4VPF8cTm+dWPmNFeGWE/0sVqhRoTgLAFghIMYikDEgLGDaFjBgIGJpAJBCwQCFgEUiAkBYx6ljGY0JBwwFjEgLBJWASsYkBYAQWCEAsYlYx5MAYw2FLt9B9VDL5EYa9jKDZuYLDxt1Dfc6lcGTyZS9lI40jbw0vlfsuX5JL0O4D0DidFPlJ9mpDkRSc3dMNDIbY5FOm0uQrV9mLxTsvBNq0CJ/VoFe7ea68PnThpuxHiT6OK4pwiXDup405PHwn+h8l6+LPDKriyDTXYiqmPUsYIBAwbQsYIBAxNIBIIWCAQsAiljEgIgJpYxlNCmOWALBJpYxNLGJpYB4BEwQCxggsYlYx7MufNl9IpCF7Y7C9cEmW4mjhnrmkxqNfDOSWCjTbX9r2+aGSMfoCbHoSsqSTAPQq+JLqIshjugQev2+SrLBCcZU9icmnsTxeFbI0se0OB0IK4o5Z4pfTKNKR8449wg4d9bsdq136HzX0Pi+Ss8b9nPKPF0ZlLpFCAQAG0LGDpAx6kAkFYIBCwCKWMSAsYmljGU0JBw6WCEsY8gYmkQEgLGCARASsYCZ9BSyz4rQ8I2z0YXCzoQ6wD7KMgo0oy27ClKmBWbOCfQ0aHX1OyEW49LsD32x7vHXeUfNSyPJ2kkGKjXY7hcUNnDKeqnHPWskf+ZpY33FmjG0fEDz66K/xxf+0g/+wnL0xqE6nWqVsTrI7dUJLomdoPvsk8pKT12+v8/c0HRl8T4eydhjePMHmCOa5PHzz8fJa/iikoqSPm+OwjopHRu3aa9RyPyX1WPIskVJHI1RUAnAWAIGJQCQULCCUDEIoxCIAgFjE0sYyQFMcJEJIQMFSBiQFgE0jZgqRMeWMLuNu9FxZJXIvBUhzDR7k6aAgH7qE3XY38EudrpqpIdDEUhG6SSGRt4CXqUlL2I0asMtbk/2SS/HaZts0YXAjXWuaa1JU9ibQ9hnUAFoUlxRpbdsbZuE/FckkJehqhv0XU0lT+iWxTEHW15PkyjKVo6Ma1RyHbfCXkmA2trj/wCt/Vet/S8zacG/4JZY+zlAvYIBhAx5AKIKUIJQMQmRmSEQBALACpYJjtUygSxiQszBUgYILGJWASETEkLN6YV2V4ePUk8vuvPs6QjKSUj/ACGSoujad0HE1lvooMaKNrAxGgVPsSUkaTo3RnK8Ftge/n5rZsc8Lqa7NCSktD2Hl21+yVzX2amaUL6Av+ya+MU5ITt6NHByWCSLr05rp8WalFtq6/j2SyKnSGong2Ky1rv81eEscm4tVW+yck0rFJTd0vHzyU5No6I67M3iuG7yJ7OrTXruPqm8PJwmm/Q01cT5xl5L6qzjJWASlGRBCBgaWMeRRmeCYAbQsAKlgmMAolAqWCEAsYIBYB5YxIWASFjE0tLpmXZMbd+oJXm7s6yO71tFINlrSswl+HcLUGw1o1ocRrouSenoHE0WzF/xOJrbmnWTn+piVx6IY8g9FzztFdNGpHijVIPNLjxE4LsZhmKjcg8R6Bt81TFhc/f+f9hZNRG2xaXvXRdS8Z8XLuiLnuhd7VyRVSKpnzfijKmkG3jd919bgd44/wAHHLsVVBSaQYT1IBIpYwJCKMyQEwobQsYJYJjAKBQIBEIQCxiVgHqWASAsYIBYx5Ex5h1PzXm5dSdHVHpERvQRSixiDZgwdVF7HSHY5PNQkg0NRz+f1UnEHEbiktSlZqHYXqYaHoJkqk09CuJoYec7D70rY8kk6ixJRXsdjxxGWthy6q68+WNR4rS9fZJ4U7LZJMwOwB6Iz8hStpafoWMKo+ddomj8TJXVp9y0L3vC/wDgj/nshk1JmcuoQ8EDEoBIKAQSigHkQBBEwSwTIAUCoQCJiVjEhYAQCwCaWMeAWMTSxjzzS8uTtnZFCTpKNp0tFktDkTx9FOSFo8HpKKJFrHpWhqD77ol4hSDhxLr6eiEoRHpGthsUea5J4/oVxXo0oJVztUTaHo5EtCl7JlORqNCF+iaDZOSFOK9nGSguAyyH817nzC97xvInjST6OOai2zicZgpIjle0t6aaH0K9nHkjNXFkWq7FwExjywTxQMAUUAgJjBtKxgkAmUAoFQqWMSAiYmlgBALACpYKJyrAPFqV5IrsZRbAPouPK8b2uzohy9i0uFJ2CmppHSpIq7h45JuUWNpgd64biluKfQ6QzFOFOUDUWiQb2l4sZIujkbvmU3F/QaYxFihyU5Y/sZRZq4XEHeiuWcBHH9x+HE3sPmoOFA+M08JCXaqFW6ROTUTdweE571yXd43iN7e6OLLl9D0ZA0K78bUZVJHPJX0KcTwLJWljvED9PMJJS+HJyxsK/JbOC4jwGWImhnaOfOvRevh8yGSl0xHBoyaXUKQUTAFEBCxggVjE2sEzguYsEETEogGsLgHyGgK8ym4sRzSH/wBlxtFySV5Abp1GNbYnOT6RVli5AlBuEVsZRkyco/KAPPmuPL5PqJaMPsvgwQO64ZZCiGmcPHRScmx0Nt4SPL5KUmwqRZ+x2nl9FGUmOpi8/Z9p5fRBZ5LoopmTiOzLhq0e1K8fM9MqpoRfwk7EKi8ldoZToodhMpohUWTkrGUrGcNFqpTkbkdbwXDNIAIB9VLBUp8WceWbQ9Lw4B2lAFDyPHqWtGhm/E0sFGBpt7JcOKN0Jkk6NaGqK9XHGMU6/wCZxytssDAU3xQm9oTk10BJCACVzZvFjGLcfQ0ZtsSnb8lw0uVounapnGdpOHNYe8ZpZ1H6r3PCzuaqRzzVdGAV3iFZRACiY9aBibWCIhc5cJEA1w6NrpGh2gPlfoSOlqmOKbpiTbSs6CRpjOUjW9TYNjb22Rk6ddEkrVmfO4C83iIBDRy9VDPkjjja7LQg5MCGIELzpZnLtnQlQxDHSk5INGlhm30UnNGodY2lKchkMxhRk32EciYgovtmGYoM2vRNjwyy3JegOfEh2GIG1jqllinCLdWvsymmZ2I4cCdBuoxuTSRVSpGVxLgpcHADxM38l2Y4Ti5Kv09jQzJV+5gtiLTR0RckzodM2uFYktIK53JwlaIzhaOngxLHgWNQdf8A4vRh5GPIlyVNPZxOEovRYw+nspab00NY5h36+v8Alrq8d3LXv/LJTQ5Frpa7MacrVkJfZViLaa6hcXlKWN8W+0UhUloRxMwAs6DzOi8+7mopWXSpWzlcU4SOc28wIPP6he5gwyxx5P8Asc0ppujmXLvEKyiAFExFLGPLGEQVzlggVjD3D4C63N1ykWOoIN/bZVxx7ZPI+kaQjla7wzGeM6hrvib/AC27Wv6J3ODdXYiix17Q6htpdH9Oi5syjdL/AOysF7Abw4k00A+hXG8Cfotza9ljuHvbqWuChk8ZLuxlkssw7gOvyXI8Uf8AiKW/odZiG8/sg4/uYZixLNrU5LRqHI5m6aqbW0g9I08PI0Hcar0cFQla9kJ20abcpaRY1C9XhCWJp+zlfJSsyXsb1XzTxR5HcpMSxYrx2AQaJvffVPKUqWVaktfz+/8A0GVfp9CPFIYpIra1oeCRYNVQzbXqDqF6UlizYE4xqXV/xsXHKUMm3owsG/KdQvKcZdo65tfZtQStIFWPQfdWXjzyLUGcznx9mnh2WCcr8138Bpd+L+mzknKmpEJZ0ml6DZBLyjcfUgV9UI/0bNdsz8qBY5s7BeVrfV/9AqrwHhVyyf2F+VT0kKStxDt3sbfQEn6qbw4F+Um3/IycukjM4jw+Ss7nh1db5dF1YfjWoLsnJv2JYV5ymzodAK3JTZYrmqBHo554okLrTFKiETEUsAmlgnsq1mozAVOhwgtRjV4XKWtJG5d9K/z5qebM8eP8e7FUOUtmhCb8XNcUcsu7LcfQ1EwEorJb2aq6NHAwW4DqVfDuQkpa2auOjprgHHQ/YK+b9LEhtnPskC8FtN2dtDDpW1shJriZLYTCDsFzydj7NKBgpFr7Es0oIGkDbzXZjxxcUSlJpjkWGZS7IYocd2TlN3oiPCDegow8f8uTWgyyGbxVlNNNtef5C4t19l8W6s4yWFt3mPzU45ZJUdlfsAGgbH6p1Npiv90OQ4t7dnEehXVHzM0f0yIvFB9o1MFxuUfnJ9VeH9T8hPbJT8aD9GoePyHY17aq2T+qZH0yS8WKCj4kT8RLvdc/+u5fq2N8NdBsdfP5lc8ZKcuIz0rMPifEQ5/djxAGq2HuvXxRUEcrbYhE8ulA5A/KlptRujRVox8Szxu9T911R6RigsTUAjKjRiQ1agk5FqMZYYhQQ2sWoxo4GPw35rl8ldDR7HoQuGqKl7TRWtWEfwGIpwKrhlUrEnG0bU2Ja4Ve9/VWy5VVEYxaZkzYD+FeW8d9HVHJ9iczHNUckXFFoSTLIH7Lmm16HNKCVT5CtD2HnN6fdWxZJKVoSUUaMcpPkvVxuU+yDSRV+JJfQOgXDPPKWfjF6RTglGwcU/wmtUmaXaX2aJ874rKBIQDpe3uqYo3E9GG4nnTA6tGXyWkti0/YTXHkUqQrGY5yEzbRPjZq4XE+Q+Sope6JOJq4XEeTfXKFbHkl0kv7EZJL2JcQ4q0O7pmr3b9G+ZXTg8JyfOXvZGU/RnxlgcW5bcNTZPquqfjSu29GTRqQRms1AXyApcGSSUqQyRzeIbbnHzK9qEfxRGwAxPQLAdGtxNYGRDiNZ7KtxNYgGIUMWCNNQrNPAR+A+q5vJhcbBF1IOOtl5M7OpF+RJYQmtpC62YJshCWTCXQ4whc9tOwuKYz+NB3ReWXsX4wmZD5Ic4y7QakhzCuDdqPsunDmhB6ROVsc74HkPkuh5Mc/91C7XsBmLIPRc8fIlGX7FKTR5oA1vzXJLAr5Xsfn6PTSAittFOUbCnRwL+DuLzndzK6o59VFHZ8ySHGcPijFvkqv5h9l34fAy5Fc2kcuTza0kTHLEdWA5f4nafILpfgY17OZ+TN9ovldGBzPTkoy8KEnSZv9TJEQyONZG3rsSnx/09X2LLynRZFxEOjL6ILXZS2xebSvIg2vTxYMeNfiiPyOXYtFiS2Ymmlzm676ZTpRv15IyyKI0YNvY7FJZs76LnlNyHcaGuLcVaxuRpF1RPTT7rk8fxXkm5z6BKaSpHMHiTbq169EGx6B4cE1ATPSBBodFDktDA2tQRdrUgwYTCmx2dyue6J2ge3Q/wAw1H6p4RU7iyWa4pSG+I8FfHzB+64fJ8ZwV9hxZrMsvrReNNNM7kF3ym2PQQlStsNEOekoJWJktbDRdDiUvE1DuHxPmpcWgND8U6HNoRxQzGQVWGZiONBmNXS5ip0EcOd6UckJR2ykWmclxfEObK5uUkcijCFq7OuEE0L99e8f0VVKcemB4o/YZeCA3JQGqvHy8ijRF+PG7CcQdxSy8ycdiPxolzRYppLfMLpxf1KadURl4qKIsCWN7sE294d5gDmvVlkaxcn7OdL8tF8uGYAQ3VxOh3PzXDHyHJvl0V4P0NxeFuW9QPE/metdFTDyyO30bK/RxvEsY+aXuYAXvcaAH+aL0ca4xo45StnRYH/89xDWh8rgTvTSTSvGJNyLH4MxadEZIaMimRykzoiUFKUSBpYNFDSkSA2FazMgoJy1weN2mx7IKVO0NwUlTO4mm7+NrwSQ4X/ULtmlNHm1wlTObx8FG6Xz/lYeDPSwZOSKIRa4Pjvo6G6CMai4sdOwHNS7G0LufR1W4+xuysu5o0EZw+ISOIGjWw+IHVSeNsRjkeOaEijxA4WXs4gE/wA7j0hfiHGY4FUXl32hfjaMfjOBld4onDzBH6qkHFrRXHlUdSRmswkv5ni/RJLI0+NFXOHoGVmQW5/0VIY8kuiTywF4u0EYcGfvT0DP1XXDxszX50kTlNejXdjmEeCPKeZ3r2C64YsUEpKLb+/RzvJJvbEjIRZpxPNxH+aIZMksjtmSomDQZjudlGuTpFekZnGsca7iPWSTT0B5r18WLSRw5Jne9gex8WGjErmh0zh4nnU68h0C7FGiF2dm5gqkwGcV2jwjQT7rMETi3uBulCR1w6KXOSssgc6AwpnWsQ9mU2x4okFJZVI3OzXG+5d3cmsTjr/If4h5dV04M6j+Muv/AMObyMHP8o9nT8U4aHtD2EOBFgjY87VPK8dZInFiyODOVxEDo3L57JiljlTPVhNTQbXghSlGwrQLwoOLHUhHEBFIomUM1W4jWG4LcQWC15SuIyY1FMoyiEchlUXEA7DMpOIGPwYhbHJxeiconpoQ7XZehHMmqZGqM/iXDI5KMj3Fo/I3QH1O66Y+RwX4rYnBtlDZGsFMY1nLQUlhKWSVyehpfitFcIANrvhPnF0c8lT2ak87SyjzXMuXNIrS7MHiPE2RjIzxvPyC9HDgUd/ZLJOxXs1h6l72T4nG7XpY+jkmfZ+GTgsCqxEVcS4hk0CU3ZxPaDHZh5m1mFI5gFc8ns7IR0LTuWHF85QoNgUkYIljQpNlkTSAxICATX4NxqWDwg52HdhOn/ifylXxeRLHp7RDL48cm+mb/wCKw+JbWYRPOwfQ16XsU+WGPPGk9nKo5MMtq0YE0LoyQ4EV5fqvEljlB1JHepKStBNNhc7Q3QtiYykodMTbuiOXFqyQtglidx0GyyJijKOhlIdiYoTg1s3IaY1ScTWXsck42BlhmpVx4xGUudmK7McPsm3Qo4gu8gqTaX4ifuA13i8lbx3xdvonkV6MvjHE3fCzT+b+y7MWG25yEcmlSMnBSAPGY3e9811J7EaO84Lh2Oc0dSAurGyMkfRI8M1jKHIK5I5HimPDrH6pGxkjmOIShTlLRWEdmcwrmlI7Yx0VSNtMpAcQO6TWCj3dqUpDRiTlU2ylEEIWNR4Baw0G0LWai5gQBQ3HIaqzXS0G29MXiuw2sHLRQlhizMJxHNTfiS9C8qEZoheijLFKPaKRnZbG2wgogbPd2i4m5BN0SuBuRfG9I8Vm5DkLb5j5p4+MmK8jQUrQOY+af/SRQvysQfJZ3U3g+h1L7QQvawqLFw92Sc7fQEjmsFueGDqVGGJykM5UjFx/HG/DHoOvMr1MPjcdy/sI3ZntBkO66CTVEYnhxb4r2TfHqwKf2dr2QkbPDo6pGaHyP5T6aLowtNEMiaY3P2wnDO7e2jq0mt60VpSoSMbFMC0yalTSsd6FuK4UDZJkVIph2xFjNFxnoXSIc1PFCtkUmJ2VWodl0iVgniFjHgFghtRAWNWAWByIGeMqKQjIMqokTkylzlpMaKLMK7UDrpquaeGMuux3pDj4CdgNPNTl4s0RWaIrJ4d7XO8OS6LKcQY5x1ISfBl+wuaG45+YFgbnkrQ8af2SlkSJxeKHciSgMxpvU+avHEtJgi25GScST+ZU+GH0W0Y/E8XKNpHD0KeOKH0TlfowH4x1+Ilx6k2VdRSVIgys4krNDJhw8Rc06JaCxnEcce8UU96J8UaHZzi7oZWyN50HDqLU03CVjSipKj6tiO4mwjpi5rdLcXGgCOvRdySnGzjbalRh4eYMbofqkTpaKcb7M7G42z4nKE5WdONJGa/izAav56KFpFOYlj+OBn5v9oJ+qaLk+kJKaRn/APEXm5NxmL8iOizLmR3UGCiYK0AkIWYkLWYtaFgaLAiKC9OmK0VFVIvsrcVKTLwQcZNit7FJUxmlWx3iuAxMAIImiDmnY5m043t+XULsWTJjOHhin/JhwY+U22UE18J8lOU0x4YqL2vBUpNMqsaN1sP/ACbjkLWOBHeD/V/gV0ksdnM1/taMztVG6CHDsogZSdd/K1Jr8qKQabbRy/4xyNFbAlmLtCsYzMTh+adMSSEH2E5BkZ1qNZ5pWoN2avcuia2UkanT1GovyU2uStDXxdMvl4/PNE6HQZiMwaCMwabHh5Lo41Gl0zm5O9h/tKZrGsMpcWkjKXeIDcA3y3WlB+mGM/sV4zxYF0QjzMJaM4d/FdeE8xzUfgXb2U+V3QxieCYiZrBYAGt8/mljkjHTLSwOW0zQg7OEN8bs2UWQByCTm29D/El2ZXe4fof9wT1MS4/R2DWrlpnZyQWVGmDkeLUaDyJC3Fm5IkOC3Fi8y1rwhTNyDzBagWA9yKTsDZQ8roS0Rb2VWoziWhIYwkZc4NbuStixuUkjZcijBs6nE8Wma3LndI1woh4B0HqvSn1XZ5ap7o5XtRMWSNzaEtaaDdBouXNFX0dmGTa0Y3441/ZR4ovzZ0fAu0ObDuwr26cneRN6hdWGa48GceeD5c0X9qZfxcDnAl7onWCdy3QclLN+vkhcL4umcEWFLZ1kUhYSuQLJgaE5MPadMk4lf4JblQyhZezhh3SPIU+KiqKB8s7cPGTnkLYwM2hs1r0AV4dHHOmzQwM72TOgwzmta12R0uWwaNE5qsgkEgeSE5rBHlPbBCLyuo6R3GJw8Lo2wcRa3cNjxTGZXRk2W5gazstp3v2XRjyLJG+mRlFxf7HIdpeH4iCV0MsTXNIzxyRglr2n4ZGO6eXmlyL6HgyjhXGZg8RyOLG6D92Cfa6XPPGmdEMzSNvh2MxWFxgmOSWN+jXNPgkbtRYdQa3B681lFJaFlJyezs/xHC/+2R/7Wo84g+ORyAkK59HfxZY2Va0biT3yKaA4Mh0iLkgKDPAockHgyWNNo2gcGMsKXRuLJItUjROaoCRqZk0Qxi55N2dUUqNTh8Bb4hqfsuvFDirOPNkUnXo3YMGGRjESHM0uy002VWU1BXI51+TpGDx14mlLqLdAMpbsBsuTJ5MXL/wzohjcUIw4TMQAWjXcigPVCGaEnSaDJNemaX7Je2xlDqrVgBaR5EK6auiTYz+z2xtzRsca/Nmux0LUWoUK5N9mP2hwETh30Yr+IVWq4v0yr0dWGd6ZzroQjZ0UUSwrWGhR7aTxZKcTwcjIEOzXw1ELnujrS0cliQ7C4psg5SZweoJ8Q+RK9DHPlE8rLD45/sG/FSYSdxjAc14uiAQQ4aHyOqLipqmK3wloal4zNLDFBI62RXlFknU3qeg5KkbROVPo2uC8da6P8Hiy52Hd8LhZfA7+NvVvVvOkW2wJDHF+Dz2yGVokDadDOH+CSM7E/wAS55S4o6IRc+jRwGAbGN8zup5eQ6Bc7k2dkMaj/I4gUOeEyLRrJ75AJPerGCEqDCgxIlQQ2yFNYKLo3IXZnQzGwnZWxp0cuaSG2RtAtwtX4+2c/Lejqez3D8MyL8TiMribLYtNANiR5/JUhirbJzzNvimc3iOJd9K97ajhDjo0aOrZoPMeab9/Qlar2DPxGRwq8sd3l2Cg3suopIzBjpAScxAPKtfS+ik37KcYl2Gxb9g3ffRJHDj/AOEzf7nW8DxU0wMTWZS1tjw6GvNdCgv92PRzTpdsHjYkZU0egygPbdg1ufJNLBq09Cwmnp9mJi8fBJv4cw16X0XPCHHXortbRkz8NNZ2U9vluE3we0Xj5PqRm4hlJJYmiqzRYlM0EJVF2NKSaKe7FKlEbGcLMFCcTrxzVBcV4Y2dmlWE2OTgxMsY5FXswcfC5sTM3xM8LvQ3X2XVCVnDkg0qZmsk6K5zjmGgDviJ9v6ockgqLfR9K7K46P8ACnCS53NBJhltp7t2tgbHKb2QbhJUxoqcJXEOaItq6IOzgbafQ/puuGa4uj0sc1NWVZ0tjnI9+q8SXJHhiFuBvkRP4kI8TfIiRigh8bD8qLWYlLxY3NGlgIXSAuHwt3P6IrE5CzzqJYTWqfil0c7ySfYb8WWssEA8mjVxVUqIt/YWJxwjDDed5HibvVqjSi9iK5FME7pra93dM5tH5h0J6LW3/BuNdDchfWRmUAbVtohNvopCKvYqJHEm7Kg7L0kWtcADqQeXTztCgBQS0eqK0wtWjr+B8eDAGtaXEfruF2Y8iqjjyYm2aePimfGXtAjvUtNEKtSS0tE6SZw2I4M4DvGG2knMP4T0I6LknjcVyXR1xknplGHj8VNdk01BOh9ChF/QJxf0M8U4exzLBpw53YKrJaIxbs5wx0aI9uvooUWto9ieEv7ozxguaPiHNqLjq0BTp0zBbObUpRsvCfE1MHiXDmpuDKrIhjGQCVtaeLwk7b7H2NJ8UWieaSkjmpeHOY50ZH7o5Xnq/mFeUqOSMV2MYQ668/JRZZHR4J4GXoNhfnqlb1QyZuYmFzWtkafA/UtvTMNCt2gxdOyjvkvFFuZxpn8lXkT4IjvFuTDwRGZDkzcETmWtm4okOQbGUUdZwgvOGEYPhJLiPNdUFeM4MsqyGTxDFZB4VFIqK4fFOc4akDyVExGjbw7WgZevPnfqnoXZL4tLJv6qbTLRaQq8FoBBI3I8JU3opdlYxDyC3Mevw/OklyGpECeXe9Tf5BvyWbfaCkiGTyk7+1b3SH5GuJ0vZjD5pLJLctE9TrytdPi45OdyIeRlio0kfQ4MYAe7JuzTdd/LyXqNx6OPnq0jn+0MYgJlae6edQw7PHMFcuSoLkv/AGUg+emjlcfNHJTo2ljjeZu7QerVyT4Pcf7HTDktSEm5zpRUtjuhaSZzX2RZG17e6dSonKBvcJ4k4NkAA8YogDQmuivil2c2VbR85xGGIeRdUT91znQi3u31YJStFlJF0L3bElTbaKKmUte63k2SXkm9d61VZSvZzxjWmCTz5pLsNGjg5boA0tQtnW8KxWaF2Heedt6grBsq/BnqsNyOFWLEhYxJWMSiYJqUKOr7O/APdduH9J5vk/rMPiu7vX9VAv6BwPL2TIVmqqCIcw+w90noo+yubdc8uy8OigJYlGXs29wqPoQBvxe/6pF+sz6N3gPxj3+4XdiOSfR3x/dD2/Rdi7ORHI9uv+n7/oubzukdPiHKYX4vZcEDpmaEOyqBmLjviKSXYV0bPAdx7q+Lo5cvZxWK+N3+o/cqPs6I9Iah+BAdlcKnMrjKZ/jd6D7LQ/SLk/UxXmihGN4H4giTZ0uF+NvsjIKNtK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500570"/>
            <a:ext cx="3362962" cy="189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Ορθογώνιο"/>
          <p:cNvSpPr/>
          <p:nvPr/>
        </p:nvSpPr>
        <p:spPr>
          <a:xfrm>
            <a:off x="714348" y="1857364"/>
            <a:ext cx="278608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Πρώτο </a:t>
            </a:r>
            <a:r>
              <a:rPr lang="en-US" sz="2000" dirty="0" smtClean="0"/>
              <a:t>“</a:t>
            </a:r>
            <a:r>
              <a:rPr lang="el-GR" sz="2000" dirty="0" smtClean="0"/>
              <a:t>παγωτό</a:t>
            </a:r>
            <a:r>
              <a:rPr lang="en-US" sz="2000" dirty="0" smtClean="0"/>
              <a:t>”</a:t>
            </a:r>
            <a:endParaRPr lang="el-GR" sz="2000" dirty="0" smtClean="0"/>
          </a:p>
        </p:txBody>
      </p:sp>
      <p:sp>
        <p:nvSpPr>
          <p:cNvPr id="16" name="15 - Ορθογώνιο"/>
          <p:cNvSpPr/>
          <p:nvPr/>
        </p:nvSpPr>
        <p:spPr>
          <a:xfrm>
            <a:off x="428596" y="3429000"/>
            <a:ext cx="342902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Βάθος Ανατολής:</a:t>
            </a:r>
          </a:p>
          <a:p>
            <a:pPr algn="ctr"/>
            <a:r>
              <a:rPr lang="el-GR" sz="2000" dirty="0" smtClean="0"/>
              <a:t>Πρώτο Σε</a:t>
            </a:r>
            <a:r>
              <a:rPr lang="el-GR" sz="2000" dirty="0" smtClean="0"/>
              <a:t>ρ</a:t>
            </a:r>
            <a:r>
              <a:rPr lang="el-GR" sz="2000" dirty="0" smtClean="0"/>
              <a:t>μπέτι (</a:t>
            </a:r>
            <a:r>
              <a:rPr lang="en-US" sz="2000" dirty="0" smtClean="0"/>
              <a:t>Sherbet)</a:t>
            </a:r>
            <a:endParaRPr lang="el-GR" sz="2000" dirty="0" smtClean="0"/>
          </a:p>
        </p:txBody>
      </p:sp>
      <p:sp>
        <p:nvSpPr>
          <p:cNvPr id="17" name="16 - Ορθογώνιο"/>
          <p:cNvSpPr/>
          <p:nvPr/>
        </p:nvSpPr>
        <p:spPr>
          <a:xfrm>
            <a:off x="4929190" y="3071810"/>
            <a:ext cx="292895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Μεταφορά στην Ιταλία</a:t>
            </a:r>
          </a:p>
        </p:txBody>
      </p:sp>
      <p:sp>
        <p:nvSpPr>
          <p:cNvPr id="18" name="17 - Ορθογώνιο"/>
          <p:cNvSpPr/>
          <p:nvPr/>
        </p:nvSpPr>
        <p:spPr>
          <a:xfrm>
            <a:off x="1357290" y="5000636"/>
            <a:ext cx="328614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Εξέλιξη στην σημερινή μορφή του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4572000" y="1928802"/>
            <a:ext cx="285752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Χιόνι, μέλι, φρούτα</a:t>
            </a:r>
            <a:endParaRPr lang="el-GR" sz="2000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>
            <a:off x="3643306" y="2357430"/>
            <a:ext cx="785818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>
            <a:off x="4000496" y="3786190"/>
            <a:ext cx="857256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/>
          <p:cNvCxnSpPr/>
          <p:nvPr/>
        </p:nvCxnSpPr>
        <p:spPr>
          <a:xfrm rot="5400000">
            <a:off x="4357686" y="4286256"/>
            <a:ext cx="642942" cy="64294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6" grpId="0" animBg="1"/>
      <p:bldP spid="17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Δομή παγωτού - Φάσεις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857364"/>
            <a:ext cx="438674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357158" y="1928802"/>
            <a:ext cx="4000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>
                <a:solidFill>
                  <a:srgbClr val="C00000"/>
                </a:solidFill>
              </a:rPr>
              <a:t>Στερεά Φάση: (1)</a:t>
            </a:r>
          </a:p>
          <a:p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Κρύσταλλοι πάγου</a:t>
            </a:r>
          </a:p>
          <a:p>
            <a:endParaRPr lang="el-GR" sz="2000" dirty="0" smtClean="0"/>
          </a:p>
          <a:p>
            <a:r>
              <a:rPr lang="el-GR" sz="2000" b="1" u="sng" dirty="0" smtClean="0">
                <a:solidFill>
                  <a:srgbClr val="C00000"/>
                </a:solidFill>
              </a:rPr>
              <a:t>Αέρια Φάση: (2)</a:t>
            </a:r>
          </a:p>
          <a:p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Φυσαλίδες αέρα</a:t>
            </a:r>
          </a:p>
          <a:p>
            <a:endParaRPr lang="el-GR" sz="2000" dirty="0" smtClean="0"/>
          </a:p>
          <a:p>
            <a:r>
              <a:rPr lang="el-GR" sz="2000" b="1" u="sng" dirty="0" smtClean="0">
                <a:solidFill>
                  <a:srgbClr val="C00000"/>
                </a:solidFill>
              </a:rPr>
              <a:t>Υγρή Φάσης: (3)</a:t>
            </a:r>
          </a:p>
          <a:p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Γαλάκτωμα διαλυμένων σακχάρων και υπολοίπων συστατικών</a:t>
            </a:r>
            <a:endParaRPr lang="el-G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4572000" y="428625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9" name="8 - Έλλειψη"/>
          <p:cNvSpPr/>
          <p:nvPr/>
        </p:nvSpPr>
        <p:spPr>
          <a:xfrm>
            <a:off x="6357950" y="428625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10" name="9 - Έλλειψη"/>
          <p:cNvSpPr/>
          <p:nvPr/>
        </p:nvSpPr>
        <p:spPr>
          <a:xfrm>
            <a:off x="7643834" y="428625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857224" y="5572140"/>
            <a:ext cx="721523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Στόχος: Ομοιόμορφη Κατανομή Φάσεων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Δομή παγωτού – Υγρή Φάση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8" name="Picture 4" descr="C:\Users\Bill\Desktop\Παγωτό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1037" y="1928802"/>
            <a:ext cx="7241927" cy="4440445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6500826" y="2571744"/>
            <a:ext cx="2143140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Νερό και σάκχαρα</a:t>
            </a:r>
            <a:endParaRPr lang="el-GR" sz="1600" dirty="0"/>
          </a:p>
        </p:txBody>
      </p:sp>
      <p:sp>
        <p:nvSpPr>
          <p:cNvPr id="6" name="5 - Ορθογώνιο"/>
          <p:cNvSpPr/>
          <p:nvPr/>
        </p:nvSpPr>
        <p:spPr>
          <a:xfrm>
            <a:off x="6500826" y="3286124"/>
            <a:ext cx="2143140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Φυσαλίδες αέρα</a:t>
            </a:r>
            <a:endParaRPr lang="el-GR" sz="1600" dirty="0"/>
          </a:p>
        </p:txBody>
      </p:sp>
      <p:sp>
        <p:nvSpPr>
          <p:cNvPr id="7" name="6 - Ορθογώνιο"/>
          <p:cNvSpPr/>
          <p:nvPr/>
        </p:nvSpPr>
        <p:spPr>
          <a:xfrm>
            <a:off x="6500826" y="4000504"/>
            <a:ext cx="2143140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Κρύσταλλοι πάγου</a:t>
            </a:r>
            <a:endParaRPr lang="el-GR" sz="1600" dirty="0"/>
          </a:p>
        </p:txBody>
      </p:sp>
      <p:sp>
        <p:nvSpPr>
          <p:cNvPr id="8" name="7 - Ορθογώνιο"/>
          <p:cNvSpPr/>
          <p:nvPr/>
        </p:nvSpPr>
        <p:spPr>
          <a:xfrm>
            <a:off x="6500826" y="4714884"/>
            <a:ext cx="2143140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Σφαιρίδια λίπους</a:t>
            </a:r>
            <a:endParaRPr lang="el-GR" sz="1600" dirty="0"/>
          </a:p>
        </p:txBody>
      </p:sp>
      <p:sp>
        <p:nvSpPr>
          <p:cNvPr id="9" name="8 - Ορθογώνιο"/>
          <p:cNvSpPr/>
          <p:nvPr/>
        </p:nvSpPr>
        <p:spPr>
          <a:xfrm>
            <a:off x="6500826" y="5429264"/>
            <a:ext cx="2143140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Πρωτεΐνες </a:t>
            </a:r>
            <a:r>
              <a:rPr lang="el-GR" sz="1400" dirty="0" err="1" smtClean="0"/>
              <a:t>γαλακτος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Σύσταση παγωτού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286116" y="1857364"/>
            <a:ext cx="257176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Βασικά συστατικά</a:t>
            </a:r>
            <a:endParaRPr lang="el-GR" sz="20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5072066" y="314324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Σάκχαρα</a:t>
            </a:r>
            <a:endParaRPr lang="el-GR" sz="20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857224" y="2857496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Νερό</a:t>
            </a:r>
            <a:endParaRPr lang="el-GR" sz="20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5643570" y="4500570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Πρωτεΐνες</a:t>
            </a:r>
            <a:endParaRPr lang="el-GR" sz="2000" dirty="0"/>
          </a:p>
        </p:txBody>
      </p:sp>
      <p:sp>
        <p:nvSpPr>
          <p:cNvPr id="14" name="13 - Ορθογώνιο"/>
          <p:cNvSpPr/>
          <p:nvPr/>
        </p:nvSpPr>
        <p:spPr>
          <a:xfrm>
            <a:off x="2071670" y="4071942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Αέρας</a:t>
            </a:r>
            <a:endParaRPr lang="el-GR" sz="2000" dirty="0"/>
          </a:p>
        </p:txBody>
      </p:sp>
      <p:sp>
        <p:nvSpPr>
          <p:cNvPr id="15" name="14 - Ορθογώνιο"/>
          <p:cNvSpPr/>
          <p:nvPr/>
        </p:nvSpPr>
        <p:spPr>
          <a:xfrm>
            <a:off x="642910" y="528638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Λιπαρά</a:t>
            </a:r>
            <a:endParaRPr lang="el-GR" sz="2000" dirty="0"/>
          </a:p>
        </p:txBody>
      </p:sp>
      <p:sp>
        <p:nvSpPr>
          <p:cNvPr id="17" name="16 - Ορθογώνιο"/>
          <p:cNvSpPr/>
          <p:nvPr/>
        </p:nvSpPr>
        <p:spPr>
          <a:xfrm>
            <a:off x="4143372" y="5715016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Πρόσθετα</a:t>
            </a:r>
            <a:endParaRPr lang="el-GR" sz="2000" dirty="0"/>
          </a:p>
        </p:txBody>
      </p:sp>
      <p:cxnSp>
        <p:nvCxnSpPr>
          <p:cNvPr id="20" name="19 - Γωνιακή σύνδεση"/>
          <p:cNvCxnSpPr/>
          <p:nvPr/>
        </p:nvCxnSpPr>
        <p:spPr>
          <a:xfrm rot="5400000">
            <a:off x="2786050" y="2357430"/>
            <a:ext cx="500066" cy="500066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Γωνιακή σύνδεση"/>
          <p:cNvCxnSpPr/>
          <p:nvPr/>
        </p:nvCxnSpPr>
        <p:spPr>
          <a:xfrm rot="5400000">
            <a:off x="3358348" y="3285330"/>
            <a:ext cx="1571636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Γωνιακή σύνδεση"/>
          <p:cNvCxnSpPr/>
          <p:nvPr/>
        </p:nvCxnSpPr>
        <p:spPr>
          <a:xfrm rot="5400000">
            <a:off x="5250661" y="2821777"/>
            <a:ext cx="642942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Γωνιακή σύνδεση"/>
          <p:cNvCxnSpPr/>
          <p:nvPr/>
        </p:nvCxnSpPr>
        <p:spPr>
          <a:xfrm rot="16200000" flipH="1">
            <a:off x="4607719" y="2821777"/>
            <a:ext cx="2000264" cy="1357322"/>
          </a:xfrm>
          <a:prstGeom prst="bentConnector3">
            <a:avLst>
              <a:gd name="adj1" fmla="val 696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Γωνιακή σύνδεση"/>
          <p:cNvCxnSpPr/>
          <p:nvPr/>
        </p:nvCxnSpPr>
        <p:spPr>
          <a:xfrm rot="5400000">
            <a:off x="3107521" y="4107661"/>
            <a:ext cx="3214710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Γωνιακή σύνδεση"/>
          <p:cNvCxnSpPr/>
          <p:nvPr/>
        </p:nvCxnSpPr>
        <p:spPr>
          <a:xfrm rot="5400000">
            <a:off x="1214414" y="2786058"/>
            <a:ext cx="2786082" cy="2214578"/>
          </a:xfrm>
          <a:prstGeom prst="bentConnector3">
            <a:avLst>
              <a:gd name="adj1" fmla="val 469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Λειτουργία κάθε συστατικού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95300" y="1571612"/>
            <a:ext cx="8153400" cy="4495800"/>
          </a:xfrm>
        </p:spPr>
        <p:txBody>
          <a:bodyPr numCol="2"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Νερό (58-68%)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πάγος, σώμα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Πηγές: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γάλα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κρέμα γάλακτος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κρόκος αυγού</a:t>
            </a:r>
          </a:p>
          <a:p>
            <a:pPr>
              <a:buFont typeface="Wingdings" pitchFamily="2" charset="2"/>
              <a:buChar char="q"/>
            </a:pPr>
            <a:r>
              <a:rPr lang="el-GR" dirty="0" err="1" smtClean="0"/>
              <a:t>πουρέδες</a:t>
            </a:r>
            <a:r>
              <a:rPr lang="el-GR" dirty="0" smtClean="0"/>
              <a:t> φρούτων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00438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Λειτουργία κάθε συστατικού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95300" y="1571612"/>
            <a:ext cx="8153400" cy="4495800"/>
          </a:xfrm>
        </p:spPr>
        <p:txBody>
          <a:bodyPr numCol="2"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Σάκχαρα (14-21%)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υφή, γεύση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ταπείνωση Σ.Τ.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αύξηση ιξώδους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Πηγές: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ζάχαρη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γλυκόζη (</a:t>
            </a:r>
            <a:r>
              <a:rPr lang="el-GR" dirty="0" err="1" smtClean="0"/>
              <a:t>δεξτρόζη</a:t>
            </a:r>
            <a:r>
              <a:rPr lang="el-GR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l-GR" dirty="0" err="1" smtClean="0"/>
              <a:t>ιμβερτοζάχαρο</a:t>
            </a: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err="1" smtClean="0"/>
              <a:t>Πουρέδες</a:t>
            </a:r>
            <a:r>
              <a:rPr lang="el-GR" dirty="0" smtClean="0"/>
              <a:t> φρούτων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Γλυκαντικά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14818"/>
            <a:ext cx="414813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Επεξήγηση με σύννεφο"/>
          <p:cNvSpPr/>
          <p:nvPr/>
        </p:nvSpPr>
        <p:spPr>
          <a:xfrm rot="868267">
            <a:off x="6283874" y="1583255"/>
            <a:ext cx="2643206" cy="2071702"/>
          </a:xfrm>
          <a:prstGeom prst="cloudCallout">
            <a:avLst>
              <a:gd name="adj1" fmla="val -32611"/>
              <a:gd name="adj2" fmla="val 6694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Κάποια σάκχαρα δίνουν πιο μαλακό παγωτό!..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Λειτουργία κάθε συστατικού</a:t>
            </a:r>
            <a:endParaRPr lang="el-G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95300" y="1571612"/>
            <a:ext cx="8153400" cy="4495800"/>
          </a:xfrm>
        </p:spPr>
        <p:txBody>
          <a:bodyPr numCol="2"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Λιπαρά (6-13%)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υφή, γεύση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σταθεροποίηση αέρα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Πηγές: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γάλα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κρέμα γάλακτος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κρόκος αυγού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φυτικά έλαια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14818"/>
            <a:ext cx="392909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688</TotalTime>
  <Words>459</Words>
  <PresentationFormat>Προβολή στην οθόνη (4:3)</PresentationFormat>
  <Paragraphs>225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Διάμεσος</vt:lpstr>
      <vt:lpstr>Η Χημεια και η Τεχνολογια του Παγωτου</vt:lpstr>
      <vt:lpstr>Ταπείνωση Σημείου Πήξεως </vt:lpstr>
      <vt:lpstr>Η ιστορία του παγωτού</vt:lpstr>
      <vt:lpstr>Δομή παγωτού - Φάσεις</vt:lpstr>
      <vt:lpstr>Δομή παγωτού – Υγρή Φάση</vt:lpstr>
      <vt:lpstr>Σύσταση παγωτού</vt:lpstr>
      <vt:lpstr>Λειτουργία κάθε συστατικού</vt:lpstr>
      <vt:lpstr>Λειτουργία κάθε συστατικού</vt:lpstr>
      <vt:lpstr>Λειτουργία κάθε συστατικού</vt:lpstr>
      <vt:lpstr>Λειτουργία κάθε συστατικού</vt:lpstr>
      <vt:lpstr>Λειτουργία κάθε συστατικού</vt:lpstr>
      <vt:lpstr>Λειτουργία κάθε συστατικού</vt:lpstr>
      <vt:lpstr>Δομή παγωτού – Υγρή Φάση</vt:lpstr>
      <vt:lpstr>Λειτουργία κάθε συστατικού</vt:lpstr>
      <vt:lpstr>Λειτουργία κάθε συστατικού</vt:lpstr>
      <vt:lpstr>Διαφάνεια 16</vt:lpstr>
      <vt:lpstr>Λειτουργία κάθε συστατικού</vt:lpstr>
      <vt:lpstr>Παρασκευή παγωτού</vt:lpstr>
      <vt:lpstr>Παρασκευή παγωτού</vt:lpstr>
      <vt:lpstr>Παρασκευή παγωτού</vt:lpstr>
      <vt:lpstr>Παρασκευή παγωτού</vt:lpstr>
      <vt:lpstr>Παρασκευή παγωτού</vt:lpstr>
      <vt:lpstr>Πάγωμα με πάγο και αλάτι</vt:lpstr>
      <vt:lpstr>Πάγωμα με υγρό άζωτο</vt:lpstr>
      <vt:lpstr>Παρασκευή παγωτού</vt:lpstr>
      <vt:lpstr>Παρασκευή παγωτού</vt:lpstr>
      <vt:lpstr>Διαφάνεια 27</vt:lpstr>
      <vt:lpstr>Ήρθε η ώρα της δοκιμής!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Χημεία και η Τεχνολογία του Παγωτού</dc:title>
  <dc:creator>Bill</dc:creator>
  <cp:lastModifiedBy>Bill</cp:lastModifiedBy>
  <cp:revision>81</cp:revision>
  <dcterms:created xsi:type="dcterms:W3CDTF">2016-04-10T17:29:42Z</dcterms:created>
  <dcterms:modified xsi:type="dcterms:W3CDTF">2016-04-14T18:23:27Z</dcterms:modified>
</cp:coreProperties>
</file>