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handoutMasterIdLst>
    <p:handoutMasterId r:id="rId23"/>
  </p:handoutMasterIdLst>
  <p:sldIdLst>
    <p:sldId id="362" r:id="rId2"/>
    <p:sldId id="393" r:id="rId3"/>
    <p:sldId id="403" r:id="rId4"/>
    <p:sldId id="361" r:id="rId5"/>
    <p:sldId id="396" r:id="rId6"/>
    <p:sldId id="394" r:id="rId7"/>
    <p:sldId id="398" r:id="rId8"/>
    <p:sldId id="397" r:id="rId9"/>
    <p:sldId id="368" r:id="rId10"/>
    <p:sldId id="369" r:id="rId11"/>
    <p:sldId id="357" r:id="rId12"/>
    <p:sldId id="359" r:id="rId13"/>
    <p:sldId id="260" r:id="rId14"/>
    <p:sldId id="262" r:id="rId15"/>
    <p:sldId id="401" r:id="rId16"/>
    <p:sldId id="389" r:id="rId17"/>
    <p:sldId id="390" r:id="rId18"/>
    <p:sldId id="402" r:id="rId19"/>
    <p:sldId id="400" r:id="rId20"/>
    <p:sldId id="38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3154" autoAdjust="0"/>
  </p:normalViewPr>
  <p:slideViewPr>
    <p:cSldViewPr>
      <p:cViewPr>
        <p:scale>
          <a:sx n="80" d="100"/>
          <a:sy n="80" d="100"/>
        </p:scale>
        <p:origin x="-1296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74772-76CA-4755-B2A8-939071FF7115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781C-0FBB-4332-9503-C23FA95CE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E3F2-E2E6-4E7F-A701-E8A4EC939D9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D94B-072B-46A6-90E0-1D38C351E0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Φωτοχημική συλλογή ηλεκτρονίων γίνεται μέσω χρωμοφόρων που έχουν συνδεθεί, μέσω του σωστού γεφυρωμένου υποκαταστάτη (BL), με ένα δέκτη ηλεκτρονίων. Η αξιοποίηση της ηλιακής ενέργειας συνήθως γίνεται μέσω της διέγερσης της 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LCT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κατάστασης του χρωμοφόρου. Το διεγερμένο ηλεκτρόνιο μεταφέρεται σ’ένα κατάλληλο 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Αυτή η διαδικασία επαναλαμβάνεται, παρέχοντας δύο ηλεκτρόνια στον 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Οι γεφυρωμένοι υποκαταστάτες παρέχουν ένα σημείο σύνδεσης μεταξύ των χρωμοφόρων που απορροφούν φώς και του δέκτη ηλεκτρονίων.</a:t>
            </a:r>
            <a:endParaRPr lang="en-US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Η ανάμειξη του προς καθαρισμό αποβλήτου με έναν </a:t>
            </a:r>
            <a:r>
              <a:rPr lang="el-GR" sz="1200" dirty="0" err="1" smtClean="0"/>
              <a:t>ημιαγώγιμο</a:t>
            </a:r>
            <a:r>
              <a:rPr lang="el-GR" sz="1200" dirty="0" smtClean="0"/>
              <a:t> καταλύτη (π.χ. ΤiΟ</a:t>
            </a:r>
            <a:r>
              <a:rPr lang="el-GR" sz="1200" baseline="-25000" dirty="0" smtClean="0"/>
              <a:t>2</a:t>
            </a:r>
            <a:r>
              <a:rPr lang="el-GR" sz="1200" dirty="0" smtClean="0"/>
              <a:t>), ο οποίος είναι χημικά και βιολογικά αδρανής, και ο φωτισμός του συστήματος με τεχνητό ή ηλιακό φως δημιουργεί εντός του καταλύτη ιδιαίτερα ισχυρά οξειδωτικά και αναγωγικά σωματίδια, τις οπές (h</a:t>
            </a:r>
            <a:r>
              <a:rPr lang="el-GR" sz="1200" baseline="30000" dirty="0" smtClean="0"/>
              <a:t>+</a:t>
            </a:r>
            <a:r>
              <a:rPr lang="el-GR" sz="1200" dirty="0" smtClean="0"/>
              <a:t>) και τα ηλεκτρόνια (e</a:t>
            </a:r>
            <a:r>
              <a:rPr lang="el-GR" sz="1200" baseline="30000" dirty="0" smtClean="0"/>
              <a:t>-</a:t>
            </a:r>
            <a:r>
              <a:rPr lang="el-GR" sz="1200" dirty="0" smtClean="0"/>
              <a:t>) αντίστοιχα, εκ των οποίων οι </a:t>
            </a:r>
            <a:r>
              <a:rPr lang="el-GR" sz="1200" dirty="0" err="1" smtClean="0"/>
              <a:t>φωτοδημιουργούμενες</a:t>
            </a:r>
            <a:r>
              <a:rPr lang="el-GR" sz="1200" dirty="0" smtClean="0"/>
              <a:t> οπές αντιδρούν με τα ιόντα ΟΗ</a:t>
            </a:r>
            <a:r>
              <a:rPr lang="el-GR" sz="1200" baseline="30000" dirty="0" smtClean="0"/>
              <a:t>-</a:t>
            </a:r>
            <a:r>
              <a:rPr lang="el-GR" sz="1200" dirty="0" smtClean="0"/>
              <a:t> ή με τα μόρια του Η</a:t>
            </a:r>
            <a:r>
              <a:rPr lang="el-GR" sz="1200" baseline="-25000" dirty="0" smtClean="0"/>
              <a:t>2</a:t>
            </a:r>
            <a:r>
              <a:rPr lang="el-GR" sz="1200" dirty="0" smtClean="0"/>
              <a:t>Ο που είναι προσροφημένα στην επιφάνεια του ημιαγωγού και τα οξειδώνουν προς τις αντίστοιχες ρίζες του υδροξυλίου (ΟΗ</a:t>
            </a:r>
            <a:r>
              <a:rPr lang="el-GR" sz="1200" baseline="30000" dirty="0" smtClean="0"/>
              <a:t>.</a:t>
            </a:r>
            <a:r>
              <a:rPr lang="el-GR" sz="1200" dirty="0" smtClean="0"/>
              <a:t>).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D94B-072B-46A6-90E0-1D38C351E0EF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Νανισωματιδια</a:t>
            </a:r>
            <a:r>
              <a:rPr lang="el-GR" baseline="0" dirty="0" smtClean="0"/>
              <a:t> Κ4</a:t>
            </a:r>
            <a:r>
              <a:rPr lang="en-US" baseline="0" dirty="0" smtClean="0"/>
              <a:t>Nb6O17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D94B-072B-46A6-90E0-1D38C351E0EF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Α)Το Η2 είναι </a:t>
            </a:r>
            <a:r>
              <a:rPr lang="el-GR" dirty="0" err="1" smtClean="0"/>
              <a:t>ενας</a:t>
            </a:r>
            <a:r>
              <a:rPr lang="el-GR" dirty="0" smtClean="0"/>
              <a:t> </a:t>
            </a:r>
            <a:r>
              <a:rPr lang="el-GR" dirty="0" err="1" smtClean="0"/>
              <a:t>ενεργειακος</a:t>
            </a:r>
            <a:r>
              <a:rPr lang="el-GR" baseline="0" dirty="0" smtClean="0"/>
              <a:t> φορέας που θα </a:t>
            </a:r>
            <a:r>
              <a:rPr lang="el-GR" baseline="0" dirty="0" err="1" smtClean="0"/>
              <a:t>συμβαλει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σημαντικα</a:t>
            </a:r>
            <a:r>
              <a:rPr lang="el-GR" baseline="0" dirty="0" smtClean="0"/>
              <a:t> στην </a:t>
            </a:r>
            <a:r>
              <a:rPr lang="el-GR" baseline="0" dirty="0" err="1" smtClean="0"/>
              <a:t>επιλυση</a:t>
            </a:r>
            <a:r>
              <a:rPr lang="el-GR" baseline="0" dirty="0" smtClean="0"/>
              <a:t> του </a:t>
            </a:r>
            <a:r>
              <a:rPr lang="el-GR" baseline="0" dirty="0" err="1" smtClean="0"/>
              <a:t>ενεργειακου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προβληματος</a:t>
            </a:r>
            <a:endParaRPr lang="el-GR" baseline="0" dirty="0" smtClean="0"/>
          </a:p>
          <a:p>
            <a:endParaRPr lang="el-GR" baseline="0" dirty="0" smtClean="0"/>
          </a:p>
          <a:p>
            <a:r>
              <a:rPr lang="el-GR" baseline="0" dirty="0" smtClean="0"/>
              <a:t>Β) Γι αυτό </a:t>
            </a:r>
            <a:r>
              <a:rPr lang="el-GR" baseline="0" dirty="0" err="1" smtClean="0"/>
              <a:t>λοιπον</a:t>
            </a:r>
            <a:r>
              <a:rPr lang="el-GR" baseline="0" dirty="0" smtClean="0"/>
              <a:t> μια </a:t>
            </a:r>
            <a:r>
              <a:rPr lang="el-GR" baseline="0" dirty="0" err="1" smtClean="0"/>
              <a:t>εναλλακτικη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λυση</a:t>
            </a:r>
            <a:r>
              <a:rPr lang="el-GR" baseline="0" dirty="0" smtClean="0"/>
              <a:t> είναι να </a:t>
            </a:r>
            <a:r>
              <a:rPr lang="el-GR" baseline="0" dirty="0" err="1" smtClean="0"/>
              <a:t>στραφουμε</a:t>
            </a:r>
            <a:r>
              <a:rPr lang="el-GR" baseline="0" dirty="0" smtClean="0"/>
              <a:t> στην </a:t>
            </a:r>
            <a:r>
              <a:rPr lang="el-GR" baseline="0" dirty="0" err="1" smtClean="0"/>
              <a:t>οικονομια</a:t>
            </a:r>
            <a:r>
              <a:rPr lang="el-GR" baseline="0" dirty="0" smtClean="0"/>
              <a:t> του </a:t>
            </a:r>
            <a:r>
              <a:rPr lang="el-GR" baseline="0" dirty="0" err="1" smtClean="0"/>
              <a:t>υδρογονου</a:t>
            </a:r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D94B-072B-46A6-90E0-1D38C351E0EF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Η ποιοτική υποβάθμιση του περιβάλλοντος  οδήγησε στην εύρεση μεθόδων ικανών να επιλύουν τα εμφανιζόμενα προβλήματα ρύπανσης, χωρίς όμως την δημιουργία νέων.</a:t>
            </a:r>
          </a:p>
          <a:p>
            <a:pPr algn="just"/>
            <a:r>
              <a:rPr lang="el-GR" sz="1200" b="0" dirty="0" smtClean="0"/>
              <a:t>Η παραγωγή ανανεώσιμων και μη ρυπογόνων καυσίμων, μέσω της άμεσης μετατροπής της ηλιακής ενέργειας σε χημική</a:t>
            </a:r>
            <a:r>
              <a:rPr lang="en-US" sz="1200" b="0" dirty="0" smtClean="0"/>
              <a:t> </a:t>
            </a:r>
            <a:r>
              <a:rPr lang="el-GR" sz="1200" b="0" dirty="0" smtClean="0"/>
              <a:t>και είναι από τους πιο ελπιδοφόρους τρόπους για τη φωτοχημική μετατροπή  και αποθήκευση της ηλιακής ενέργειας</a:t>
            </a:r>
            <a:r>
              <a:rPr lang="en-US" sz="1200" b="0" dirty="0" smtClean="0"/>
              <a:t>.</a:t>
            </a:r>
            <a:r>
              <a:rPr lang="el-GR" sz="1200" b="0" dirty="0" smtClean="0"/>
              <a:t> </a:t>
            </a:r>
          </a:p>
          <a:p>
            <a:pPr algn="just"/>
            <a:endParaRPr lang="el-GR" sz="1200" b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/>
              <a:t>Πυρηνική</a:t>
            </a:r>
            <a:r>
              <a:rPr lang="el-GR" sz="1200" b="1" baseline="0" dirty="0" smtClean="0"/>
              <a:t> </a:t>
            </a:r>
            <a:r>
              <a:rPr lang="el-GR" sz="1200" b="1" baseline="0" dirty="0" err="1" smtClean="0"/>
              <a:t>συντηξη</a:t>
            </a:r>
            <a:r>
              <a:rPr lang="el-GR" sz="1200" b="1" baseline="0" dirty="0" smtClean="0"/>
              <a:t> με </a:t>
            </a:r>
            <a:r>
              <a:rPr lang="el-GR" sz="1200" b="1" baseline="0" dirty="0" err="1" smtClean="0"/>
              <a:t>θερμανση</a:t>
            </a:r>
            <a:r>
              <a:rPr lang="el-GR" sz="1200" b="1" baseline="0" dirty="0" smtClean="0"/>
              <a:t> σε υψηλές θερμοκρασίες των </a:t>
            </a:r>
            <a:r>
              <a:rPr lang="el-GR" sz="1200" b="1" baseline="0" dirty="0" err="1" smtClean="0"/>
              <a:t>ισοτοπων</a:t>
            </a:r>
            <a:r>
              <a:rPr lang="el-GR" sz="1200" b="1" baseline="0" dirty="0" smtClean="0"/>
              <a:t> του </a:t>
            </a:r>
            <a:r>
              <a:rPr lang="el-GR" sz="1200" b="1" baseline="0" dirty="0" err="1" smtClean="0"/>
              <a:t>υδρογονου</a:t>
            </a:r>
            <a:r>
              <a:rPr lang="el-GR" sz="1200" b="1" baseline="0" dirty="0" smtClean="0"/>
              <a:t>.</a:t>
            </a:r>
            <a:endParaRPr lang="el-GR" sz="1200" b="1" dirty="0" smtClean="0"/>
          </a:p>
          <a:p>
            <a:pPr algn="just"/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Αποθήκευση</a:t>
            </a:r>
            <a:r>
              <a:rPr lang="el-GR" baseline="0" dirty="0" smtClean="0"/>
              <a:t> υπό μορφή </a:t>
            </a:r>
            <a:r>
              <a:rPr lang="el-GR" baseline="0" dirty="0" err="1" smtClean="0"/>
              <a:t>μεθανόλης</a:t>
            </a:r>
            <a:r>
              <a:rPr lang="el-GR" baseline="0" dirty="0" smtClean="0"/>
              <a:t> είναι εξαιρετικά επικίνδυνη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D94B-072B-46A6-90E0-1D38C351E0EF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</a:t>
            </a:r>
            <a:r>
              <a:rPr lang="el-GR" baseline="0" dirty="0" smtClean="0"/>
              <a:t> εικόνα μας δείχνει σε συνθήκες πραγματικού ατυχήματος τι θα γινόταν αν χτυπηθεί το αυτοκίνητο και πιάσει φωτιά. Βλέπουμε στην περίπτωση του Η2 ότι σε 3</a:t>
            </a:r>
            <a:r>
              <a:rPr lang="en-US" baseline="0" dirty="0" smtClean="0"/>
              <a:t>sec</a:t>
            </a:r>
            <a:r>
              <a:rPr lang="el-GR" baseline="0" dirty="0" smtClean="0"/>
              <a:t> σκάει η μηχανή και </a:t>
            </a:r>
            <a:r>
              <a:rPr lang="el-GR" baseline="0" dirty="0" err="1" smtClean="0"/>
              <a:t>επείδη</a:t>
            </a:r>
            <a:r>
              <a:rPr lang="el-GR" baseline="0" dirty="0" smtClean="0"/>
              <a:t> είναι ελαφρύ η φωτιά του Η2 πηγαίνει προς τα πάνω. Και δεν διαχέεται στο έδαφος σε αντίθεση με τη βενζίνη όπου βλέπουμε ότι αναφλέγεται και καταστρέφεται γρήγορα η καμπίνα. Δεν είναι τυχαίο που το πείραμα έγινε νύχτα, γιατί η </a:t>
            </a:r>
            <a:r>
              <a:rPr lang="el-GR" baseline="0" dirty="0" err="1" smtClean="0"/>
              <a:t>φωτία</a:t>
            </a:r>
            <a:r>
              <a:rPr lang="el-GR" baseline="0" dirty="0" smtClean="0"/>
              <a:t> του Η2 έχει του ηλιακού φωτός και άρα φαίνεται τη νύχτα.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D94B-072B-46A6-90E0-1D38C351E0EF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b="1" u="sng" dirty="0" smtClean="0"/>
              <a:t>O</a:t>
            </a:r>
            <a:r>
              <a:rPr lang="el-GR" sz="1200" b="1" u="sng" dirty="0" smtClean="0"/>
              <a:t> </a:t>
            </a:r>
            <a:r>
              <a:rPr lang="el-GR" sz="1200" b="1" u="sng" dirty="0" err="1" smtClean="0"/>
              <a:t>φωτοκαλυτής</a:t>
            </a:r>
            <a:r>
              <a:rPr lang="el-GR" sz="1200" b="1" u="sng" dirty="0" smtClean="0"/>
              <a:t> στην ομογενή :</a:t>
            </a:r>
          </a:p>
          <a:p>
            <a:pPr>
              <a:buNone/>
            </a:pPr>
            <a:r>
              <a:rPr lang="el-GR" sz="1200" dirty="0" smtClean="0"/>
              <a:t>      βασίζει τη δραστικότητα σε φωτόνια, ενός συγκεκριμένου λ</a:t>
            </a:r>
            <a:r>
              <a:rPr lang="en-US" sz="1200" dirty="0" smtClean="0"/>
              <a:t>(nm</a:t>
            </a:r>
            <a:r>
              <a:rPr lang="el-GR" sz="1200" dirty="0" smtClean="0"/>
              <a:t>), που προσπίπτουν πάνω του, μεταφέρει  </a:t>
            </a:r>
            <a:r>
              <a:rPr lang="en-US" sz="1200" dirty="0" smtClean="0"/>
              <a:t>e-</a:t>
            </a:r>
            <a:r>
              <a:rPr lang="el-GR" sz="1200" dirty="0" smtClean="0"/>
              <a:t> στο δέκτη ηλεκτρονίων και εκείνος:</a:t>
            </a:r>
          </a:p>
          <a:p>
            <a:endParaRPr lang="el-GR" sz="1200" dirty="0" smtClean="0"/>
          </a:p>
          <a:p>
            <a:pPr>
              <a:buNone/>
            </a:pPr>
            <a:r>
              <a:rPr lang="el-GR" sz="1200" dirty="0" smtClean="0"/>
              <a:t>(1) είτε θα τα μεταφέρει σ’ έναν άλλο καταλύτη και ο καταλύτης στο νερό,</a:t>
            </a:r>
          </a:p>
          <a:p>
            <a:pPr>
              <a:buNone/>
            </a:pPr>
            <a:r>
              <a:rPr lang="el-GR" sz="1200" dirty="0" smtClean="0"/>
              <a:t> </a:t>
            </a:r>
          </a:p>
          <a:p>
            <a:pPr>
              <a:buNone/>
            </a:pPr>
            <a:r>
              <a:rPr lang="el-GR" sz="1200" dirty="0" smtClean="0"/>
              <a:t>(2) είτε θα τα μεταφέρει απ’ ευθείας στο νερό με αποτέλεσμα να  διαχωρίζεται σε υδρογόνο και οξυγόνο.</a:t>
            </a:r>
          </a:p>
          <a:p>
            <a:pPr>
              <a:spcBef>
                <a:spcPct val="0"/>
              </a:spcBef>
            </a:pPr>
            <a:endParaRPr lang="el-G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u="sng" dirty="0" smtClean="0"/>
              <a:t>Ο </a:t>
            </a:r>
            <a:r>
              <a:rPr lang="el-GR" sz="1200" b="1" u="sng" dirty="0" err="1" smtClean="0"/>
              <a:t>φωτοκαταλύτης</a:t>
            </a:r>
            <a:r>
              <a:rPr lang="el-GR" sz="1200" b="1" u="sng" dirty="0" smtClean="0"/>
              <a:t> στην ετερογενή </a:t>
            </a:r>
            <a:r>
              <a:rPr lang="el-GR" sz="1200" dirty="0" smtClean="0"/>
              <a:t>βασίζει τη δραστικότητα του σε φωτόνια συγκεκριμένου λ  (</a:t>
            </a:r>
            <a:r>
              <a:rPr lang="en-US" sz="1200" dirty="0" smtClean="0"/>
              <a:t>nm</a:t>
            </a:r>
            <a:r>
              <a:rPr lang="el-GR" sz="1200" dirty="0" smtClean="0"/>
              <a:t>) που προσπίπτουν στην επιφάνεια του,  τα </a:t>
            </a:r>
            <a:r>
              <a:rPr lang="en-US" sz="1200" dirty="0" smtClean="0"/>
              <a:t>e-</a:t>
            </a:r>
            <a:r>
              <a:rPr lang="el-GR" sz="1200" dirty="0" smtClean="0"/>
              <a:t> ανέρχονται από τη στοιβάδα σθένους και µ</a:t>
            </a:r>
            <a:r>
              <a:rPr lang="el-GR" sz="1200" dirty="0" err="1" smtClean="0"/>
              <a:t>εταφέρονται</a:t>
            </a:r>
            <a:r>
              <a:rPr lang="el-GR" sz="1200" dirty="0" smtClean="0"/>
              <a:t> στη </a:t>
            </a:r>
            <a:r>
              <a:rPr lang="el-GR" sz="1200" dirty="0" err="1" smtClean="0"/>
              <a:t>διεγερµένη</a:t>
            </a:r>
            <a:r>
              <a:rPr lang="el-GR" sz="1200" dirty="0" smtClean="0"/>
              <a:t> στοιβάδα.</a:t>
            </a:r>
          </a:p>
          <a:p>
            <a:pPr>
              <a:spcBef>
                <a:spcPct val="0"/>
              </a:spcBef>
            </a:pPr>
            <a:endParaRPr 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4E52D-EE46-4CD6-B162-4027012E0C0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PS:</a:t>
            </a:r>
            <a:r>
              <a:rPr lang="en-US" b="1" baseline="0" dirty="0" smtClean="0"/>
              <a:t>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Απορροφά στο ορατό φως για την δημιουργία  PS* με χρήσιμες οξειδοαναγωγικές ιδιότητές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n-US" sz="12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Ανάγεται ή  οξειδώνεται με αποδιέγερση της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* (αντίδραση  μεταφοράς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) και σχηματίζεται ζεύγος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baseline="0" dirty="0" smtClean="0">
                <a:latin typeface="Times New Roman" pitchFamily="18" charset="0"/>
                <a:cs typeface="Times New Roman" pitchFamily="18" charset="0"/>
              </a:rPr>
              <a:t>  D: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Για τη διατήρηση της αναστρεψιμότητας της διαδικασίας, δίνει στον PS</a:t>
            </a:r>
            <a:r>
              <a:rPr lang="el-GR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για να προκύψει πάλι ο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79A5-45BF-4E56-B169-340ABCC4526F}" type="datetimeFigureOut">
              <a:rPr lang="el-GR" smtClean="0"/>
              <a:pPr/>
              <a:t>24/5/2013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7470-6F8F-486E-A068-90D2A35CB6C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O3WTqRVgV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nopieria.gr/?p=2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eCaQc3ZCb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gr/search?q=hydrogen&amp;source=lnms&amp;tbm=isch&amp;sa=X&amp;ei=W6eXUfGhBonlOqehgdAB&amp;ved=0CAcQ_AUoAQ&amp;biw=1366&amp;bih=63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ean.teikoz.gr/erevna/LAFEC/mathimata_LAFEC/ktp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hiclestech.blogspot.com/2011/01/blog-post_22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3.bp.blogspot.com/_xjlRJ1P5n4I/TTr4NgpHccI/AAAAAAAAACI/uTShlNZypRs/s1600/1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elcells.org/uploads/HydrogenandtheLaw.pdf" TargetMode="External"/><Relationship Id="rId5" Type="http://schemas.openxmlformats.org/officeDocument/2006/relationships/hyperlink" Target="http://physics4u.wordpress.com/2010/05/10/%CE%AD-%CF%8D-%CF%8D-%CE%AD-t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24206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ΕΘΝΙΚΟ ΚΑΙ ΚΑΠΟΔΙΣΤΡΙΑΚΟ ΠΑΝΕΠΙΣΤΗΜΙΟ ΑΘΗΝΩΝ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ΣΧΟΛΗ ΘΕΤΙΚΩΝ ΕΠΙΣΤΗΜΩΝ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ΤΜΗΜΑ ΧΗΜΕΙΑΣ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l-GR" sz="2000" b="1" dirty="0" smtClean="0">
              <a:ln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4400" b="1" dirty="0" smtClean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1691680" y="105273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263680" y="565767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ΚΟΥΤΣΟΥΡΗ ΕΥΓΕΝΙΑ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ιζόντιος πάπυρος"/>
          <p:cNvSpPr/>
          <p:nvPr/>
        </p:nvSpPr>
        <p:spPr>
          <a:xfrm>
            <a:off x="539552" y="1628800"/>
            <a:ext cx="7992888" cy="417646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b="1" dirty="0" smtClean="0">
              <a:ln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40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ΦΩΤΟΚΑΤΑΛΥΤΙΚΗ ΠΑΡΑΓΩΓΗ Η</a:t>
            </a:r>
            <a:r>
              <a:rPr lang="el-GR" sz="24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40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l-GR" sz="4800" b="1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1772817"/>
            <a:ext cx="82809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ΟΜΟΓΕΝΗΣ: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φωτοκαταλύτης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καταλυόμενο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 σύστημα στην ίδια φάση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ΚΑΤΗΓΟΡΙΕΣ ΦΩΤΟΚΑΤΑΛΥΣΗΣ </a:t>
            </a:r>
            <a:endParaRPr lang="el-GR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11560" y="3501008"/>
            <a:ext cx="79208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ΕΤΕΡΟΓΕΝΗΣ: 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φωτοκαταλύτης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καταλυόμενο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σύστημα σε διαφορετική φάση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117562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4479636" y="2967335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l-G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115616" y="692696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Η παραγωγή υδρογόνου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απαιτεί  τις παρακάτω λειτουργίες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i) 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πορρόφηση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του ορατού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φωτός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) Μετατροπή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της ενέργειας διέγερσης σε οξειδοαναγωγική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(iii) Σ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υντονισμένη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 μεταφορά πολλών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 στο Η</a:t>
            </a:r>
            <a:r>
              <a:rPr lang="el-G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Ο  που οδηγεί στο σχηματισμό 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του Ο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και του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μόριο ενεργειακής αποθήκευσης.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Δυσκολία στην αναγωγή του νερού:</a:t>
            </a:r>
            <a:endParaRPr lang="el-GR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+ 2e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(pH = 7) = -0.41 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vs NHE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403648" y="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Πολυμοριακά συστήματα για παραγωγή Η</a:t>
            </a:r>
            <a:r>
              <a:rPr lang="el-GR" sz="3200" b="1" baseline="-25000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456"/>
            <a:ext cx="1152128" cy="7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36512" y="6351711"/>
            <a:ext cx="9107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47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Amouyal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Photochemical production of hydrogen and oxygen from water: A review and state of the art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Solar Energy Materials and Solar Cells 38 (1995) pp.249-276, Elsevier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547664" y="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l-GR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Στοιχεία </a:t>
            </a:r>
            <a:r>
              <a:rPr lang="el-GR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συστημάτων φωτοαναγωγής 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800" b="1" baseline="-25000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48072" y="908720"/>
            <a:ext cx="4283968" cy="52937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Φωτοευαισθητοποιητές (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Ru(bpy)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(ppy)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(bpy)]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[Pt(ttpy)(C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C-Ph)]ClO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bpy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[Ru(dmphen)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/>
              <a:t>[{(phen)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Ru(dpp)}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RhBr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](PF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5</a:t>
            </a:r>
            <a:r>
              <a:rPr lang="el-GR" sz="2000" baseline="-25000" dirty="0" smtClean="0"/>
              <a:t>, </a:t>
            </a:r>
          </a:p>
          <a:p>
            <a:r>
              <a:rPr lang="en-US" sz="2000" dirty="0" smtClean="0">
                <a:cs typeface="Times New Roman" pitchFamily="18" charset="0"/>
              </a:rPr>
              <a:t>[Ni(SS)</a:t>
            </a:r>
            <a:r>
              <a:rPr lang="en-US" sz="12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] </a:t>
            </a:r>
            <a:r>
              <a:rPr lang="en-US" dirty="0" err="1" smtClean="0"/>
              <a:t>bis</a:t>
            </a:r>
            <a:r>
              <a:rPr lang="en-US" dirty="0" smtClean="0"/>
              <a:t>(2-chlorodithiobenzil)nickel (II)  </a:t>
            </a:r>
            <a:r>
              <a:rPr lang="el-GR" dirty="0" smtClean="0"/>
              <a:t>         </a:t>
            </a:r>
            <a:endParaRPr lang="el-GR" sz="2000" dirty="0" smtClean="0">
              <a:cs typeface="Times New Roman" pitchFamily="18" charset="0"/>
            </a:endParaRPr>
          </a:p>
          <a:p>
            <a:pPr algn="just"/>
            <a:endParaRPr lang="el-GR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i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Δέκτες ηλεκτρονίων (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[Co(dmgH)</a:t>
            </a:r>
            <a:r>
              <a:rPr lang="el-G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Co(dmgH)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pyCl]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DQ4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PtCl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(bpm), PtCl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(dcbpy)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[Co(bpy)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i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Δότες ηλεκτρονίων (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EDTA, ΤΕΟΑ και ΤΕΑ</a:t>
            </a:r>
            <a:endParaRPr lang="el-GR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5220072" y="692696"/>
          <a:ext cx="3672408" cy="5817676"/>
        </p:xfrm>
        <a:graphic>
          <a:graphicData uri="http://schemas.openxmlformats.org/presentationml/2006/ole">
            <p:oleObj spid="_x0000_s205826" name="CS ChemDraw Drawing" r:id="rId4" imgW="5951160" imgH="9425880" progId="ChemDraw.Document.6.0">
              <p:embed/>
            </p:oleObj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1343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403648" y="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l-GR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Μηχανισμοί  ομογενούς φωτοκατάλυσης</a:t>
            </a:r>
            <a:endParaRPr lang="el-GR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134076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v"/>
            </a:pPr>
            <a:r>
              <a:rPr lang="el-GR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Οξειδωτικός μηχανισμός αποδιέγερσης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000" dirty="0" smtClean="0"/>
              <a:t>Συμπεριλαμβάνει</a:t>
            </a:r>
            <a:r>
              <a:rPr lang="el-GR" sz="2000" b="1" dirty="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/>
              <a:t>την </a:t>
            </a:r>
            <a:r>
              <a:rPr lang="el-GR" sz="2000" dirty="0"/>
              <a:t>οξείδωση </a:t>
            </a:r>
            <a:r>
              <a:rPr lang="el-GR" sz="2000" dirty="0" smtClean="0"/>
              <a:t>του </a:t>
            </a:r>
            <a:r>
              <a:rPr lang="el-GR" sz="2000" dirty="0"/>
              <a:t> PS* σε </a:t>
            </a:r>
            <a:r>
              <a:rPr lang="el-GR" sz="2000" dirty="0" smtClean="0"/>
              <a:t>PS</a:t>
            </a:r>
            <a:r>
              <a:rPr lang="el-GR" sz="2000" baseline="30000" dirty="0" smtClean="0"/>
              <a:t>+</a:t>
            </a:r>
            <a:r>
              <a:rPr lang="en-US" sz="2000" dirty="0" smtClean="0"/>
              <a:t> </a:t>
            </a:r>
            <a:r>
              <a:rPr lang="el-GR" sz="2000" dirty="0" smtClean="0"/>
              <a:t>μέσω του</a:t>
            </a:r>
            <a:r>
              <a:rPr lang="el-GR" sz="2000" dirty="0"/>
              <a:t> R </a:t>
            </a:r>
            <a:r>
              <a:rPr lang="el-GR" sz="2000" dirty="0" smtClean="0"/>
              <a:t> (σχήμα </a:t>
            </a:r>
            <a:r>
              <a:rPr lang="en-US" sz="2000" dirty="0" smtClean="0"/>
              <a:t>a)</a:t>
            </a:r>
            <a:endParaRPr lang="el-GR" sz="2000" b="1" dirty="0" smtClean="0">
              <a:ln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900" y="836712"/>
            <a:ext cx="52195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378" y="3645024"/>
            <a:ext cx="5340102" cy="247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3861048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l-GR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Αναγωγικός μηχανισμός αποδιέγερσης</a:t>
            </a:r>
            <a:r>
              <a:rPr lang="en-US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b="1" dirty="0" smtClean="0">
                <a:ln/>
                <a:latin typeface="Times New Roman" pitchFamily="18" charset="0"/>
                <a:cs typeface="Times New Roman" pitchFamily="18" charset="0"/>
              </a:rPr>
              <a:t>Συμπεριλαμβάνει την αναγωγή του  PS* σε </a:t>
            </a:r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l-GR" b="1" baseline="30000" dirty="0" smtClean="0">
                <a:ln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b="1" dirty="0" smtClean="0">
                <a:ln/>
                <a:latin typeface="Times New Roman" pitchFamily="18" charset="0"/>
                <a:cs typeface="Times New Roman" pitchFamily="18" charset="0"/>
              </a:rPr>
              <a:t> από τον D</a:t>
            </a:r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b="1" dirty="0" smtClean="0">
                <a:ln/>
                <a:latin typeface="Times New Roman" pitchFamily="18" charset="0"/>
                <a:cs typeface="Times New Roman" pitchFamily="18" charset="0"/>
              </a:rPr>
              <a:t>σχήμα </a:t>
            </a:r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b)</a:t>
            </a:r>
            <a:endParaRPr lang="el-GR" b="1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endParaRPr lang="el-G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-36512" y="6351711"/>
            <a:ext cx="9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4775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Amouyal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Photochemical production of hydrogen and oxygen from water: A review and state of the art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Solar Energy Materials and Solar Cells 38 (1995) pp.249-276, Elsevier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467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80728"/>
            <a:ext cx="5857314" cy="3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1484784"/>
            <a:ext cx="2987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Η αξιοποίηση της ηλιακής ενέργειας συνήθως γίνεται μέσω της διέγερσης της Μ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LCT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κατάστασης του χρωμοφόρου</a:t>
            </a:r>
          </a:p>
          <a:p>
            <a:endParaRPr lang="el-G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light adsorber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bridging ligand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Ε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collector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electron donor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99592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Διάγραμμα ενέργειας των τροχιακών φωτοχημικής συσκευής </a:t>
            </a:r>
            <a:r>
              <a:rPr lang="el-GR" sz="2000" b="1" dirty="0" smtClean="0">
                <a:ln/>
                <a:solidFill>
                  <a:schemeClr val="accent3"/>
                </a:solidFill>
              </a:rPr>
              <a:t> </a:t>
            </a:r>
            <a:endParaRPr lang="el-GR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505599"/>
            <a:ext cx="925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Krishnan </a:t>
            </a:r>
            <a:r>
              <a:rPr lang="en-US" sz="1400" dirty="0" err="1" smtClean="0">
                <a:solidFill>
                  <a:schemeClr val="accent3"/>
                </a:solidFill>
              </a:rPr>
              <a:t>Rangan</a:t>
            </a:r>
            <a:r>
              <a:rPr lang="en-US" sz="1400" dirty="0" smtClean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Shamindri</a:t>
            </a:r>
            <a:r>
              <a:rPr lang="en-US" sz="1400" dirty="0" smtClean="0">
                <a:solidFill>
                  <a:schemeClr val="accent3"/>
                </a:solidFill>
              </a:rPr>
              <a:t> M. </a:t>
            </a:r>
            <a:r>
              <a:rPr lang="en-US" sz="1400" dirty="0" err="1" smtClean="0">
                <a:solidFill>
                  <a:schemeClr val="accent3"/>
                </a:solidFill>
              </a:rPr>
              <a:t>Arachchige</a:t>
            </a:r>
            <a:r>
              <a:rPr lang="en-US" sz="1400" dirty="0" smtClean="0">
                <a:solidFill>
                  <a:schemeClr val="accent3"/>
                </a:solidFill>
              </a:rPr>
              <a:t>, Jared R. Brown and Karen J. Brewer</a:t>
            </a:r>
            <a:r>
              <a:rPr lang="en-US" sz="1400" baseline="30000" dirty="0" smtClean="0">
                <a:solidFill>
                  <a:schemeClr val="accent3"/>
                </a:solidFill>
              </a:rPr>
              <a:t>*</a:t>
            </a:r>
            <a:r>
              <a:rPr lang="en-US" sz="1400" dirty="0" smtClean="0">
                <a:solidFill>
                  <a:schemeClr val="accent3"/>
                </a:solidFill>
              </a:rPr>
              <a:t> , Energy Environ. Sci., 2009, 2, 410-419</a:t>
            </a:r>
            <a:endParaRPr lang="el-GR"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10352" y="214290"/>
            <a:ext cx="852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/>
                <a:solidFill>
                  <a:schemeClr val="accent3"/>
                </a:solidFill>
                <a:effectLst/>
              </a:rPr>
              <a:t>ΠΑΡΑΓΩΓΗ Η</a:t>
            </a:r>
            <a:r>
              <a:rPr lang="el-GR" sz="36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r>
              <a:rPr lang="el-GR" sz="5400" b="1" cap="none" spc="0" dirty="0" smtClean="0">
                <a:ln/>
                <a:solidFill>
                  <a:schemeClr val="accent3"/>
                </a:solidFill>
                <a:effectLst/>
              </a:rPr>
              <a:t> ΜΕ ΟΜΟΓΕΝΗ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827821" y="2555612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http://www.youtube.com/watch?v=0O3WTqRVgVo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5445224"/>
          </a:xfrm>
        </p:spPr>
        <p:txBody>
          <a:bodyPr>
            <a:normAutofit/>
          </a:bodyPr>
          <a:lstStyle/>
          <a:p>
            <a:pPr fontAlgn="base"/>
            <a:r>
              <a:rPr lang="el-GR" sz="2400" dirty="0" smtClean="0"/>
              <a:t>Όταν ο </a:t>
            </a:r>
            <a:r>
              <a:rPr lang="el-GR" sz="2400" dirty="0" err="1" smtClean="0"/>
              <a:t>φωτοκαταλύτης</a:t>
            </a:r>
            <a:r>
              <a:rPr lang="el-GR" sz="2400" dirty="0" smtClean="0"/>
              <a:t>, π.χ. TiO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απορροφά (UV) από το ηλιακό φως ή πηγή φωτός (λάμπες φθορισμού), παράγει ζεύγη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και κενών θέσεων.</a:t>
            </a:r>
            <a:endParaRPr lang="en-US" sz="2400" dirty="0" smtClean="0"/>
          </a:p>
          <a:p>
            <a:pPr lvl="0" algn="ctr" fontAlgn="base">
              <a:buNone/>
            </a:pPr>
            <a:r>
              <a:rPr lang="el-GR" sz="2400" b="1" dirty="0" smtClean="0"/>
              <a:t> ημιαγωγός                 (</a:t>
            </a:r>
            <a:r>
              <a:rPr lang="en-US" sz="2400" b="1" dirty="0" smtClean="0"/>
              <a:t>e</a:t>
            </a:r>
            <a:r>
              <a:rPr lang="el-GR" sz="2400" b="1" baseline="30000" dirty="0" smtClean="0"/>
              <a:t>-</a:t>
            </a:r>
            <a:r>
              <a:rPr lang="el-GR" sz="2400" b="1" dirty="0" smtClean="0"/>
              <a:t>,</a:t>
            </a:r>
            <a:r>
              <a:rPr lang="en-US" sz="2400" b="1" dirty="0" smtClean="0"/>
              <a:t>h</a:t>
            </a:r>
            <a:r>
              <a:rPr lang="el-GR" sz="2400" b="1" baseline="30000" dirty="0" smtClean="0"/>
              <a:t>+</a:t>
            </a:r>
            <a:r>
              <a:rPr lang="el-GR" sz="2400" b="1" dirty="0" smtClean="0"/>
              <a:t>)</a:t>
            </a:r>
            <a:r>
              <a:rPr lang="el-GR" sz="2400" dirty="0" smtClean="0"/>
              <a:t> </a:t>
            </a:r>
          </a:p>
          <a:p>
            <a:pPr lvl="0" algn="ctr" fontAlgn="base">
              <a:buNone/>
            </a:pPr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στη ζώνη σθένους του TiO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διεγείρεται όταν φωτιστεί. Η περίσσεια ενέργειας αυτού του διεγερμένου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προωθεί το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στην ζώνη αγωγιμότητας του TiO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. </a:t>
            </a:r>
            <a:r>
              <a:rPr lang="el-GR" sz="2400" b="1" dirty="0" smtClean="0"/>
              <a:t>Το στάδιο αυτό είναι γνωστό ως κατάσταση ‘</a:t>
            </a:r>
            <a:r>
              <a:rPr lang="el-GR" sz="2400" b="1" dirty="0" err="1" smtClean="0"/>
              <a:t>φωτοδιέγερσης</a:t>
            </a:r>
            <a:r>
              <a:rPr lang="el-GR" sz="2400" b="1" dirty="0" smtClean="0"/>
              <a:t>’ του ημιαγωγού</a:t>
            </a:r>
            <a:r>
              <a:rPr lang="en-US" sz="2400" b="1" dirty="0" smtClean="0"/>
              <a:t> </a:t>
            </a:r>
            <a:endParaRPr lang="el-GR" sz="2400" dirty="0"/>
          </a:p>
        </p:txBody>
      </p:sp>
      <p:pic>
        <p:nvPicPr>
          <p:cNvPr id="4" name="3 - Εικόνα" descr="Τι μάς προσφέρει η Φωτοκαταλυτική Τεχνολογία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5" name="4 - Ορθογώνιο"/>
          <p:cNvSpPr/>
          <p:nvPr/>
        </p:nvSpPr>
        <p:spPr>
          <a:xfrm>
            <a:off x="3807916" y="188640"/>
            <a:ext cx="39841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400" b="1" i="1" cap="none" spc="0" dirty="0" smtClean="0">
                <a:ln/>
                <a:solidFill>
                  <a:schemeClr val="accent3"/>
                </a:solidFill>
                <a:effectLst/>
              </a:rPr>
              <a:t> Ετερογενής </a:t>
            </a:r>
            <a:endParaRPr lang="en-US" sz="4400" b="1" i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l-GR" sz="4400" b="1" i="1" cap="none" spc="0" dirty="0" err="1" smtClean="0">
                <a:ln/>
                <a:solidFill>
                  <a:schemeClr val="accent3"/>
                </a:solidFill>
                <a:effectLst/>
              </a:rPr>
              <a:t>φωτοκατάλυση</a:t>
            </a:r>
            <a:r>
              <a:rPr lang="el-GR" sz="4400" b="1" i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  <a:endParaRPr lang="el-G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2008" y="6516633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hlinkClick r:id="rId4"/>
              </a:rPr>
              <a:t>http://nanopieria.gr/?p=25</a:t>
            </a:r>
            <a:endParaRPr lang="el-GR" sz="1400" dirty="0" smtClean="0"/>
          </a:p>
          <a:p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4572000" y="371703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4694413" y="3306470"/>
            <a:ext cx="381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hv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6512" y="-315416"/>
            <a:ext cx="4824536" cy="7488832"/>
          </a:xfrm>
        </p:spPr>
        <p:txBody>
          <a:bodyPr>
            <a:normAutofit/>
          </a:bodyPr>
          <a:lstStyle/>
          <a:p>
            <a:pPr fontAlgn="base"/>
            <a:endParaRPr lang="en-US" sz="2400" dirty="0" smtClean="0"/>
          </a:p>
          <a:p>
            <a:pPr fontAlgn="base">
              <a:buNone/>
            </a:pPr>
            <a:endParaRPr lang="en-US" sz="2900" dirty="0" smtClean="0"/>
          </a:p>
          <a:p>
            <a:pPr lvl="0" fontAlgn="base">
              <a:buNone/>
            </a:pPr>
            <a:r>
              <a:rPr lang="el-GR" sz="2900" b="1" dirty="0" smtClean="0"/>
              <a:t>       </a:t>
            </a:r>
          </a:p>
          <a:p>
            <a:pPr fontAlgn="base"/>
            <a:r>
              <a:rPr lang="el-GR" sz="2400" dirty="0" smtClean="0"/>
              <a:t>Το αρνητικά φορτισμένο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ανάγει το μόριο του νερού</a:t>
            </a:r>
            <a:r>
              <a:rPr lang="en-US" sz="2400" dirty="0" smtClean="0"/>
              <a:t> </a:t>
            </a:r>
            <a:r>
              <a:rPr lang="el-GR" sz="2400" dirty="0" smtClean="0"/>
              <a:t>είτε απ’ ευθείας είτε με τη βοήθεια ενός δέκτη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l-GR" sz="2400" dirty="0" smtClean="0"/>
              <a:t> προς σχηματισμό Η</a:t>
            </a:r>
            <a:r>
              <a:rPr lang="el-GR" sz="1600" dirty="0" smtClean="0"/>
              <a:t>2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fontAlgn="base">
              <a:buNone/>
            </a:pPr>
            <a:r>
              <a:rPr lang="en-US" sz="2400" dirty="0" smtClean="0"/>
              <a:t>      (e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 + </a:t>
            </a:r>
            <a:r>
              <a:rPr lang="en-US" sz="2400" dirty="0" smtClean="0"/>
              <a:t>A</a:t>
            </a:r>
            <a:r>
              <a:rPr lang="el-GR" sz="2400" dirty="0" smtClean="0"/>
              <a:t> → </a:t>
            </a:r>
            <a:r>
              <a:rPr lang="en-US" sz="2400" dirty="0" smtClean="0"/>
              <a:t>A</a:t>
            </a:r>
            <a:r>
              <a:rPr lang="el-GR" sz="2400" b="1" baseline="30000" dirty="0" smtClean="0"/>
              <a:t>.-</a:t>
            </a:r>
            <a:r>
              <a:rPr lang="en-US" sz="2400" dirty="0" smtClean="0"/>
              <a:t>) </a:t>
            </a:r>
            <a:endParaRPr lang="el-GR" sz="2400" dirty="0" smtClean="0"/>
          </a:p>
          <a:p>
            <a:pPr fontAlgn="base">
              <a:buNone/>
            </a:pPr>
            <a:r>
              <a:rPr lang="el-GR" sz="2400" dirty="0" smtClean="0"/>
              <a:t>     </a:t>
            </a:r>
          </a:p>
          <a:p>
            <a:pPr fontAlgn="base"/>
            <a:endParaRPr lang="el-GR" sz="2400" dirty="0" smtClean="0"/>
          </a:p>
          <a:p>
            <a:pPr fontAlgn="base"/>
            <a:r>
              <a:rPr lang="el-GR" sz="2400" dirty="0" smtClean="0"/>
              <a:t>η οπή καλύπτεται από έναν δότη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</a:p>
          <a:p>
            <a:pPr fontAlgn="base">
              <a:buNone/>
            </a:pPr>
            <a:r>
              <a:rPr lang="en-US" sz="2400" dirty="0" smtClean="0"/>
              <a:t>      (h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+ </a:t>
            </a:r>
            <a:r>
              <a:rPr lang="en-US" sz="2400" dirty="0" smtClean="0"/>
              <a:t>D</a:t>
            </a:r>
            <a:r>
              <a:rPr lang="el-GR" sz="2400" dirty="0" smtClean="0"/>
              <a:t> → </a:t>
            </a:r>
            <a:r>
              <a:rPr lang="en-US" sz="2400" dirty="0" smtClean="0"/>
              <a:t>D</a:t>
            </a:r>
            <a:r>
              <a:rPr lang="el-GR" sz="2400" b="1" baseline="30000" dirty="0" smtClean="0"/>
              <a:t>.+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fontAlgn="base"/>
            <a:endParaRPr lang="en-US" sz="2900" dirty="0" smtClean="0"/>
          </a:p>
          <a:p>
            <a:pPr fontAlgn="base">
              <a:buNone/>
            </a:pPr>
            <a:endParaRPr lang="el-GR" sz="2400" dirty="0" smtClean="0"/>
          </a:p>
          <a:p>
            <a:pPr fontAlgn="base">
              <a:buNone/>
            </a:pPr>
            <a:r>
              <a:rPr lang="el-GR" sz="2400" dirty="0" smtClean="0"/>
              <a:t> </a:t>
            </a:r>
          </a:p>
          <a:p>
            <a:endParaRPr lang="el-GR" sz="2400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55044"/>
            <a:ext cx="4392488" cy="37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6237312"/>
            <a:ext cx="8892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Elsevier,  </a:t>
            </a:r>
            <a:r>
              <a:rPr lang="en-US" sz="1400" dirty="0" err="1" smtClean="0">
                <a:solidFill>
                  <a:schemeClr val="accent3"/>
                </a:solidFill>
              </a:rPr>
              <a:t>Reneweble</a:t>
            </a:r>
            <a:r>
              <a:rPr lang="en-US" sz="1400" dirty="0" smtClean="0">
                <a:solidFill>
                  <a:schemeClr val="accent3"/>
                </a:solidFill>
              </a:rPr>
              <a:t> and Sustainable Energy Reviews 11 (2007) 401-425</a:t>
            </a:r>
            <a:r>
              <a:rPr lang="el-GR" sz="1400" dirty="0" smtClean="0">
                <a:solidFill>
                  <a:schemeClr val="accent3"/>
                </a:solidFill>
              </a:rPr>
              <a:t>, </a:t>
            </a:r>
            <a:r>
              <a:rPr lang="en-US" sz="1400" dirty="0" err="1" smtClean="0">
                <a:solidFill>
                  <a:schemeClr val="accent3"/>
                </a:solidFill>
              </a:rPr>
              <a:t>Meng</a:t>
            </a:r>
            <a:r>
              <a:rPr lang="en-US" sz="1400" dirty="0" smtClean="0">
                <a:solidFill>
                  <a:schemeClr val="accent3"/>
                </a:solidFill>
              </a:rPr>
              <a:t> Ni, Michael K.H. Leung, Dennis Y.C. Leung, K. </a:t>
            </a:r>
            <a:r>
              <a:rPr lang="en-US" sz="1400" dirty="0" err="1" smtClean="0">
                <a:solidFill>
                  <a:schemeClr val="accent3"/>
                </a:solidFill>
              </a:rPr>
              <a:t>Sumathy</a:t>
            </a:r>
            <a:endParaRPr lang="el-GR" sz="1400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6440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79512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sz="2000" dirty="0" smtClean="0"/>
              <a:t>Οι ημιαγωγοί απορροφούν στο </a:t>
            </a:r>
            <a:r>
              <a:rPr lang="en-US" sz="2000" dirty="0" smtClean="0"/>
              <a:t>UV</a:t>
            </a:r>
            <a:r>
              <a:rPr lang="el-GR" sz="2000" dirty="0" smtClean="0"/>
              <a:t>, και επειδή με το φως που φτάνει στη γη είναι πολύ μικρή η ποσότητα της, θέλαμε να μεταφέρουμε την ενέργεια διέγερσης προς το ορατό χρησιμοποιώντας </a:t>
            </a:r>
            <a:r>
              <a:rPr lang="el-GR" sz="2000" dirty="0" err="1" smtClean="0"/>
              <a:t>φωτοευαισθητοποιητές</a:t>
            </a:r>
            <a:r>
              <a:rPr lang="el-GR" sz="2000" dirty="0" smtClean="0"/>
              <a:t> (χρωστικές)</a:t>
            </a:r>
            <a:endParaRPr lang="el-GR" sz="2000" dirty="0"/>
          </a:p>
        </p:txBody>
      </p:sp>
      <p:pic>
        <p:nvPicPr>
          <p:cNvPr id="6" name="5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580758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Elsevier, </a:t>
            </a:r>
            <a:r>
              <a:rPr lang="en-US" sz="1400" dirty="0" err="1" smtClean="0">
                <a:solidFill>
                  <a:schemeClr val="accent3"/>
                </a:solidFill>
              </a:rPr>
              <a:t>Reneweble</a:t>
            </a:r>
            <a:r>
              <a:rPr lang="en-US" sz="1400" dirty="0" smtClean="0">
                <a:solidFill>
                  <a:schemeClr val="accent3"/>
                </a:solidFill>
              </a:rPr>
              <a:t> and Sustainable Energy Reviews 11 (2007) 401-425, </a:t>
            </a:r>
            <a:r>
              <a:rPr lang="en-US" sz="1400" dirty="0" err="1" smtClean="0">
                <a:solidFill>
                  <a:schemeClr val="accent3"/>
                </a:solidFill>
              </a:rPr>
              <a:t>Meng</a:t>
            </a:r>
            <a:r>
              <a:rPr lang="en-US" sz="1400" dirty="0" smtClean="0">
                <a:solidFill>
                  <a:schemeClr val="accent3"/>
                </a:solidFill>
              </a:rPr>
              <a:t> Ni, Michael K.H. Leung, Dennis Y.C. Leung, K. </a:t>
            </a:r>
            <a:r>
              <a:rPr lang="en-US" sz="1400" dirty="0" err="1" smtClean="0">
                <a:solidFill>
                  <a:schemeClr val="accent3"/>
                </a:solidFill>
              </a:rPr>
              <a:t>Sumathy</a:t>
            </a:r>
            <a:endParaRPr lang="el-GR" sz="1400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66011" y="214290"/>
            <a:ext cx="8720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/>
                <a:solidFill>
                  <a:schemeClr val="accent3"/>
                </a:solidFill>
              </a:rPr>
              <a:t>ΠΑΡΑΓΩΓΗ Η</a:t>
            </a:r>
            <a:r>
              <a:rPr lang="el-GR" sz="36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l-GR" sz="5400" b="1" dirty="0" smtClean="0">
                <a:ln/>
                <a:solidFill>
                  <a:schemeClr val="accent3"/>
                </a:solidFill>
              </a:rPr>
              <a:t> ΜΕ ΕΤΕΡΟΓΕΝΗ</a:t>
            </a:r>
            <a:endParaRPr lang="el-G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075070" y="2348880"/>
            <a:ext cx="487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http://www.youtube.com/watch?v=ceCaQc3ZCbA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683568" y="1484198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Προκαλούν ρύπανση του περιβάλλοντος 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Προβλήματα υγείας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Κάποτε </a:t>
            </a:r>
            <a:r>
              <a:rPr lang="el-GR" sz="2400" dirty="0" smtClean="0"/>
              <a:t>θα εξαντληθούν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 Εξάρτηση  από άλλες χώρες 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11677" y="332656"/>
            <a:ext cx="89206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/>
                <a:solidFill>
                  <a:schemeClr val="accent3"/>
                </a:solidFill>
                <a:effectLst/>
              </a:rPr>
              <a:t>Προβλήματα των ορυκτών καυσίμων</a:t>
            </a:r>
            <a:endParaRPr lang="el-G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6156176" y="1700808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6156176" y="22048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156176" y="2348880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660232" y="134076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Ατμοσφαιρική Ρύπανση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804248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Υπερθέρμανση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660232" y="2420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Επίδραση στον πλανήτη  από την εξόρυξη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-1272899" y="620688"/>
            <a:ext cx="112454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/>
                <a:solidFill>
                  <a:schemeClr val="accent3"/>
                </a:solidFill>
              </a:rPr>
              <a:t>ΘΑ ΗΘΕΛΑ ΝΑ ΕΥΧΑΡΙΣΤΗΣΩ </a:t>
            </a:r>
          </a:p>
          <a:p>
            <a:pPr algn="ctr"/>
            <a:endParaRPr lang="el-GR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Την Καθηγήτριά μας κ. </a:t>
            </a:r>
            <a:r>
              <a:rPr lang="el-GR" sz="4000" b="1" cap="none" spc="0" dirty="0" err="1" smtClean="0">
                <a:ln/>
                <a:solidFill>
                  <a:schemeClr val="accent3"/>
                </a:solidFill>
                <a:effectLst/>
              </a:rPr>
              <a:t>Μητσοπούλου</a:t>
            </a:r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   &amp; τον Επίκουρο Καθηγητή μας κ. Κυρίτση</a:t>
            </a:r>
          </a:p>
          <a:p>
            <a:pPr algn="ctr"/>
            <a:r>
              <a:rPr lang="el-GR" sz="4000" b="1" dirty="0" smtClean="0">
                <a:ln/>
                <a:solidFill>
                  <a:schemeClr val="accent3"/>
                </a:solidFill>
              </a:rPr>
              <a:t>για τη βοήθεια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&amp;</a:t>
            </a:r>
            <a:r>
              <a:rPr lang="el-GR" sz="4000" b="1" dirty="0" smtClean="0">
                <a:ln/>
                <a:solidFill>
                  <a:schemeClr val="accent3"/>
                </a:solidFill>
              </a:rPr>
              <a:t> την καθοδήγησή</a:t>
            </a:r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 τους</a:t>
            </a:r>
          </a:p>
          <a:p>
            <a:pPr algn="ctr"/>
            <a:endParaRPr lang="el-GR" sz="40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b="1" u="sng" dirty="0" smtClean="0"/>
          </a:p>
          <a:p>
            <a:pPr>
              <a:buNone/>
            </a:pPr>
            <a:r>
              <a:rPr lang="el-GR" sz="2400" b="1" u="sng" dirty="0" smtClean="0"/>
              <a:t>Στόχοι:</a:t>
            </a:r>
            <a:endParaRPr lang="en-US" sz="2400" b="1" u="sng" dirty="0" smtClean="0"/>
          </a:p>
          <a:p>
            <a:pPr>
              <a:buNone/>
            </a:pPr>
            <a:endParaRPr lang="el-GR" sz="1900" b="1" u="sng" dirty="0" smtClean="0"/>
          </a:p>
          <a:p>
            <a:r>
              <a:rPr lang="el-GR" sz="1900" dirty="0" smtClean="0"/>
              <a:t>Το Η</a:t>
            </a:r>
            <a:r>
              <a:rPr lang="en-US" sz="1900" baseline="-25000" dirty="0" smtClean="0"/>
              <a:t>2</a:t>
            </a:r>
            <a:r>
              <a:rPr lang="el-GR" sz="1900" dirty="0" smtClean="0"/>
              <a:t> είναι ένας ενεργειακός φορέας που αναμένεται να έχει σημαντική συμβολή στην κατεύθυνση της επίλυσης του ενεργειακού προβλήματος, ειδικά στον τομέα των μεταφορών</a:t>
            </a:r>
            <a:endParaRPr lang="en-US" sz="1900" dirty="0" smtClean="0"/>
          </a:p>
          <a:p>
            <a:pPr>
              <a:buNone/>
            </a:pPr>
            <a:endParaRPr lang="el-GR" sz="1900" dirty="0" smtClean="0"/>
          </a:p>
          <a:p>
            <a:r>
              <a:rPr lang="el-GR" sz="1900" dirty="0" smtClean="0"/>
              <a:t>Οι πιο αισιόδοξοι υποστηρικτές του υδρογόνου προσβλέπουν στη λεγόμενη «Οικονομία Υδρογόνου»</a:t>
            </a:r>
          </a:p>
          <a:p>
            <a:endParaRPr lang="el-GR" sz="1900" dirty="0" smtClean="0"/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υδρογόνο είναι το βασικότερο και αφθονότερο στοιχείο στο σύμπαν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E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φ’ όσον αξιοποιηθεί κατάλληλα, είναι το αιώνιο καύσιμο.</a:t>
            </a:r>
          </a:p>
          <a:p>
            <a:endParaRPr lang="el-GR" sz="1900" dirty="0" smtClean="0"/>
          </a:p>
          <a:p>
            <a:pPr>
              <a:buNone/>
            </a:pPr>
            <a:endParaRPr lang="el-GR" sz="1900" dirty="0" smtClean="0"/>
          </a:p>
          <a:p>
            <a:pPr>
              <a:buNone/>
            </a:pPr>
            <a:endParaRPr lang="el-GR" sz="1900" dirty="0" smtClean="0"/>
          </a:p>
          <a:p>
            <a:pPr>
              <a:buNone/>
            </a:pPr>
            <a:endParaRPr lang="el-GR" sz="1900" dirty="0" smtClean="0"/>
          </a:p>
          <a:p>
            <a:endParaRPr lang="en-US" sz="1900" dirty="0" smtClean="0"/>
          </a:p>
          <a:p>
            <a:pPr>
              <a:buNone/>
            </a:pPr>
            <a:endParaRPr lang="el-GR" sz="19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79512" y="836712"/>
            <a:ext cx="871296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558229" y="44624"/>
            <a:ext cx="6027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/>
                <a:solidFill>
                  <a:schemeClr val="accent3"/>
                </a:solidFill>
                <a:effectLst/>
              </a:rPr>
              <a:t>ΟΙΚΟΝΟΜΙΑ ΤΟΥ Η</a:t>
            </a:r>
            <a:r>
              <a:rPr lang="el-GR" sz="3200" b="1" cap="none" spc="0" dirty="0" smtClean="0">
                <a:ln/>
                <a:solidFill>
                  <a:schemeClr val="accent3"/>
                </a:solidFill>
                <a:effectLst/>
              </a:rPr>
              <a:t>2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http://images.thetruthaboutcars.com/2011/01/HydrogenE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6805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Υδρογόνο, πηγή ενέργειας</a:t>
            </a:r>
            <a:endParaRPr lang="el-GR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9024"/>
            <a:ext cx="1979712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495968"/>
            <a:ext cx="4176463" cy="32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4572000" y="465313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hlinkClick r:id="rId6"/>
              </a:rPr>
              <a:t>https://www.google.gr/search?q=hydrogen&amp;source=lnms&amp;tbm=isch&amp;sa=X&amp;ei=W6eXUfGhBonlOqehgdAB&amp;ved=0CAcQ_AUoAQ&amp;biw=1366&amp;bih=630#imgrc=10vt62t0y5ibTM%3A%3Bv8qp2YDQapv9WM%3Bhttp%253A%252F%252Fimages.thetruthaboutcars.com%252F2011%252F01%252FHydrogenEU.jpg%3Bhttp%253A%252F%252Fwww.thetruthaboutcars.com%252F2011%252F01%252F2015-start-of-the-hydrogen-age%252F%3B400%3B338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4644008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l-GR" sz="1900" dirty="0" smtClean="0"/>
          </a:p>
          <a:p>
            <a:endParaRPr lang="el-GR" sz="1900" dirty="0" smtClean="0"/>
          </a:p>
          <a:p>
            <a:endParaRPr lang="el-GR" sz="1900" dirty="0" smtClean="0"/>
          </a:p>
          <a:p>
            <a:r>
              <a:rPr lang="el-GR" sz="1800" dirty="0" smtClean="0"/>
              <a:t>Το υδρογόνο είναι ιδανικό για καύση σε </a:t>
            </a:r>
            <a:r>
              <a:rPr lang="el-GR" sz="1800" b="1" u="sng" dirty="0" smtClean="0"/>
              <a:t>κυψέλες καυσίμου</a:t>
            </a:r>
            <a:r>
              <a:rPr lang="el-GR" sz="1800" dirty="0" smtClean="0"/>
              <a:t>,</a:t>
            </a:r>
            <a:r>
              <a:rPr lang="en-US" sz="1800" dirty="0" smtClean="0"/>
              <a:t> </a:t>
            </a:r>
            <a:r>
              <a:rPr lang="el-GR" sz="1800" dirty="0" smtClean="0"/>
              <a:t>τεχνολογία παραγωγής ηλεκτρισμού με απευθείας ένωση του υδρογόνου με το οξυγόνο σε μεταλλικό καταλύτη: χωρίς κινούμενα μέρη, χωρίς θόρυβο, χωρίς (μεγάλες) απώλειες και χωρίς ρύπους, παράγει ενέργεια με υψηλή απόδοση 40-85% και με μοναδική εκπομπή το καθαρό νερό (όταν το καύσιμο είναι αποκλειστικά υδρογόνο).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l-GR" sz="1900" dirty="0" smtClean="0"/>
          </a:p>
          <a:p>
            <a:r>
              <a:rPr lang="el-GR" sz="1900" dirty="0" smtClean="0"/>
              <a:t>Μία κυψέλη καυσίμου λειτουργεί σαν μια «μπαταρία», δεν εξαντλείται όμως.</a:t>
            </a:r>
          </a:p>
          <a:p>
            <a:pPr>
              <a:buNone/>
            </a:pPr>
            <a:endParaRPr lang="el-GR" sz="1900" dirty="0" smtClean="0"/>
          </a:p>
          <a:p>
            <a:r>
              <a:rPr lang="el-GR" sz="1900" dirty="0" smtClean="0"/>
              <a:t>Τα σημαντικότερα πλεονεκτήματα των κυψελών καυσίμου έναντι των συμβατικών μεθόδων παραγωγής ηλεκτρικής ενέργειας είναι η υψηλότερη απόδοση και η ελαχιστοποίηση των εκπομπών αερίων ρύπων. 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l-GR" sz="1800" u="sng" dirty="0" smtClean="0">
                <a:hlinkClick r:id="rId2"/>
              </a:rPr>
              <a:t>://</a:t>
            </a:r>
            <a:r>
              <a:rPr lang="en-US" sz="1800" u="sng" dirty="0" err="1" smtClean="0">
                <a:hlinkClick r:id="rId2"/>
              </a:rPr>
              <a:t>tean</a:t>
            </a:r>
            <a:r>
              <a:rPr lang="el-GR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teikoz</a:t>
            </a:r>
            <a:r>
              <a:rPr lang="el-GR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gr</a:t>
            </a:r>
            <a:r>
              <a:rPr lang="el-GR" sz="1800" u="sng" dirty="0" smtClean="0">
                <a:hlinkClick r:id="rId2"/>
              </a:rPr>
              <a:t>/</a:t>
            </a:r>
            <a:r>
              <a:rPr lang="en-US" sz="1800" u="sng" dirty="0" err="1" smtClean="0">
                <a:hlinkClick r:id="rId2"/>
              </a:rPr>
              <a:t>erevna</a:t>
            </a:r>
            <a:r>
              <a:rPr lang="el-GR" sz="1800" u="sng" dirty="0" smtClean="0">
                <a:hlinkClick r:id="rId2"/>
              </a:rPr>
              <a:t>/</a:t>
            </a:r>
            <a:r>
              <a:rPr lang="en-US" sz="1800" u="sng" dirty="0" smtClean="0">
                <a:hlinkClick r:id="rId2"/>
              </a:rPr>
              <a:t>LAFEC</a:t>
            </a:r>
            <a:r>
              <a:rPr lang="el-GR" sz="1800" u="sng" dirty="0" smtClean="0">
                <a:hlinkClick r:id="rId2"/>
              </a:rPr>
              <a:t>/</a:t>
            </a:r>
            <a:r>
              <a:rPr lang="en-US" sz="1800" u="sng" dirty="0" err="1" smtClean="0">
                <a:hlinkClick r:id="rId2"/>
              </a:rPr>
              <a:t>mathimata</a:t>
            </a:r>
            <a:r>
              <a:rPr lang="el-GR" sz="1800" u="sng" dirty="0" smtClean="0">
                <a:hlinkClick r:id="rId2"/>
              </a:rPr>
              <a:t>_</a:t>
            </a:r>
            <a:r>
              <a:rPr lang="en-US" sz="1800" u="sng" dirty="0" smtClean="0">
                <a:hlinkClick r:id="rId2"/>
              </a:rPr>
              <a:t>LAFEC</a:t>
            </a:r>
            <a:r>
              <a:rPr lang="el-GR" sz="1800" u="sng" dirty="0" smtClean="0">
                <a:hlinkClick r:id="rId2"/>
              </a:rPr>
              <a:t>/</a:t>
            </a:r>
            <a:r>
              <a:rPr lang="en-US" sz="1800" u="sng" dirty="0" err="1" smtClean="0">
                <a:hlinkClick r:id="rId2"/>
              </a:rPr>
              <a:t>ktpe</a:t>
            </a:r>
            <a:r>
              <a:rPr lang="el-GR" sz="1800" u="sng" dirty="0" smtClean="0">
                <a:hlinkClick r:id="rId2"/>
              </a:rPr>
              <a:t>.</a:t>
            </a:r>
            <a:r>
              <a:rPr lang="en-US" sz="1800" u="sng" dirty="0" err="1" smtClean="0">
                <a:hlinkClick r:id="rId2"/>
              </a:rPr>
              <a:t>htm</a:t>
            </a:r>
            <a:endParaRPr lang="el-GR" sz="1900" dirty="0" smtClean="0"/>
          </a:p>
          <a:p>
            <a:pPr>
              <a:buNone/>
            </a:pPr>
            <a:endParaRPr lang="el-GR" sz="1900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79512" y="692696"/>
            <a:ext cx="871296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024"/>
            <a:ext cx="1979712" cy="15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16068" name="Εικόνα 1" descr="http://3.bp.blogspot.com/_xjlRJ1P5n4I/TTr4NgpHccI/AAAAAAAAACI/uTShlNZypRs/s400/1.b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7737" y="1772816"/>
            <a:ext cx="4217612" cy="2952328"/>
          </a:xfrm>
          <a:prstGeom prst="rect">
            <a:avLst/>
          </a:prstGeom>
          <a:noFill/>
        </p:spPr>
      </p:pic>
      <p:cxnSp>
        <p:nvCxnSpPr>
          <p:cNvPr id="12" name="11 - Ευθύγραμμο βέλος σύνδεσης"/>
          <p:cNvCxnSpPr>
            <a:stCxn id="3" idx="3"/>
          </p:cNvCxnSpPr>
          <p:nvPr/>
        </p:nvCxnSpPr>
        <p:spPr>
          <a:xfrm flipV="1">
            <a:off x="4644008" y="3501008"/>
            <a:ext cx="72008" cy="52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4824536" y="486916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u="sng" dirty="0" err="1" smtClean="0">
                <a:hlinkClick r:id="rId6"/>
              </a:rPr>
              <a:t>vehiclestech</a:t>
            </a:r>
            <a:r>
              <a:rPr lang="el-GR" sz="1400" u="sng" dirty="0" smtClean="0">
                <a:hlinkClick r:id="rId6"/>
              </a:rPr>
              <a:t>.</a:t>
            </a:r>
            <a:r>
              <a:rPr lang="en-US" sz="1400" u="sng" dirty="0" err="1" smtClean="0">
                <a:hlinkClick r:id="rId6"/>
              </a:rPr>
              <a:t>blogspot</a:t>
            </a:r>
            <a:r>
              <a:rPr lang="el-GR" sz="1400" u="sng" dirty="0" smtClean="0">
                <a:hlinkClick r:id="rId6"/>
              </a:rPr>
              <a:t>.</a:t>
            </a:r>
            <a:r>
              <a:rPr lang="en-US" sz="1400" u="sng" dirty="0" smtClean="0">
                <a:hlinkClick r:id="rId6"/>
              </a:rPr>
              <a:t>com</a:t>
            </a:r>
            <a:r>
              <a:rPr lang="el-GR" sz="1400" u="sng" dirty="0" smtClean="0">
                <a:hlinkClick r:id="rId6"/>
              </a:rPr>
              <a:t>/2011/01/</a:t>
            </a:r>
            <a:r>
              <a:rPr lang="en-US" sz="1400" u="sng" dirty="0" smtClean="0">
                <a:hlinkClick r:id="rId6"/>
              </a:rPr>
              <a:t>blog</a:t>
            </a:r>
            <a:r>
              <a:rPr lang="el-GR" sz="1400" u="sng" dirty="0" smtClean="0">
                <a:hlinkClick r:id="rId6"/>
              </a:rPr>
              <a:t>-</a:t>
            </a:r>
            <a:r>
              <a:rPr lang="en-US" sz="1400" u="sng" dirty="0" smtClean="0">
                <a:hlinkClick r:id="rId6"/>
              </a:rPr>
              <a:t>post</a:t>
            </a:r>
            <a:r>
              <a:rPr lang="el-GR" sz="1400" u="sng" dirty="0" smtClean="0">
                <a:hlinkClick r:id="rId6"/>
              </a:rPr>
              <a:t>_22.</a:t>
            </a:r>
            <a:r>
              <a:rPr lang="en-US" sz="1400" u="sng" dirty="0" err="1" smtClean="0">
                <a:hlinkClick r:id="rId6"/>
              </a:rPr>
              <a:t>htmL</a:t>
            </a:r>
            <a:r>
              <a:rPr lang="el-GR" sz="1400" dirty="0" smtClean="0"/>
              <a:t>,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828360" y="116632"/>
            <a:ext cx="4479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/>
                <a:solidFill>
                  <a:schemeClr val="accent3"/>
                </a:solidFill>
                <a:effectLst/>
              </a:rPr>
              <a:t>Καθαρές Τεχνολογίες </a:t>
            </a:r>
          </a:p>
          <a:p>
            <a:pPr algn="ctr"/>
            <a:r>
              <a:rPr lang="el-GR" sz="3600" b="1" cap="none" spc="0" dirty="0" smtClean="0">
                <a:ln/>
                <a:solidFill>
                  <a:schemeClr val="accent3"/>
                </a:solidFill>
                <a:effectLst/>
              </a:rPr>
              <a:t>Παραγωγής Ενέργειας</a:t>
            </a:r>
            <a:endParaRPr lang="el-GR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41198" y="44624"/>
            <a:ext cx="899919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/>
                <a:solidFill>
                  <a:schemeClr val="accent3"/>
                </a:solidFill>
              </a:rPr>
              <a:t>Η</a:t>
            </a:r>
            <a:r>
              <a:rPr lang="el-GR" sz="2400" b="1" dirty="0" smtClean="0">
                <a:ln/>
                <a:solidFill>
                  <a:schemeClr val="accent3"/>
                </a:solidFill>
              </a:rPr>
              <a:t>2</a:t>
            </a:r>
            <a:r>
              <a:rPr lang="el-GR" sz="4000" b="1" dirty="0" smtClean="0">
                <a:ln/>
                <a:solidFill>
                  <a:schemeClr val="accent3"/>
                </a:solidFill>
              </a:rPr>
              <a:t> Από την Παραγωγή στην Κατανάλωση</a:t>
            </a:r>
            <a:r>
              <a:rPr lang="el-GR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l-G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Εικόνα 313" descr="http://solarenergy.gr/images/uploads/solar_hydrogen_technology_solarenergyg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320480" cy="266429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9512" y="692696"/>
            <a:ext cx="871296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79512" y="522920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400" b="1" dirty="0" smtClean="0">
                <a:solidFill>
                  <a:schemeClr val="accent3"/>
                </a:solidFill>
              </a:rPr>
              <a:t>http://solarenergy.gr/basic/tags/tag/%CE%A5%CE%B4%CF%81%CE%B</a:t>
            </a:r>
          </a:p>
          <a:p>
            <a:r>
              <a:rPr lang="en-US" sz="1400" b="1" dirty="0" smtClean="0">
                <a:solidFill>
                  <a:schemeClr val="accent3"/>
                </a:solidFill>
              </a:rPr>
              <a:t>F%CE%B3%CF%8C%CE%BD%CE%BF</a:t>
            </a:r>
            <a:endParaRPr lang="el-GR" sz="1400" b="1" dirty="0">
              <a:solidFill>
                <a:schemeClr val="accent3"/>
              </a:solidFill>
            </a:endParaRPr>
          </a:p>
        </p:txBody>
      </p:sp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43669"/>
            <a:ext cx="53006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5580112" y="1764685"/>
            <a:ext cx="3240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1400" u="sng" dirty="0" smtClean="0"/>
          </a:p>
          <a:p>
            <a:pPr lvl="0"/>
            <a:r>
              <a:rPr lang="en-US" sz="1400" b="1" u="sng" dirty="0" smtClean="0">
                <a:solidFill>
                  <a:schemeClr val="accent3"/>
                </a:solidFill>
              </a:rPr>
              <a:t>www.</a:t>
            </a:r>
            <a:r>
              <a:rPr lang="el-GR" sz="1400" b="1" u="sng" dirty="0" smtClean="0">
                <a:solidFill>
                  <a:schemeClr val="accent3"/>
                </a:solidFill>
              </a:rPr>
              <a:t>οικολογία.</a:t>
            </a:r>
            <a:r>
              <a:rPr lang="en-US" sz="1400" b="1" u="sng" dirty="0" err="1" smtClean="0">
                <a:solidFill>
                  <a:schemeClr val="accent3"/>
                </a:solidFill>
              </a:rPr>
              <a:t>gr</a:t>
            </a:r>
            <a:r>
              <a:rPr lang="en-US" sz="1400" b="1" u="sng" dirty="0" smtClean="0">
                <a:solidFill>
                  <a:schemeClr val="accent3"/>
                </a:solidFill>
              </a:rPr>
              <a:t> /energy.html</a:t>
            </a:r>
            <a:endParaRPr lang="el-GR" sz="1400" b="1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108520" y="548680"/>
            <a:ext cx="90730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πρώτη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ύλη,το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νερό που είναι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άφθον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και φθηνό</a:t>
            </a:r>
          </a:p>
          <a:p>
            <a:pPr lvl="1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Η καύση H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 στον αέρα  δίνει και πάλι το νερό, διαδικασία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κυκλική και μη ρυπογόνα (για χαμηλές θερμοκρασίες, γιατί σε υψηλές θερμοκρασίες δημιουργούνται οξείδια του αζώτου από το Ν</a:t>
            </a:r>
            <a:r>
              <a:rPr lang="el-GR" sz="11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που υπάρχει στον ατμοσφαιρικό αέρα.</a:t>
            </a:r>
            <a:endParaRPr lang="el-GR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Η χρήση του δεν προκαλεί επιβλαβείς εκπομπές διοξειδίου του άνθρακα </a:t>
            </a:r>
          </a:p>
          <a:p>
            <a:pPr lvl="1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Λόγω του μικρού βάρους του η χωρητικότητα αποθήκευσης ενέργειας του Η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ανά γραμμάριο είναι 119000 J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(πολύ υψηλή), και τρεις φορές υψηλότερη από την αποθηκευτική  ικανότητα του πετρελαίου (40000 J g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lvl="1"/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Όσο για την αποθήκευσή του, ενώ η έρευνα συνεχίζεται, ήδη προτείνονται πολλές εφικτές και ασφαλείς λύσεις, όπως: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Αποθήκευση : α) σε δεξαμενές υψηλής πίεσης, β) σε υγρή κατάσταση (-253 </a:t>
            </a:r>
            <a:r>
              <a:rPr lang="el-GR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 σε ειδικές δεξαμενές, γ) με τη μορφή μεταλλικών υδριδίων, και δ) σε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νανοσωλήνες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άνθρακα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εταφορά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: προτείνονται αγωγοί, και οχήματα μεταφοράς, αλλά και επιτόπια παραγωγή</a:t>
            </a:r>
          </a:p>
          <a:p>
            <a:pPr lvl="1">
              <a:buFont typeface="Arial" pitchFamily="34" charset="0"/>
              <a:buChar char="•"/>
            </a:pP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496" y="260648"/>
            <a:ext cx="86524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2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ΠΛΕΟΝΕΚΤΗΜΑΤΑ ΤΗΣ ΟΙΚΟΝΟΜΙΑΣ ΤΟΥ                        </a:t>
            </a:r>
            <a:endParaRPr lang="el-G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79512" y="692696"/>
            <a:ext cx="871296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708" y="116632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6512" y="6301189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i="1" dirty="0" smtClean="0">
                <a:solidFill>
                  <a:schemeClr val="accent3"/>
                </a:solidFill>
              </a:rPr>
              <a:t>E. </a:t>
            </a:r>
            <a:r>
              <a:rPr lang="en-US" sz="1400" b="1" i="1" dirty="0" err="1" smtClean="0">
                <a:solidFill>
                  <a:schemeClr val="accent3"/>
                </a:solidFill>
              </a:rPr>
              <a:t>Amouyal</a:t>
            </a:r>
            <a:r>
              <a:rPr lang="en-US" sz="1400" b="1" i="1" dirty="0" smtClean="0">
                <a:solidFill>
                  <a:schemeClr val="accent3"/>
                </a:solidFill>
              </a:rPr>
              <a:t>, Photochemical production of hydrogen and oxygen from water: A review and state of the art, Solar Energy Materials and Solar Cells 38 (1995) pp.249-276, Elsevier </a:t>
            </a:r>
            <a:endParaRPr lang="el-GR" sz="1400" b="1" i="1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57222" y="881425"/>
            <a:ext cx="561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n-US" sz="1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Εξαιρετικά επικίνδυνο, μπορεί να αντιδρά εκρηκτικά με Ο</a:t>
            </a:r>
            <a:r>
              <a:rPr lang="el-GR" sz="9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βέβαια  η χρησιμοποίησή του δεν είναι πιο επικίνδυνη από εκείνη του φυσικού αερίου και της βενζίνης.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69601" cy="25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58902" y="188640"/>
            <a:ext cx="8679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2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ΜΕΙ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ΝΕΚΤΗΜΑΤΑ ΤΗΣ ΟΙΚΟΝΟΜΙΑΣ ΤΟΥ                         </a:t>
            </a:r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79512" y="692696"/>
            <a:ext cx="8712968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708" y="44624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-324544" y="2186275"/>
            <a:ext cx="507206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Συνήθως είναι συνδεδεμένο χημικά με το νερό και τα ορυκτά καύσιμα (πρέπει να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διαχωρισθεί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Η παραγωγή του από τα ορυκτά καύσιμα συνεισφέρει στη μόλυνση και στο φαινόμενο του θερμοκηπίου (βέβαια είναι μικρές οι ποσότητες που εκλύονται)</a:t>
            </a:r>
          </a:p>
          <a:p>
            <a:pPr lvl="1"/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Η ηλεκτρόλυση απαιτεί σημαντικές ποσότητες ενέργειας</a:t>
            </a:r>
          </a:p>
          <a:p>
            <a:pPr lvl="1"/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Οι καταλύτες που έχουν συντεθεί για το διαχωρισμό του νερού, είναι: </a:t>
            </a:r>
          </a:p>
          <a:p>
            <a:pPr lvl="2">
              <a:buFont typeface="Wingdings" pitchFamily="2" charset="2"/>
              <a:buChar char="ü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είτε πολύ ακριβοί, </a:t>
            </a:r>
          </a:p>
          <a:p>
            <a:pPr lvl="2">
              <a:buFont typeface="Wingdings" pitchFamily="2" charset="2"/>
              <a:buChar char="ü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είτε ασθενικοί και τεχνικά επισφαλείς,</a:t>
            </a:r>
          </a:p>
          <a:p>
            <a:pPr lvl="2">
              <a:buFont typeface="Wingdings" pitchFamily="2" charset="2"/>
              <a:buChar char="ü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είτε ανίκανοι να λειτουργήσουν μόνο με νερό.</a:t>
            </a:r>
            <a:endParaRPr lang="el-GR" sz="1600" dirty="0" smtClean="0"/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-357222" y="764704"/>
            <a:ext cx="64847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Προς το παρόν η Αποθήκευση και η Μεταφορά έχουν μεγάλο κόστος</a:t>
            </a:r>
          </a:p>
          <a:p>
            <a:pPr lvl="1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292080" y="5085184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1400" dirty="0" smtClean="0">
              <a:solidFill>
                <a:schemeClr val="accent3"/>
              </a:solidFill>
            </a:endParaRPr>
          </a:p>
          <a:p>
            <a:pPr lvl="0"/>
            <a:endParaRPr lang="el-GR" sz="1400" dirty="0" smtClean="0">
              <a:solidFill>
                <a:schemeClr val="accent3"/>
              </a:solidFill>
            </a:endParaRPr>
          </a:p>
          <a:p>
            <a:pPr lvl="0"/>
            <a:endParaRPr lang="el-GR" sz="1400" dirty="0" smtClean="0">
              <a:solidFill>
                <a:schemeClr val="accent3"/>
              </a:solidFill>
            </a:endParaRPr>
          </a:p>
          <a:p>
            <a:r>
              <a:rPr lang="el-GR" sz="1400" dirty="0" smtClean="0">
                <a:solidFill>
                  <a:schemeClr val="accent3"/>
                </a:solidFill>
                <a:hlinkClick r:id="rId5"/>
              </a:rPr>
              <a:t>http://physics4u.wordpress.com/2010/05/10/%CE%AD-%CF%8D-%CF%8D-%CE%AD-t/</a:t>
            </a:r>
            <a:endParaRPr lang="el-GR" sz="1400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H="1">
            <a:off x="6660232" y="4077072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499992" y="5805264"/>
            <a:ext cx="79208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5508104" y="4797152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hlinkClick r:id="rId6"/>
              </a:rPr>
              <a:t>http://www.fuelcells.org/uploads/HydrogenandtheLaw.pdf</a:t>
            </a:r>
            <a:endParaRPr lang="el-GR" sz="1400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971550" y="549275"/>
            <a:ext cx="7993063" cy="0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827584" y="6926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l-GR" b="1" dirty="0" smtClean="0">
              <a:ln/>
              <a:solidFill>
                <a:schemeClr val="accent3"/>
              </a:solidFill>
            </a:endParaRPr>
          </a:p>
          <a:p>
            <a:endParaRPr lang="el-GR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44624"/>
            <a:ext cx="367094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ΦΩΤΟΚΑΤΑΛΥΣΗ</a:t>
            </a:r>
            <a:endParaRPr lang="el-GR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043608" y="832058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err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Φωτοκατάλυση</a:t>
            </a:r>
            <a:r>
              <a:rPr lang="el-GR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/>
              <a:t>ορίζεται η προαγωγή μιας </a:t>
            </a:r>
            <a:r>
              <a:rPr lang="el-GR" dirty="0" err="1" smtClean="0"/>
              <a:t>φωτοαντίδρασης</a:t>
            </a:r>
            <a:r>
              <a:rPr lang="el-GR" dirty="0" smtClean="0"/>
              <a:t> παρουσία ενός καταλύτη. Η καταλυτική διάσταση μπορεί να αναφέρεται είτε στην ποσότητα των απορροφημένων φωτονίων είτε στην ποσότητα της προστιθέμενης ουσίας.</a:t>
            </a:r>
          </a:p>
          <a:p>
            <a:endParaRPr lang="el-GR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Διάφοροι όροι χρησιμοποιούνται για να εξηγήσουν αυτές τις αντιδράσεις, όπως:</a:t>
            </a:r>
          </a:p>
          <a:p>
            <a:endParaRPr lang="el-GR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l-GR" dirty="0" smtClean="0"/>
              <a:t>Αλυσιδωτές αντιδράσεις προκαλούμενες από μεταφορά ηλεκτρονίων</a:t>
            </a:r>
          </a:p>
          <a:p>
            <a:pPr lvl="0"/>
            <a:endParaRPr lang="el-GR" dirty="0" smtClean="0"/>
          </a:p>
          <a:p>
            <a:pPr lvl="0">
              <a:buFont typeface="Wingdings" pitchFamily="2" charset="2"/>
              <a:buChar char="ü"/>
            </a:pPr>
            <a:r>
              <a:rPr lang="el-GR" dirty="0" err="1" smtClean="0"/>
              <a:t>Φωτοπαραγόμενες</a:t>
            </a:r>
            <a:r>
              <a:rPr lang="el-GR" dirty="0" smtClean="0"/>
              <a:t> καταλύσεις</a:t>
            </a:r>
          </a:p>
          <a:p>
            <a:pPr lvl="0"/>
            <a:endParaRPr lang="el-GR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Ένας καλός </a:t>
            </a:r>
            <a:r>
              <a:rPr lang="el-GR" b="1" dirty="0" err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φωτοκαταλύτης</a:t>
            </a:r>
            <a:r>
              <a:rPr lang="el-GR" b="1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πρέπει να είναι:</a:t>
            </a:r>
          </a:p>
          <a:p>
            <a:endParaRPr lang="el-GR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l-GR" dirty="0" smtClean="0"/>
              <a:t>1) </a:t>
            </a:r>
            <a:r>
              <a:rPr lang="el-GR" dirty="0" err="1" smtClean="0"/>
              <a:t>Φωτοενεργός</a:t>
            </a:r>
            <a:endParaRPr lang="el-GR" dirty="0" smtClean="0"/>
          </a:p>
          <a:p>
            <a:pPr lvl="0"/>
            <a:r>
              <a:rPr lang="el-GR" dirty="0" smtClean="0"/>
              <a:t>2) Να έχει τη δυνατότητα να αξιοποιεί το φως στο ορατό ή υπεριώδες    </a:t>
            </a:r>
            <a:r>
              <a:rPr lang="el-GR" dirty="0" err="1" smtClean="0"/>
              <a:t>φάσµα</a:t>
            </a:r>
            <a:endParaRPr lang="el-GR" dirty="0" smtClean="0"/>
          </a:p>
          <a:p>
            <a:pPr lvl="0"/>
            <a:r>
              <a:rPr lang="el-GR" dirty="0" smtClean="0"/>
              <a:t>3) Βιολογικά και </a:t>
            </a:r>
            <a:r>
              <a:rPr lang="el-GR" dirty="0" err="1" smtClean="0"/>
              <a:t>χηµικά</a:t>
            </a:r>
            <a:r>
              <a:rPr lang="el-GR" dirty="0" smtClean="0"/>
              <a:t> αδρανής</a:t>
            </a:r>
          </a:p>
          <a:p>
            <a:pPr lvl="0"/>
            <a:r>
              <a:rPr lang="el-GR" dirty="0" smtClean="0"/>
              <a:t>4) </a:t>
            </a:r>
            <a:r>
              <a:rPr lang="el-GR" dirty="0" err="1" smtClean="0"/>
              <a:t>Φωτοσταθερός</a:t>
            </a:r>
            <a:endParaRPr lang="el-GR" dirty="0" smtClean="0"/>
          </a:p>
          <a:p>
            <a:pPr lvl="0"/>
            <a:r>
              <a:rPr lang="el-GR" dirty="0" smtClean="0"/>
              <a:t>5) </a:t>
            </a:r>
            <a:r>
              <a:rPr lang="el-GR" dirty="0" err="1" smtClean="0"/>
              <a:t>Χαµηλού</a:t>
            </a:r>
            <a:r>
              <a:rPr lang="el-GR" dirty="0" smtClean="0"/>
              <a:t> κόστους</a:t>
            </a:r>
          </a:p>
          <a:p>
            <a:pPr lvl="0"/>
            <a:r>
              <a:rPr lang="el-GR" dirty="0" smtClean="0"/>
              <a:t>6) Μη τοξικός</a:t>
            </a:r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940152" y="6301189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chemeClr val="accent3"/>
                </a:solidFill>
              </a:rPr>
              <a:t>book: Homogeneous </a:t>
            </a:r>
            <a:r>
              <a:rPr lang="en-US" sz="1400" dirty="0" err="1" smtClean="0">
                <a:solidFill>
                  <a:schemeClr val="accent3"/>
                </a:solidFill>
              </a:rPr>
              <a:t>Photocatalysis</a:t>
            </a:r>
            <a:r>
              <a:rPr lang="en-US" sz="1400" dirty="0" smtClean="0">
                <a:solidFill>
                  <a:schemeClr val="accent3"/>
                </a:solidFill>
              </a:rPr>
              <a:t> Edited by M. </a:t>
            </a:r>
            <a:r>
              <a:rPr lang="en-US" sz="1400" dirty="0" err="1" smtClean="0">
                <a:solidFill>
                  <a:schemeClr val="accent3"/>
                </a:solidFill>
              </a:rPr>
              <a:t>Chanon</a:t>
            </a:r>
            <a:r>
              <a:rPr lang="en-US" sz="1400" dirty="0" smtClean="0">
                <a:solidFill>
                  <a:schemeClr val="accent3"/>
                </a:solidFill>
              </a:rPr>
              <a:t> and M. </a:t>
            </a:r>
            <a:r>
              <a:rPr lang="en-US" sz="1400" dirty="0" err="1" smtClean="0">
                <a:solidFill>
                  <a:schemeClr val="accent3"/>
                </a:solidFill>
              </a:rPr>
              <a:t>Sciavello</a:t>
            </a:r>
            <a:endParaRPr lang="el-GR" sz="1400" dirty="0" smtClean="0">
              <a:solidFill>
                <a:schemeClr val="accent3"/>
              </a:solidFill>
            </a:endParaRPr>
          </a:p>
          <a:p>
            <a:endParaRPr lang="el-GR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5"/>
            <a:ext cx="11756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1549</Words>
  <Application>Microsoft Office PowerPoint</Application>
  <PresentationFormat>Προβολή στην οθόνη (4:3)</PresentationFormat>
  <Paragraphs>225</Paragraphs>
  <Slides>20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Θέμα του Office</vt:lpstr>
      <vt:lpstr>CS ChemDraw Drawing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331</cp:revision>
  <dcterms:created xsi:type="dcterms:W3CDTF">2012-03-03T10:04:13Z</dcterms:created>
  <dcterms:modified xsi:type="dcterms:W3CDTF">2013-05-23T23:22:12Z</dcterms:modified>
</cp:coreProperties>
</file>