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3" r:id="rId4"/>
    <p:sldId id="260" r:id="rId5"/>
    <p:sldId id="275" r:id="rId6"/>
    <p:sldId id="264" r:id="rId7"/>
    <p:sldId id="262" r:id="rId8"/>
    <p:sldId id="266" r:id="rId9"/>
    <p:sldId id="259" r:id="rId10"/>
    <p:sldId id="270" r:id="rId11"/>
    <p:sldId id="267" r:id="rId12"/>
    <p:sldId id="268" r:id="rId13"/>
    <p:sldId id="269" r:id="rId14"/>
    <p:sldId id="276" r:id="rId15"/>
    <p:sldId id="271" r:id="rId16"/>
    <p:sldId id="273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85736" autoAdjust="0"/>
  </p:normalViewPr>
  <p:slideViewPr>
    <p:cSldViewPr snapToGrid="0">
      <p:cViewPr varScale="1">
        <p:scale>
          <a:sx n="78" d="100"/>
          <a:sy n="78" d="100"/>
        </p:scale>
        <p:origin x="-91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2613" y="24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7E2A3-3D67-4A11-9133-04D94F3B9CBB}" type="datetimeFigureOut">
              <a:rPr lang="en-GB" smtClean="0"/>
              <a:pPr/>
              <a:t>21/01/2021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A6EC5-60C6-4498-A591-0D41BEA153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44136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</a:rPr>
              <a:t>20-30 </a:t>
            </a:r>
            <a:r>
              <a:rPr lang="en-US" sz="1200" dirty="0" err="1">
                <a:solidFill>
                  <a:srgbClr val="000000"/>
                </a:solidFill>
              </a:rPr>
              <a:t>δευτ</a:t>
            </a:r>
            <a:r>
              <a:rPr lang="en-US" sz="1200" dirty="0">
                <a:solidFill>
                  <a:srgbClr val="000000"/>
                </a:solidFill>
              </a:rPr>
              <a:t>.</a:t>
            </a:r>
            <a:endParaRPr lang="el-GR" sz="12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latin typeface="+mn-lt"/>
                <a:ea typeface="+mn-ea"/>
                <a:cs typeface="+mn-cs"/>
              </a:rPr>
              <a:t>Να μας κα</a:t>
            </a:r>
            <a:r>
              <a:rPr lang="en-US" sz="1200" kern="1200" dirty="0" err="1">
                <a:latin typeface="+mn-lt"/>
                <a:ea typeface="+mn-ea"/>
                <a:cs typeface="+mn-cs"/>
              </a:rPr>
              <a:t>λέσουν</a:t>
            </a:r>
            <a:r>
              <a:rPr lang="en-US" sz="12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latin typeface="+mn-lt"/>
                <a:ea typeface="+mn-ea"/>
                <a:cs typeface="+mn-cs"/>
              </a:rPr>
              <a:t>γι</a:t>
            </a:r>
            <a:r>
              <a:rPr lang="en-US" sz="1200" kern="1200" dirty="0">
                <a:latin typeface="+mn-lt"/>
                <a:ea typeface="+mn-ea"/>
                <a:cs typeface="+mn-cs"/>
              </a:rPr>
              <a:t>α συνέντευξη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A6EC5-60C6-4498-A591-0D41BEA1535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68730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Hard skills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related to specific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technical knowledge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training 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 skills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personality traits such as leadership, communication or time management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A6EC5-60C6-4498-A591-0D41BEA15354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48930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A6EC5-60C6-4498-A591-0D41BEA1535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92431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1D552E-008C-4148-8845-6662E32F2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2BC0508-227E-4A58-B09F-3EBCBF32C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72569A-86B1-45BC-9BCE-ADCC21C71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213C-8BAA-4D1E-8B83-18A62491B401}" type="datetimeFigureOut">
              <a:rPr lang="en-GB" smtClean="0"/>
              <a:pPr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BEC090-9F04-4B08-9E03-BFCE1A309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288CC9-6729-4E87-B1DE-29761A59D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E222-5679-4FAB-8101-C255020A4C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3631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226106-8FF2-4BE7-B279-12E271506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71656C-C61D-40EF-B7F5-E6E6A5B8A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C99755-B53F-4C9C-A5FD-AEF918C19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213C-8BAA-4D1E-8B83-18A62491B401}" type="datetimeFigureOut">
              <a:rPr lang="en-GB" smtClean="0"/>
              <a:pPr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A54645-23B0-4816-84DF-C7E3307BD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024AC0-9723-489D-9470-A5BC6A27F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E222-5679-4FAB-8101-C255020A4C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1604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B41230D-B294-4758-82E5-3EA94E19B0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2AEBBD3-4035-44FE-A38F-CB12E41A3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0E9725-19EF-429D-9980-D5273FD92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213C-8BAA-4D1E-8B83-18A62491B401}" type="datetimeFigureOut">
              <a:rPr lang="en-GB" smtClean="0"/>
              <a:pPr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2AC4F8-2FC9-4F5C-82F1-E8A3B7C10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57598C-DDA4-45F0-918F-B09B3EA7B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E222-5679-4FAB-8101-C255020A4C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6501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595010-9FCD-4A22-A35B-7E06B606A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A31033-2C58-40D3-8D0E-42BF89068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FCDE39-B94C-4E4A-AE5A-DDAE6BA54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213C-8BAA-4D1E-8B83-18A62491B401}" type="datetimeFigureOut">
              <a:rPr lang="en-GB" smtClean="0"/>
              <a:pPr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5DB14D-E96B-4576-91E1-F4C568983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56198D-F73B-4925-9E74-2F3F69F83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E222-5679-4FAB-8101-C255020A4C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3931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BD5DE3-5AF2-4FB9-897B-61C2F0E87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A87D80B-9625-44F3-B1A2-1F522DAC3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50A2E3-237A-4D3D-A025-98DD6CA4E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213C-8BAA-4D1E-8B83-18A62491B401}" type="datetimeFigureOut">
              <a:rPr lang="en-GB" smtClean="0"/>
              <a:pPr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43D455-37D2-4D54-A07F-4186A33F7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B031A9-BDB5-47AB-AE91-B79215CB5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E222-5679-4FAB-8101-C255020A4C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57018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A9A733-2347-43FF-A2D5-EB594ABA6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55C2B6-F58A-48E6-8289-0B0470B95A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2F014C4-5913-46C5-8110-2D59C5137F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681393-8B58-4317-9E6C-6361F9C23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213C-8BAA-4D1E-8B83-18A62491B401}" type="datetimeFigureOut">
              <a:rPr lang="en-GB" smtClean="0"/>
              <a:pPr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C695DB4-35A9-4459-9371-46CC1232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CD2F01-83F8-45FC-8A72-7ADCAF9D2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E222-5679-4FAB-8101-C255020A4C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7057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1444DF-C443-41FD-906C-C10124E34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F60618-A99C-4C9E-A00B-E9B772F88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C010A94-CCD9-4B85-B2C0-1D26EFEE0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05C77FC-C2E7-4883-BCF9-3FA84B0CA2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E55DFC6-32C3-4E4C-963D-9263A52BFA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A180631-6C0F-4529-B61A-1AC2E61E4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213C-8BAA-4D1E-8B83-18A62491B401}" type="datetimeFigureOut">
              <a:rPr lang="en-GB" smtClean="0"/>
              <a:pPr/>
              <a:t>21/01/2021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498F883-124D-425F-B7EF-1E6FE6B2E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4508E27-AC26-4727-96A7-3FE8FBB7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E222-5679-4FAB-8101-C255020A4C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10981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ECA2FE-34BE-4A1A-8FC6-15ABBE6E3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796ABCE-BB95-46D3-B4DB-55BA1D0D9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213C-8BAA-4D1E-8B83-18A62491B401}" type="datetimeFigureOut">
              <a:rPr lang="en-GB" smtClean="0"/>
              <a:pPr/>
              <a:t>21/01/2021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8646014-AC2E-4779-9B0B-3F63A418F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9C9C8B9-8F4B-4C5F-8CCA-B0AD74C72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E222-5679-4FAB-8101-C255020A4C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7376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BD4C123-2BFC-42C5-BB95-1B028E383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213C-8BAA-4D1E-8B83-18A62491B401}" type="datetimeFigureOut">
              <a:rPr lang="en-GB" smtClean="0"/>
              <a:pPr/>
              <a:t>21/01/2021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62CB71C-873E-4120-93E1-CB23DB5FF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0A52806-ABE9-4D7C-B5A3-D9CDDCAE8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E222-5679-4FAB-8101-C255020A4C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003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56C6A2-F880-41A5-B14A-825A21185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5B1142-6162-41CD-890C-CC4368B3F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3E23E0-8E11-43F6-A7FC-33B9A0E9F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AD56FF-42B1-41C0-B771-824084651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213C-8BAA-4D1E-8B83-18A62491B401}" type="datetimeFigureOut">
              <a:rPr lang="en-GB" smtClean="0"/>
              <a:pPr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67A3534-6D10-4E75-A7B9-876C7455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B3658BA-58E4-4FEF-AF2A-45871A921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E222-5679-4FAB-8101-C255020A4C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51835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4B8E3D-E294-489E-8B8F-A1BD85221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05BE54B-0DBA-43F2-8D84-1208ECB371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F76969-894A-4EB3-B6D9-AFACC79C0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D16B83-F180-461A-A5F2-792D68A7C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213C-8BAA-4D1E-8B83-18A62491B401}" type="datetimeFigureOut">
              <a:rPr lang="en-GB" smtClean="0"/>
              <a:pPr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A583B99-B894-4535-9591-B0C04C107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F557D5-9D08-4B12-9EF1-334D67C2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E222-5679-4FAB-8101-C255020A4C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4426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251657C-E75E-464F-AC89-5E928625E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1C31F1D-4E65-4FC7-AC09-DD303E6A4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B74A09-CB4C-4FBC-AE90-1DCB4F4F05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4213C-8BAA-4D1E-8B83-18A62491B401}" type="datetimeFigureOut">
              <a:rPr lang="en-GB" smtClean="0"/>
              <a:pPr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9EC21F-DFFB-46B5-A762-E92AF83B3D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F88D53-DE97-4A10-8281-21978B5AB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AE222-5679-4FAB-8101-C255020A4C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4553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90863F-F9A4-4E94-BF6A-0C007CEFE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403" y="1767754"/>
            <a:ext cx="6105194" cy="2031055"/>
          </a:xfrm>
        </p:spPr>
        <p:txBody>
          <a:bodyPr>
            <a:normAutofit/>
          </a:bodyPr>
          <a:lstStyle/>
          <a:p>
            <a:r>
              <a:rPr lang="el-GR" sz="4700" dirty="0">
                <a:solidFill>
                  <a:srgbClr val="FFFFFF"/>
                </a:solidFill>
                <a:latin typeface="+mn-lt"/>
              </a:rPr>
              <a:t>Σύνταξη βιογραφικού σημειώματος προς εύρεση εργασίας</a:t>
            </a:r>
            <a:r>
              <a:rPr lang="en-US" sz="4700" dirty="0">
                <a:solidFill>
                  <a:srgbClr val="FFFFFF"/>
                </a:solidFill>
                <a:latin typeface="+mn-lt"/>
              </a:rPr>
              <a:t>.</a:t>
            </a:r>
            <a:endParaRPr lang="en-GB" sz="47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8826209-65F4-4602-B844-609901329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9015" y="3798809"/>
            <a:ext cx="5889582" cy="1701659"/>
          </a:xfrm>
        </p:spPr>
        <p:txBody>
          <a:bodyPr>
            <a:noAutofit/>
          </a:bodyPr>
          <a:lstStyle/>
          <a:p>
            <a:r>
              <a:rPr lang="el-GR" sz="2000" b="1" dirty="0">
                <a:solidFill>
                  <a:srgbClr val="FFFFFF"/>
                </a:solidFill>
              </a:rPr>
              <a:t>Βικτώρια Κασβίκη, </a:t>
            </a:r>
            <a:r>
              <a:rPr lang="en-US" sz="2000" b="1" dirty="0">
                <a:solidFill>
                  <a:srgbClr val="FFFFFF"/>
                </a:solidFill>
              </a:rPr>
              <a:t/>
            </a:r>
            <a:br>
              <a:rPr lang="en-US" sz="2000" b="1" dirty="0">
                <a:solidFill>
                  <a:srgbClr val="FFFFFF"/>
                </a:solidFill>
              </a:rPr>
            </a:br>
            <a:r>
              <a:rPr lang="el-GR" sz="2000" dirty="0">
                <a:solidFill>
                  <a:srgbClr val="FFFFFF"/>
                </a:solidFill>
              </a:rPr>
              <a:t>Διοικητική Υποστήριξη Γραφείου Διασύνδεσης, ΕΚΠΑ</a:t>
            </a:r>
          </a:p>
          <a:p>
            <a:r>
              <a:rPr lang="el-GR" sz="2000" b="1" dirty="0">
                <a:solidFill>
                  <a:srgbClr val="FFFFFF"/>
                </a:solidFill>
              </a:rPr>
              <a:t>Παναγιώτης Καλαβρός</a:t>
            </a:r>
            <a:r>
              <a:rPr lang="el-GR" sz="2000" dirty="0">
                <a:solidFill>
                  <a:srgbClr val="FFFFFF"/>
                </a:solidFill>
              </a:rPr>
              <a:t>, </a:t>
            </a:r>
            <a:r>
              <a:rPr lang="en-US" sz="2000" dirty="0">
                <a:solidFill>
                  <a:srgbClr val="FFFFFF"/>
                </a:solidFill>
              </a:rPr>
              <a:t/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Talent Selection Officer, </a:t>
            </a:r>
            <a:r>
              <a:rPr lang="el-GR" sz="2000" dirty="0">
                <a:solidFill>
                  <a:srgbClr val="FFFFFF"/>
                </a:solidFill>
              </a:rPr>
              <a:t>Τμήμα Ανθρώπινου Δυναμικού, Ευρωπαϊκός Οργανισμός Ασφάλειας Τροφίμων (</a:t>
            </a:r>
            <a:r>
              <a:rPr lang="en-US" sz="2000" dirty="0">
                <a:solidFill>
                  <a:srgbClr val="FFFFFF"/>
                </a:solidFill>
              </a:rPr>
              <a:t>EFSA)</a:t>
            </a:r>
            <a:endParaRPr lang="en-GB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662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9">
            <a:extLst>
              <a:ext uri="{FF2B5EF4-FFF2-40B4-BE49-F238E27FC236}">
                <a16:creationId xmlns:a16="http://schemas.microsoft.com/office/drawing/2014/main" xmlns="" id="{B36F400F-DF28-43BC-8D8E-4929793B3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E6D8DD24-3052-44BE-879B-719476BA8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el-GR" b="1" dirty="0">
                <a:latin typeface="+mn-lt"/>
              </a:rPr>
              <a:t>Ποιες διαφορές εντοπίζετε στα δύο προφίλ;</a:t>
            </a:r>
            <a:endParaRPr lang="en-GB" b="1" dirty="0"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56E917B-987C-4D66-A918-D3637459A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5097780" cy="3795748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accent1"/>
              </a:buClr>
              <a:buSzPct val="130000"/>
              <a:buFont typeface="+mj-lt"/>
              <a:buAutoNum type="arabicPeriod"/>
            </a:pPr>
            <a:r>
              <a:rPr lang="en-US" sz="1100" dirty="0"/>
              <a:t>Act as focal point for the Unit, providing general support and cooperation;</a:t>
            </a:r>
          </a:p>
          <a:p>
            <a:pPr marL="514350" indent="-514350">
              <a:buClr>
                <a:schemeClr val="accent1"/>
              </a:buClr>
              <a:buSzPct val="130000"/>
              <a:buFont typeface="+mj-lt"/>
              <a:buAutoNum type="arabicPeriod"/>
            </a:pPr>
            <a:r>
              <a:rPr lang="en-US" sz="1100" dirty="0"/>
              <a:t>Initiate and follow up on relevant financial procedures;</a:t>
            </a:r>
          </a:p>
          <a:p>
            <a:pPr marL="514350" indent="-514350">
              <a:buClr>
                <a:schemeClr val="accent1"/>
              </a:buClr>
              <a:buSzPct val="130000"/>
              <a:buFont typeface="+mj-lt"/>
              <a:buAutoNum type="arabicPeriod"/>
            </a:pPr>
            <a:r>
              <a:rPr lang="en-US" sz="1100" dirty="0"/>
              <a:t>Contribute to IT developments</a:t>
            </a:r>
          </a:p>
          <a:p>
            <a:pPr marL="514350" indent="-514350">
              <a:buClr>
                <a:schemeClr val="accent1"/>
              </a:buClr>
              <a:buSzPct val="130000"/>
              <a:buFont typeface="+mj-lt"/>
              <a:buAutoNum type="arabicPeriod"/>
            </a:pPr>
            <a:r>
              <a:rPr lang="en-US" sz="1100" dirty="0"/>
              <a:t>Contribute to the preparation of the business plan of the </a:t>
            </a:r>
            <a:r>
              <a:rPr lang="en-US" sz="1100" dirty="0" err="1"/>
              <a:t>organisation</a:t>
            </a:r>
            <a:endParaRPr lang="en-US" sz="1100" dirty="0"/>
          </a:p>
          <a:p>
            <a:pPr marL="514350" indent="-514350">
              <a:buClr>
                <a:schemeClr val="accent1"/>
              </a:buClr>
              <a:buSzPct val="130000"/>
              <a:buFont typeface="+mj-lt"/>
              <a:buAutoNum type="arabicPeriod"/>
            </a:pPr>
            <a:r>
              <a:rPr lang="en-US" sz="1100" dirty="0"/>
              <a:t>Identify areas for improvement in business processes providing possible ICT solutions compliant with the ICT strategy and enabling </a:t>
            </a:r>
            <a:r>
              <a:rPr lang="en-US" sz="1100" dirty="0" err="1"/>
              <a:t>organisation</a:t>
            </a:r>
            <a:r>
              <a:rPr lang="en-US" sz="1100" dirty="0"/>
              <a:t> change</a:t>
            </a:r>
          </a:p>
          <a:p>
            <a:pPr marL="514350" indent="-514350">
              <a:buClr>
                <a:schemeClr val="accent1"/>
              </a:buClr>
              <a:buSzPct val="130000"/>
              <a:buFont typeface="+mj-lt"/>
              <a:buAutoNum type="arabicPeriod"/>
            </a:pPr>
            <a:r>
              <a:rPr lang="en-US" sz="1100" dirty="0"/>
              <a:t>Support the collection of information to build requirements, specifications, business processes and the business case related to the proposed solutions</a:t>
            </a:r>
          </a:p>
          <a:p>
            <a:pPr marL="514350" indent="-514350">
              <a:buClr>
                <a:schemeClr val="accent1"/>
              </a:buClr>
              <a:buSzPct val="130000"/>
              <a:buFont typeface="+mj-lt"/>
              <a:buAutoNum type="arabicPeriod"/>
            </a:pPr>
            <a:r>
              <a:rPr lang="en-US" sz="1100" dirty="0"/>
              <a:t>Assist in the analysis of required information and documents</a:t>
            </a:r>
          </a:p>
          <a:p>
            <a:pPr marL="514350" indent="-514350">
              <a:buClr>
                <a:schemeClr val="accent1"/>
              </a:buClr>
              <a:buSzPct val="130000"/>
              <a:buFont typeface="+mj-lt"/>
              <a:buAutoNum type="arabicPeriod"/>
            </a:pPr>
            <a:r>
              <a:rPr lang="en-US" sz="1100" dirty="0"/>
              <a:t>Assist in the design and implementation of information systems towards the </a:t>
            </a:r>
            <a:r>
              <a:rPr lang="en-US" sz="1100" dirty="0" err="1"/>
              <a:t>digitalisation</a:t>
            </a:r>
            <a:r>
              <a:rPr lang="en-US" sz="1100" dirty="0"/>
              <a:t> of processes and products</a:t>
            </a:r>
          </a:p>
          <a:p>
            <a:pPr marL="514350" indent="-514350">
              <a:buClr>
                <a:schemeClr val="accent1"/>
              </a:buClr>
              <a:buSzPct val="130000"/>
              <a:buFont typeface="+mj-lt"/>
              <a:buAutoNum type="arabicPeriod"/>
            </a:pPr>
            <a:r>
              <a:rPr lang="en-US" sz="1100" dirty="0"/>
              <a:t>Participate in planning and reporting activities, </a:t>
            </a:r>
          </a:p>
          <a:p>
            <a:pPr marL="514350" indent="-514350">
              <a:buClr>
                <a:schemeClr val="accent1"/>
              </a:buClr>
              <a:buSzPct val="130000"/>
              <a:buFont typeface="+mj-lt"/>
              <a:buAutoNum type="arabicPeriod"/>
            </a:pPr>
            <a:r>
              <a:rPr lang="en-US" sz="1100" dirty="0"/>
              <a:t>Contribute to the set-up, monitoring, supervision and continuous improvement of the budgeting process </a:t>
            </a:r>
            <a:r>
              <a:rPr lang="en-GB" sz="1100" dirty="0"/>
              <a:t>	</a:t>
            </a:r>
          </a:p>
          <a:p>
            <a:pPr marL="514350" indent="-514350">
              <a:buClr>
                <a:schemeClr val="accent1"/>
              </a:buClr>
              <a:buSzPct val="130000"/>
              <a:buFont typeface="+mj-lt"/>
              <a:buAutoNum type="arabicPeriod"/>
            </a:pPr>
            <a:endParaRPr lang="en-GB" sz="11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3EDA428-C6BE-49FA-9563-E5DB6B65B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1993940"/>
            <a:ext cx="5097780" cy="3795748"/>
          </a:xfrm>
        </p:spPr>
        <p:txBody>
          <a:bodyPr>
            <a:noAutofit/>
          </a:bodyPr>
          <a:lstStyle/>
          <a:p>
            <a:pPr marL="514350" indent="-514350">
              <a:buClr>
                <a:schemeClr val="accent1"/>
              </a:buClr>
              <a:buSzPct val="130000"/>
              <a:buFont typeface="+mj-lt"/>
              <a:buAutoNum type="arabicPeriod"/>
            </a:pPr>
            <a:r>
              <a:rPr lang="en-GB" sz="1000" dirty="0"/>
              <a:t>Ensure to the revision of existing policies, processes and procedures;</a:t>
            </a:r>
          </a:p>
          <a:p>
            <a:pPr marL="514350" indent="-514350">
              <a:buClr>
                <a:schemeClr val="accent1"/>
              </a:buClr>
              <a:buSzPct val="130000"/>
              <a:buFont typeface="+mj-lt"/>
              <a:buAutoNum type="arabicPeriod"/>
            </a:pPr>
            <a:r>
              <a:rPr lang="en-GB" sz="1000" dirty="0"/>
              <a:t>Monitor budget lines execution and contribute to their management;</a:t>
            </a:r>
          </a:p>
          <a:p>
            <a:pPr marL="514350" indent="-514350">
              <a:buClr>
                <a:schemeClr val="accent1"/>
              </a:buClr>
              <a:buSzPct val="130000"/>
              <a:buFont typeface="+mj-lt"/>
              <a:buAutoNum type="arabicPeriod"/>
            </a:pPr>
            <a:r>
              <a:rPr lang="en-GB" sz="1000" dirty="0"/>
              <a:t>Create a detailed work plan which identifies the activities needed to successfully complete the project</a:t>
            </a:r>
          </a:p>
          <a:p>
            <a:pPr marL="514350" indent="-514350">
              <a:buClr>
                <a:schemeClr val="accent1"/>
              </a:buClr>
              <a:buSzPct val="130000"/>
              <a:buFont typeface="+mj-lt"/>
              <a:buAutoNum type="arabicPeriod"/>
            </a:pPr>
            <a:r>
              <a:rPr lang="en-GB" sz="1000" dirty="0"/>
              <a:t>Support the identification of the resources requirements (budget, FTEs) and the building of teams</a:t>
            </a:r>
          </a:p>
          <a:p>
            <a:pPr marL="514350" indent="-514350">
              <a:buClr>
                <a:schemeClr val="accent1"/>
              </a:buClr>
              <a:buSzPct val="130000"/>
              <a:buFont typeface="+mj-lt"/>
              <a:buAutoNum type="arabicPeriod"/>
            </a:pPr>
            <a:r>
              <a:rPr lang="en-GB" sz="1000" dirty="0"/>
              <a:t>Develop a schedule for project completion that effectively allocates the resources to the activities</a:t>
            </a:r>
          </a:p>
          <a:p>
            <a:pPr marL="514350" indent="-514350">
              <a:buClr>
                <a:schemeClr val="accent1"/>
              </a:buClr>
              <a:buSzPct val="130000"/>
              <a:buFont typeface="+mj-lt"/>
              <a:buAutoNum type="arabicPeriod"/>
            </a:pPr>
            <a:r>
              <a:rPr lang="en-GB" sz="1000" dirty="0"/>
              <a:t>Determine the objectives and measures upon which the project will be evaluated at its completion</a:t>
            </a:r>
          </a:p>
          <a:p>
            <a:pPr marL="514350" indent="-514350">
              <a:buClr>
                <a:schemeClr val="accent1"/>
              </a:buClr>
              <a:buSzPct val="130000"/>
              <a:buFont typeface="+mj-lt"/>
              <a:buAutoNum type="arabicPeriod"/>
            </a:pPr>
            <a:r>
              <a:rPr lang="en-GB" sz="1000" dirty="0"/>
              <a:t>Manage the whole lifecycle of contracts with external providers</a:t>
            </a:r>
          </a:p>
          <a:p>
            <a:pPr marL="514350" indent="-514350">
              <a:buClr>
                <a:schemeClr val="accent1"/>
              </a:buClr>
              <a:buSzPct val="130000"/>
              <a:buFont typeface="+mj-lt"/>
              <a:buAutoNum type="arabicPeriod"/>
            </a:pPr>
            <a:r>
              <a:rPr lang="en-GB" sz="1000" dirty="0"/>
              <a:t>Ensure that all project information is appropriately documented</a:t>
            </a:r>
          </a:p>
          <a:p>
            <a:pPr marL="514350" indent="-514350">
              <a:buClr>
                <a:schemeClr val="accent1"/>
              </a:buClr>
              <a:buSzPct val="130000"/>
              <a:buFont typeface="+mj-lt"/>
              <a:buAutoNum type="arabicPeriod"/>
            </a:pPr>
            <a:r>
              <a:rPr lang="en-GB" sz="1000" dirty="0"/>
              <a:t>Establish a communication plan to update stakeholders on the progress of the project</a:t>
            </a:r>
          </a:p>
          <a:p>
            <a:pPr marL="514350" indent="-514350">
              <a:buClr>
                <a:schemeClr val="accent1"/>
              </a:buClr>
              <a:buSzPct val="130000"/>
              <a:buFont typeface="+mj-lt"/>
              <a:buAutoNum type="arabicPeriod"/>
            </a:pPr>
            <a:r>
              <a:rPr lang="en-GB" sz="1000" dirty="0"/>
              <a:t>Review the quality of the work completed with the project team on a regular basis to ensure that it meets the project standards</a:t>
            </a:r>
          </a:p>
          <a:p>
            <a:pPr marL="514350" indent="-514350">
              <a:buClr>
                <a:schemeClr val="accent1"/>
              </a:buClr>
              <a:buSzPct val="130000"/>
              <a:buFont typeface="+mj-lt"/>
              <a:buAutoNum type="arabicPeriod"/>
            </a:pPr>
            <a:r>
              <a:rPr lang="en-GB" sz="1000" dirty="0"/>
              <a:t>Manage Risks and Issues based on the existing methodologies</a:t>
            </a:r>
          </a:p>
          <a:p>
            <a:pPr marL="514350" indent="-514350">
              <a:buClr>
                <a:schemeClr val="accent1"/>
              </a:buClr>
              <a:buSzPct val="130000"/>
              <a:buFont typeface="+mj-lt"/>
              <a:buAutoNum type="arabicPeriod"/>
            </a:pPr>
            <a:r>
              <a:rPr lang="en-GB" sz="1000" dirty="0"/>
              <a:t>Write reports on the project for management and Project Steering Committee</a:t>
            </a:r>
          </a:p>
          <a:p>
            <a:pPr marL="514350" indent="-514350">
              <a:buClr>
                <a:schemeClr val="accent1"/>
              </a:buClr>
              <a:buSzPct val="130000"/>
              <a:buFont typeface="+mj-lt"/>
              <a:buAutoNum type="arabicPeriod"/>
            </a:pPr>
            <a:r>
              <a:rPr lang="en-GB" sz="1000" dirty="0"/>
              <a:t>Collect and discussed lessons learned</a:t>
            </a:r>
          </a:p>
        </p:txBody>
      </p:sp>
    </p:spTree>
    <p:extLst>
      <p:ext uri="{BB962C8B-B14F-4D97-AF65-F5344CB8AC3E}">
        <p14:creationId xmlns:p14="http://schemas.microsoft.com/office/powerpoint/2010/main" xmlns="" val="538497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83BB6C-37E0-4706-9F1F-87C00DA6C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l-GR" sz="3600" b="1" dirty="0">
                <a:latin typeface="+mn-lt"/>
              </a:rPr>
              <a:t>Ποια στοιχεία ξεχωρίζουν ένα σωστό βιογραφικό</a:t>
            </a:r>
            <a:endParaRPr lang="en-GB" sz="36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A33907-BFD1-4F02-B389-8B38312AC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el-GR" dirty="0"/>
              <a:t>Έκταση</a:t>
            </a:r>
          </a:p>
          <a:p>
            <a:r>
              <a:rPr lang="el-GR" dirty="0"/>
              <a:t>Εμφάνιση, το στήσιμο του βιογραφικού</a:t>
            </a:r>
          </a:p>
          <a:p>
            <a:r>
              <a:rPr lang="el-GR" dirty="0"/>
              <a:t>Δομή</a:t>
            </a:r>
          </a:p>
          <a:p>
            <a:r>
              <a:rPr lang="el-GR" dirty="0"/>
              <a:t>Σειρά</a:t>
            </a:r>
          </a:p>
          <a:p>
            <a:r>
              <a:rPr lang="el-GR" dirty="0"/>
              <a:t>Η γραμματοσειρά, τα περιθώρια</a:t>
            </a:r>
          </a:p>
          <a:p>
            <a:r>
              <a:rPr lang="el-GR" dirty="0"/>
              <a:t>Συνοχή και η συνέπεια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4590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01D7BB-495C-4FE8-B6CA-8DF01051B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00710"/>
            <a:ext cx="10905066" cy="1135737"/>
          </a:xfrm>
        </p:spPr>
        <p:txBody>
          <a:bodyPr>
            <a:normAutofit/>
          </a:bodyPr>
          <a:lstStyle/>
          <a:p>
            <a:r>
              <a:rPr lang="el-GR" sz="3600" b="1" dirty="0">
                <a:latin typeface="+mn-lt"/>
              </a:rPr>
              <a:t>Συνοδευτική επιστολή	</a:t>
            </a:r>
            <a:endParaRPr lang="en-GB" sz="36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284580-6472-46B3-89E1-CECD04DED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592" y="1986363"/>
            <a:ext cx="10905066" cy="4393982"/>
          </a:xfrm>
        </p:spPr>
        <p:txBody>
          <a:bodyPr>
            <a:normAutofit/>
          </a:bodyPr>
          <a:lstStyle/>
          <a:p>
            <a:r>
              <a:rPr lang="el-GR" dirty="0"/>
              <a:t>Αναφέρουμε για ποια θέση κάνουμε αίτηση και γιατί</a:t>
            </a:r>
          </a:p>
          <a:p>
            <a:r>
              <a:rPr lang="el-GR" dirty="0"/>
              <a:t>Παραθέτω σημαντικά στοιχεία της επαγγελματικής μας πορείας και γιατί αυτά είναι σημαντικά για τον μελλοντικό εργοδότη</a:t>
            </a:r>
          </a:p>
          <a:p>
            <a:r>
              <a:rPr lang="el-GR" dirty="0"/>
              <a:t>Προσδιορίζουμε την προστιθέμενη αξία που θα φέρουμε στην εταιρεία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l-GR" dirty="0"/>
              <a:t>Πρεπει να εξηγει το ενδιαφέρον και τα κίνητρά σας για αυτήν την εργασία / εταιρεία </a:t>
            </a:r>
            <a:endParaRPr lang="en-US" dirty="0"/>
          </a:p>
          <a:p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9895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3DA48C-2C4E-448A-BD6C-28372AFCE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Y</a:t>
            </a:r>
            <a:r>
              <a:rPr lang="el-GR" sz="3600" b="1" dirty="0">
                <a:latin typeface="+mn-lt"/>
              </a:rPr>
              <a:t>ποβολής βιογραφικού σε πλατφόρμα (</a:t>
            </a:r>
            <a:r>
              <a:rPr lang="en-US" sz="3600" b="1" dirty="0">
                <a:latin typeface="+mn-lt"/>
              </a:rPr>
              <a:t>ATS)</a:t>
            </a:r>
            <a:endParaRPr lang="en-GB" sz="36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AB8AFE-5561-4EE6-9687-9CB0E8B50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el-GR" dirty="0"/>
              <a:t>Ποια είναι η διαφορά στην σύνταξη του βιογραφικού</a:t>
            </a:r>
          </a:p>
          <a:p>
            <a:r>
              <a:rPr lang="el-GR" dirty="0"/>
              <a:t>Σε ποια σημεία πρέπει να δώσουμε μεγαλύτερη έμφαση</a:t>
            </a:r>
          </a:p>
          <a:p>
            <a:r>
              <a:rPr lang="el-GR" dirty="0"/>
              <a:t>Χρήσιμα </a:t>
            </a:r>
            <a:r>
              <a:rPr lang="en-US" dirty="0"/>
              <a:t>tips</a:t>
            </a:r>
            <a:endParaRPr lang="el-GR" dirty="0"/>
          </a:p>
          <a:p>
            <a:r>
              <a:rPr lang="el-GR" dirty="0"/>
              <a:t>Ποια είναι τα πλεονεκτήματα για τον υποψήφιο και ποια για τον εργοδότη από την χρήση της πλατφόρμας</a:t>
            </a:r>
          </a:p>
          <a:p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053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1C9CC24-B375-4226-BF2B-61FADBBA69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D70A28E-4FD8-4474-A206-E15B5EBB30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9647E21-5366-4638-AC97-D8CD4111E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5009FA-90C2-4086-A300-DA2552F82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2076450"/>
            <a:ext cx="10684151" cy="1345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300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Μερικές</a:t>
            </a:r>
            <a:r>
              <a:rPr lang="en-US" sz="43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π</a:t>
            </a:r>
            <a:r>
              <a:rPr lang="en-US" sz="4300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ληροφορίες</a:t>
            </a:r>
            <a:r>
              <a:rPr lang="en-US" sz="43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π</a:t>
            </a:r>
            <a:r>
              <a:rPr lang="en-US" sz="4300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ου</a:t>
            </a:r>
            <a:r>
              <a:rPr lang="en-US" sz="43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α</a:t>
            </a:r>
            <a:r>
              <a:rPr lang="en-US" sz="4300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ξίζει</a:t>
            </a:r>
            <a:r>
              <a:rPr lang="en-US" sz="43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να </a:t>
            </a:r>
            <a:r>
              <a:rPr lang="en-US" sz="4300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γνωρίζετε</a:t>
            </a:r>
            <a:r>
              <a:rPr lang="en-US" sz="43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....</a:t>
            </a:r>
          </a:p>
        </p:txBody>
      </p:sp>
    </p:spTree>
    <p:extLst>
      <p:ext uri="{BB962C8B-B14F-4D97-AF65-F5344CB8AC3E}">
        <p14:creationId xmlns:p14="http://schemas.microsoft.com/office/powerpoint/2010/main" xmlns="" val="1626149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9">
            <a:extLst>
              <a:ext uri="{FF2B5EF4-FFF2-40B4-BE49-F238E27FC236}">
                <a16:creationId xmlns:a16="http://schemas.microsoft.com/office/drawing/2014/main" xmlns="" id="{86FF76B9-219D-4469-AF87-0236D2903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21">
            <a:extLst>
              <a:ext uri="{FF2B5EF4-FFF2-40B4-BE49-F238E27FC236}">
                <a16:creationId xmlns:a16="http://schemas.microsoft.com/office/drawing/2014/main" xmlns="" id="{DB88BD78-87E1-424D-B479-C37D8E41B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C05EB894-9410-4B20-95E4-7A25101AB8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xmlns="" id="{166E38B6-B050-4340-8E8F-3A971DADC0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xmlns="" id="{633C5E46-DAC5-4661-9C87-22B08E2A5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xmlns="" id="{83B98B39-5704-44CD-B66B-9DE390D6D9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5495" y="1600405"/>
            <a:ext cx="6991103" cy="4614127"/>
          </a:xfrm>
          <a:prstGeom prst="rect">
            <a:avLst/>
          </a:prstGeom>
          <a:ln>
            <a:noFill/>
          </a:ln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xmlns="" id="{DD9F8805-4D88-4578-8F7E-E466EA7D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Competency based Interview</a:t>
            </a:r>
            <a:endParaRPr lang="en-GB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0631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3896A03-3945-419A-B66B-4EE266EDD1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" y="0"/>
            <a:ext cx="6095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34F5AD2-EDBD-4BBD-A55C-EAFFD0C709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xmlns="" id="{8D87D0BF-D522-45CC-ABDF-16B07E2F58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34"/>
          <a:stretch/>
        </p:blipFill>
        <p:spPr>
          <a:xfrm>
            <a:off x="1155547" y="637762"/>
            <a:ext cx="9889808" cy="557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9703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3896A03-3945-419A-B66B-4EE266EDD1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" y="0"/>
            <a:ext cx="6095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34F5AD2-EDBD-4BBD-A55C-EAFFD0C709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xmlns="" id="{9D01CCFF-3C4A-4101-B50B-5ABAB4B3B4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89" b="-1"/>
          <a:stretch/>
        </p:blipFill>
        <p:spPr>
          <a:xfrm>
            <a:off x="1155547" y="637762"/>
            <a:ext cx="9889808" cy="557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0144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4">
            <a:extLst>
              <a:ext uri="{FF2B5EF4-FFF2-40B4-BE49-F238E27FC236}">
                <a16:creationId xmlns:a16="http://schemas.microsoft.com/office/drawing/2014/main" xmlns="" id="{E02239D2-A05D-4A1C-9F06-FBA7FC730E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ADA7E1-4E2D-4A78-A602-4148FCF94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324" y="3546636"/>
            <a:ext cx="8985250" cy="11183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kern="1200" dirty="0" err="1">
                <a:latin typeface="+mn-lt"/>
                <a:ea typeface="+mj-ea"/>
                <a:cs typeface="+mj-cs"/>
              </a:rPr>
              <a:t>Ποιος</a:t>
            </a:r>
            <a:r>
              <a:rPr lang="en-US" sz="2800" kern="1200" dirty="0">
                <a:latin typeface="+mn-lt"/>
                <a:ea typeface="+mj-ea"/>
                <a:cs typeface="+mj-cs"/>
              </a:rPr>
              <a:t> </a:t>
            </a:r>
            <a:r>
              <a:rPr lang="en-US" sz="2800" kern="1200" dirty="0" err="1">
                <a:latin typeface="+mn-lt"/>
                <a:ea typeface="+mj-ea"/>
                <a:cs typeface="+mj-cs"/>
              </a:rPr>
              <a:t>είν</a:t>
            </a:r>
            <a:r>
              <a:rPr lang="en-US" sz="2800" kern="1200" dirty="0">
                <a:latin typeface="+mn-lt"/>
                <a:ea typeface="+mj-ea"/>
                <a:cs typeface="+mj-cs"/>
              </a:rPr>
              <a:t>αι ο σκοπός του βιογραφικού; </a:t>
            </a:r>
            <a:r>
              <a:rPr lang="el-GR" sz="2800" kern="1200" dirty="0">
                <a:latin typeface="+mn-lt"/>
                <a:ea typeface="+mj-ea"/>
                <a:cs typeface="+mj-cs"/>
              </a:rPr>
              <a:t/>
            </a:r>
            <a:br>
              <a:rPr lang="el-GR" sz="2800" kern="1200" dirty="0">
                <a:latin typeface="+mn-lt"/>
                <a:ea typeface="+mj-ea"/>
                <a:cs typeface="+mj-cs"/>
              </a:rPr>
            </a:br>
            <a:r>
              <a:rPr lang="en-US" sz="2800" kern="1200" dirty="0" err="1">
                <a:latin typeface="+mn-lt"/>
                <a:ea typeface="+mj-ea"/>
                <a:cs typeface="+mj-cs"/>
              </a:rPr>
              <a:t>Τι</a:t>
            </a:r>
            <a:r>
              <a:rPr lang="en-US" sz="2800" kern="1200" dirty="0">
                <a:latin typeface="+mn-lt"/>
                <a:ea typeface="+mj-ea"/>
                <a:cs typeface="+mj-cs"/>
              </a:rPr>
              <a:t> θέλουμε να πετύχουμε;</a:t>
            </a:r>
          </a:p>
        </p:txBody>
      </p:sp>
      <p:pic>
        <p:nvPicPr>
          <p:cNvPr id="42" name="Graphic 31" descr="Checkmark">
            <a:extLst>
              <a:ext uri="{FF2B5EF4-FFF2-40B4-BE49-F238E27FC236}">
                <a16:creationId xmlns:a16="http://schemas.microsoft.com/office/drawing/2014/main" xmlns="" id="{A4CE309A-BA97-40BA-B5CC-D685FA7294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50746" y="3731183"/>
            <a:ext cx="749300" cy="7493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xmlns="" id="{9A99A4E7-8C95-4DEB-9409-DD3D44EA05DB}"/>
              </a:ext>
            </a:extLst>
          </p:cNvPr>
          <p:cNvSpPr txBox="1">
            <a:spLocks/>
          </p:cNvSpPr>
          <p:nvPr/>
        </p:nvSpPr>
        <p:spPr>
          <a:xfrm>
            <a:off x="1800046" y="2121050"/>
            <a:ext cx="8985250" cy="8658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+mn-lt"/>
              </a:rPr>
              <a:t>Πόσο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χρόνο</a:t>
            </a:r>
            <a:r>
              <a:rPr lang="en-US" sz="2800" dirty="0">
                <a:latin typeface="+mn-lt"/>
              </a:rPr>
              <a:t> π</a:t>
            </a:r>
            <a:r>
              <a:rPr lang="en-US" sz="2800" dirty="0" err="1">
                <a:latin typeface="+mn-lt"/>
              </a:rPr>
              <a:t>ιστεύετε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ότι</a:t>
            </a:r>
            <a:r>
              <a:rPr lang="en-US" sz="2800" dirty="0">
                <a:latin typeface="+mn-lt"/>
              </a:rPr>
              <a:t> θα </a:t>
            </a:r>
            <a:r>
              <a:rPr lang="en-US" sz="2800" dirty="0" err="1">
                <a:latin typeface="+mn-lt"/>
              </a:rPr>
              <a:t>ξοδέψει</a:t>
            </a:r>
            <a:r>
              <a:rPr lang="en-US" sz="2800" dirty="0">
                <a:latin typeface="+mn-lt"/>
              </a:rPr>
              <a:t> ο recruiter </a:t>
            </a:r>
            <a:r>
              <a:rPr lang="en-US" sz="2800" dirty="0" err="1">
                <a:latin typeface="+mn-lt"/>
              </a:rPr>
              <a:t>γι</a:t>
            </a:r>
            <a:r>
              <a:rPr lang="en-US" sz="2800" dirty="0">
                <a:latin typeface="+mn-lt"/>
              </a:rPr>
              <a:t>α να αξιολογήσει το βιογραφικό σας?			</a:t>
            </a:r>
          </a:p>
        </p:txBody>
      </p:sp>
      <p:pic>
        <p:nvPicPr>
          <p:cNvPr id="23" name="Graphic 31" descr="Checkmark">
            <a:extLst>
              <a:ext uri="{FF2B5EF4-FFF2-40B4-BE49-F238E27FC236}">
                <a16:creationId xmlns:a16="http://schemas.microsoft.com/office/drawing/2014/main" xmlns="" id="{D2FFC920-0AE0-4B63-8934-CBB706B58B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50746" y="2179305"/>
            <a:ext cx="749300" cy="749300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xmlns="" id="{96237E01-F31C-43FB-A6BF-EDD166F7A614}"/>
              </a:ext>
            </a:extLst>
          </p:cNvPr>
          <p:cNvSpPr txBox="1">
            <a:spLocks/>
          </p:cNvSpPr>
          <p:nvPr/>
        </p:nvSpPr>
        <p:spPr>
          <a:xfrm>
            <a:off x="643467" y="321734"/>
            <a:ext cx="10905066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b="1" dirty="0">
                <a:latin typeface="+mn-lt"/>
              </a:rPr>
              <a:t>Πριν αρχίσουμε...</a:t>
            </a:r>
            <a:endParaRPr lang="en-GB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7390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5CC3E0-9C3C-471C-AA46-CDF29D649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l-GR" sz="3600" b="1" dirty="0">
                <a:latin typeface="+mn-lt"/>
              </a:rPr>
              <a:t>Πως διαβάζουμε μία αγγελία εργασίας</a:t>
            </a:r>
            <a:endParaRPr lang="en-GB" sz="3600" b="1" dirty="0">
              <a:latin typeface="+mn-l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3C3CFA9C-E1AF-4B32-B8C4-12675F4F1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l-GR" altLang="en-US" sz="2400" dirty="0"/>
              <a:t>Διαβάζουμε προσεκτικά τις προδιαγραφές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l-GR" altLang="en-US" sz="2400" dirty="0"/>
              <a:t>Υπογραμμίζουμε τις λέξεις-κλειδιά </a:t>
            </a:r>
            <a:endParaRPr lang="en-US" altLang="en-US" sz="24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l-GR" altLang="en-US" sz="2400" dirty="0"/>
              <a:t>Προσπαθούμε να βρούμε ποια είναι απαραίτητα και ποια είναι τα επιθυμητά κριτήρια </a:t>
            </a:r>
            <a:endParaRPr lang="en-US" altLang="en-US" sz="24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l-GR" altLang="en-US" sz="2400" dirty="0"/>
              <a:t>Προσδιορίζουμε πράγματα που ταιριάζουν άμεσα με τις ικανότητες και τη γνώση σας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l-GR" altLang="en-US" sz="2400" dirty="0"/>
              <a:t>Προσδιορίζουμε για ποιες δραστηριότητες δεν έχουμε την απαιτούμενη εμπειρία ή δεξιότητες</a:t>
            </a:r>
            <a:r>
              <a:rPr kumimoji="0" lang="el-GR" altLang="en-US" sz="2400" i="0" u="none" strike="noStrike" cap="none" normalizeH="0" baseline="0" dirty="0">
                <a:ln>
                  <a:noFill/>
                </a:ln>
                <a:effectLst/>
              </a:rPr>
              <a:t>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l-GR" altLang="en-US" sz="2400" dirty="0"/>
              <a:t>Σκεφτόμαστε τι θα μπορούσαμε να κάνουμε με βάση την εμπειρία μας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xmlns="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1189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6D6306C-ED4F-4AAE-B4A5-EEA6AFAD72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EC5361D-F897-4856-B945-0455A365E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4508C0C5-2268-42B5-B3C8-4D0899E05F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141ACBDB-38F8-4B34-8183-BD95B4E55A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E00DB52-3455-4E2F-867B-A6D0516E17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B8D0BFD-EFB7-4AC8-8B28-BF22B9AFAA40}"/>
              </a:ext>
            </a:extLst>
          </p:cNvPr>
          <p:cNvSpPr txBox="1"/>
          <p:nvPr/>
        </p:nvSpPr>
        <p:spPr>
          <a:xfrm>
            <a:off x="2559050" y="2735375"/>
            <a:ext cx="6959599" cy="13872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l-GR" sz="4800" dirty="0"/>
              <a:t>Παραδείγματα </a:t>
            </a:r>
            <a:br>
              <a:rPr lang="el-GR" sz="4800" dirty="0"/>
            </a:br>
            <a:r>
              <a:rPr lang="el-GR" sz="4800" dirty="0"/>
              <a:t>αγγελιών </a:t>
            </a:r>
            <a:r>
              <a:rPr lang="en-US" sz="4800" dirty="0" err="1"/>
              <a:t>εργ</a:t>
            </a:r>
            <a:r>
              <a:rPr lang="en-US" sz="4800" dirty="0"/>
              <a:t>ασίας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xmlns="" id="{9E914C83-E0D8-4953-92D5-169D28CB43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xmlns="" id="{3512E083-F550-46AF-8490-767ECFD00C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712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xmlns="" id="{8F948386-8CE3-4FE2-B1B5-60B965614F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00" y="0"/>
            <a:ext cx="6156246" cy="65344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B6E824E-1DBF-4A17-B82D-AC3C65EA73A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33976" y="0"/>
            <a:ext cx="5095042" cy="660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2883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82CF98-32D8-4001-8867-ED279C203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l-GR" sz="3600" b="1" dirty="0">
                <a:latin typeface="+mn-lt"/>
              </a:rPr>
              <a:t>Δεν ξεχνάμε ότι...</a:t>
            </a:r>
            <a:endParaRPr lang="en-GB" sz="36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520AD9-123C-4496-A53D-B8D059D07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el-GR" dirty="0"/>
              <a:t>Τα βασικά και επιθυμητά κριτήρια για μια εργασία είναι μια λίστα επιθυμιών που δημιουργήθηκε από κάποιον άλλο</a:t>
            </a:r>
          </a:p>
          <a:p>
            <a:r>
              <a:rPr lang="el-GR" dirty="0"/>
              <a:t>Είναι απίθανο να έχουν οι υποψήφιοι όλα τα κριτήρια </a:t>
            </a:r>
            <a:endParaRPr lang="en-GB" dirty="0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Isosceles Triangle 11">
            <a:extLst>
              <a:ext uri="{FF2B5EF4-FFF2-40B4-BE49-F238E27FC236}">
                <a16:creationId xmlns:a16="http://schemas.microsoft.com/office/drawing/2014/main" xmlns="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Isosceles Triangle 13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3060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F2989F-B558-49F4-B5AA-336D985BD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l-GR" sz="3600" b="1" dirty="0">
                <a:latin typeface="+mn-lt"/>
              </a:rPr>
              <a:t>Το βιογραφικό μας πρέπει να...</a:t>
            </a:r>
            <a:endParaRPr lang="en-GB" sz="36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01EB65-53E2-4175-9A56-10B00394D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el-GR" dirty="0"/>
              <a:t>Δείχνει επίγνωση των απαιτήσεων εργασίας </a:t>
            </a:r>
          </a:p>
          <a:p>
            <a:r>
              <a:rPr lang="el-GR" dirty="0"/>
              <a:t>Συνδυάζει τις δεξιότητες και την εμπειρία σας </a:t>
            </a:r>
            <a:endParaRPr lang="en-US" dirty="0"/>
          </a:p>
          <a:p>
            <a:r>
              <a:rPr lang="el-GR" dirty="0"/>
              <a:t>Παρουσιάζει στοιχεία που μπορούν να μας καθορίσουν πάνω από τον μέσο όρο</a:t>
            </a:r>
          </a:p>
          <a:p>
            <a:r>
              <a:rPr lang="el-GR" dirty="0"/>
              <a:t>Είναι σε χρονολογική σειρά και στοχευμένο</a:t>
            </a:r>
          </a:p>
          <a:p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3905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25C35A-9372-44E6-BE29-C207E3DB5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l-GR" sz="3600" b="1" dirty="0">
                <a:latin typeface="+mn-lt"/>
              </a:rPr>
              <a:t>Περιεχόμενο βιογραφικού σημειώματος	</a:t>
            </a:r>
            <a:endParaRPr lang="en-GB" sz="36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DDA89D-927C-49D7-A912-6614F649F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el-GR" dirty="0"/>
              <a:t>Προσωπικές πληροφορίες</a:t>
            </a:r>
          </a:p>
          <a:p>
            <a:r>
              <a:rPr lang="el-GR" dirty="0"/>
              <a:t>Προϋπηρεσία </a:t>
            </a:r>
          </a:p>
          <a:p>
            <a:r>
              <a:rPr lang="el-GR" dirty="0"/>
              <a:t>Εκπαίδευση</a:t>
            </a:r>
          </a:p>
          <a:p>
            <a:r>
              <a:rPr lang="el-GR" dirty="0"/>
              <a:t>Δεξιότητες</a:t>
            </a:r>
          </a:p>
          <a:p>
            <a:r>
              <a:rPr lang="el-GR" dirty="0"/>
              <a:t>Δημοσιεύσεις, βραβεύσεις, συμμετοχή σε επαγγελματικούς φορείς</a:t>
            </a:r>
          </a:p>
          <a:p>
            <a:r>
              <a:rPr lang="el-GR" dirty="0"/>
              <a:t>Συστάσεις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8015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6E72D1-4BE8-48D1-8B1F-C1E4E0320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l-GR" sz="3600" b="1" dirty="0">
                <a:latin typeface="+mn-lt"/>
              </a:rPr>
              <a:t>Ποιες δεξιότητες συνήθως ζητούν οι εργοδότες</a:t>
            </a:r>
            <a:endParaRPr lang="en-GB" sz="36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6D5ADC-17F7-49A4-A374-5E8FC87FC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705" y="1440361"/>
            <a:ext cx="10905066" cy="439398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400" dirty="0"/>
              <a:t>Ενεργή επικοινωνία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/>
              <a:t>Διαπραγματεύσεις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/>
              <a:t>Επίλυση προβλημάτων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/>
              <a:t>Επίτευξη στόχου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/>
              <a:t>Διαχείριση πόρων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/>
              <a:t>Διαχείριση προσωπικού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/>
              <a:t>Δημιουργική σκέψη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/>
              <a:t>Συλλογή</a:t>
            </a:r>
            <a:r>
              <a:rPr lang="en-US" sz="2400" dirty="0"/>
              <a:t> </a:t>
            </a:r>
            <a:r>
              <a:rPr lang="el-GR" sz="2400" dirty="0"/>
              <a:t>και ανάλυση δεδομένων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/>
              <a:t>Παρουσίαση δεδομένων σε διαφορετικό κοινό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Project management</a:t>
            </a:r>
            <a:endParaRPr lang="el-GR" sz="2400" dirty="0"/>
          </a:p>
          <a:p>
            <a:pPr marL="457200" indent="-457200">
              <a:buFont typeface="+mj-lt"/>
              <a:buAutoNum type="arabicPeriod"/>
            </a:pPr>
            <a:endParaRPr lang="el-GR" sz="2400" dirty="0"/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7911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642</Words>
  <Application>Microsoft Office PowerPoint</Application>
  <PresentationFormat>Προσαρμογή</PresentationFormat>
  <Paragraphs>92</Paragraphs>
  <Slides>17</Slides>
  <Notes>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Office Theme</vt:lpstr>
      <vt:lpstr>Σύνταξη βιογραφικού σημειώματος προς εύρεση εργασίας.</vt:lpstr>
      <vt:lpstr>Ποιος είναι ο σκοπός του βιογραφικού;  Τι θέλουμε να πετύχουμε;</vt:lpstr>
      <vt:lpstr>Πως διαβάζουμε μία αγγελία εργασίας</vt:lpstr>
      <vt:lpstr>Διαφάνεια 4</vt:lpstr>
      <vt:lpstr>Διαφάνεια 5</vt:lpstr>
      <vt:lpstr>Δεν ξεχνάμε ότι...</vt:lpstr>
      <vt:lpstr>Το βιογραφικό μας πρέπει να...</vt:lpstr>
      <vt:lpstr>Περιεχόμενο βιογραφικού σημειώματος </vt:lpstr>
      <vt:lpstr>Ποιες δεξιότητες συνήθως ζητούν οι εργοδότες</vt:lpstr>
      <vt:lpstr>Ποιες διαφορές εντοπίζετε στα δύο προφίλ;</vt:lpstr>
      <vt:lpstr>Ποια στοιχεία ξεχωρίζουν ένα σωστό βιογραφικό</vt:lpstr>
      <vt:lpstr>Συνοδευτική επιστολή </vt:lpstr>
      <vt:lpstr>Yποβολής βιογραφικού σε πλατφόρμα (ATS)</vt:lpstr>
      <vt:lpstr>Μερικές πληροφορίες που αξίζει να γνωρίζετε....</vt:lpstr>
      <vt:lpstr>Competency based Interview</vt:lpstr>
      <vt:lpstr>Διαφάνεια 16</vt:lpstr>
      <vt:lpstr>Διαφάνεια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Σύνταξη βιογραφικού σημειώματος προς εύρεση εργασίας.</dc:title>
  <dc:creator>Panagiotis KALAVROS</dc:creator>
  <cp:lastModifiedBy>user1</cp:lastModifiedBy>
  <cp:revision>4</cp:revision>
  <dcterms:created xsi:type="dcterms:W3CDTF">2020-11-14T20:27:59Z</dcterms:created>
  <dcterms:modified xsi:type="dcterms:W3CDTF">2021-01-21T10:14:29Z</dcterms:modified>
</cp:coreProperties>
</file>