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58" r:id="rId3"/>
    <p:sldId id="280" r:id="rId4"/>
    <p:sldId id="281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63A58"/>
    <a:srgbClr val="97375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B9E8F-5F47-4146-825D-C22D1B9421B0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99D50-C421-4C69-8D3E-D9F080914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99D50-C421-4C69-8D3E-D9F0809148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F9CC-50A0-4377-979F-3DE0A545DCE3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904A-B195-4DAC-B17E-8FD9C023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F9CC-50A0-4377-979F-3DE0A545DCE3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904A-B195-4DAC-B17E-8FD9C023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F9CC-50A0-4377-979F-3DE0A545DCE3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904A-B195-4DAC-B17E-8FD9C023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F9CC-50A0-4377-979F-3DE0A545DCE3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904A-B195-4DAC-B17E-8FD9C023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F9CC-50A0-4377-979F-3DE0A545DCE3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904A-B195-4DAC-B17E-8FD9C023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F9CC-50A0-4377-979F-3DE0A545DCE3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904A-B195-4DAC-B17E-8FD9C023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F9CC-50A0-4377-979F-3DE0A545DCE3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904A-B195-4DAC-B17E-8FD9C023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F9CC-50A0-4377-979F-3DE0A545DCE3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904A-B195-4DAC-B17E-8FD9C023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F9CC-50A0-4377-979F-3DE0A545DCE3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904A-B195-4DAC-B17E-8FD9C023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F9CC-50A0-4377-979F-3DE0A545DCE3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904A-B195-4DAC-B17E-8FD9C023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F9CC-50A0-4377-979F-3DE0A545DCE3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904A-B195-4DAC-B17E-8FD9C023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FF9CC-50A0-4377-979F-3DE0A545DCE3}" type="datetimeFigureOut">
              <a:rPr lang="en-US" smtClean="0"/>
              <a:pPr/>
              <a:t>5/30/2011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904A-B195-4DAC-B17E-8FD9C02304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-159306"/>
            <a:ext cx="9144000" cy="70173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09600" y="6019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Άννα Καλογεροπούλου</a:t>
            </a:r>
          </a:p>
          <a:p>
            <a:pPr algn="ctr"/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Φοιτήτρια Πανεπιστημίου Αθηνών, Τμήμα Χημείας</a:t>
            </a:r>
            <a:endParaRPr lang="el-GR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57200" y="457200"/>
            <a:ext cx="2514600" cy="50783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5" name="4 - Έλλειψη"/>
          <p:cNvSpPr/>
          <p:nvPr/>
        </p:nvSpPr>
        <p:spPr>
          <a:xfrm>
            <a:off x="838200" y="685800"/>
            <a:ext cx="1828800" cy="1676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el-GR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3657600" y="1524000"/>
            <a:ext cx="1828800" cy="1676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endParaRPr lang="el-GR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6400800" y="762000"/>
            <a:ext cx="1828800" cy="1676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066800" y="28194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endParaRPr lang="el-GR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219200" y="41910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sz="6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352800" y="381000"/>
            <a:ext cx="1219200" cy="1015663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lang="el-G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886200" y="381000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  <a:sp3d/>
          </a:bodyPr>
          <a:lstStyle/>
          <a:p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</a:t>
            </a:r>
            <a:endParaRPr lang="el-GR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4191000" y="30480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</a:t>
            </a:r>
            <a:endParaRPr lang="el-G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4114800" y="38862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4572000" y="43434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el-G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4343400" y="4648200"/>
            <a:ext cx="484428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</a:t>
            </a:r>
            <a:endParaRPr lang="el-G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 rot="16200000">
            <a:off x="6260932" y="368469"/>
            <a:ext cx="838200" cy="1015663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l-G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6553200" y="2209800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6934200" y="2438400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</a:t>
            </a:r>
            <a:endParaRPr lang="el-G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7391400" y="28194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7696200" y="34290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7315200" y="37338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6858000" y="3962400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6324600" y="4191000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</a:t>
            </a:r>
            <a:endParaRPr lang="el-G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6172200" y="4800600"/>
            <a:ext cx="38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6553200" y="51054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7086600" y="54102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endParaRPr lang="el-GR" sz="5400" dirty="0"/>
          </a:p>
        </p:txBody>
      </p:sp>
      <p:sp>
        <p:nvSpPr>
          <p:cNvPr id="32" name="31 - TextBox"/>
          <p:cNvSpPr txBox="1"/>
          <p:nvPr/>
        </p:nvSpPr>
        <p:spPr>
          <a:xfrm>
            <a:off x="7467600" y="52578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l-G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Βραβείο </a:t>
            </a:r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Nobel </a:t>
            </a:r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Χημείας 1991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G:\NMR\Ernst\erns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1676400"/>
            <a:ext cx="1926877" cy="270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4419600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Richard R. Ernst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905000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Αυγούστου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1933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Winterthur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Ελβετία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Φυσικοχημικός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Συμβολή στην </a:t>
            </a:r>
            <a:r>
              <a:rPr lang="el-GR" sz="2000" u="sng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φασματοσκοπία 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FT-NMR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στο </a:t>
            </a:r>
            <a:r>
              <a:rPr lang="el-GR" sz="2000" u="sng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πολυδιάστατο 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FT-NMR</a:t>
            </a:r>
            <a:r>
              <a:rPr lang="el-GR" sz="2000" u="sng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(κυρίως στο 2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l-GR" sz="2000" u="sng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μικρών μορίων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u="sng" dirty="0">
              <a:solidFill>
                <a:schemeClr val="tx2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81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Αρχή Τεχνικής 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FT</a:t>
            </a:r>
            <a:r>
              <a:rPr lang="el-GR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2895600" y="5181600"/>
            <a:ext cx="228600" cy="3048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n-US" sz="9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2895600" y="5638800"/>
            <a:ext cx="228600" cy="3048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n-US" sz="9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181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Διέγερση συχνοτήτων πυρήνα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6388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Παλμός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ραδιοσυχνότητας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2895600" y="6172200"/>
            <a:ext cx="228600" cy="3048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n-US" sz="9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6172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Εκθετική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ελάττωση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εγκάρσιας μαγνήτισης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Ελεύθερη Επαγωγική Απόσβεση</a:t>
            </a:r>
          </a:p>
          <a:p>
            <a:pPr algn="ctr"/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42767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425" y="3200400"/>
            <a:ext cx="4600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791200" y="5638800"/>
          <a:ext cx="2925763" cy="1096963"/>
        </p:xfrm>
        <a:graphic>
          <a:graphicData uri="http://schemas.openxmlformats.org/presentationml/2006/ole">
            <p:oleObj spid="_x0000_s24580" r:id="rId5" imgW="1219200" imgH="4572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7526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Σύστημα ενός 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Εκθετικά αποσβενυόμενη εναλλασσόμενη τάση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1336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Συστήματα πολλών 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spin</a:t>
            </a:r>
            <a:r>
              <a:rPr lang="el-GR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Συμβολή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εκθετικών αποσβενυόμενων εν/νων τάσεων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819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Pulse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interferogram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8194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FT NMR </a:t>
            </a:r>
            <a:r>
              <a:rPr lang="el-GR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φάσμα </a:t>
            </a:r>
            <a:r>
              <a:rPr lang="el-GR" sz="20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συχνοτήτων</a:t>
            </a:r>
            <a:endParaRPr lang="en-US" sz="2000" b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rved Up Arrow 11"/>
          <p:cNvSpPr/>
          <p:nvPr/>
        </p:nvSpPr>
        <p:spPr>
          <a:xfrm>
            <a:off x="3810000" y="5334000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6096000"/>
            <a:ext cx="3200400" cy="40011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l-G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Μετασχηματισμός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Πλεονεκτήματα τεχνικής </a:t>
            </a:r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Οριζόντιος πάπυρος"/>
          <p:cNvSpPr/>
          <p:nvPr/>
        </p:nvSpPr>
        <p:spPr>
          <a:xfrm>
            <a:off x="1447800" y="1981200"/>
            <a:ext cx="6400800" cy="39624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2362200" y="29718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μικρή διάρκεια πειράματος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 ~ 1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για κάθε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FID )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Ευαισθησία πειράματος</a:t>
            </a:r>
          </a:p>
          <a:p>
            <a:pPr>
              <a:buFont typeface="Arial" pitchFamily="34" charset="0"/>
              <a:buChar char="•"/>
            </a:pPr>
            <a:endParaRPr lang="el-GR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Επεξήγηση με σύννεφο"/>
          <p:cNvSpPr/>
          <p:nvPr/>
        </p:nvSpPr>
        <p:spPr>
          <a:xfrm>
            <a:off x="5715000" y="4038600"/>
            <a:ext cx="1676400" cy="10668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5715000" y="4343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C,</a:t>
            </a:r>
            <a:r>
              <a:rPr lang="en-US" sz="2400" b="1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400" b="1" baseline="30000" dirty="0" smtClean="0">
                <a:solidFill>
                  <a:schemeClr val="tx2">
                    <a:lumMod val="7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Πολυδιάστατη Φασματοσκοπία </a:t>
            </a:r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NMR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osy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8229600" cy="5181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53000" y="1600200"/>
            <a:ext cx="2707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COSY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</a:rPr>
              <a:t>της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  <a:latin typeface="Times New Roman" pitchFamily="18" charset="0"/>
              </a:rPr>
              <a:t>Ταξόλης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143000" y="4267200"/>
            <a:ext cx="25146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457200" y="3276600"/>
          <a:ext cx="2943225" cy="2036763"/>
        </p:xfrm>
        <a:graphic>
          <a:graphicData uri="http://schemas.openxmlformats.org/presentationml/2006/ole">
            <p:oleObj spid="_x0000_s30722" name="CS ChemDraw Drawing" r:id="rId4" imgW="3206880" imgH="2350440" progId="ChemDraw.Document.6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ΔΙΑΦΟΡΕΤΙΚΑ ΦΑΣΜΑΤΑ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228600" y="1572260"/>
          <a:ext cx="8686800" cy="5029200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4800600"/>
                <a:gridCol w="3886200"/>
              </a:tblGrid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ΦΑΣΜΑΤΑ</a:t>
                      </a:r>
                      <a:endParaRPr lang="el-GR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ΠΛΗΡΟΦΟΡΙΑ</a:t>
                      </a:r>
                      <a:endParaRPr lang="el-GR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54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rrelation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2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pectroscop</a:t>
                      </a:r>
                      <a:r>
                        <a:rPr lang="en-US" sz="2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l-GR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Συσχετισμός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χημικών</a:t>
                      </a:r>
                      <a:r>
                        <a:rPr lang="el-GR" sz="20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μετατοπίσεων συζευγμένων </a:t>
                      </a:r>
                      <a:r>
                        <a:rPr lang="el-GR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πρωτονίων</a:t>
                      </a:r>
                      <a:r>
                        <a:rPr lang="el-GR" sz="20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l-GR" sz="20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INADEQUATE</a:t>
                      </a:r>
                      <a:endParaRPr lang="el-GR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Συσχετισμός </a:t>
                      </a:r>
                      <a:r>
                        <a:rPr lang="el-GR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χημικών</a:t>
                      </a:r>
                      <a:r>
                        <a:rPr lang="el-GR" sz="20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μετατοπίσεων </a:t>
                      </a:r>
                      <a:r>
                        <a:rPr lang="el-GR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ανθράκων</a:t>
                      </a:r>
                      <a:endParaRPr lang="el-GR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eteronuclear 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ultiple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Q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uantum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oherence</a:t>
                      </a:r>
                      <a:endParaRPr lang="el-GR" sz="20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Συσχετισμός </a:t>
                      </a:r>
                      <a:r>
                        <a:rPr lang="el-GR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χημικών</a:t>
                      </a:r>
                      <a:r>
                        <a:rPr lang="el-GR" sz="20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μετατοπίσεων </a:t>
                      </a:r>
                      <a:r>
                        <a:rPr lang="el-GR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πρωτονίου-άνθρακα</a:t>
                      </a:r>
                      <a:endParaRPr lang="el-GR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eteronuclear 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ultiple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ond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oherence</a:t>
                      </a:r>
                      <a:endParaRPr lang="el-GR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Συσχετισμός </a:t>
                      </a:r>
                      <a:r>
                        <a:rPr lang="el-GR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χημικών</a:t>
                      </a:r>
                      <a:r>
                        <a:rPr lang="el-GR" sz="20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μετατοπίσεων </a:t>
                      </a:r>
                      <a:r>
                        <a:rPr lang="el-GR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πρωτονίου-άνθρακα </a:t>
                      </a:r>
                      <a:r>
                        <a:rPr lang="el-GR" sz="2000" b="1" u="sng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απόστασης</a:t>
                      </a:r>
                      <a:r>
                        <a:rPr lang="el-GR" sz="2000" b="0" u="sng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b="1" u="sng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ή 3 δεσμών </a:t>
                      </a:r>
                      <a:endParaRPr lang="el-GR" sz="2000" b="1" u="sng" dirty="0"/>
                    </a:p>
                  </a:txBody>
                  <a:tcPr/>
                </a:tc>
              </a:tr>
              <a:tr h="11303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uclear</a:t>
                      </a:r>
                      <a:r>
                        <a:rPr lang="el-GR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vehauser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ffect</a:t>
                      </a:r>
                      <a:r>
                        <a:rPr lang="en-US" sz="20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20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pectroscop</a:t>
                      </a:r>
                      <a:r>
                        <a:rPr lang="en-US" sz="2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l-GR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Συσχετισμός </a:t>
                      </a:r>
                      <a:r>
                        <a:rPr lang="el-GR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των πρωτονίων στον </a:t>
                      </a:r>
                      <a:r>
                        <a:rPr lang="el-GR" sz="2000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χώρο</a:t>
                      </a:r>
                      <a:r>
                        <a:rPr lang="el-GR" sz="2000" b="1" u="sng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δισδιάστατη ανίχνευση </a:t>
                      </a:r>
                      <a:r>
                        <a:rPr lang="en-US" sz="2000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NOE )</a:t>
                      </a:r>
                      <a:endParaRPr lang="el-GR" sz="2000" b="1" u="sng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Φαινόμενο </a:t>
            </a:r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NOE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6576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2209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52400" y="16764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Αλληλεπίδραση πυρηνικών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spin </a:t>
            </a: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μέσω: </a:t>
            </a:r>
            <a:endParaRPr lang="el-GR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971800" y="1676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Δεσμικών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>
              <a:buFont typeface="Wingdings" pitchFamily="2" charset="2"/>
              <a:buChar char="Ø"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Του χώρου</a:t>
            </a:r>
            <a:endParaRPr lang="el-GR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8674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9 - Ίσο"/>
          <p:cNvSpPr/>
          <p:nvPr/>
        </p:nvSpPr>
        <p:spPr>
          <a:xfrm>
            <a:off x="5943600" y="2209800"/>
            <a:ext cx="457200" cy="381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10 - Μείον"/>
          <p:cNvSpPr/>
          <p:nvPr/>
        </p:nvSpPr>
        <p:spPr>
          <a:xfrm>
            <a:off x="5943600" y="2438400"/>
            <a:ext cx="457200" cy="3048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6477000" y="2057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Αλληλεπίδραση δίπολο-δίπολο</a:t>
            </a:r>
            <a:endParaRPr lang="el-G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7010400" y="27432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6172200" y="3352800"/>
            <a:ext cx="2438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Φαιν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l-GR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μενο</a:t>
            </a:r>
            <a:r>
              <a:rPr lang="el-G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NOE</a:t>
            </a:r>
            <a:endParaRPr lang="el-GR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334000" y="4343400"/>
            <a:ext cx="35814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Αλλάζει τις εντάσεις των κορυφών  στο φάσμα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Προκαλείται από την ακτινοβόληση ενός εκ των δύο άμεσα γειτονικών πυρήνων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Εξαρτάται από το </a:t>
            </a:r>
            <a:r>
              <a:rPr lang="el-GR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αντίστροφο</a:t>
            </a:r>
            <a:r>
              <a:rPr lang="el-G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της έκτης δύναμης της απόστασης </a:t>
            </a:r>
            <a:r>
              <a:rPr lang="el-G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μεταξύ π.χ. δύο πρωτονίων</a:t>
            </a:r>
            <a:endParaRPr lang="el-G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Κύριες Εφαρμογές </a:t>
            </a:r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NMR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Προσδιορισμός Τρισδιάστατης Δομής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b="1" dirty="0" smtClean="0"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Πρωτεΐνες</a:t>
            </a:r>
          </a:p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DNA ,RNA</a:t>
            </a:r>
          </a:p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Πολυσακχαρίτες</a:t>
            </a:r>
            <a:endParaRPr lang="en-US" b="1" dirty="0">
              <a:solidFill>
                <a:srgbClr val="C63A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0292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Ιατρική-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MRI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4290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Διερεύνηση Δομής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886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Χημεία Φυσικών Προϊόντων</a:t>
            </a:r>
          </a:p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Συνθετική Οργανική Χημεία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1676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Πολυμερή, Συμπολυμερή και Πολυμερικά Μίγματα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2438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Σύσταση και Δομή</a:t>
            </a:r>
          </a:p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Συμβατότητα</a:t>
            </a:r>
          </a:p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Δυναμική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3505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Σχεδιασμός Φαρμάκων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0" y="396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Σχέση δομής-δραστικότητας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Βραβείο </a:t>
            </a:r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Nobel </a:t>
            </a:r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Χημείας 2002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G:\NMR\wuthrich\wuthrich_prize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2286000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2438400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Οκτώβρη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193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Aarberg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Ελβετία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Φυσικοχημικός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Μοιράστηκε το βραβείο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Nobel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 τους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B.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Fenn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και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Koichi Tanaka</a:t>
            </a:r>
            <a:endParaRPr lang="el-GR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Προσδιορισμός τρισδιάστατης δομής πρωτεϊνών σε </a:t>
            </a:r>
            <a:r>
              <a:rPr lang="el-GR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διάλυμα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 φασματοσκοπία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NMR</a:t>
            </a:r>
            <a:endParaRPr lang="el-GR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943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Kurt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Wüthrich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Φασματοσκοπία </a:t>
            </a:r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NMR </a:t>
            </a:r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ΠΡΩΤΕΪΝΩΝ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362331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Καμπύλο δεξιό βέλος"/>
          <p:cNvSpPr/>
          <p:nvPr/>
        </p:nvSpPr>
        <p:spPr>
          <a:xfrm rot="15033789">
            <a:off x="4375770" y="2313280"/>
            <a:ext cx="731520" cy="252556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114800" y="1828800"/>
            <a:ext cx="3657600" cy="46166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2400" b="1" u="sng" dirty="0" smtClean="0">
                <a:solidFill>
                  <a:srgbClr val="00206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el-GR" sz="2400" b="1" u="sng" dirty="0" smtClean="0">
                <a:solidFill>
                  <a:srgbClr val="00206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πρωτεϊνική δομή</a:t>
            </a:r>
            <a:endParaRPr lang="el-GR" sz="2400" b="1" u="sng" dirty="0">
              <a:solidFill>
                <a:srgbClr val="002060"/>
              </a:solidFill>
              <a:effectLst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5181600"/>
            <a:ext cx="14478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399649"/>
            <a:ext cx="5724000" cy="245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365760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Φασματόμετρο </a:t>
            </a:r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NMR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NMR-</a:t>
            </a:r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ΕΝΕΡΓΟΙ</a:t>
            </a:r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ΠΥΡΗΝΕΣ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1905000"/>
          <a:ext cx="6096000" cy="2834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Μαζικός</a:t>
                      </a:r>
                      <a:r>
                        <a:rPr lang="el-GR" baseline="0" dirty="0" smtClean="0"/>
                        <a:t> Αριθμός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Ατομικός</a:t>
                      </a:r>
                      <a:r>
                        <a:rPr lang="el-GR" baseline="0" dirty="0" smtClean="0"/>
                        <a:t> Αριθμός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Πυρηνικό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smtClean="0"/>
                        <a:t>spin (I)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Πυρήνες</a:t>
                      </a:r>
                      <a:endParaRPr lang="en-US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περιττός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περιττός /</a:t>
                      </a:r>
                      <a:r>
                        <a:rPr lang="el-GR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άρτιος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½ , 3/2 , 5/2 , 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{</a:t>
                      </a:r>
                      <a:r>
                        <a:rPr lang="en-US" sz="1800" b="1" kern="1200" baseline="300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kern="12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H, </a:t>
                      </a:r>
                      <a:r>
                        <a:rPr lang="en-US" sz="1800" b="1" kern="1200" baseline="300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r>
                        <a:rPr lang="en-US" sz="1800" b="1" kern="12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C, </a:t>
                      </a:r>
                      <a:r>
                        <a:rPr lang="en-US" sz="1800" b="1" kern="1200" baseline="300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  <a:r>
                        <a:rPr lang="en-US" sz="1800" b="1" kern="12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P}</a:t>
                      </a:r>
                      <a:r>
                        <a:rPr lang="en-US" sz="1800" b="1" kern="1200" baseline="300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(I=1/2)</a:t>
                      </a: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άρτιος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άρτιος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300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r>
                        <a:rPr lang="en-US" sz="1800" b="1" kern="12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C, </a:t>
                      </a:r>
                      <a:r>
                        <a:rPr lang="en-US" sz="1800" b="1" kern="1200" baseline="300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r>
                        <a:rPr lang="en-US" sz="1800" b="1" kern="12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O, </a:t>
                      </a:r>
                      <a:r>
                        <a:rPr lang="en-US" sz="1800" b="1" kern="1200" baseline="300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r>
                        <a:rPr lang="en-US" sz="1800" b="1" kern="12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O, </a:t>
                      </a:r>
                      <a:r>
                        <a:rPr lang="en-US" sz="1800" b="1" kern="1200" baseline="300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</a:t>
                      </a:r>
                      <a:r>
                        <a:rPr lang="en-US" sz="1800" b="1" kern="12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 </a:t>
                      </a: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άρτιος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Times New Roman" pitchFamily="18" charset="0"/>
                          <a:cs typeface="Times New Roman" pitchFamily="18" charset="0"/>
                        </a:rPr>
                        <a:t>περιττός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1 , 2 , 3 , ...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{ </a:t>
                      </a:r>
                      <a:r>
                        <a:rPr lang="en-US" sz="1800" b="1" kern="1200" baseline="300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kern="12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H, </a:t>
                      </a:r>
                      <a:r>
                        <a:rPr lang="en-US" sz="1800" b="1" kern="1200" baseline="300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r>
                        <a:rPr lang="en-US" sz="1800" b="1" kern="12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 }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(I=1)</a:t>
                      </a:r>
                    </a:p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2578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Πυρηνική Μαγνητική Ροπή :  </a:t>
            </a:r>
          </a:p>
          <a:p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endParaRPr lang="el-GR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Γυρομαγνητικός Λόγος 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4191000" y="6008687"/>
          <a:ext cx="2970213" cy="849313"/>
        </p:xfrm>
        <a:graphic>
          <a:graphicData uri="http://schemas.openxmlformats.org/presentationml/2006/ole">
            <p:oleObj spid="_x0000_s4114" r:id="rId4" imgW="736280" imgH="393529" progId="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4191000" y="4876800"/>
          <a:ext cx="3227388" cy="1052513"/>
        </p:xfrm>
        <a:graphic>
          <a:graphicData uri="http://schemas.openxmlformats.org/presentationml/2006/ole">
            <p:oleObj spid="_x0000_s4113" r:id="rId5" imgW="914400" imgH="431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Μια ματιά στο κοντινό μέλλον…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NMR\magnet_x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2095500" cy="4267200"/>
          </a:xfrm>
          <a:prstGeom prst="rect">
            <a:avLst/>
          </a:prstGeom>
          <a:noFill/>
        </p:spPr>
      </p:pic>
      <p:pic>
        <p:nvPicPr>
          <p:cNvPr id="4" name="Picture 3" descr="G:\NMR\83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004513" cy="26640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685800" y="5029200"/>
            <a:ext cx="3429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ribl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Portable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ΝΜ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endParaRPr lang="el-G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Καμπύλο βέλος προς τα επάνω"/>
          <p:cNvSpPr/>
          <p:nvPr/>
        </p:nvSpPr>
        <p:spPr>
          <a:xfrm>
            <a:off x="6324600" y="5943600"/>
            <a:ext cx="2209800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7467600" y="5257800"/>
            <a:ext cx="15240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l-GR" sz="24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μαγνήτης</a:t>
            </a:r>
            <a:endParaRPr lang="el-GR" sz="24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32770" name="Picture 2" descr="F:\NMR\bou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19200"/>
            <a:ext cx="3132000" cy="28188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914400" y="5257800"/>
            <a:ext cx="7315200" cy="830997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ΕΡΩΤΗΣΕΙΣ  ?  . . .</a:t>
            </a:r>
            <a:endParaRPr lang="el-GR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angle"/>
              <a:contourClr>
                <a:srgbClr val="DDDDDD"/>
              </a:contourClr>
            </a:sp3d>
          </a:bodyPr>
          <a:lstStyle/>
          <a:p>
            <a:pPr algn="ctr"/>
            <a:r>
              <a:rPr lang="el-GR" sz="3600" b="1" spc="150" dirty="0" smtClean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Πυρηνικό </a:t>
            </a:r>
            <a:r>
              <a:rPr lang="en-US" sz="3600" b="1" spc="150" dirty="0" smtClean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spin </a:t>
            </a:r>
            <a:r>
              <a:rPr lang="el-GR" sz="3600" b="1" spc="150" dirty="0" smtClean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εντός Μ.Π.</a:t>
            </a:r>
            <a:endParaRPr lang="en-US" sz="3600" b="1" spc="150" dirty="0">
              <a:ln w="1143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29337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 rot="10800000" flipV="1">
            <a:off x="228600" y="3400425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Διάγραμμα σταθμών </a:t>
            </a:r>
            <a:r>
              <a:rPr lang="en-US" sz="2000" b="1" dirty="0" smtClean="0">
                <a:solidFill>
                  <a:srgbClr val="C63A58"/>
                </a:solidFill>
                <a:latin typeface="Times New Roman" pitchFamily="18" charset="0"/>
                <a:cs typeface="Times New Roman" pitchFamily="18" charset="0"/>
              </a:rPr>
              <a:t>NMR (I=1/2)</a:t>
            </a:r>
            <a:endParaRPr lang="el-GR" sz="2000" b="1" dirty="0">
              <a:solidFill>
                <a:srgbClr val="C63A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04800" y="1752600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Ολικό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spin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πυρήνα 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Πολλαπλότητα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spin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2Ι+1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l-GR" baseline="-25000" dirty="0" smtClean="0"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-I, … , I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3200400" y="4267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1/2 </a:t>
            </a:r>
            <a:endParaRPr lang="el-GR" b="1" dirty="0" smtClean="0">
              <a:solidFill>
                <a:srgbClr val="0070C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20040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Ι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1/2 </a:t>
            </a:r>
            <a:endParaRPr lang="el-GR" b="1" dirty="0" smtClean="0">
              <a:solidFill>
                <a:srgbClr val="0070C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953000" y="1676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u="sng" dirty="0" smtClean="0">
                <a:latin typeface="Times New Roman" pitchFamily="18" charset="0"/>
                <a:cs typeface="Times New Roman" pitchFamily="18" charset="0"/>
              </a:rPr>
              <a:t>Χαμιλτωνειανή του πυρήνα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5257800" y="2133600"/>
          <a:ext cx="2400300" cy="787400"/>
        </p:xfrm>
        <a:graphic>
          <a:graphicData uri="http://schemas.openxmlformats.org/presentationml/2006/ole">
            <p:oleObj spid="_x0000_s32770" r:id="rId4" imgW="1307532" imgH="431613" progId="">
              <p:embed/>
            </p:oleObj>
          </a:graphicData>
        </a:graphic>
      </p:graphicFrame>
      <p:sp>
        <p:nvSpPr>
          <p:cNvPr id="15" name="14 - TextBox"/>
          <p:cNvSpPr txBox="1"/>
          <p:nvPr/>
        </p:nvSpPr>
        <p:spPr>
          <a:xfrm>
            <a:off x="4953000" y="3200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u="sng" dirty="0" smtClean="0">
                <a:latin typeface="Times New Roman" pitchFamily="18" charset="0"/>
                <a:cs typeface="Times New Roman" pitchFamily="18" charset="0"/>
              </a:rPr>
              <a:t>Ενέργεια κάθε επιπέδου</a:t>
            </a:r>
            <a:endParaRPr lang="el-GR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4114800" y="3657600"/>
          <a:ext cx="4905375" cy="457200"/>
        </p:xfrm>
        <a:graphic>
          <a:graphicData uri="http://schemas.openxmlformats.org/presentationml/2006/ole">
            <p:oleObj spid="_x0000_s32771" r:id="rId5" imgW="2959100" imgH="279400" progId="">
              <p:embed/>
            </p:oleObj>
          </a:graphicData>
        </a:graphic>
      </p:graphicFrame>
      <p:sp>
        <p:nvSpPr>
          <p:cNvPr id="18" name="17 - TextBox"/>
          <p:cNvSpPr txBox="1"/>
          <p:nvPr/>
        </p:nvSpPr>
        <p:spPr>
          <a:xfrm>
            <a:off x="4876800" y="4419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u="sng" dirty="0" smtClean="0">
                <a:latin typeface="Times New Roman" pitchFamily="18" charset="0"/>
                <a:cs typeface="Times New Roman" pitchFamily="18" charset="0"/>
              </a:rPr>
              <a:t>Διαδοχικά Ενεργειακά Επίπεδα</a:t>
            </a:r>
            <a:endParaRPr lang="el-GR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5029200" y="4953000"/>
          <a:ext cx="1814513" cy="457200"/>
        </p:xfrm>
        <a:graphic>
          <a:graphicData uri="http://schemas.openxmlformats.org/presentationml/2006/ole">
            <p:oleObj spid="_x0000_s32772" r:id="rId6" imgW="1091726" imgH="279279" progId="">
              <p:embed/>
            </p:oleObj>
          </a:graphicData>
        </a:graphic>
      </p:graphicFrame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7391400" y="5029200"/>
          <a:ext cx="1104900" cy="323850"/>
        </p:xfrm>
        <a:graphic>
          <a:graphicData uri="http://schemas.openxmlformats.org/presentationml/2006/ole">
            <p:oleObj spid="_x0000_s32773" r:id="rId7" imgW="621760" imgH="177646" progId="">
              <p:embed/>
            </p:oleObj>
          </a:graphicData>
        </a:graphic>
      </p:graphicFrame>
      <p:sp>
        <p:nvSpPr>
          <p:cNvPr id="24" name="23 - TextBox"/>
          <p:cNvSpPr txBox="1"/>
          <p:nvPr/>
        </p:nvSpPr>
        <p:spPr>
          <a:xfrm>
            <a:off x="4876800" y="5638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u="sng" dirty="0" smtClean="0">
                <a:latin typeface="Times New Roman" pitchFamily="18" charset="0"/>
                <a:cs typeface="Times New Roman" pitchFamily="18" charset="0"/>
              </a:rPr>
              <a:t>Περιοχή ραδιοσυχνοτήτων</a:t>
            </a:r>
            <a:endParaRPr lang="el-GR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5181600" y="6096000"/>
            <a:ext cx="2209800" cy="40011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ν= 1-1000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MHz</a:t>
            </a:r>
            <a:endParaRPr lang="el-GR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NMR\Nuclear magnetic resonance - Wikipedia, the free encyclopedia_files\Bruker_Avance10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67000" y="1524000"/>
            <a:ext cx="3184320" cy="4464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GHz NMR SPECTROMETER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971800" y="548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l-G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MHz , B</a:t>
            </a:r>
            <a:r>
              <a:rPr lang="en-US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23.5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lang="el-GR" sz="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057400" y="6172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‘Centre de RMN à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Très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Hauts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Champs’ , Lyon ,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 Αύγουστος 2009</a:t>
            </a:r>
            <a:endParaRPr lang="el-G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Isidor Isaac Rabi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F:\NMR\rabi\rabi_postcar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0" y="1905000"/>
            <a:ext cx="2667000" cy="37719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 rot="10800000" flipV="1">
            <a:off x="3124200" y="2246576"/>
            <a:ext cx="586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Ιουλίου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1898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Rymanow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Πολωνία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11 Ιανουαρίου 1988, Νέα Υόρκη , Η.Π.Α.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Πυρηνικός Φυσικός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Βραβείο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Nobel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Φυσικής 1944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Νέα μέθοδος καταγραφής μαγνητικών ιδιοτήτων               ατομικού πυρήνα  (1938, Συνεργάτες: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Zacharias,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Millman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Kusch )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00200"/>
            <a:ext cx="518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28600" y="1676400"/>
            <a:ext cx="2743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Διάσχιση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δέσμης μορίων , όπως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LiCl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από ισχυρό μαγνητικό πεδίο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Αποσύζευξη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πυρηνικών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spin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u="sng" dirty="0" smtClean="0">
                <a:latin typeface="Times New Roman" pitchFamily="18" charset="0"/>
                <a:cs typeface="Times New Roman" pitchFamily="18" charset="0"/>
              </a:rPr>
              <a:t>Επαναπροσανατολισμός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spin  &amp;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μαγνητικών ροπών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Μείωση της ανιχνευόμενης έντασης της δέσμης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Πειραματική Μέθοδος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114800" y="5943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I.I. Rabi, J.R. Zacharias, S.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Millman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P. Kusch (1938). A New Method of Measuring Nuclear Magnetic Moment.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Physical Review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(4):318</a:t>
            </a:r>
            <a:endParaRPr lang="el-G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Βραβείο </a:t>
            </a:r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Nobel </a:t>
            </a:r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Φυσικής 1952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F:\NMR\The Nobel Prize in Physics 1952\bloch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7800" y="1752600"/>
            <a:ext cx="1978261" cy="2772000"/>
          </a:xfrm>
          <a:prstGeom prst="rect">
            <a:avLst/>
          </a:prstGeom>
          <a:noFill/>
        </p:spPr>
      </p:pic>
      <p:pic>
        <p:nvPicPr>
          <p:cNvPr id="24579" name="Picture 3" descr="F:\NMR\The Nobel Prize in Physics 1952\purcel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38800" y="1752600"/>
            <a:ext cx="1978261" cy="27720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219200" y="47244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Felix Bloch</a:t>
            </a:r>
            <a:endParaRPr lang="el-G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334000" y="4724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Edward Mills Purcell</a:t>
            </a:r>
            <a:endParaRPr lang="el-GR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57200" y="5257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Οκτώβρη 1905, Ζυρίχη, Ελβετία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10 Σεπτέμβρη 1983, Ζυρίχη, Ελβετία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Πυρηνικός Φυσικός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800600" y="5257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30 Αυγούστου 1912,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Taylorville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Η.Π.Α.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7 Μαρτίου 1997,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Cambridge,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Η.Π.Α.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Πυρηνικός Φυσικός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Νέες ακριβείς μέθοδοι προσδιορισμού των μαγνητικών ιδιοτήτων &amp; σχετικές ανακαλύψεις</a:t>
            </a:r>
            <a:endParaRPr lang="el-GR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Πρώτο </a:t>
            </a:r>
            <a:r>
              <a:rPr lang="el-GR" sz="3600" b="1" baseline="30000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H-NMR </a:t>
            </a:r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Φάσμα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486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371600" y="6096000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Purcell’s Nobel Lecture</a:t>
            </a:r>
            <a:endParaRPr lang="el-G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7375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l-GR" sz="3600" b="1" dirty="0" smtClean="0">
                <a:ln w="18415" cmpd="sng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Φασματοσκοπία Συνεχούς Σάρωσης</a:t>
            </a:r>
            <a:endParaRPr lang="en-US" sz="3600" b="1" dirty="0">
              <a:ln w="18415" cmpd="sng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196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Προβλήματα Φασματοσκοπίας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CW 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14400" y="2057400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20574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Πρώτο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CW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φασματόμετρο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πρωτονίου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981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Below"/>
              <a:lightRig rig="threePt" dir="t"/>
            </a:scene3d>
          </a:bodyPr>
          <a:lstStyle/>
          <a:p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1953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205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9718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Αρχή τεχνικής:</a:t>
            </a:r>
            <a:r>
              <a:rPr lang="el-GR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3048000" y="3505200"/>
            <a:ext cx="228600" cy="3048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n-US" sz="9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3048000" y="3962400"/>
            <a:ext cx="228600" cy="3048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n-US" sz="9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3505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Ένα είδος πυρήνα ( συνήθως πρωτονίου )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800" y="3962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Μια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συνεχώς μεταβαλλόμενη ραδιοσυχνότητα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4724400"/>
            <a:ext cx="7772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μονοχρωματική διέγερση             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μεγάλη διάρκεια σάρωσης </a:t>
            </a:r>
            <a:r>
              <a:rPr lang="el-GR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( 500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l-GR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για σάρωση   1000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Hz )</a:t>
            </a:r>
          </a:p>
          <a:p>
            <a:pPr>
              <a:buFont typeface="Arial" pitchFamily="34" charset="0"/>
              <a:buChar char="•"/>
            </a:pPr>
            <a:endParaRPr lang="el-GR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Μειωμένη ευαισθησία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l-GR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Μη ικανοποιητικά αποτελέσματα σε </a:t>
            </a:r>
            <a:r>
              <a:rPr lang="en-US" b="1" baseline="30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NMR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Striped Right Arrow 21"/>
          <p:cNvSpPr/>
          <p:nvPr/>
        </p:nvSpPr>
        <p:spPr>
          <a:xfrm>
            <a:off x="3505200" y="4953000"/>
            <a:ext cx="381000" cy="484632"/>
          </a:xfrm>
          <a:prstGeom prst="strip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3048000" y="3048000"/>
            <a:ext cx="228600" cy="304800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n-US" sz="9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3048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Διέγερση συχνοτήτων για το κατάλληλο εύρος δ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723</Words>
  <Application>Microsoft Office PowerPoint</Application>
  <PresentationFormat>Προβολή στην οθόνη (4:3)</PresentationFormat>
  <Paragraphs>255</Paragraphs>
  <Slides>21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Office Theme</vt:lpstr>
      <vt:lpstr>CS ChemDraw Drawing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anniw</dc:creator>
  <cp:lastModifiedBy>ΑΝΝΑ ΚΑΛΟΓΕΡΟΠΟΥΛΟΥ</cp:lastModifiedBy>
  <cp:revision>119</cp:revision>
  <dcterms:created xsi:type="dcterms:W3CDTF">2011-05-25T09:43:02Z</dcterms:created>
  <dcterms:modified xsi:type="dcterms:W3CDTF">2011-05-30T17:32:52Z</dcterms:modified>
</cp:coreProperties>
</file>