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8"/>
  </p:notesMasterIdLst>
  <p:sldIdLst>
    <p:sldId id="256" r:id="rId2"/>
    <p:sldId id="261" r:id="rId3"/>
    <p:sldId id="260" r:id="rId4"/>
    <p:sldId id="257" r:id="rId5"/>
    <p:sldId id="259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77" r:id="rId26"/>
    <p:sldId id="281" r:id="rId2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06EBC-6B74-4719-A05D-FF752D51D4D1}" type="datetimeFigureOut">
              <a:rPr lang="el-GR" smtClean="0"/>
              <a:t>1/6/2011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09700-98F3-43F6-8878-EEE2230DB930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21</a:t>
            </a:fld>
            <a:endParaRPr 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25</a:t>
            </a:fld>
            <a:endParaRPr 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26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9700-98F3-43F6-8878-EEE2230DB930}" type="slidenum">
              <a:rPr lang="el-GR" smtClean="0"/>
              <a:t>9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EBEA-2CB8-4749-9823-3EDC2F18BEEE}" type="datetimeFigureOut">
              <a:rPr lang="el-GR" smtClean="0"/>
              <a:pPr/>
              <a:t>1/6/2011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54F9-D39D-4BE0-B386-B0300960B70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EBEA-2CB8-4749-9823-3EDC2F18BEEE}" type="datetimeFigureOut">
              <a:rPr lang="el-GR" smtClean="0"/>
              <a:pPr/>
              <a:t>1/6/2011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54F9-D39D-4BE0-B386-B0300960B70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EBEA-2CB8-4749-9823-3EDC2F18BEEE}" type="datetimeFigureOut">
              <a:rPr lang="el-GR" smtClean="0"/>
              <a:pPr/>
              <a:t>1/6/2011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54F9-D39D-4BE0-B386-B0300960B70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EBEA-2CB8-4749-9823-3EDC2F18BEEE}" type="datetimeFigureOut">
              <a:rPr lang="el-GR" smtClean="0"/>
              <a:pPr/>
              <a:t>1/6/2011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54F9-D39D-4BE0-B386-B0300960B70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EBEA-2CB8-4749-9823-3EDC2F18BEEE}" type="datetimeFigureOut">
              <a:rPr lang="el-GR" smtClean="0"/>
              <a:pPr/>
              <a:t>1/6/2011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54F9-D39D-4BE0-B386-B0300960B70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EBEA-2CB8-4749-9823-3EDC2F18BEEE}" type="datetimeFigureOut">
              <a:rPr lang="el-GR" smtClean="0"/>
              <a:pPr/>
              <a:t>1/6/2011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54F9-D39D-4BE0-B386-B0300960B70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EBEA-2CB8-4749-9823-3EDC2F18BEEE}" type="datetimeFigureOut">
              <a:rPr lang="el-GR" smtClean="0"/>
              <a:pPr/>
              <a:t>1/6/2011</a:t>
            </a:fld>
            <a:endParaRPr lang="el-GR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54F9-D39D-4BE0-B386-B0300960B70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EBEA-2CB8-4749-9823-3EDC2F18BEEE}" type="datetimeFigureOut">
              <a:rPr lang="el-GR" smtClean="0"/>
              <a:pPr/>
              <a:t>1/6/2011</a:t>
            </a:fld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54F9-D39D-4BE0-B386-B0300960B70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EBEA-2CB8-4749-9823-3EDC2F18BEEE}" type="datetimeFigureOut">
              <a:rPr lang="el-GR" smtClean="0"/>
              <a:pPr/>
              <a:t>1/6/2011</a:t>
            </a:fld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54F9-D39D-4BE0-B386-B0300960B70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EBEA-2CB8-4749-9823-3EDC2F18BEEE}" type="datetimeFigureOut">
              <a:rPr lang="el-GR" smtClean="0"/>
              <a:pPr/>
              <a:t>1/6/2011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54F9-D39D-4BE0-B386-B0300960B70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EBEA-2CB8-4749-9823-3EDC2F18BEEE}" type="datetimeFigureOut">
              <a:rPr lang="el-GR" smtClean="0"/>
              <a:pPr/>
              <a:t>1/6/2011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54F9-D39D-4BE0-B386-B0300960B70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EBEA-2CB8-4749-9823-3EDC2F18BEEE}" type="datetimeFigureOut">
              <a:rPr lang="el-GR" smtClean="0"/>
              <a:pPr/>
              <a:t>1/6/2011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054F9-D39D-4BE0-B386-B0300960B70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nobelprize.org/nobel_prizes/chemistry/laureates/1911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riecurie.org/" TargetMode="External"/><Relationship Id="rId4" Type="http://schemas.openxmlformats.org/officeDocument/2006/relationships/hyperlink" Target="http://www.mhnc.g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Madame Marie Curie </a:t>
            </a:r>
            <a:r>
              <a:rPr lang="el-GR" sz="2800" dirty="0" smtClean="0"/>
              <a:t>:</a:t>
            </a:r>
            <a:r>
              <a:rPr lang="en-US" sz="2800" dirty="0" smtClean="0"/>
              <a:t> </a:t>
            </a:r>
            <a:r>
              <a:rPr lang="el-GR" sz="2800" dirty="0" smtClean="0"/>
              <a:t>η πρώτη γυναίκα  επιστήμων</a:t>
            </a:r>
            <a:br>
              <a:rPr lang="el-GR" sz="2800" dirty="0" smtClean="0"/>
            </a:br>
            <a:r>
              <a:rPr lang="el-GR" sz="2800" dirty="0" smtClean="0"/>
              <a:t>                            που κερδίζει  βραβείο </a:t>
            </a:r>
            <a:r>
              <a:rPr lang="en-US" sz="2800" dirty="0" smtClean="0"/>
              <a:t>Nobel </a:t>
            </a:r>
            <a:r>
              <a:rPr lang="en-US" sz="2400" dirty="0" smtClean="0"/>
              <a:t>	           </a:t>
            </a:r>
            <a:r>
              <a:rPr lang="el-GR" sz="2400" dirty="0" smtClean="0"/>
              <a:t>	    </a:t>
            </a:r>
            <a:endParaRPr lang="el-GR" sz="2400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467544" y="1600201"/>
            <a:ext cx="3888432" cy="2044824"/>
          </a:xfrm>
        </p:spPr>
        <p:txBody>
          <a:bodyPr/>
          <a:lstStyle/>
          <a:p>
            <a:pPr algn="ctr">
              <a:buNone/>
            </a:pPr>
            <a:endParaRPr lang="el-GR" dirty="0" smtClean="0"/>
          </a:p>
          <a:p>
            <a:pPr algn="ctr">
              <a:buNone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Nobel </a:t>
            </a:r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</a:rPr>
              <a:t>Φυσικής (1903) </a:t>
            </a:r>
          </a:p>
          <a:p>
            <a:pPr algn="ctr">
              <a:buNone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Nobel</a:t>
            </a:r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</a:rPr>
              <a:t> Χημείας (1911)  </a:t>
            </a:r>
            <a:endParaRPr lang="el-GR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8 - Θέση περιεχομένου" descr="Εικόνα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348880"/>
            <a:ext cx="4176464" cy="4781128"/>
          </a:xfrm>
          <a:prstGeom prst="rect">
            <a:avLst/>
          </a:prstGeom>
        </p:spPr>
      </p:pic>
      <p:pic>
        <p:nvPicPr>
          <p:cNvPr id="11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725144"/>
            <a:ext cx="646113" cy="10541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55576" y="4941168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3645024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</a:rPr>
              <a:t>Επιμέλεια:</a:t>
            </a:r>
          </a:p>
          <a:p>
            <a:pPr algn="ctr"/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</a:rPr>
              <a:t>Αλίκη Μωυσιάδου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Ανακάλυψη της Ραδιενέργειας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412776"/>
            <a:ext cx="3898776" cy="4713387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Η </a:t>
            </a:r>
            <a:r>
              <a:rPr lang="en-US" sz="1800" dirty="0" smtClean="0"/>
              <a:t>Marie Curie</a:t>
            </a:r>
            <a:r>
              <a:rPr lang="el-GR" sz="1800" dirty="0" smtClean="0"/>
              <a:t>,</a:t>
            </a:r>
            <a:r>
              <a:rPr lang="en-US" sz="1800" dirty="0" smtClean="0"/>
              <a:t> </a:t>
            </a:r>
            <a:r>
              <a:rPr lang="el-GR" sz="1800" dirty="0" smtClean="0"/>
              <a:t>μετά τη μελέτη όλων </a:t>
            </a:r>
          </a:p>
          <a:p>
            <a:pPr>
              <a:buNone/>
            </a:pPr>
            <a:r>
              <a:rPr lang="el-GR" sz="1800" dirty="0" smtClean="0"/>
              <a:t>των γνωστών  χημικών στοιχείων, </a:t>
            </a:r>
          </a:p>
          <a:p>
            <a:pPr>
              <a:buNone/>
            </a:pPr>
            <a:r>
              <a:rPr lang="el-GR" sz="1800" dirty="0" smtClean="0"/>
              <a:t>διατυπώνει:</a:t>
            </a:r>
          </a:p>
          <a:p>
            <a:pPr algn="ctr">
              <a:buNone/>
            </a:pPr>
            <a:r>
              <a:rPr lang="en-US" sz="1800" i="1" dirty="0" smtClean="0"/>
              <a:t>“</a:t>
            </a:r>
            <a:r>
              <a:rPr lang="el-GR" sz="1800" i="1" dirty="0" smtClean="0"/>
              <a:t>η ακτινοβολία είναι μία ατομική </a:t>
            </a:r>
          </a:p>
          <a:p>
            <a:pPr algn="ctr">
              <a:buNone/>
            </a:pPr>
            <a:r>
              <a:rPr lang="el-GR" sz="1800" i="1" dirty="0" smtClean="0"/>
              <a:t>ιδιότητα </a:t>
            </a:r>
            <a:r>
              <a:rPr lang="en-US" sz="1800" i="1" dirty="0" smtClean="0"/>
              <a:t>”  </a:t>
            </a:r>
            <a:r>
              <a:rPr lang="el-GR" sz="1800" i="1" dirty="0" smtClean="0"/>
              <a:t>.</a:t>
            </a:r>
          </a:p>
          <a:p>
            <a:pPr>
              <a:buNone/>
            </a:pPr>
            <a:r>
              <a:rPr lang="el-GR" sz="1800" dirty="0" smtClean="0"/>
              <a:t>Για τη νέα αυτή ιδιότητα των στοιχείων </a:t>
            </a:r>
          </a:p>
          <a:p>
            <a:pPr>
              <a:buNone/>
            </a:pPr>
            <a:r>
              <a:rPr lang="en-US" sz="1800" dirty="0" smtClean="0"/>
              <a:t>U, </a:t>
            </a:r>
            <a:r>
              <a:rPr lang="en-US" sz="1800" dirty="0" err="1" smtClean="0"/>
              <a:t>Th</a:t>
            </a:r>
            <a:r>
              <a:rPr lang="en-US" sz="1800" dirty="0" smtClean="0"/>
              <a:t> </a:t>
            </a:r>
            <a:r>
              <a:rPr lang="el-GR" sz="1800" dirty="0" smtClean="0"/>
              <a:t>εισάγει τον όρο </a:t>
            </a:r>
            <a:r>
              <a:rPr lang="en-US" sz="1800" b="1" i="1" dirty="0" smtClean="0"/>
              <a:t>“</a:t>
            </a:r>
            <a:r>
              <a:rPr lang="el-GR" sz="1800" b="1" i="1" dirty="0" smtClean="0"/>
              <a:t>ραδιενέργεια</a:t>
            </a:r>
            <a:r>
              <a:rPr lang="en-US" sz="1800" b="1" i="1" dirty="0" smtClean="0"/>
              <a:t>”</a:t>
            </a:r>
            <a:r>
              <a:rPr lang="el-GR" sz="1800" b="1" i="1" dirty="0" smtClean="0"/>
              <a:t>.</a:t>
            </a:r>
          </a:p>
          <a:p>
            <a:pPr>
              <a:buNone/>
            </a:pPr>
            <a:r>
              <a:rPr lang="el-GR" sz="1800" i="1" dirty="0" smtClean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391477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  <p:pic>
        <p:nvPicPr>
          <p:cNvPr id="6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Ανακάλυψη του Πολωνίου</a:t>
            </a:r>
            <a:endParaRPr lang="el-GR" sz="3200" dirty="0"/>
          </a:p>
        </p:txBody>
      </p:sp>
      <p:sp>
        <p:nvSpPr>
          <p:cNvPr id="9" name="8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800" dirty="0" smtClean="0"/>
              <a:t>Το ορυκτό </a:t>
            </a:r>
            <a:r>
              <a:rPr lang="el-GR" sz="1800" dirty="0" err="1" smtClean="0"/>
              <a:t>πισσουρανίτης</a:t>
            </a:r>
            <a:r>
              <a:rPr lang="en-US" sz="1800" dirty="0" smtClean="0"/>
              <a:t> (UO</a:t>
            </a:r>
            <a:r>
              <a:rPr lang="en-US" sz="1800" baseline="-25000" dirty="0" smtClean="0"/>
              <a:t>2 </a:t>
            </a:r>
            <a:r>
              <a:rPr lang="en-US" sz="1800" dirty="0" smtClean="0"/>
              <a:t>) </a:t>
            </a:r>
            <a:r>
              <a:rPr lang="el-GR" sz="1800" dirty="0" smtClean="0"/>
              <a:t>εκπέμπει </a:t>
            </a:r>
          </a:p>
          <a:p>
            <a:pPr>
              <a:buNone/>
            </a:pPr>
            <a:r>
              <a:rPr lang="el-GR" sz="1800" dirty="0" smtClean="0"/>
              <a:t>υψηλότερη  ραδιενέργεια από το </a:t>
            </a:r>
          </a:p>
          <a:p>
            <a:pPr>
              <a:buNone/>
            </a:pPr>
            <a:r>
              <a:rPr lang="el-GR" sz="1800" dirty="0" smtClean="0"/>
              <a:t>καθαρό ουράνιο.</a:t>
            </a:r>
          </a:p>
          <a:p>
            <a:pPr>
              <a:buNone/>
            </a:pPr>
            <a:endParaRPr lang="el-GR" sz="1800" baseline="-25000" dirty="0" smtClean="0"/>
          </a:p>
          <a:p>
            <a:pPr>
              <a:buNone/>
            </a:pPr>
            <a:r>
              <a:rPr lang="el-GR" sz="1800" dirty="0" smtClean="0"/>
              <a:t>«Το άλας πρέπει να περιέχει ένα άγνωστο </a:t>
            </a:r>
          </a:p>
          <a:p>
            <a:pPr>
              <a:buNone/>
            </a:pPr>
            <a:r>
              <a:rPr lang="el-GR" sz="1800" dirty="0" smtClean="0"/>
              <a:t>ραδιενεργό στοιχείο …»</a:t>
            </a:r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Το άγνωστο στοιχείο διαχωρίστηκε </a:t>
            </a:r>
          </a:p>
          <a:p>
            <a:pPr>
              <a:buNone/>
            </a:pPr>
            <a:r>
              <a:rPr lang="el-GR" sz="1800" dirty="0" smtClean="0"/>
              <a:t>δύσκολα σε ποσότητες </a:t>
            </a:r>
            <a:r>
              <a:rPr lang="en-US" sz="1800" dirty="0" err="1" smtClean="0"/>
              <a:t>ppm</a:t>
            </a:r>
            <a:r>
              <a:rPr lang="el-GR" sz="1800" dirty="0" smtClean="0"/>
              <a:t>.</a:t>
            </a:r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Ιούλιος 1898: το άγνωστο στοιχείο </a:t>
            </a:r>
          </a:p>
          <a:p>
            <a:pPr>
              <a:buNone/>
            </a:pPr>
            <a:r>
              <a:rPr lang="el-GR" sz="1800" dirty="0" smtClean="0"/>
              <a:t>ονομάζεται Πολώνιο.</a:t>
            </a:r>
          </a:p>
          <a:p>
            <a:pPr>
              <a:buNone/>
            </a:pPr>
            <a:endParaRPr lang="en-US" sz="1800" dirty="0" smtClean="0"/>
          </a:p>
        </p:txBody>
      </p:sp>
      <p:pic>
        <p:nvPicPr>
          <p:cNvPr id="10" name="Picture 4" descr="Pierre and Marie Cur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4176464" cy="3384376"/>
          </a:xfrm>
          <a:prstGeom prst="rect">
            <a:avLst/>
          </a:prstGeom>
          <a:noFill/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  <p:pic>
        <p:nvPicPr>
          <p:cNvPr id="6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Ανακάλυψη του Ραδίου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484784"/>
            <a:ext cx="4330824" cy="496855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 </a:t>
            </a:r>
            <a:r>
              <a:rPr lang="el-GR" sz="1800" dirty="0" smtClean="0"/>
              <a:t>«Το ακατέργαστο άλας φαίνεται να </a:t>
            </a:r>
          </a:p>
          <a:p>
            <a:pPr>
              <a:buNone/>
            </a:pPr>
            <a:r>
              <a:rPr lang="el-GR" sz="1800" dirty="0" smtClean="0"/>
              <a:t>    περιέχει ένα επί πλέον άγνωστο στοιχείο»</a:t>
            </a:r>
          </a:p>
          <a:p>
            <a:pPr>
              <a:buNone/>
            </a:pPr>
            <a:r>
              <a:rPr lang="el-GR" sz="1800" dirty="0" smtClean="0"/>
              <a:t>   ανακοινώνουν οι </a:t>
            </a:r>
            <a:r>
              <a:rPr lang="en-US" sz="1800" dirty="0" smtClean="0"/>
              <a:t>Curie</a:t>
            </a:r>
            <a:r>
              <a:rPr lang="el-GR" sz="1800" dirty="0" smtClean="0"/>
              <a:t> </a:t>
            </a:r>
            <a:r>
              <a:rPr lang="en-US" sz="1800" dirty="0" smtClean="0"/>
              <a:t>(1898).</a:t>
            </a:r>
          </a:p>
          <a:p>
            <a:pPr>
              <a:buNone/>
            </a:pPr>
            <a:r>
              <a:rPr lang="en-US" sz="1800" dirty="0" smtClean="0"/>
              <a:t>   </a:t>
            </a: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   Το Μάρτιο 1902 κατορθώνουν να </a:t>
            </a:r>
          </a:p>
          <a:p>
            <a:pPr>
              <a:buNone/>
            </a:pPr>
            <a:r>
              <a:rPr lang="el-GR" sz="1800" dirty="0" smtClean="0"/>
              <a:t>   απομονώσουν  100 </a:t>
            </a:r>
            <a:r>
              <a:rPr lang="en-US" sz="1800" dirty="0" smtClean="0"/>
              <a:t>mg </a:t>
            </a:r>
            <a:r>
              <a:rPr lang="el-GR" sz="1800" dirty="0" smtClean="0"/>
              <a:t>καθαρού ραδίου.</a:t>
            </a:r>
          </a:p>
          <a:p>
            <a:pPr>
              <a:buNone/>
            </a:pPr>
            <a:r>
              <a:rPr lang="el-GR" sz="1800" dirty="0" smtClean="0"/>
              <a:t> </a:t>
            </a:r>
          </a:p>
          <a:p>
            <a:pPr>
              <a:buNone/>
            </a:pPr>
            <a:r>
              <a:rPr lang="el-GR" sz="1800" dirty="0" smtClean="0"/>
              <a:t>   Η </a:t>
            </a:r>
            <a:r>
              <a:rPr lang="en-US" sz="1800" dirty="0" smtClean="0"/>
              <a:t>Marie </a:t>
            </a:r>
            <a:r>
              <a:rPr lang="el-GR" sz="1800" dirty="0" smtClean="0"/>
              <a:t>καθορίζει το ατομικό βάρος του </a:t>
            </a:r>
          </a:p>
          <a:p>
            <a:pPr>
              <a:buNone/>
            </a:pPr>
            <a:r>
              <a:rPr lang="el-GR" sz="1800" dirty="0" smtClean="0"/>
              <a:t>   ραδίου ίσο με 225</a:t>
            </a:r>
            <a:r>
              <a:rPr lang="en-US" sz="1800" dirty="0" smtClean="0"/>
              <a:t>,</a:t>
            </a:r>
            <a:r>
              <a:rPr lang="el-GR" sz="1800" dirty="0" smtClean="0"/>
              <a:t> (σήμερα : 226.0254).</a:t>
            </a:r>
          </a:p>
          <a:p>
            <a:pPr>
              <a:buNone/>
            </a:pPr>
            <a:r>
              <a:rPr lang="el-GR" sz="1800" dirty="0" smtClean="0"/>
              <a:t>   </a:t>
            </a:r>
            <a:endParaRPr lang="el-GR" sz="1800" i="1" dirty="0" smtClean="0"/>
          </a:p>
          <a:p>
            <a:pPr>
              <a:buNone/>
            </a:pPr>
            <a:r>
              <a:rPr lang="el-GR" sz="1800" i="1" dirty="0" smtClean="0"/>
              <a:t>   Η πρώτη γυναίκα που εκπόνησε διδακτορική διατριβή στη Σορβόννη.</a:t>
            </a:r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   </a:t>
            </a: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   </a:t>
            </a: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  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4" name="Picture 5" descr="1911(CURIE) b-2"/>
          <p:cNvPicPr>
            <a:picLocks noChangeAspect="1" noChangeArrowheads="1"/>
          </p:cNvPicPr>
          <p:nvPr/>
        </p:nvPicPr>
        <p:blipFill>
          <a:blip r:embed="rId3" cstate="print"/>
          <a:srcRect r="85345"/>
          <a:stretch>
            <a:fillRect/>
          </a:stretch>
        </p:blipFill>
        <p:spPr bwMode="auto">
          <a:xfrm>
            <a:off x="4860032" y="1340768"/>
            <a:ext cx="361855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4929190" y="5929330"/>
            <a:ext cx="360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 smtClean="0">
                <a:solidFill>
                  <a:srgbClr val="993300"/>
                </a:solidFill>
              </a:rPr>
              <a:t>Μουσείο Ελληνικής Συλλογής</a:t>
            </a:r>
            <a:r>
              <a:rPr lang="en-US" sz="1400" i="1" dirty="0" smtClean="0">
                <a:solidFill>
                  <a:srgbClr val="993300"/>
                </a:solidFill>
              </a:rPr>
              <a:t> </a:t>
            </a:r>
            <a:r>
              <a:rPr lang="el-GR" sz="1400" i="1" dirty="0" smtClean="0">
                <a:solidFill>
                  <a:srgbClr val="993300"/>
                </a:solidFill>
              </a:rPr>
              <a:t>Βραβείων </a:t>
            </a:r>
            <a:r>
              <a:rPr lang="en-US" sz="1400" i="1" dirty="0" smtClean="0">
                <a:solidFill>
                  <a:srgbClr val="993300"/>
                </a:solidFill>
              </a:rPr>
              <a:t>Nobel</a:t>
            </a:r>
            <a:r>
              <a:rPr lang="el-GR" sz="1400" i="1" dirty="0" smtClean="0">
                <a:solidFill>
                  <a:srgbClr val="993300"/>
                </a:solidFill>
              </a:rPr>
              <a:t> </a:t>
            </a:r>
          </a:p>
          <a:p>
            <a:endParaRPr lang="el-G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62074"/>
          </a:xfrm>
        </p:spPr>
        <p:txBody>
          <a:bodyPr>
            <a:noAutofit/>
          </a:bodyPr>
          <a:lstStyle/>
          <a:p>
            <a:r>
              <a:rPr lang="el-GR" sz="3200" b="1" dirty="0" smtClean="0"/>
              <a:t>Βραβείο </a:t>
            </a:r>
            <a:r>
              <a:rPr lang="en-US" sz="3200" b="1" dirty="0" smtClean="0"/>
              <a:t>Nobel </a:t>
            </a:r>
            <a:r>
              <a:rPr lang="el-GR" sz="3200" b="1" dirty="0" smtClean="0"/>
              <a:t>Φυσικής 1903</a:t>
            </a:r>
            <a:endParaRPr lang="el-GR" sz="32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14761" t="11812" r="20667" b="7382"/>
          <a:stretch>
            <a:fillRect/>
          </a:stretch>
        </p:blipFill>
        <p:spPr bwMode="auto">
          <a:xfrm>
            <a:off x="1403650" y="836714"/>
            <a:ext cx="5511603" cy="551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576064"/>
          </a:xfrm>
        </p:spPr>
        <p:txBody>
          <a:bodyPr>
            <a:noAutofit/>
          </a:bodyPr>
          <a:lstStyle/>
          <a:p>
            <a:r>
              <a:rPr lang="el-GR" sz="3200" dirty="0" smtClean="0"/>
              <a:t>Η πορεία προς το</a:t>
            </a:r>
            <a:r>
              <a:rPr lang="en-US" sz="3200" dirty="0" smtClean="0"/>
              <a:t> 2</a:t>
            </a:r>
            <a:r>
              <a:rPr lang="en-US" sz="3200" baseline="30000" dirty="0" smtClean="0"/>
              <a:t>o</a:t>
            </a:r>
            <a:r>
              <a:rPr lang="el-GR" sz="3200" dirty="0" smtClean="0"/>
              <a:t> Βραβείο </a:t>
            </a:r>
            <a:r>
              <a:rPr lang="en-US" sz="3200" dirty="0" smtClean="0"/>
              <a:t>Nobel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800" dirty="0" smtClean="0"/>
              <a:t>«Το 1904 το Πανεπιστήμιο της Σορβόννης προσφέρει μία έδρα Φυσικής στον </a:t>
            </a:r>
            <a:r>
              <a:rPr lang="en-US" sz="1800" dirty="0" smtClean="0"/>
              <a:t>Pierre </a:t>
            </a:r>
          </a:p>
          <a:p>
            <a:pPr>
              <a:buNone/>
            </a:pPr>
            <a:r>
              <a:rPr lang="en-US" sz="1800" dirty="0" smtClean="0"/>
              <a:t>Curie, </a:t>
            </a:r>
            <a:r>
              <a:rPr lang="el-GR" sz="1800" dirty="0" smtClean="0"/>
              <a:t>χωρίς όμως εργαστήριο … τελικά , η Βουλή προσφέρει κονδύλια για την ίδρυση </a:t>
            </a:r>
          </a:p>
          <a:p>
            <a:pPr>
              <a:buNone/>
            </a:pPr>
            <a:r>
              <a:rPr lang="el-GR" sz="1800" dirty="0" smtClean="0"/>
              <a:t>του εργαστηρίου»</a:t>
            </a:r>
          </a:p>
          <a:p>
            <a:pPr>
              <a:buNone/>
            </a:pPr>
            <a:endParaRPr lang="el-GR" sz="1800" i="1" dirty="0"/>
          </a:p>
        </p:txBody>
      </p:sp>
      <p:pic>
        <p:nvPicPr>
          <p:cNvPr id="4" name="Picture 5" descr="1911(CURIE) b-2"/>
          <p:cNvPicPr>
            <a:picLocks noChangeAspect="1" noChangeArrowheads="1"/>
          </p:cNvPicPr>
          <p:nvPr/>
        </p:nvPicPr>
        <p:blipFill>
          <a:blip r:embed="rId3" cstate="print"/>
          <a:srcRect l="67058"/>
          <a:stretch>
            <a:fillRect/>
          </a:stretch>
        </p:blipFill>
        <p:spPr bwMode="auto">
          <a:xfrm>
            <a:off x="827584" y="2348880"/>
            <a:ext cx="73152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  <p:pic>
        <p:nvPicPr>
          <p:cNvPr id="6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4714876" y="6072206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 smtClean="0">
                <a:solidFill>
                  <a:srgbClr val="993300"/>
                </a:solidFill>
              </a:rPr>
              <a:t>Μουσείο Ελληνικής Συλλογής</a:t>
            </a:r>
            <a:r>
              <a:rPr lang="en-US" sz="1400" i="1" dirty="0" smtClean="0">
                <a:solidFill>
                  <a:srgbClr val="993300"/>
                </a:solidFill>
              </a:rPr>
              <a:t> </a:t>
            </a:r>
            <a:r>
              <a:rPr lang="el-GR" sz="1400" i="1" dirty="0" smtClean="0">
                <a:solidFill>
                  <a:srgbClr val="993300"/>
                </a:solidFill>
              </a:rPr>
              <a:t>Βραβείων </a:t>
            </a:r>
            <a:r>
              <a:rPr lang="en-US" sz="1400" i="1" dirty="0" smtClean="0">
                <a:solidFill>
                  <a:srgbClr val="993300"/>
                </a:solidFill>
              </a:rPr>
              <a:t>Nobel</a:t>
            </a:r>
            <a:r>
              <a:rPr lang="el-GR" sz="1400" i="1" dirty="0" smtClean="0">
                <a:solidFill>
                  <a:srgbClr val="993300"/>
                </a:solidFill>
              </a:rPr>
              <a:t> </a:t>
            </a:r>
          </a:p>
          <a:p>
            <a:endParaRPr lang="el-G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l-GR" sz="3200" dirty="0" smtClean="0"/>
              <a:t>Υψηλές τιμές και μετά τραγωδία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484784"/>
            <a:ext cx="3970784" cy="46413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800" dirty="0" smtClean="0"/>
              <a:t>Το 1906</a:t>
            </a:r>
            <a:r>
              <a:rPr lang="en-US" sz="1800" dirty="0" smtClean="0"/>
              <a:t>,</a:t>
            </a:r>
            <a:r>
              <a:rPr lang="el-GR" sz="1800" dirty="0" smtClean="0"/>
              <a:t> ο </a:t>
            </a:r>
            <a:r>
              <a:rPr lang="en-US" sz="1800" dirty="0" smtClean="0"/>
              <a:t>Pierre </a:t>
            </a:r>
            <a:r>
              <a:rPr lang="el-GR" sz="1800" dirty="0" smtClean="0"/>
              <a:t>χάνει απρόσμενα τη </a:t>
            </a:r>
          </a:p>
          <a:p>
            <a:pPr>
              <a:buNone/>
            </a:pPr>
            <a:r>
              <a:rPr lang="el-GR" sz="1800" dirty="0" smtClean="0"/>
              <a:t>ζωή του σε δυστύχημα.</a:t>
            </a:r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Η </a:t>
            </a:r>
            <a:r>
              <a:rPr lang="en-US" sz="1800" dirty="0" smtClean="0"/>
              <a:t>Marie </a:t>
            </a:r>
            <a:r>
              <a:rPr lang="el-GR" sz="1800" dirty="0" smtClean="0"/>
              <a:t>βυθίζεται σε πένθος…</a:t>
            </a:r>
          </a:p>
          <a:p>
            <a:pPr>
              <a:buNone/>
            </a:pPr>
            <a:r>
              <a:rPr lang="el-GR" sz="1800" dirty="0" smtClean="0"/>
              <a:t>«</a:t>
            </a:r>
            <a:r>
              <a:rPr lang="el-GR" sz="1800" i="1" dirty="0" smtClean="0"/>
              <a:t>Μου προσέφεραν την έδρα της </a:t>
            </a:r>
          </a:p>
          <a:p>
            <a:pPr>
              <a:buNone/>
            </a:pPr>
            <a:r>
              <a:rPr lang="el-GR" sz="1800" i="1" dirty="0" smtClean="0"/>
              <a:t>Φυσικής … το εργαστήριο και τις </a:t>
            </a:r>
          </a:p>
          <a:p>
            <a:pPr>
              <a:buNone/>
            </a:pPr>
            <a:r>
              <a:rPr lang="el-GR" sz="1800" i="1" dirty="0" smtClean="0"/>
              <a:t>διαλέξεις σου. Δέχτηκα … Δεν ξέρω αν </a:t>
            </a:r>
          </a:p>
          <a:p>
            <a:pPr>
              <a:buNone/>
            </a:pPr>
            <a:r>
              <a:rPr lang="el-GR" sz="1800" i="1" dirty="0" smtClean="0"/>
              <a:t>είναι σωστό ή λάθος. Θέλω να συνεχίσω </a:t>
            </a:r>
          </a:p>
          <a:p>
            <a:pPr>
              <a:buNone/>
            </a:pPr>
            <a:r>
              <a:rPr lang="el-GR" sz="1800" i="1" dirty="0" smtClean="0"/>
              <a:t>το έργο μας..</a:t>
            </a:r>
            <a:r>
              <a:rPr lang="el-GR" sz="1800" dirty="0" smtClean="0"/>
              <a:t>»</a:t>
            </a:r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l-GR" sz="1800" b="1" dirty="0" smtClean="0"/>
              <a:t>Είναι η πρώτη γυναίκα που δίδαξε στη </a:t>
            </a:r>
          </a:p>
          <a:p>
            <a:pPr>
              <a:buNone/>
            </a:pPr>
            <a:r>
              <a:rPr lang="el-GR" sz="1800" b="1" dirty="0" smtClean="0"/>
              <a:t>Σορβόννη (1906)</a:t>
            </a:r>
            <a:endParaRPr lang="el-GR" sz="1800" b="1" dirty="0"/>
          </a:p>
        </p:txBody>
      </p:sp>
      <p:pic>
        <p:nvPicPr>
          <p:cNvPr id="5" name="Picture 2" descr="1911(CURIE) a-2"/>
          <p:cNvPicPr>
            <a:picLocks noChangeAspect="1" noChangeArrowheads="1"/>
          </p:cNvPicPr>
          <p:nvPr/>
        </p:nvPicPr>
        <p:blipFill>
          <a:blip r:embed="rId3" cstate="print"/>
          <a:srcRect l="29559" r="50281"/>
          <a:stretch>
            <a:fillRect/>
          </a:stretch>
        </p:blipFill>
        <p:spPr bwMode="auto">
          <a:xfrm>
            <a:off x="4572000" y="1628800"/>
            <a:ext cx="433427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  <p:pic>
        <p:nvPicPr>
          <p:cNvPr id="7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5214942" y="5857892"/>
            <a:ext cx="3643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 smtClean="0">
                <a:solidFill>
                  <a:srgbClr val="993300"/>
                </a:solidFill>
              </a:rPr>
              <a:t>Μουσείο Ελληνικής Συλλογής</a:t>
            </a:r>
            <a:r>
              <a:rPr lang="en-US" sz="1400" i="1" dirty="0" smtClean="0">
                <a:solidFill>
                  <a:srgbClr val="993300"/>
                </a:solidFill>
              </a:rPr>
              <a:t> </a:t>
            </a:r>
            <a:r>
              <a:rPr lang="el-GR" sz="1400" i="1" dirty="0" smtClean="0">
                <a:solidFill>
                  <a:srgbClr val="993300"/>
                </a:solidFill>
              </a:rPr>
              <a:t>Βραβείων </a:t>
            </a:r>
            <a:r>
              <a:rPr lang="en-US" sz="1400" i="1" dirty="0" smtClean="0">
                <a:solidFill>
                  <a:srgbClr val="993300"/>
                </a:solidFill>
              </a:rPr>
              <a:t>Nobel</a:t>
            </a:r>
            <a:endParaRPr lang="el-GR" sz="1400" i="1" dirty="0" smtClean="0">
              <a:solidFill>
                <a:srgbClr val="993300"/>
              </a:solidFill>
            </a:endParaRPr>
          </a:p>
          <a:p>
            <a:endParaRPr lang="el-G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Έκδοση βιβλίου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340768"/>
            <a:ext cx="4114800" cy="4785395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Το 1910 η </a:t>
            </a:r>
            <a:r>
              <a:rPr lang="en-US" sz="1800" dirty="0" smtClean="0"/>
              <a:t>Marie </a:t>
            </a:r>
            <a:r>
              <a:rPr lang="el-GR" sz="1800" dirty="0" smtClean="0"/>
              <a:t>συγκεντρώνει τα </a:t>
            </a:r>
          </a:p>
          <a:p>
            <a:pPr>
              <a:buNone/>
            </a:pPr>
            <a:r>
              <a:rPr lang="el-GR" sz="1800" dirty="0" smtClean="0"/>
              <a:t> αποτελέσματα της έρευνας σε ένα βιβλίο </a:t>
            </a:r>
          </a:p>
          <a:p>
            <a:pPr>
              <a:buNone/>
            </a:pPr>
            <a:r>
              <a:rPr lang="el-GR" sz="1800" dirty="0" smtClean="0"/>
              <a:t> με τίτλο « Ραδιενέργεια».</a:t>
            </a:r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Επιτροπή βραβείων </a:t>
            </a:r>
            <a:r>
              <a:rPr lang="en-US" sz="1800" dirty="0" smtClean="0"/>
              <a:t>Nobel </a:t>
            </a:r>
            <a:r>
              <a:rPr lang="el-GR" sz="1800" dirty="0" smtClean="0"/>
              <a:t>: </a:t>
            </a:r>
          </a:p>
          <a:p>
            <a:pPr>
              <a:buNone/>
            </a:pPr>
            <a:r>
              <a:rPr lang="el-GR" sz="1800" b="1" dirty="0" smtClean="0"/>
              <a:t>Η </a:t>
            </a:r>
            <a:r>
              <a:rPr lang="en-US" sz="1800" b="1" dirty="0" smtClean="0"/>
              <a:t>Marie Curie</a:t>
            </a:r>
            <a:r>
              <a:rPr lang="el-GR" sz="1800" b="1" dirty="0" smtClean="0"/>
              <a:t> είναι υποψήφια για το </a:t>
            </a:r>
          </a:p>
          <a:p>
            <a:pPr>
              <a:buNone/>
            </a:pPr>
            <a:r>
              <a:rPr lang="el-GR" sz="1800" b="1" dirty="0" smtClean="0"/>
              <a:t>βραβείο </a:t>
            </a:r>
            <a:r>
              <a:rPr lang="en-US" sz="1800" b="1" dirty="0" smtClean="0"/>
              <a:t>Nobel</a:t>
            </a:r>
            <a:r>
              <a:rPr lang="el-GR" sz="1800" b="1" dirty="0" smtClean="0"/>
              <a:t> Χημείας  για το έτος 1911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268760"/>
            <a:ext cx="31623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  <p:pic>
        <p:nvPicPr>
          <p:cNvPr id="6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l-GR" sz="3200" b="1" dirty="0" smtClean="0"/>
              <a:t>Βραβείο </a:t>
            </a:r>
            <a:r>
              <a:rPr lang="en-US" sz="3200" b="1" dirty="0" smtClean="0"/>
              <a:t>Nobel </a:t>
            </a:r>
            <a:r>
              <a:rPr lang="el-GR" sz="3200" b="1" dirty="0" smtClean="0"/>
              <a:t>Χημείας 1911</a:t>
            </a:r>
            <a:endParaRPr lang="el-GR" sz="3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14761" t="18457" r="19191" b="11075"/>
          <a:stretch>
            <a:fillRect/>
          </a:stretch>
        </p:blipFill>
        <p:spPr bwMode="auto">
          <a:xfrm>
            <a:off x="1115617" y="980729"/>
            <a:ext cx="6442958" cy="5497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  <p:pic>
        <p:nvPicPr>
          <p:cNvPr id="6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706090"/>
          </a:xfrm>
        </p:spPr>
        <p:txBody>
          <a:bodyPr>
            <a:normAutofit/>
          </a:bodyPr>
          <a:lstStyle/>
          <a:p>
            <a:r>
              <a:rPr lang="el-GR" sz="3200" b="1" dirty="0" smtClean="0"/>
              <a:t>Βραβείο </a:t>
            </a:r>
            <a:r>
              <a:rPr lang="en-US" sz="3200" b="1" dirty="0" smtClean="0"/>
              <a:t>Nobel </a:t>
            </a:r>
            <a:r>
              <a:rPr lang="el-GR" sz="3200" b="1" dirty="0" smtClean="0"/>
              <a:t>Χημείας 1911</a:t>
            </a:r>
            <a:endParaRPr lang="el-GR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643050"/>
            <a:ext cx="5839206" cy="397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Radium Institute</a:t>
            </a:r>
            <a:r>
              <a:rPr lang="el-GR" sz="3200" dirty="0" smtClean="0"/>
              <a:t> (1914)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124744"/>
            <a:ext cx="4474840" cy="5001419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Ραδιενεργά στοιχεία : επιδράσεις στη </a:t>
            </a:r>
          </a:p>
          <a:p>
            <a:pPr>
              <a:buNone/>
            </a:pPr>
            <a:r>
              <a:rPr lang="el-GR" sz="1800" dirty="0" smtClean="0"/>
              <a:t>φυσιολογία του οργανισμού.</a:t>
            </a:r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Το ράδιο χρησιμοποιείται:</a:t>
            </a:r>
          </a:p>
          <a:p>
            <a:pPr lvl="1"/>
            <a:r>
              <a:rPr lang="el-GR" sz="1400" dirty="0" smtClean="0"/>
              <a:t>Θεραπεία  τριχόπτωσης </a:t>
            </a:r>
          </a:p>
          <a:p>
            <a:pPr lvl="1"/>
            <a:r>
              <a:rPr lang="el-GR" sz="1400" dirty="0" smtClean="0"/>
              <a:t>Οδοντόκρεμες</a:t>
            </a:r>
          </a:p>
          <a:p>
            <a:pPr lvl="1"/>
            <a:r>
              <a:rPr lang="el-GR" sz="1400" dirty="0" smtClean="0"/>
              <a:t>Φάρμακο  φυματίωσης</a:t>
            </a:r>
          </a:p>
          <a:p>
            <a:pPr lvl="1"/>
            <a:r>
              <a:rPr lang="el-GR" sz="1400" dirty="0" smtClean="0"/>
              <a:t>Ερυθηματώδης λύκος</a:t>
            </a:r>
          </a:p>
          <a:p>
            <a:pPr lvl="1">
              <a:buNone/>
            </a:pPr>
            <a:endParaRPr lang="el-GR" sz="14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1196752"/>
            <a:ext cx="3483197" cy="520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- Θέση περιεχομένου" descr="Mariecuri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836712"/>
            <a:ext cx="3799404" cy="5028158"/>
          </a:xfrm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106688" cy="4691063"/>
          </a:xfrm>
        </p:spPr>
        <p:txBody>
          <a:bodyPr>
            <a:normAutofit/>
          </a:bodyPr>
          <a:lstStyle/>
          <a:p>
            <a:pPr algn="ctr"/>
            <a:r>
              <a:rPr lang="en-US" sz="2000" i="1" dirty="0" smtClean="0"/>
              <a:t>“One has to have persistence, but above all else belief in</a:t>
            </a:r>
          </a:p>
          <a:p>
            <a:pPr algn="ctr"/>
            <a:r>
              <a:rPr lang="en-US" sz="2000" i="1" dirty="0" smtClean="0"/>
              <a:t>oneself. One has to believe that one has the talent to reach a</a:t>
            </a:r>
          </a:p>
          <a:p>
            <a:pPr algn="ctr"/>
            <a:r>
              <a:rPr lang="en-US" sz="2000" i="1" dirty="0" smtClean="0"/>
              <a:t>certain goal and one can reach that goal no matter what it</a:t>
            </a:r>
          </a:p>
          <a:p>
            <a:pPr algn="ctr"/>
            <a:r>
              <a:rPr lang="en-US" sz="2000" i="1" dirty="0" smtClean="0"/>
              <a:t>costs.”</a:t>
            </a:r>
            <a:endParaRPr lang="el-GR" sz="2000" i="1" dirty="0"/>
          </a:p>
        </p:txBody>
      </p:sp>
      <p:pic>
        <p:nvPicPr>
          <p:cNvPr id="4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827584" y="4581128"/>
            <a:ext cx="7499176" cy="1617043"/>
          </a:xfrm>
        </p:spPr>
        <p:txBody>
          <a:bodyPr/>
          <a:lstStyle/>
          <a:p>
            <a:pPr lvl="1">
              <a:buNone/>
            </a:pPr>
            <a:r>
              <a:rPr lang="el-GR" sz="1800" dirty="0" smtClean="0"/>
              <a:t>Πρώτος Παγκόσμιος Πόλεμος: </a:t>
            </a:r>
          </a:p>
          <a:p>
            <a:pPr lvl="1">
              <a:buNone/>
            </a:pPr>
            <a:r>
              <a:rPr lang="el-GR" sz="1800" b="1" dirty="0" smtClean="0"/>
              <a:t>Η </a:t>
            </a:r>
            <a:r>
              <a:rPr lang="en-US" sz="1800" b="1" dirty="0" smtClean="0"/>
              <a:t>Marie </a:t>
            </a:r>
            <a:r>
              <a:rPr lang="el-GR" sz="1800" b="1" dirty="0" smtClean="0"/>
              <a:t>ιδρύει ένα κινητό σταθμό ακτίνων – Χ για τραυματισμένους </a:t>
            </a:r>
          </a:p>
          <a:p>
            <a:pPr lvl="1">
              <a:buNone/>
            </a:pPr>
            <a:r>
              <a:rPr lang="el-GR" sz="1800" b="1" dirty="0" smtClean="0"/>
              <a:t>στρατιώτες  </a:t>
            </a:r>
            <a:r>
              <a:rPr lang="el-GR" sz="1800" dirty="0" smtClean="0"/>
              <a:t>και εκπαιδεύει 150 τεχνικούς </a:t>
            </a:r>
            <a:r>
              <a:rPr lang="el-GR" sz="1800" dirty="0" err="1" smtClean="0"/>
              <a:t>ακτίνων</a:t>
            </a:r>
            <a:r>
              <a:rPr lang="el-GR" sz="1800" dirty="0" smtClean="0"/>
              <a:t> - Χ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836712"/>
            <a:ext cx="6480720" cy="342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2411760" y="18864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 Petites Curies</a:t>
            </a:r>
            <a:endParaRPr lang="el-GR" sz="3200" dirty="0"/>
          </a:p>
        </p:txBody>
      </p:sp>
      <p:pic>
        <p:nvPicPr>
          <p:cNvPr id="5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l-GR" sz="3200" dirty="0" smtClean="0"/>
              <a:t>Τελευταίος στόχος…</a:t>
            </a:r>
            <a:endParaRPr lang="el-GR" sz="3200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b="1" dirty="0" smtClean="0"/>
              <a:t>Curie Institute</a:t>
            </a:r>
            <a:r>
              <a:rPr lang="el-GR" sz="1800" dirty="0" smtClean="0"/>
              <a:t>:  Διοίκηση και οργάνωση </a:t>
            </a:r>
          </a:p>
          <a:p>
            <a:pPr>
              <a:buNone/>
            </a:pPr>
            <a:r>
              <a:rPr lang="el-GR" sz="1800" dirty="0" smtClean="0"/>
              <a:t>ερευνητικών ομάδων για τη μελέτη της </a:t>
            </a:r>
          </a:p>
          <a:p>
            <a:pPr>
              <a:buNone/>
            </a:pPr>
            <a:r>
              <a:rPr lang="el-GR" sz="1800" dirty="0" smtClean="0"/>
              <a:t>ραδιενέργειας.</a:t>
            </a:r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 </a:t>
            </a:r>
            <a:endParaRPr lang="el-GR" sz="1800" i="1" dirty="0" smtClean="0"/>
          </a:p>
          <a:p>
            <a:pPr>
              <a:buNone/>
            </a:pPr>
            <a:r>
              <a:rPr lang="en-US" sz="1800" dirty="0" err="1" smtClean="0"/>
              <a:t>Irène</a:t>
            </a:r>
            <a:r>
              <a:rPr lang="en-US" sz="1800" dirty="0" smtClean="0"/>
              <a:t> Curie &amp; </a:t>
            </a:r>
            <a:r>
              <a:rPr lang="en-US" sz="1800" dirty="0" err="1" smtClean="0"/>
              <a:t>Frédéric</a:t>
            </a:r>
            <a:r>
              <a:rPr lang="en-US" sz="1800" dirty="0" smtClean="0"/>
              <a:t> Joliot</a:t>
            </a:r>
            <a:r>
              <a:rPr lang="el-GR" sz="1800" i="1" dirty="0" smtClean="0"/>
              <a:t>: ανακάλυψη 		       τεχνητής ραδιενέργειας                    </a:t>
            </a:r>
          </a:p>
          <a:p>
            <a:pPr>
              <a:buNone/>
            </a:pPr>
            <a:r>
              <a:rPr lang="el-GR" sz="1800" i="1" dirty="0" smtClean="0"/>
              <a:t>                                          (</a:t>
            </a:r>
            <a:r>
              <a:rPr lang="en-US" sz="1800" i="1" dirty="0" smtClean="0"/>
              <a:t>Nobel</a:t>
            </a:r>
            <a:r>
              <a:rPr lang="el-GR" sz="1800" i="1" dirty="0" smtClean="0"/>
              <a:t> Χημείας, 1935</a:t>
            </a:r>
            <a:r>
              <a:rPr lang="el-GR" sz="1800" dirty="0" smtClean="0"/>
              <a:t>)</a:t>
            </a:r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/>
          </a:p>
        </p:txBody>
      </p:sp>
      <p:pic>
        <p:nvPicPr>
          <p:cNvPr id="6" name="3 - Θέση περιεχομένου" descr="08a01-mat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700808"/>
            <a:ext cx="2736304" cy="3960440"/>
          </a:xfrm>
          <a:prstGeom prst="rect">
            <a:avLst/>
          </a:prstGeom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  <p:pic>
        <p:nvPicPr>
          <p:cNvPr id="8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l-GR" sz="3200" dirty="0" smtClean="0"/>
              <a:t>Το τέλος …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268760"/>
            <a:ext cx="3826768" cy="485740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l-GR" sz="1800" dirty="0" smtClean="0"/>
              <a:t>Η </a:t>
            </a:r>
            <a:r>
              <a:rPr lang="en-US" sz="1800" dirty="0" smtClean="0"/>
              <a:t>Madame Marie Curie </a:t>
            </a:r>
            <a:r>
              <a:rPr lang="el-GR" sz="1800" dirty="0" smtClean="0"/>
              <a:t>πεθαίνει στις </a:t>
            </a:r>
            <a:r>
              <a:rPr lang="en-US" sz="1800" dirty="0" smtClean="0"/>
              <a:t>4 </a:t>
            </a: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Ιουλίου 1934 από μυελική δυσπλασία. </a:t>
            </a:r>
          </a:p>
          <a:p>
            <a:pPr>
              <a:buNone/>
            </a:pPr>
            <a:r>
              <a:rPr lang="el-GR" sz="1800" dirty="0" smtClean="0"/>
              <a:t>     (το ζεύγος </a:t>
            </a:r>
            <a:r>
              <a:rPr lang="en-US" sz="1800" dirty="0" smtClean="0"/>
              <a:t>Curie </a:t>
            </a:r>
            <a:r>
              <a:rPr lang="el-GR" sz="1800" dirty="0" smtClean="0"/>
              <a:t>από το 1995 αναπαύεται στο Πάνθεον)</a:t>
            </a:r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n-US" sz="1800" b="1" i="1" dirty="0" smtClean="0"/>
              <a:t>      </a:t>
            </a:r>
            <a:r>
              <a:rPr lang="el-GR" sz="1800" b="1" i="1" dirty="0" smtClean="0"/>
              <a:t>«Η </a:t>
            </a:r>
            <a:r>
              <a:rPr lang="en-US" sz="1800" b="1" i="1" dirty="0" smtClean="0"/>
              <a:t>Marie Curie </a:t>
            </a:r>
            <a:r>
              <a:rPr lang="el-GR" sz="1800" b="1" i="1" dirty="0" smtClean="0"/>
              <a:t>είναι το μόνο διάσημο πλάσμα του οποίου το ήθος δεν έχει φθαρεί από τη φήμη» </a:t>
            </a:r>
            <a:r>
              <a:rPr lang="en-US" sz="1800" i="1" dirty="0" smtClean="0"/>
              <a:t>Albert Einstein</a:t>
            </a:r>
            <a:endParaRPr lang="el-GR" sz="1800" i="1" dirty="0" smtClean="0"/>
          </a:p>
          <a:p>
            <a:pPr>
              <a:buNone/>
            </a:pPr>
            <a:endParaRPr lang="el-GR" sz="1800" dirty="0"/>
          </a:p>
        </p:txBody>
      </p:sp>
      <p:pic>
        <p:nvPicPr>
          <p:cNvPr id="4" name="Picture 2" descr="marie-cur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24744"/>
            <a:ext cx="3528392" cy="4968552"/>
          </a:xfrm>
          <a:prstGeom prst="rect">
            <a:avLst/>
          </a:prstGeom>
          <a:noFill/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  <p:pic>
        <p:nvPicPr>
          <p:cNvPr id="6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836712"/>
            <a:ext cx="3466728" cy="5289451"/>
          </a:xfrm>
        </p:spPr>
        <p:txBody>
          <a:bodyPr/>
          <a:lstStyle/>
          <a:p>
            <a:pPr>
              <a:buNone/>
            </a:pPr>
            <a:r>
              <a:rPr lang="el-GR" dirty="0" smtClean="0"/>
              <a:t> </a:t>
            </a:r>
            <a:endParaRPr lang="en-US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   </a:t>
            </a:r>
            <a:r>
              <a:rPr lang="el-GR" sz="1800" dirty="0" smtClean="0"/>
              <a:t>Προς τιμήν της δόθηκε από την επιστημονική κοινότητα: </a:t>
            </a:r>
          </a:p>
          <a:p>
            <a:pPr>
              <a:buNone/>
            </a:pPr>
            <a:r>
              <a:rPr lang="el-GR" sz="1800" dirty="0" smtClean="0"/>
              <a:t>  </a:t>
            </a:r>
            <a:r>
              <a:rPr lang="en-US" sz="1800" dirty="0" smtClean="0"/>
              <a:t>      </a:t>
            </a: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	</a:t>
            </a:r>
            <a:r>
              <a:rPr lang="en-US" sz="1800" dirty="0" smtClean="0"/>
              <a:t>M</a:t>
            </a:r>
            <a:r>
              <a:rPr lang="el-GR" sz="1800" dirty="0" err="1" smtClean="0"/>
              <a:t>ονάδα</a:t>
            </a:r>
            <a:r>
              <a:rPr lang="el-GR" sz="1800" dirty="0" smtClean="0"/>
              <a:t> </a:t>
            </a:r>
            <a:r>
              <a:rPr lang="en-US" sz="1800" dirty="0" smtClean="0"/>
              <a:t>M</a:t>
            </a:r>
            <a:r>
              <a:rPr lang="el-GR" sz="1800" dirty="0" err="1" smtClean="0"/>
              <a:t>έτρησης</a:t>
            </a:r>
            <a:r>
              <a:rPr lang="el-GR" sz="1800" dirty="0" smtClean="0"/>
              <a:t>: </a:t>
            </a:r>
            <a:r>
              <a:rPr lang="en-US" sz="1800" dirty="0" err="1" smtClean="0"/>
              <a:t>Ci</a:t>
            </a: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  </a:t>
            </a:r>
          </a:p>
          <a:p>
            <a:pPr>
              <a:buNone/>
            </a:pPr>
            <a:r>
              <a:rPr lang="en-US" dirty="0" smtClean="0"/>
              <a:t>     </a:t>
            </a:r>
            <a:r>
              <a:rPr lang="el-GR" sz="1800" dirty="0" smtClean="0"/>
              <a:t>Χημικό Στοιχείο: </a:t>
            </a:r>
            <a:r>
              <a:rPr lang="el-GR" sz="1800" baseline="-25000" dirty="0" smtClean="0"/>
              <a:t>96</a:t>
            </a:r>
            <a:r>
              <a:rPr lang="en-US" sz="1800" dirty="0" smtClean="0"/>
              <a:t>Cm </a:t>
            </a: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n-US" sz="1800" dirty="0" smtClean="0"/>
              <a:t>       </a:t>
            </a:r>
            <a:r>
              <a:rPr lang="el-GR" sz="1800" dirty="0" smtClean="0"/>
              <a:t>Υποτροφίες </a:t>
            </a:r>
            <a:r>
              <a:rPr lang="en-US" sz="1800" dirty="0" smtClean="0"/>
              <a:t>Marie Curie</a:t>
            </a:r>
            <a:endParaRPr lang="el-GR" sz="1800" dirty="0"/>
          </a:p>
        </p:txBody>
      </p:sp>
      <p:pic>
        <p:nvPicPr>
          <p:cNvPr id="4" name="3 - Εικόνα" descr="450PX-~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908720"/>
            <a:ext cx="3089498" cy="4896544"/>
          </a:xfrm>
          <a:prstGeom prst="rect">
            <a:avLst/>
          </a:prstGeom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  <p:pic>
        <p:nvPicPr>
          <p:cNvPr id="6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800PX-~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39752" y="332656"/>
            <a:ext cx="4248472" cy="3168352"/>
          </a:xfrm>
        </p:spPr>
      </p:pic>
      <p:pic>
        <p:nvPicPr>
          <p:cNvPr id="5" name="Picture 4" descr="1911(CURIE) b-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717032"/>
            <a:ext cx="5832648" cy="2232248"/>
          </a:xfrm>
          <a:prstGeom prst="rect">
            <a:avLst/>
          </a:prstGeom>
          <a:noFill/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  <p:pic>
        <p:nvPicPr>
          <p:cNvPr id="7" name="Picture 2" descr="Athina25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4644008" y="5877272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 smtClean="0">
                <a:solidFill>
                  <a:srgbClr val="993300"/>
                </a:solidFill>
              </a:rPr>
              <a:t>Μουσείο Ελληνικής Συλλογής Βραβείων </a:t>
            </a:r>
            <a:r>
              <a:rPr lang="en-US" sz="1400" i="1" dirty="0" smtClean="0">
                <a:solidFill>
                  <a:srgbClr val="993300"/>
                </a:solidFill>
              </a:rPr>
              <a:t>Nobel</a:t>
            </a:r>
            <a:endParaRPr lang="el-GR" sz="1400" i="1" dirty="0" smtClean="0">
              <a:solidFill>
                <a:srgbClr val="993300"/>
              </a:solidFill>
            </a:endParaRPr>
          </a:p>
          <a:p>
            <a:endParaRPr lang="el-G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l-GR" sz="3200" dirty="0" smtClean="0"/>
              <a:t>Σήμερα…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l-GR" sz="1800" dirty="0" smtClean="0"/>
          </a:p>
          <a:p>
            <a:pPr algn="ctr">
              <a:buNone/>
            </a:pPr>
            <a:endParaRPr lang="el-GR" sz="1800" dirty="0" smtClean="0"/>
          </a:p>
          <a:p>
            <a:pPr algn="ctr">
              <a:buNone/>
            </a:pPr>
            <a:r>
              <a:rPr lang="el-GR" sz="2400" b="1" dirty="0" smtClean="0"/>
              <a:t>Εφαρμογές Ραδιενέργειας</a:t>
            </a:r>
          </a:p>
          <a:p>
            <a:pPr algn="ctr">
              <a:buNone/>
            </a:pPr>
            <a:endParaRPr lang="el-GR" sz="2400" dirty="0" smtClean="0"/>
          </a:p>
          <a:p>
            <a:pPr algn="ctr">
              <a:buNone/>
            </a:pPr>
            <a:endParaRPr lang="el-GR" sz="1800" dirty="0" smtClean="0"/>
          </a:p>
          <a:p>
            <a:pPr algn="ctr">
              <a:buNone/>
            </a:pPr>
            <a:endParaRPr lang="el-GR" sz="1800" dirty="0" smtClean="0"/>
          </a:p>
          <a:p>
            <a:pPr algn="ctr">
              <a:buNone/>
            </a:pPr>
            <a:r>
              <a:rPr lang="el-GR" sz="1800" dirty="0" smtClean="0"/>
              <a:t> </a:t>
            </a:r>
            <a:r>
              <a:rPr lang="el-GR" sz="2000" dirty="0" smtClean="0"/>
              <a:t>Πυρηνική Ιατρική και </a:t>
            </a:r>
            <a:r>
              <a:rPr lang="en-US" sz="2000" dirty="0" smtClean="0"/>
              <a:t>A</a:t>
            </a:r>
            <a:r>
              <a:rPr lang="el-GR" sz="2000" dirty="0" err="1" smtClean="0"/>
              <a:t>πεικόνιση</a:t>
            </a:r>
            <a:r>
              <a:rPr lang="el-GR" sz="2000" dirty="0" smtClean="0"/>
              <a:t> </a:t>
            </a:r>
          </a:p>
          <a:p>
            <a:pPr algn="ctr">
              <a:buNone/>
            </a:pPr>
            <a:r>
              <a:rPr lang="el-GR" sz="1800" dirty="0" smtClean="0"/>
              <a:t> </a:t>
            </a:r>
          </a:p>
          <a:p>
            <a:pPr algn="ctr">
              <a:buNone/>
            </a:pPr>
            <a:r>
              <a:rPr lang="el-GR" sz="2000" dirty="0" smtClean="0"/>
              <a:t>Βιομηχανικές και Αναλυτικές εφαρμογές</a:t>
            </a:r>
          </a:p>
          <a:p>
            <a:pPr algn="ctr">
              <a:buNone/>
            </a:pPr>
            <a:r>
              <a:rPr lang="el-GR" sz="2000" dirty="0" smtClean="0"/>
              <a:t> </a:t>
            </a:r>
          </a:p>
          <a:p>
            <a:pPr algn="ctr">
              <a:buNone/>
            </a:pPr>
            <a:r>
              <a:rPr lang="el-GR" sz="2000" dirty="0" smtClean="0"/>
              <a:t>Βασική έρευνα μελέτης και παραγωγής των νουκλιδίων</a:t>
            </a:r>
            <a:endParaRPr lang="el-GR" sz="2000" dirty="0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  <p:pic>
        <p:nvPicPr>
          <p:cNvPr id="5" name="Picture 2" descr="Athina2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Πηγές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85720" y="1600200"/>
            <a:ext cx="8401080" cy="4525963"/>
          </a:xfrm>
        </p:spPr>
        <p:txBody>
          <a:bodyPr/>
          <a:lstStyle/>
          <a:p>
            <a:r>
              <a:rPr lang="en-US" sz="2400" dirty="0" smtClean="0">
                <a:hlinkClick r:id="rId3"/>
              </a:rPr>
              <a:t>http://nobelprize.org/nobel_prizes/chemistry/laureates/1911/</a:t>
            </a:r>
            <a:endParaRPr lang="el-GR" sz="2400" dirty="0" smtClean="0"/>
          </a:p>
          <a:p>
            <a:endParaRPr lang="el-GR" sz="2400" dirty="0" smtClean="0"/>
          </a:p>
          <a:p>
            <a:r>
              <a:rPr lang="en-US" sz="2400" dirty="0" smtClean="0">
                <a:hlinkClick r:id="rId4"/>
              </a:rPr>
              <a:t>http://www.mhnc.gr/</a:t>
            </a:r>
            <a:endParaRPr lang="el-GR" sz="2400" dirty="0" smtClean="0"/>
          </a:p>
          <a:p>
            <a:endParaRPr lang="el-GR" sz="2400" dirty="0" smtClean="0"/>
          </a:p>
          <a:p>
            <a:r>
              <a:rPr lang="en-US" sz="2400" dirty="0" smtClean="0">
                <a:hlinkClick r:id="rId5"/>
              </a:rPr>
              <a:t>http://www.mariecurie.org/</a:t>
            </a:r>
            <a:endParaRPr lang="el-GR" sz="2400" dirty="0" smtClean="0"/>
          </a:p>
          <a:p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4071934" y="2285992"/>
            <a:ext cx="37444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 smtClean="0">
                <a:solidFill>
                  <a:srgbClr val="993300"/>
                </a:solidFill>
              </a:rPr>
              <a:t>Μουσείο Ελληνικής Συλλογής Βραβείων </a:t>
            </a:r>
            <a:r>
              <a:rPr lang="en-US" sz="2400" i="1" dirty="0" smtClean="0">
                <a:solidFill>
                  <a:srgbClr val="993300"/>
                </a:solidFill>
              </a:rPr>
              <a:t>Nobel</a:t>
            </a:r>
            <a:endParaRPr lang="el-GR" sz="2400" i="1" dirty="0" smtClean="0">
              <a:solidFill>
                <a:srgbClr val="993300"/>
              </a:solidFill>
            </a:endParaRPr>
          </a:p>
          <a:p>
            <a:endParaRPr lang="el-G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720080"/>
          </a:xfrm>
        </p:spPr>
        <p:txBody>
          <a:bodyPr>
            <a:normAutofit/>
          </a:bodyPr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Παιδικά  χρόνια 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1268760"/>
            <a:ext cx="8301608" cy="5400600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                 </a:t>
            </a: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	          </a:t>
            </a:r>
            <a:r>
              <a:rPr lang="el-GR" sz="1800" dirty="0" smtClean="0"/>
              <a:t>  </a:t>
            </a:r>
            <a:r>
              <a:rPr lang="en-US" sz="1800" b="1" dirty="0" smtClean="0"/>
              <a:t>Maria Sk</a:t>
            </a:r>
            <a:r>
              <a:rPr lang="el-GR" sz="1800" b="1" dirty="0" smtClean="0"/>
              <a:t>ł</a:t>
            </a:r>
            <a:r>
              <a:rPr lang="en-US" sz="1800" b="1" dirty="0" smtClean="0"/>
              <a:t>odowska</a:t>
            </a:r>
            <a:r>
              <a:rPr lang="el-GR" sz="1800" dirty="0" smtClean="0"/>
              <a:t>: γεννιέται 7 Νοεμβρίου 1867 στη Βαρσοβία.</a:t>
            </a:r>
          </a:p>
          <a:p>
            <a:pPr>
              <a:buNone/>
            </a:pPr>
            <a:r>
              <a:rPr lang="el-GR" sz="1800" dirty="0" smtClean="0"/>
              <a:t>                   Σε ηλικία 8 ετών χάνει την αδερφή της , Σοφία, από τύφο και</a:t>
            </a:r>
            <a:r>
              <a:rPr lang="en-US" sz="1800" dirty="0" smtClean="0"/>
              <a:t> </a:t>
            </a:r>
            <a:r>
              <a:rPr lang="el-GR" sz="1800" dirty="0" smtClean="0"/>
              <a:t>2 χρόνια       </a:t>
            </a:r>
          </a:p>
          <a:p>
            <a:pPr>
              <a:buNone/>
            </a:pPr>
            <a:r>
              <a:rPr lang="el-GR" sz="1800" dirty="0" smtClean="0"/>
              <a:t>                   μετά τη μητέρα της από φυματίωση.</a:t>
            </a: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		 </a:t>
            </a:r>
            <a:endParaRPr lang="el-GR" sz="1800" dirty="0" smtClean="0"/>
          </a:p>
          <a:p>
            <a:pPr>
              <a:buNone/>
            </a:pPr>
            <a:endParaRPr lang="el-GR" sz="1800" dirty="0"/>
          </a:p>
        </p:txBody>
      </p:sp>
      <p:pic>
        <p:nvPicPr>
          <p:cNvPr id="5" name="5 - Θέση περιεχομένου" descr="Εικόνα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124744"/>
            <a:ext cx="6480720" cy="3694176"/>
          </a:xfrm>
          <a:prstGeom prst="rect">
            <a:avLst/>
          </a:prstGeom>
        </p:spPr>
      </p:pic>
      <p:cxnSp>
        <p:nvCxnSpPr>
          <p:cNvPr id="7" name="6 - Ευθύγραμμο βέλος σύνδεσης"/>
          <p:cNvCxnSpPr/>
          <p:nvPr/>
        </p:nvCxnSpPr>
        <p:spPr>
          <a:xfrm rot="-1380000" flipH="1">
            <a:off x="4553159" y="2058936"/>
            <a:ext cx="432048" cy="360040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3851920" y="4797152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l-GR" sz="1400" i="1" dirty="0" smtClean="0">
                <a:solidFill>
                  <a:srgbClr val="993300"/>
                </a:solidFill>
              </a:rPr>
              <a:t>Μουσείο Ελληνικής Συλλογής Βραβείων </a:t>
            </a:r>
            <a:r>
              <a:rPr lang="en-US" sz="1400" i="1" dirty="0" smtClean="0">
                <a:solidFill>
                  <a:srgbClr val="993300"/>
                </a:solidFill>
              </a:rPr>
              <a:t>Nobel</a:t>
            </a:r>
            <a:endParaRPr lang="el-GR" sz="1400" i="1" dirty="0">
              <a:solidFill>
                <a:srgbClr val="99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Εκπαίδευση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	</a:t>
            </a:r>
          </a:p>
          <a:p>
            <a:pPr>
              <a:buNone/>
            </a:pPr>
            <a:r>
              <a:rPr lang="el-GR" sz="1800" dirty="0" smtClean="0"/>
              <a:t>	     Η </a:t>
            </a:r>
            <a:r>
              <a:rPr lang="en-US" sz="1800" dirty="0" smtClean="0"/>
              <a:t>Marie</a:t>
            </a:r>
            <a:r>
              <a:rPr lang="el-GR" sz="1800" dirty="0" smtClean="0"/>
              <a:t>  ολοκληρώνει τις σπουδές της στο κρατικό γυμνάσιο με επιτυχία. </a:t>
            </a:r>
          </a:p>
          <a:p>
            <a:pPr>
              <a:buNone/>
            </a:pPr>
            <a:r>
              <a:rPr lang="el-GR" sz="1800" dirty="0" smtClean="0"/>
              <a:t>	     Η δίψα για μάθηση και η απαγόρευση φοίτησης γυναικών σε πολωνικά </a:t>
            </a:r>
          </a:p>
          <a:p>
            <a:pPr>
              <a:buNone/>
            </a:pPr>
            <a:r>
              <a:rPr lang="el-GR" sz="1800" dirty="0" smtClean="0"/>
              <a:t>	     πανεπιστήμια  την  οδηγούν στο </a:t>
            </a:r>
            <a:r>
              <a:rPr lang="en-US" sz="1800" dirty="0" smtClean="0"/>
              <a:t>“ Flying University” </a:t>
            </a:r>
            <a:r>
              <a:rPr lang="el-GR" sz="1800" dirty="0" smtClean="0"/>
              <a:t>της Βαρσοβίας.</a:t>
            </a:r>
          </a:p>
          <a:p>
            <a:pPr>
              <a:buNone/>
            </a:pPr>
            <a:endParaRPr lang="el-GR" sz="18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340768"/>
            <a:ext cx="47720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Εκπαίδευση</a:t>
            </a:r>
            <a:endParaRPr lang="el-GR" sz="3200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800" dirty="0" smtClean="0"/>
              <a:t>  </a:t>
            </a:r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1893:  Πτυχίο Φυσικής – Χημείας</a:t>
            </a:r>
            <a:r>
              <a:rPr lang="en-US" sz="1800" dirty="0" smtClean="0"/>
              <a:t> −</a:t>
            </a:r>
            <a:r>
              <a:rPr lang="el-GR" sz="1800" dirty="0" smtClean="0"/>
              <a:t>       </a:t>
            </a:r>
          </a:p>
          <a:p>
            <a:pPr>
              <a:buNone/>
            </a:pPr>
            <a:r>
              <a:rPr lang="el-GR" sz="1800" dirty="0" smtClean="0"/>
              <a:t>              Μαθηματικών</a:t>
            </a:r>
          </a:p>
          <a:p>
            <a:pPr>
              <a:buNone/>
            </a:pPr>
            <a:r>
              <a:rPr lang="el-GR" sz="1800" dirty="0" smtClean="0"/>
              <a:t>    (Πανεπιστήμιο της πόλεως των Παρισίων)</a:t>
            </a:r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	</a:t>
            </a:r>
          </a:p>
          <a:p>
            <a:pPr>
              <a:buNone/>
            </a:pPr>
            <a:r>
              <a:rPr lang="el-GR" sz="1800" dirty="0" smtClean="0"/>
              <a:t> Εταιρεία Ενθαρρύνσεως της Εθνικής </a:t>
            </a:r>
          </a:p>
          <a:p>
            <a:pPr>
              <a:buNone/>
            </a:pPr>
            <a:r>
              <a:rPr lang="el-GR" sz="1800" dirty="0" smtClean="0"/>
              <a:t> Βιομηχανίας</a:t>
            </a:r>
            <a:r>
              <a:rPr lang="en-US" sz="1800" dirty="0" smtClean="0"/>
              <a:t>:</a:t>
            </a:r>
            <a:r>
              <a:rPr lang="el-GR" sz="1800" dirty="0" smtClean="0"/>
              <a:t>  μελέτη  μαγνητικών ιδιοτήτων </a:t>
            </a:r>
          </a:p>
          <a:p>
            <a:pPr>
              <a:buNone/>
            </a:pPr>
            <a:r>
              <a:rPr lang="el-GR" sz="1800" dirty="0" smtClean="0"/>
              <a:t>		           του χάλυβα.</a:t>
            </a:r>
          </a:p>
          <a:p>
            <a:pPr>
              <a:buNone/>
            </a:pPr>
            <a:r>
              <a:rPr lang="el-GR" sz="1800" dirty="0" smtClean="0"/>
              <a:t>   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84784"/>
            <a:ext cx="314749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Η Μοιραία συνάντηση</a:t>
            </a:r>
            <a:endParaRPr lang="el-GR" sz="3200" dirty="0"/>
          </a:p>
        </p:txBody>
      </p:sp>
      <p:sp>
        <p:nvSpPr>
          <p:cNvPr id="8" name="7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>
              <a:buNone/>
            </a:pPr>
            <a:r>
              <a:rPr lang="el-GR" dirty="0" smtClean="0"/>
              <a:t> </a:t>
            </a:r>
            <a:r>
              <a:rPr lang="el-GR" sz="1800" dirty="0" smtClean="0"/>
              <a:t>Το 1894 γνωρίζει τον </a:t>
            </a:r>
            <a:r>
              <a:rPr lang="en-US" sz="1800" dirty="0" smtClean="0"/>
              <a:t>Pierre Curie</a:t>
            </a:r>
            <a:r>
              <a:rPr lang="el-GR" sz="1800" dirty="0" smtClean="0"/>
              <a:t> , ο </a:t>
            </a:r>
          </a:p>
          <a:p>
            <a:pPr>
              <a:buNone/>
            </a:pPr>
            <a:r>
              <a:rPr lang="el-GR" sz="1800" dirty="0" smtClean="0"/>
              <a:t>  οποίος  είναι ήδη επιτυχημένος:</a:t>
            </a:r>
          </a:p>
          <a:p>
            <a:pPr lvl="1">
              <a:buNone/>
            </a:pPr>
            <a:endParaRPr lang="el-GR" sz="1400" dirty="0" smtClean="0"/>
          </a:p>
          <a:p>
            <a:pPr lvl="1"/>
            <a:r>
              <a:rPr lang="el-GR" sz="1400" dirty="0" smtClean="0"/>
              <a:t>Διατύπωση της Αρχής Συμμετρίας βάσει της μελέτης της  φυσικής των κρυστάλλων</a:t>
            </a:r>
          </a:p>
          <a:p>
            <a:pPr lvl="1"/>
            <a:r>
              <a:rPr lang="el-GR" sz="1400" dirty="0" smtClean="0"/>
              <a:t>Ανακάλυψη του πιεζοηλεκτρισμού</a:t>
            </a:r>
          </a:p>
          <a:p>
            <a:pPr lvl="1">
              <a:buNone/>
            </a:pPr>
            <a:endParaRPr lang="el-GR" sz="1400" dirty="0" smtClean="0"/>
          </a:p>
          <a:p>
            <a:pPr lvl="1">
              <a:buNone/>
            </a:pPr>
            <a:endParaRPr lang="el-GR" sz="1400" i="1" dirty="0" smtClean="0"/>
          </a:p>
          <a:p>
            <a:pPr lvl="1">
              <a:buNone/>
            </a:pPr>
            <a:r>
              <a:rPr lang="el-GR" sz="1800" i="1" dirty="0" smtClean="0"/>
              <a:t>Τα συναισθήματα τόσο σεβασμού </a:t>
            </a:r>
          </a:p>
          <a:p>
            <a:pPr lvl="1">
              <a:buNone/>
            </a:pPr>
            <a:r>
              <a:rPr lang="el-GR" sz="1800" i="1" dirty="0" smtClean="0"/>
              <a:t>όσο και θαυμασμού είναι αμοιβαία</a:t>
            </a:r>
            <a:endParaRPr lang="en-US" sz="1800" i="1" dirty="0" smtClean="0"/>
          </a:p>
          <a:p>
            <a:pPr lvl="1">
              <a:buNone/>
            </a:pPr>
            <a:endParaRPr lang="el-GR" sz="1800" i="1" dirty="0" smtClean="0"/>
          </a:p>
          <a:p>
            <a:pPr>
              <a:buNone/>
            </a:pPr>
            <a:endParaRPr lang="el-GR" sz="1800" dirty="0" smtClean="0"/>
          </a:p>
        </p:txBody>
      </p:sp>
      <p:pic>
        <p:nvPicPr>
          <p:cNvPr id="9" name="5 - Θέση περιεχομένου" descr="Marie Cur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772816"/>
            <a:ext cx="4141440" cy="3888432"/>
          </a:xfrm>
          <a:prstGeom prst="rect">
            <a:avLst/>
          </a:prstGeom>
        </p:spPr>
      </p:pic>
      <p:pic>
        <p:nvPicPr>
          <p:cNvPr id="5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Pierre &amp; Marie Curie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 </a:t>
            </a:r>
            <a:r>
              <a:rPr lang="el-GR" sz="1800" dirty="0" smtClean="0"/>
              <a:t> </a:t>
            </a:r>
          </a:p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              Παντρεύονται το 1895 </a:t>
            </a:r>
            <a:r>
              <a:rPr lang="en-US" sz="1800" dirty="0" smtClean="0"/>
              <a:t> </a:t>
            </a: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                </a:t>
            </a:r>
            <a:r>
              <a:rPr lang="en-US" sz="1800" dirty="0" err="1" smtClean="0"/>
              <a:t>Irène</a:t>
            </a:r>
            <a:r>
              <a:rPr lang="en-US" sz="1800" dirty="0" smtClean="0"/>
              <a:t> Currie </a:t>
            </a:r>
            <a:r>
              <a:rPr lang="el-GR" sz="1800" dirty="0" smtClean="0"/>
              <a:t>(1897)</a:t>
            </a:r>
          </a:p>
          <a:p>
            <a:pPr>
              <a:buNone/>
            </a:pPr>
            <a:r>
              <a:rPr lang="el-GR" sz="1800" dirty="0" smtClean="0"/>
              <a:t>                </a:t>
            </a:r>
            <a:r>
              <a:rPr lang="en-US" sz="1800" dirty="0" smtClean="0"/>
              <a:t>Eve Currie </a:t>
            </a:r>
            <a:r>
              <a:rPr lang="el-GR" sz="1800" dirty="0" smtClean="0"/>
              <a:t> (1904)</a:t>
            </a:r>
            <a:endParaRPr lang="el-GR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24744"/>
            <a:ext cx="363855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  <p:pic>
        <p:nvPicPr>
          <p:cNvPr id="6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Pierre &amp; Marie Curie</a:t>
            </a:r>
            <a:endParaRPr lang="el-GR" sz="3200" dirty="0"/>
          </a:p>
        </p:txBody>
      </p:sp>
      <p:pic>
        <p:nvPicPr>
          <p:cNvPr id="4" name="3 - Θέση περιεχομένου" descr="Marie_Pierre_Irene_Curi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23728" y="1340768"/>
            <a:ext cx="4752528" cy="3528392"/>
          </a:xfrm>
        </p:spPr>
      </p:pic>
      <p:sp>
        <p:nvSpPr>
          <p:cNvPr id="5" name="4 - TextBox"/>
          <p:cNvSpPr txBox="1"/>
          <p:nvPr/>
        </p:nvSpPr>
        <p:spPr>
          <a:xfrm>
            <a:off x="2699792" y="501317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Pierre − </a:t>
            </a:r>
            <a:r>
              <a:rPr lang="en-US" i="1" dirty="0" err="1" smtClean="0"/>
              <a:t>Irène</a:t>
            </a:r>
            <a:r>
              <a:rPr lang="en-US" i="1" dirty="0" smtClean="0"/>
              <a:t> − Marie Currie</a:t>
            </a:r>
            <a:endParaRPr lang="el-GR" i="1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  <p:pic>
        <p:nvPicPr>
          <p:cNvPr id="7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78098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Μητέρα </a:t>
            </a:r>
            <a:endParaRPr lang="el-GR" sz="3200" dirty="0"/>
          </a:p>
        </p:txBody>
      </p:sp>
      <p:pic>
        <p:nvPicPr>
          <p:cNvPr id="4" name="Picture 4" descr="1911(CURIE) a-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4714"/>
          <a:stretch>
            <a:fillRect/>
          </a:stretch>
        </p:blipFill>
        <p:spPr bwMode="auto">
          <a:xfrm>
            <a:off x="2500298" y="1071546"/>
            <a:ext cx="406804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2411760" y="587727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 </a:t>
            </a:r>
            <a:r>
              <a:rPr lang="en-US" i="1" dirty="0" smtClean="0"/>
              <a:t>Eve − Marie − </a:t>
            </a:r>
            <a:r>
              <a:rPr lang="en-US" i="1" dirty="0" err="1" smtClean="0"/>
              <a:t>Irène</a:t>
            </a:r>
            <a:r>
              <a:rPr lang="en-US" i="1" dirty="0" smtClean="0"/>
              <a:t> Curie</a:t>
            </a:r>
            <a:endParaRPr lang="el-GR" i="1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611560" y="6453336"/>
            <a:ext cx="831733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Εθνικό και Καποδιστριακό Πανεπιστήμιο Αθηνών</a:t>
            </a:r>
          </a:p>
        </p:txBody>
      </p:sp>
      <p:pic>
        <p:nvPicPr>
          <p:cNvPr id="7" name="Picture 2" descr="Athina2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95227"/>
            <a:ext cx="467543" cy="762773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2714612" y="542926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 smtClean="0">
                <a:solidFill>
                  <a:srgbClr val="993300"/>
                </a:solidFill>
              </a:rPr>
              <a:t>Μουσείο Ελληνικής Συλλογής Βραβείων </a:t>
            </a:r>
            <a:r>
              <a:rPr lang="en-US" sz="1400" i="1" dirty="0" smtClean="0">
                <a:solidFill>
                  <a:srgbClr val="993300"/>
                </a:solidFill>
              </a:rPr>
              <a:t>Nobel </a:t>
            </a:r>
            <a:endParaRPr lang="el-GR" sz="1400" i="1" dirty="0" smtClean="0">
              <a:solidFill>
                <a:srgbClr val="993300"/>
              </a:solidFill>
            </a:endParaRPr>
          </a:p>
          <a:p>
            <a:endParaRPr lang="el-G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1600</TotalTime>
  <Words>849</Words>
  <Application>Microsoft Office PowerPoint</Application>
  <PresentationFormat>Προβολή στην οθόνη (4:3)</PresentationFormat>
  <Paragraphs>261</Paragraphs>
  <Slides>26</Slides>
  <Notes>26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27" baseType="lpstr">
      <vt:lpstr>Θέμα του Office</vt:lpstr>
      <vt:lpstr>Madame Marie Curie : η πρώτη γυναίκα  επιστήμων                             που κερδίζει  βραβείο Nobel                  </vt:lpstr>
      <vt:lpstr>Διαφάνεια 2</vt:lpstr>
      <vt:lpstr>Παιδικά  χρόνια </vt:lpstr>
      <vt:lpstr>Εκπαίδευση</vt:lpstr>
      <vt:lpstr>Εκπαίδευση</vt:lpstr>
      <vt:lpstr>Η Μοιραία συνάντηση</vt:lpstr>
      <vt:lpstr>Pierre &amp; Marie Curie</vt:lpstr>
      <vt:lpstr>Pierre &amp; Marie Curie</vt:lpstr>
      <vt:lpstr>Μητέρα </vt:lpstr>
      <vt:lpstr>Ανακάλυψη της Ραδιενέργειας</vt:lpstr>
      <vt:lpstr>Ανακάλυψη του Πολωνίου</vt:lpstr>
      <vt:lpstr>Ανακάλυψη του Ραδίου</vt:lpstr>
      <vt:lpstr>Βραβείο Nobel Φυσικής 1903</vt:lpstr>
      <vt:lpstr>Η πορεία προς το 2o Βραβείο Nobel</vt:lpstr>
      <vt:lpstr>Υψηλές τιμές και μετά τραγωδία</vt:lpstr>
      <vt:lpstr>Έκδοση βιβλίου</vt:lpstr>
      <vt:lpstr>Βραβείο Nobel Χημείας 1911</vt:lpstr>
      <vt:lpstr>Βραβείο Nobel Χημείας 1911</vt:lpstr>
      <vt:lpstr>The Radium Institute (1914)</vt:lpstr>
      <vt:lpstr>Διαφάνεια 20</vt:lpstr>
      <vt:lpstr>Τελευταίος στόχος…</vt:lpstr>
      <vt:lpstr>Το τέλος …</vt:lpstr>
      <vt:lpstr>Διαφάνεια 23</vt:lpstr>
      <vt:lpstr>Διαφάνεια 24</vt:lpstr>
      <vt:lpstr>Σήμερα…</vt:lpstr>
      <vt:lpstr>Πηγές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Marie Curie: 1911 Nobel</dc:title>
  <dc:creator>Αλίκη</dc:creator>
  <cp:lastModifiedBy>Kyritsis</cp:lastModifiedBy>
  <cp:revision>148</cp:revision>
  <dcterms:created xsi:type="dcterms:W3CDTF">2011-04-27T16:01:10Z</dcterms:created>
  <dcterms:modified xsi:type="dcterms:W3CDTF">2011-06-01T08:34:26Z</dcterms:modified>
</cp:coreProperties>
</file>