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371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628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854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912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426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607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98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352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304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904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206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3FCCB-BCA0-413E-8674-B0685CC2B868}" type="datetimeFigureOut">
              <a:rPr lang="el-GR" smtClean="0"/>
              <a:pPr/>
              <a:t>21/11/2021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FD27-1D34-4E5A-B1C7-33F4C8F9B6D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889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3124199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latin typeface="Garamond" panose="02020404030301010803" pitchFamily="18" charset="0"/>
              </a:rPr>
              <a:t>Law School</a:t>
            </a:r>
            <a:r>
              <a:rPr lang="el-GR" sz="2200" b="1" dirty="0" smtClean="0">
                <a:latin typeface="Garamond" panose="02020404030301010803" pitchFamily="18" charset="0"/>
              </a:rPr>
              <a:t/>
            </a:r>
            <a:br>
              <a:rPr lang="el-GR" sz="2200" b="1" dirty="0" smtClean="0">
                <a:latin typeface="Garamond" panose="02020404030301010803" pitchFamily="18" charset="0"/>
              </a:rPr>
            </a:br>
            <a:endParaRPr lang="el-GR" sz="1800" b="1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6090" y="1416747"/>
            <a:ext cx="3981033" cy="11461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411574"/>
            <a:ext cx="12192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latin typeface="Garamond" panose="02020404030301010803" pitchFamily="18" charset="0"/>
              </a:rPr>
              <a:t>Themes </a:t>
            </a:r>
            <a:r>
              <a:rPr lang="en-US" sz="2000" b="1" i="1" dirty="0">
                <a:latin typeface="Garamond" panose="02020404030301010803" pitchFamily="18" charset="0"/>
              </a:rPr>
              <a:t>in the Philosophy of </a:t>
            </a:r>
            <a:r>
              <a:rPr lang="en-US" sz="2000" b="1" i="1">
                <a:latin typeface="Garamond" panose="02020404030301010803" pitchFamily="18" charset="0"/>
              </a:rPr>
              <a:t>Private </a:t>
            </a:r>
            <a:r>
              <a:rPr lang="en-US" sz="2000" b="1" i="1" smtClean="0">
                <a:latin typeface="Garamond" panose="02020404030301010803" pitchFamily="18" charset="0"/>
              </a:rPr>
              <a:t>Law </a:t>
            </a:r>
            <a:r>
              <a:rPr lang="en-US" sz="2000" b="1" smtClean="0">
                <a:latin typeface="Garamond" panose="02020404030301010803" pitchFamily="18" charset="0"/>
              </a:rPr>
              <a:t>(I)</a:t>
            </a:r>
            <a:endParaRPr lang="en-US" sz="2000" b="1" i="1" dirty="0" smtClean="0">
              <a:latin typeface="Garamond" panose="02020404030301010803" pitchFamily="18" charset="0"/>
            </a:endParaRPr>
          </a:p>
          <a:p>
            <a:pPr algn="ctr"/>
            <a:endParaRPr lang="en-US" sz="2000" b="1" dirty="0">
              <a:latin typeface="Garamond" panose="02020404030301010803" pitchFamily="18" charset="0"/>
            </a:endParaRPr>
          </a:p>
          <a:p>
            <a:pPr algn="ctr"/>
            <a:r>
              <a:rPr lang="fr-FR" sz="2000" b="1" dirty="0" smtClean="0">
                <a:latin typeface="Garamond" panose="02020404030301010803" pitchFamily="18" charset="0"/>
              </a:rPr>
              <a:t>Philippos </a:t>
            </a:r>
            <a:r>
              <a:rPr lang="fr-FR" sz="2000" b="1" dirty="0">
                <a:latin typeface="Garamond" panose="02020404030301010803" pitchFamily="18" charset="0"/>
              </a:rPr>
              <a:t>Vassiloyannis, Associate Professor</a:t>
            </a:r>
          </a:p>
          <a:p>
            <a:pPr algn="ctr"/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159" y="4291030"/>
            <a:ext cx="169483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38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endParaRPr lang="en-US" sz="2400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latin typeface="Garamond" panose="02020404030301010803" pitchFamily="18" charset="0"/>
              </a:rPr>
              <a:t>(a) a smoke nuisance?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(cf</a:t>
            </a:r>
            <a:r>
              <a:rPr lang="en-US" sz="2400" dirty="0">
                <a:latin typeface="Garamond" panose="02020404030301010803" pitchFamily="18" charset="0"/>
              </a:rPr>
              <a:t>., </a:t>
            </a:r>
            <a:r>
              <a:rPr lang="en-US" sz="2400" i="1" dirty="0">
                <a:latin typeface="Garamond" panose="02020404030301010803" pitchFamily="18" charset="0"/>
              </a:rPr>
              <a:t>Bryant v. Lefever </a:t>
            </a:r>
            <a:r>
              <a:rPr lang="en-US" sz="2400" dirty="0" smtClean="0">
                <a:latin typeface="Garamond" panose="02020404030301010803" pitchFamily="18" charset="0"/>
              </a:rPr>
              <a:t>[1879])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Amy and Bob are neighbors…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i="1" dirty="0" smtClean="0">
                <a:latin typeface="Garamond" panose="02020404030301010803" pitchFamily="18" charset="0"/>
              </a:rPr>
              <a:t>sociological</a:t>
            </a:r>
            <a:r>
              <a:rPr lang="en-US" sz="2400" dirty="0" smtClean="0">
                <a:latin typeface="Garamond" panose="02020404030301010803" pitchFamily="18" charset="0"/>
              </a:rPr>
              <a:t> jurisprudence: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</a:t>
            </a:r>
            <a:r>
              <a:rPr lang="en-US" sz="2400" i="1" dirty="0" smtClean="0">
                <a:latin typeface="Garamond" panose="02020404030301010803" pitchFamily="18" charset="0"/>
              </a:rPr>
              <a:t>both parties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	</a:t>
            </a:r>
            <a:r>
              <a:rPr lang="en-US" sz="2400" i="1" dirty="0" smtClean="0">
                <a:latin typeface="Garamond" panose="02020404030301010803" pitchFamily="18" charset="0"/>
              </a:rPr>
              <a:t>			 balancing the interests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	</a:t>
            </a:r>
            <a:r>
              <a:rPr lang="en-US" sz="2400" i="1" dirty="0" smtClean="0">
                <a:latin typeface="Garamond" panose="02020404030301010803" pitchFamily="18" charset="0"/>
              </a:rPr>
              <a:t>		</a:t>
            </a:r>
            <a:r>
              <a:rPr lang="en-US" sz="2400" i="1" dirty="0">
                <a:latin typeface="Garamond" panose="02020404030301010803" pitchFamily="18" charset="0"/>
              </a:rPr>
              <a:t>	</a:t>
            </a:r>
            <a:r>
              <a:rPr lang="en-US" sz="2400" i="1" dirty="0" smtClean="0">
                <a:latin typeface="Garamond" panose="02020404030301010803" pitchFamily="18" charset="0"/>
              </a:rPr>
              <a:t> considering </a:t>
            </a:r>
            <a:r>
              <a:rPr lang="en-US" sz="2400" i="1" dirty="0">
                <a:latin typeface="Garamond" panose="02020404030301010803" pitchFamily="18" charset="0"/>
              </a:rPr>
              <a:t>the </a:t>
            </a:r>
            <a:r>
              <a:rPr lang="en-US" sz="2400" i="1" dirty="0" smtClean="0">
                <a:latin typeface="Garamond" panose="02020404030301010803" pitchFamily="18" charset="0"/>
              </a:rPr>
              <a:t>consequences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                                                 </a:t>
            </a:r>
            <a:r>
              <a:rPr lang="en-US" sz="2400" i="1" dirty="0" smtClean="0">
                <a:latin typeface="Garamond" panose="02020404030301010803" pitchFamily="18" charset="0"/>
              </a:rPr>
              <a:t>maximizing	</a:t>
            </a:r>
            <a:endParaRPr lang="en-US" sz="24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liberal</a:t>
            </a:r>
            <a:r>
              <a:rPr lang="en-US" sz="2400" dirty="0" smtClean="0">
                <a:latin typeface="Garamond" panose="02020404030301010803" pitchFamily="18" charset="0"/>
              </a:rPr>
              <a:t> jurisprudence:               </a:t>
            </a:r>
            <a:r>
              <a:rPr lang="en-US" sz="2400" i="1" dirty="0" smtClean="0">
                <a:latin typeface="Garamond" panose="02020404030301010803" pitchFamily="18" charset="0"/>
              </a:rPr>
              <a:t>by a unilateral act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</a:t>
            </a:r>
            <a:r>
              <a:rPr lang="en-US" sz="2400" i="1" dirty="0" smtClean="0">
                <a:latin typeface="Garamond" panose="02020404030301010803" pitchFamily="18" charset="0"/>
              </a:rPr>
              <a:t>damage</a:t>
            </a:r>
            <a:r>
              <a:rPr lang="en-US" sz="2400" dirty="0" smtClean="0">
                <a:latin typeface="Garamond" panose="02020404030301010803" pitchFamily="18" charset="0"/>
              </a:rPr>
              <a:t> does presuppose </a:t>
            </a:r>
            <a:r>
              <a:rPr lang="en-US" sz="2400" i="1" dirty="0" smtClean="0">
                <a:latin typeface="Garamond" panose="02020404030301010803" pitchFamily="18" charset="0"/>
              </a:rPr>
              <a:t>violation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>
                <a:latin typeface="Garamond" panose="02020404030301010803" pitchFamily="18" charset="0"/>
              </a:rPr>
              <a:t>of a </a:t>
            </a:r>
            <a:r>
              <a:rPr lang="en-US" sz="2400" i="1" dirty="0" smtClean="0">
                <a:latin typeface="Garamond" panose="02020404030301010803" pitchFamily="18" charset="0"/>
              </a:rPr>
              <a:t>right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Amy </a:t>
            </a:r>
            <a:r>
              <a:rPr lang="en-US" sz="2400" dirty="0">
                <a:latin typeface="Garamond" panose="02020404030301010803" pitchFamily="18" charset="0"/>
              </a:rPr>
              <a:t>has </a:t>
            </a:r>
            <a:r>
              <a:rPr lang="en-US" sz="2400" i="1" dirty="0">
                <a:latin typeface="Garamond" panose="02020404030301010803" pitchFamily="18" charset="0"/>
              </a:rPr>
              <a:t>no claim </a:t>
            </a:r>
            <a:r>
              <a:rPr lang="en-US" sz="2400" dirty="0">
                <a:latin typeface="Garamond" panose="02020404030301010803" pitchFamily="18" charset="0"/>
              </a:rPr>
              <a:t>against Bob 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the </a:t>
            </a:r>
            <a:r>
              <a:rPr lang="en-US" sz="2400" i="1" dirty="0">
                <a:latin typeface="Garamond" panose="02020404030301010803" pitchFamily="18" charset="0"/>
              </a:rPr>
              <a:t>right to fence</a:t>
            </a:r>
            <a:r>
              <a:rPr lang="en-US" sz="2400" dirty="0">
                <a:latin typeface="Garamond" panose="02020404030301010803" pitchFamily="18" charset="0"/>
              </a:rPr>
              <a:t> is inherent to </a:t>
            </a:r>
            <a:r>
              <a:rPr lang="en-US" sz="2400" dirty="0" smtClean="0">
                <a:latin typeface="Garamond" panose="02020404030301010803" pitchFamily="18" charset="0"/>
              </a:rPr>
              <a:t>ownership</a:t>
            </a: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0" y="138112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07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latin typeface="Garamond" panose="02020404030301010803" pitchFamily="18" charset="0"/>
              </a:rPr>
              <a:t>(</a:t>
            </a:r>
            <a:r>
              <a:rPr lang="en-US" sz="2400" b="1" dirty="0">
                <a:latin typeface="Garamond" panose="02020404030301010803" pitchFamily="18" charset="0"/>
              </a:rPr>
              <a:t>b) </a:t>
            </a:r>
            <a:r>
              <a:rPr lang="en-US" sz="2400" b="1" i="1" dirty="0">
                <a:latin typeface="Garamond" panose="02020404030301010803" pitchFamily="18" charset="0"/>
              </a:rPr>
              <a:t>efficient breach </a:t>
            </a:r>
            <a:r>
              <a:rPr lang="en-US" sz="2400" b="1" dirty="0">
                <a:latin typeface="Garamond" panose="02020404030301010803" pitchFamily="18" charset="0"/>
              </a:rPr>
              <a:t>of </a:t>
            </a:r>
            <a:r>
              <a:rPr lang="en-US" sz="2400" b="1" dirty="0" smtClean="0">
                <a:latin typeface="Garamond" panose="02020404030301010803" pitchFamily="18" charset="0"/>
              </a:rPr>
              <a:t>contract?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                               </a:t>
            </a:r>
            <a:r>
              <a:rPr lang="en-US" sz="1200" dirty="0" smtClean="0">
                <a:latin typeface="Garamond" panose="02020404030301010803" pitchFamily="18" charset="0"/>
              </a:rPr>
              <a:t>“The </a:t>
            </a:r>
            <a:r>
              <a:rPr lang="en-US" sz="1200" dirty="0">
                <a:latin typeface="Garamond" panose="02020404030301010803" pitchFamily="18" charset="0"/>
              </a:rPr>
              <a:t>Path of the Law</a:t>
            </a:r>
            <a:r>
              <a:rPr lang="en-US" sz="1200" dirty="0" smtClean="0">
                <a:latin typeface="Garamond" panose="02020404030301010803" pitchFamily="18" charset="0"/>
              </a:rPr>
              <a:t>” (1897)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smtClean="0">
                <a:latin typeface="Garamond" panose="02020404030301010803" pitchFamily="18" charset="0"/>
              </a:rPr>
              <a:t>     Oliver </a:t>
            </a:r>
            <a:r>
              <a:rPr lang="en-US" sz="1200" dirty="0">
                <a:latin typeface="Garamond" panose="02020404030301010803" pitchFamily="18" charset="0"/>
              </a:rPr>
              <a:t>Wendell Holmes Jr</a:t>
            </a:r>
            <a:r>
              <a:rPr lang="en-US" sz="1200" dirty="0" smtClean="0">
                <a:latin typeface="Garamond" panose="02020404030301010803" pitchFamily="18" charset="0"/>
              </a:rPr>
              <a:t>. (</a:t>
            </a:r>
            <a:r>
              <a:rPr lang="en-US" sz="1200" dirty="0">
                <a:latin typeface="Garamond" panose="02020404030301010803" pitchFamily="18" charset="0"/>
              </a:rPr>
              <a:t>1841-1935) </a:t>
            </a:r>
            <a:r>
              <a:rPr lang="en-US" sz="12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                                                                  Sir </a:t>
            </a:r>
            <a:r>
              <a:rPr lang="en-US" sz="1200" dirty="0">
                <a:latin typeface="Garamond" panose="02020404030301010803" pitchFamily="18" charset="0"/>
              </a:rPr>
              <a:t>Frederick </a:t>
            </a:r>
            <a:r>
              <a:rPr lang="en-US" sz="1200" dirty="0" smtClean="0">
                <a:latin typeface="Garamond" panose="02020404030301010803" pitchFamily="18" charset="0"/>
              </a:rPr>
              <a:t>Pollock (1845-1937)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Garamond" panose="02020404030301010803" pitchFamily="18" charset="0"/>
              </a:rPr>
              <a:t>“if </a:t>
            </a:r>
            <a:r>
              <a:rPr lang="en-US" sz="1800" dirty="0">
                <a:latin typeface="Garamond" panose="02020404030301010803" pitchFamily="18" charset="0"/>
              </a:rPr>
              <a:t>the obligation is, as you maintain, only alternative, </a:t>
            </a:r>
            <a:endParaRPr lang="en-US" sz="18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Garamond" panose="02020404030301010803" pitchFamily="18" charset="0"/>
              </a:rPr>
              <a:t>how </a:t>
            </a:r>
            <a:r>
              <a:rPr lang="en-US" sz="1800" dirty="0">
                <a:latin typeface="Garamond" panose="02020404030301010803" pitchFamily="18" charset="0"/>
              </a:rPr>
              <a:t>can it be wrong to procure a man to break his contract</a:t>
            </a:r>
            <a:r>
              <a:rPr lang="en-US" sz="1800" dirty="0" smtClean="0">
                <a:latin typeface="Garamond" panose="02020404030301010803" pitchFamily="18" charset="0"/>
              </a:rPr>
              <a:t>...?”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 smtClean="0">
                <a:latin typeface="Garamond" panose="02020404030301010803" pitchFamily="18" charset="0"/>
              </a:rPr>
              <a:t>The </a:t>
            </a:r>
            <a:r>
              <a:rPr lang="en-US" sz="1800" i="1" dirty="0">
                <a:latin typeface="Garamond" panose="02020404030301010803" pitchFamily="18" charset="0"/>
              </a:rPr>
              <a:t>Pollock-Holmes </a:t>
            </a:r>
            <a:r>
              <a:rPr lang="en-US" sz="1800" i="1" dirty="0" smtClean="0">
                <a:latin typeface="Garamond" panose="02020404030301010803" pitchFamily="18" charset="0"/>
              </a:rPr>
              <a:t>Letters</a:t>
            </a:r>
            <a:r>
              <a:rPr lang="en-US" sz="1800" dirty="0" smtClean="0">
                <a:latin typeface="Garamond" panose="02020404030301010803" pitchFamily="18" charset="0"/>
              </a:rPr>
              <a:t> </a:t>
            </a:r>
            <a:r>
              <a:rPr lang="en-US" sz="1800" dirty="0">
                <a:latin typeface="Garamond" panose="02020404030301010803" pitchFamily="18" charset="0"/>
              </a:rPr>
              <a:t>1, p. </a:t>
            </a:r>
            <a:r>
              <a:rPr lang="en-US" sz="1800" dirty="0" smtClean="0">
                <a:latin typeface="Garamond" panose="02020404030301010803" pitchFamily="18" charset="0"/>
              </a:rPr>
              <a:t>80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(cf. </a:t>
            </a:r>
            <a:r>
              <a:rPr lang="en-US" sz="2400" i="1" dirty="0" err="1" smtClean="0">
                <a:latin typeface="Garamond" panose="02020404030301010803" pitchFamily="18" charset="0"/>
              </a:rPr>
              <a:t>Adras</a:t>
            </a:r>
            <a:r>
              <a:rPr lang="en-US" sz="2400" i="1" dirty="0" smtClean="0">
                <a:latin typeface="Garamond" panose="02020404030301010803" pitchFamily="18" charset="0"/>
              </a:rPr>
              <a:t> </a:t>
            </a:r>
            <a:r>
              <a:rPr lang="en-US" sz="2400" i="1" dirty="0">
                <a:latin typeface="Garamond" panose="02020404030301010803" pitchFamily="18" charset="0"/>
              </a:rPr>
              <a:t>Building Material v. Harlow &amp; Jones </a:t>
            </a:r>
            <a:r>
              <a:rPr lang="en-US" sz="2400" dirty="0" smtClean="0">
                <a:latin typeface="Garamond" panose="02020404030301010803" pitchFamily="18" charset="0"/>
              </a:rPr>
              <a:t>[1988])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aramond" panose="02020404030301010803" pitchFamily="18" charset="0"/>
              </a:rPr>
              <a:t>Bob had agreed to sell steel to Amy, but when the price of steel spiked, 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Bob </a:t>
            </a:r>
            <a:r>
              <a:rPr lang="en-US" sz="2400" dirty="0">
                <a:latin typeface="Garamond" panose="02020404030301010803" pitchFamily="18" charset="0"/>
              </a:rPr>
              <a:t>instead sold the steel stored for that purpose to </a:t>
            </a:r>
            <a:r>
              <a:rPr lang="en-US" sz="2400" dirty="0" smtClean="0">
                <a:latin typeface="Garamond" panose="02020404030301010803" pitchFamily="18" charset="0"/>
              </a:rPr>
              <a:t>Carol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>
                <a:latin typeface="Garamond" panose="02020404030301010803" pitchFamily="18" charset="0"/>
              </a:rPr>
              <a:t>s</a:t>
            </a:r>
            <a:r>
              <a:rPr lang="en-US" sz="2400" i="1" dirty="0" smtClean="0">
                <a:latin typeface="Garamond" panose="02020404030301010803" pitchFamily="18" charset="0"/>
              </a:rPr>
              <a:t>ociological</a:t>
            </a:r>
            <a:r>
              <a:rPr lang="en-US" sz="2400" dirty="0" smtClean="0">
                <a:latin typeface="Garamond" panose="02020404030301010803" pitchFamily="18" charset="0"/>
              </a:rPr>
              <a:t> jurisprudence: Value </a:t>
            </a:r>
            <a:r>
              <a:rPr lang="en-US" sz="2400" dirty="0">
                <a:latin typeface="Garamond" panose="02020404030301010803" pitchFamily="18" charset="0"/>
              </a:rPr>
              <a:t>is a matter of taste, and Amy’s position, according to her past preferences, has not </a:t>
            </a:r>
            <a:r>
              <a:rPr lang="en-US" sz="2400" dirty="0" smtClean="0">
                <a:latin typeface="Garamond" panose="02020404030301010803" pitchFamily="18" charset="0"/>
              </a:rPr>
              <a:t>worsened. My gain </a:t>
            </a:r>
            <a:r>
              <a:rPr lang="en-US" sz="2400" dirty="0">
                <a:latin typeface="Garamond" panose="02020404030301010803" pitchFamily="18" charset="0"/>
              </a:rPr>
              <a:t>is not </a:t>
            </a:r>
            <a:r>
              <a:rPr lang="en-US" sz="2400" dirty="0" smtClean="0">
                <a:latin typeface="Garamond" panose="02020404030301010803" pitchFamily="18" charset="0"/>
              </a:rPr>
              <a:t>a loss of others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>
                <a:latin typeface="Garamond" panose="02020404030301010803" pitchFamily="18" charset="0"/>
              </a:rPr>
              <a:t>l</a:t>
            </a:r>
            <a:r>
              <a:rPr lang="en-US" sz="2400" i="1" dirty="0" smtClean="0">
                <a:latin typeface="Garamond" panose="02020404030301010803" pitchFamily="18" charset="0"/>
              </a:rPr>
              <a:t>iberal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>
                <a:latin typeface="Garamond" panose="02020404030301010803" pitchFamily="18" charset="0"/>
              </a:rPr>
              <a:t>jurisprudence: C</a:t>
            </a:r>
            <a:r>
              <a:rPr lang="en-US" sz="2400" dirty="0" smtClean="0">
                <a:latin typeface="Garamond" panose="02020404030301010803" pitchFamily="18" charset="0"/>
              </a:rPr>
              <a:t>ontract </a:t>
            </a:r>
            <a:r>
              <a:rPr lang="en-US" sz="2400" dirty="0">
                <a:latin typeface="Garamond" panose="02020404030301010803" pitchFamily="18" charset="0"/>
              </a:rPr>
              <a:t>is a transfer of </a:t>
            </a:r>
            <a:r>
              <a:rPr lang="en-US" sz="2400" dirty="0" smtClean="0">
                <a:latin typeface="Garamond" panose="02020404030301010803" pitchFamily="18" charset="0"/>
              </a:rPr>
              <a:t>ownership. Bob </a:t>
            </a:r>
            <a:r>
              <a:rPr lang="en-US" sz="2400" dirty="0">
                <a:latin typeface="Garamond" panose="02020404030301010803" pitchFamily="18" charset="0"/>
              </a:rPr>
              <a:t>intervened in </a:t>
            </a:r>
            <a:r>
              <a:rPr lang="en-US" sz="2400" dirty="0" smtClean="0">
                <a:latin typeface="Garamond" panose="02020404030301010803" pitchFamily="18" charset="0"/>
              </a:rPr>
              <a:t>an Amy’s affair. </a:t>
            </a:r>
            <a:r>
              <a:rPr lang="en-US" sz="2400" dirty="0">
                <a:latin typeface="Garamond" panose="02020404030301010803" pitchFamily="18" charset="0"/>
              </a:rPr>
              <a:t>Bob and Carol </a:t>
            </a:r>
            <a:r>
              <a:rPr lang="en-US" sz="2400" dirty="0" smtClean="0">
                <a:latin typeface="Garamond" panose="02020404030301010803" pitchFamily="18" charset="0"/>
              </a:rPr>
              <a:t>have ignored </a:t>
            </a:r>
            <a:r>
              <a:rPr lang="en-US" sz="2400" dirty="0">
                <a:latin typeface="Garamond" panose="02020404030301010803" pitchFamily="18" charset="0"/>
              </a:rPr>
              <a:t>Amy as </a:t>
            </a:r>
            <a:r>
              <a:rPr lang="en-US" sz="2400" dirty="0" smtClean="0">
                <a:latin typeface="Garamond" panose="02020404030301010803" pitchFamily="18" charset="0"/>
              </a:rPr>
              <a:t>a free </a:t>
            </a:r>
            <a:r>
              <a:rPr lang="en-US" sz="2400" dirty="0">
                <a:latin typeface="Garamond" panose="02020404030301010803" pitchFamily="18" charset="0"/>
              </a:rPr>
              <a:t>and equal </a:t>
            </a:r>
            <a:r>
              <a:rPr lang="en-US" sz="2400" dirty="0" smtClean="0">
                <a:latin typeface="Garamond" panose="02020404030301010803" pitchFamily="18" charset="0"/>
              </a:rPr>
              <a:t>person</a:t>
            </a: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28" y="1010600"/>
            <a:ext cx="3838575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60" y="238123"/>
            <a:ext cx="1491234" cy="1773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687" y="259078"/>
            <a:ext cx="129254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5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132733" cy="6858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de-DE" sz="2400" b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2400" b="1" dirty="0" smtClean="0">
                <a:latin typeface="Garamond" panose="02020404030301010803" pitchFamily="18" charset="0"/>
              </a:rPr>
              <a:t>(c) a </a:t>
            </a:r>
            <a:r>
              <a:rPr lang="de-DE" sz="2400" b="1" dirty="0" err="1" smtClean="0">
                <a:latin typeface="Garamond" panose="02020404030301010803" pitchFamily="18" charset="0"/>
              </a:rPr>
              <a:t>smells</a:t>
            </a:r>
            <a:r>
              <a:rPr lang="de-DE" sz="2400" b="1" dirty="0" smtClean="0">
                <a:latin typeface="Garamond" panose="02020404030301010803" pitchFamily="18" charset="0"/>
              </a:rPr>
              <a:t> </a:t>
            </a:r>
            <a:r>
              <a:rPr lang="de-DE" sz="2400" b="1" dirty="0" err="1" smtClean="0">
                <a:latin typeface="Garamond" panose="02020404030301010803" pitchFamily="18" charset="0"/>
              </a:rPr>
              <a:t>nuisance</a:t>
            </a:r>
            <a:endParaRPr lang="de-DE" sz="2400" b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 smtClean="0">
                <a:latin typeface="Garamond" panose="02020404030301010803" pitchFamily="18" charset="0"/>
              </a:rPr>
              <a:t>(cf. </a:t>
            </a:r>
            <a:r>
              <a:rPr lang="en-US" sz="2400" i="1" dirty="0" smtClean="0">
                <a:latin typeface="Garamond" panose="02020404030301010803" pitchFamily="18" charset="0"/>
              </a:rPr>
              <a:t>Spur </a:t>
            </a:r>
            <a:r>
              <a:rPr lang="en-US" sz="2400" i="1" dirty="0">
                <a:latin typeface="Garamond" panose="02020404030301010803" pitchFamily="18" charset="0"/>
              </a:rPr>
              <a:t>Industries v. Del E. Webb Development </a:t>
            </a:r>
            <a:r>
              <a:rPr lang="en-US" sz="2400" dirty="0" smtClean="0">
                <a:latin typeface="Garamond" panose="02020404030301010803" pitchFamily="18" charset="0"/>
              </a:rPr>
              <a:t>[1972]</a:t>
            </a:r>
            <a:r>
              <a:rPr lang="de-DE" sz="2400" dirty="0" smtClean="0">
                <a:latin typeface="Garamond" panose="02020404030301010803" pitchFamily="18" charset="0"/>
              </a:rPr>
              <a:t>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aramond" panose="02020404030301010803" pitchFamily="18" charset="0"/>
              </a:rPr>
              <a:t>Bob is the operator of a cattle feedlot 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built </a:t>
            </a:r>
            <a:r>
              <a:rPr lang="en-US" sz="2400" dirty="0">
                <a:latin typeface="Garamond" panose="02020404030301010803" pitchFamily="18" charset="0"/>
              </a:rPr>
              <a:t>in what had long been an agricultural </a:t>
            </a:r>
            <a:r>
              <a:rPr lang="en-US" sz="2400" dirty="0" smtClean="0">
                <a:latin typeface="Garamond" panose="02020404030301010803" pitchFamily="18" charset="0"/>
              </a:rPr>
              <a:t>district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Amy </a:t>
            </a:r>
            <a:r>
              <a:rPr lang="en-US" sz="2400" dirty="0">
                <a:latin typeface="Garamond" panose="02020404030301010803" pitchFamily="18" charset="0"/>
              </a:rPr>
              <a:t>is a real estate </a:t>
            </a:r>
            <a:r>
              <a:rPr lang="en-US" sz="2400" dirty="0" smtClean="0">
                <a:latin typeface="Garamond" panose="02020404030301010803" pitchFamily="18" charset="0"/>
              </a:rPr>
              <a:t>developer…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As </a:t>
            </a:r>
            <a:r>
              <a:rPr lang="en-US" sz="2400" dirty="0">
                <a:latin typeface="Garamond" panose="02020404030301010803" pitchFamily="18" charset="0"/>
              </a:rPr>
              <a:t>the development </a:t>
            </a:r>
            <a:r>
              <a:rPr lang="en-US" sz="2400" dirty="0" smtClean="0">
                <a:latin typeface="Garamond" panose="02020404030301010803" pitchFamily="18" charset="0"/>
              </a:rPr>
              <a:t>grew…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sociological jurisprudence: </a:t>
            </a:r>
            <a:r>
              <a:rPr lang="en-US" sz="2400" dirty="0" smtClean="0">
                <a:latin typeface="Garamond" panose="02020404030301010803" pitchFamily="18" charset="0"/>
              </a:rPr>
              <a:t>Amy </a:t>
            </a:r>
            <a:r>
              <a:rPr lang="en-US" sz="2400" dirty="0">
                <a:latin typeface="Garamond" panose="02020404030301010803" pitchFamily="18" charset="0"/>
              </a:rPr>
              <a:t>is entitled to an </a:t>
            </a:r>
            <a:r>
              <a:rPr lang="en-US" sz="2400" dirty="0" smtClean="0">
                <a:latin typeface="Garamond" panose="02020404030301010803" pitchFamily="18" charset="0"/>
              </a:rPr>
              <a:t>injunction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     But</a:t>
            </a:r>
            <a:r>
              <a:rPr lang="en-US" sz="2400" dirty="0">
                <a:latin typeface="Garamond" panose="02020404030301010803" pitchFamily="18" charset="0"/>
              </a:rPr>
              <a:t>, she should also compensate Bob </a:t>
            </a:r>
            <a:r>
              <a:rPr lang="en-US" sz="2400" dirty="0" smtClean="0">
                <a:latin typeface="Garamond" panose="02020404030301010803" pitchFamily="18" charset="0"/>
              </a:rPr>
              <a:t>for…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liberal</a:t>
            </a:r>
            <a:r>
              <a:rPr lang="en-US" sz="2400" dirty="0" smtClean="0">
                <a:latin typeface="Garamond" panose="02020404030301010803" pitchFamily="18" charset="0"/>
              </a:rPr>
              <a:t> jurisprudence</a:t>
            </a:r>
            <a:r>
              <a:rPr lang="en-US" sz="2400" dirty="0">
                <a:latin typeface="Garamond" panose="02020404030301010803" pitchFamily="18" charset="0"/>
              </a:rPr>
              <a:t>: Bob’s use of land </a:t>
            </a:r>
            <a:r>
              <a:rPr lang="en-US" sz="2400" i="1" dirty="0">
                <a:latin typeface="Garamond" panose="02020404030301010803" pitchFamily="18" charset="0"/>
              </a:rPr>
              <a:t>becomes</a:t>
            </a:r>
            <a:r>
              <a:rPr lang="en-US" sz="2400" dirty="0">
                <a:latin typeface="Garamond" panose="02020404030301010803" pitchFamily="18" charset="0"/>
              </a:rPr>
              <a:t> not </a:t>
            </a:r>
            <a:r>
              <a:rPr lang="en-US" sz="2400" dirty="0" smtClean="0">
                <a:latin typeface="Garamond" panose="02020404030301010803" pitchFamily="18" charset="0"/>
              </a:rPr>
              <a:t>ordinary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   Compensation </a:t>
            </a:r>
            <a:r>
              <a:rPr lang="en-US" sz="2400" dirty="0">
                <a:latin typeface="Garamond" panose="02020404030301010803" pitchFamily="18" charset="0"/>
              </a:rPr>
              <a:t>always presupposes an illegal </a:t>
            </a:r>
            <a:r>
              <a:rPr lang="en-US" sz="2400" dirty="0" smtClean="0">
                <a:latin typeface="Garamond" panose="02020404030301010803" pitchFamily="18" charset="0"/>
              </a:rPr>
              <a:t>act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   Development </a:t>
            </a:r>
            <a:r>
              <a:rPr lang="en-US" sz="2400" dirty="0">
                <a:latin typeface="Garamond" panose="02020404030301010803" pitchFamily="18" charset="0"/>
              </a:rPr>
              <a:t>in question was not </a:t>
            </a:r>
            <a:r>
              <a:rPr lang="en-US" sz="2400" dirty="0" smtClean="0">
                <a:latin typeface="Garamond" panose="02020404030301010803" pitchFamily="18" charset="0"/>
              </a:rPr>
              <a:t>illegal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latin typeface="Garamond" panose="02020404030301010803" pitchFamily="18" charset="0"/>
              </a:rPr>
              <a:t>		</a:t>
            </a:r>
            <a:r>
              <a:rPr lang="en-US" sz="2400" b="1" dirty="0" smtClean="0">
                <a:latin typeface="Garamond" panose="02020404030301010803" pitchFamily="18" charset="0"/>
              </a:rPr>
              <a:t>           </a:t>
            </a:r>
            <a:r>
              <a:rPr lang="en-US" sz="2400" i="1" dirty="0" smtClean="0">
                <a:latin typeface="Garamond" panose="02020404030301010803" pitchFamily="18" charset="0"/>
              </a:rPr>
              <a:t>Urban plan </a:t>
            </a:r>
            <a:r>
              <a:rPr lang="en-US" sz="2400" dirty="0" smtClean="0">
                <a:latin typeface="Garamond" panose="02020404030301010803" pitchFamily="18" charset="0"/>
              </a:rPr>
              <a:t>is a matter of administrative law</a:t>
            </a:r>
            <a:r>
              <a:rPr lang="en-US" sz="2400" i="1" dirty="0" smtClean="0">
                <a:latin typeface="Garamond" panose="02020404030301010803" pitchFamily="18" charset="0"/>
              </a:rPr>
              <a:t> </a:t>
            </a:r>
            <a:endParaRPr lang="el-GR" sz="2400" i="1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1448223"/>
            <a:ext cx="3657600" cy="22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b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latin typeface="Garamond" panose="02020404030301010803" pitchFamily="18" charset="0"/>
              </a:rPr>
              <a:t>(d) negligence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Learned </a:t>
            </a:r>
            <a:r>
              <a:rPr lang="en-US" sz="2400" i="1" dirty="0" smtClean="0">
                <a:latin typeface="Garamond" panose="02020404030301010803" pitchFamily="18" charset="0"/>
              </a:rPr>
              <a:t>Hand's </a:t>
            </a:r>
            <a:r>
              <a:rPr lang="en-US" sz="2400" i="1" dirty="0">
                <a:latin typeface="Garamond" panose="02020404030301010803" pitchFamily="18" charset="0"/>
              </a:rPr>
              <a:t>formula</a:t>
            </a:r>
            <a:r>
              <a:rPr lang="en-US" sz="2400" b="1" i="1" dirty="0">
                <a:latin typeface="Garamond" panose="02020404030301010803" pitchFamily="18" charset="0"/>
              </a:rPr>
              <a:t> </a:t>
            </a:r>
            <a:endParaRPr lang="en-US" sz="2400" b="1" i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i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sociological </a:t>
            </a:r>
            <a:r>
              <a:rPr lang="en-US" sz="2400" dirty="0">
                <a:latin typeface="Garamond" panose="02020404030301010803" pitchFamily="18" charset="0"/>
              </a:rPr>
              <a:t>jurisprudence: </a:t>
            </a:r>
            <a:r>
              <a:rPr lang="en-US" sz="2400" dirty="0" smtClean="0">
                <a:latin typeface="Garamond" panose="02020404030301010803" pitchFamily="18" charset="0"/>
              </a:rPr>
              <a:t>"</a:t>
            </a:r>
            <a:r>
              <a:rPr lang="en-US" sz="2400" dirty="0">
                <a:latin typeface="Garamond" panose="02020404030301010803" pitchFamily="18" charset="0"/>
              </a:rPr>
              <a:t>if the probability be called </a:t>
            </a:r>
            <a:r>
              <a:rPr lang="en-US" sz="2400" i="1" dirty="0">
                <a:latin typeface="Garamond" panose="02020404030301010803" pitchFamily="18" charset="0"/>
              </a:rPr>
              <a:t>P</a:t>
            </a:r>
            <a:r>
              <a:rPr lang="en-US" sz="2400" dirty="0">
                <a:latin typeface="Garamond" panose="02020404030301010803" pitchFamily="18" charset="0"/>
              </a:rPr>
              <a:t>; </a:t>
            </a:r>
            <a:endParaRPr lang="el-GR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>
                <a:latin typeface="Garamond" panose="02020404030301010803" pitchFamily="18" charset="0"/>
              </a:rPr>
              <a:t> </a:t>
            </a:r>
            <a:r>
              <a:rPr lang="el-GR" sz="2400" dirty="0" smtClean="0">
                <a:latin typeface="Garamond" panose="02020404030301010803" pitchFamily="18" charset="0"/>
              </a:rPr>
              <a:t>                                       </a:t>
            </a:r>
            <a:r>
              <a:rPr lang="en-US" sz="2400" dirty="0" smtClean="0">
                <a:latin typeface="Garamond" panose="02020404030301010803" pitchFamily="18" charset="0"/>
              </a:rPr>
              <a:t>the </a:t>
            </a:r>
            <a:r>
              <a:rPr lang="en-US" sz="2400" dirty="0">
                <a:latin typeface="Garamond" panose="02020404030301010803" pitchFamily="18" charset="0"/>
              </a:rPr>
              <a:t>injury, </a:t>
            </a:r>
            <a:r>
              <a:rPr lang="en-US" sz="2400" i="1" dirty="0">
                <a:latin typeface="Garamond" panose="02020404030301010803" pitchFamily="18" charset="0"/>
              </a:rPr>
              <a:t>L</a:t>
            </a:r>
            <a:r>
              <a:rPr lang="en-US" sz="2400" dirty="0">
                <a:latin typeface="Garamond" panose="02020404030301010803" pitchFamily="18" charset="0"/>
              </a:rPr>
              <a:t>; and the burden, </a:t>
            </a:r>
            <a:r>
              <a:rPr lang="en-US" sz="2400" i="1" dirty="0">
                <a:latin typeface="Garamond" panose="02020404030301010803" pitchFamily="18" charset="0"/>
              </a:rPr>
              <a:t>B</a:t>
            </a:r>
            <a:r>
              <a:rPr lang="en-US" sz="2400" dirty="0">
                <a:latin typeface="Garamond" panose="02020404030301010803" pitchFamily="18" charset="0"/>
              </a:rPr>
              <a:t>; </a:t>
            </a:r>
            <a:endParaRPr lang="el-GR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>
                <a:latin typeface="Garamond" panose="02020404030301010803" pitchFamily="18" charset="0"/>
              </a:rPr>
              <a:t> </a:t>
            </a:r>
            <a:r>
              <a:rPr lang="el-GR" sz="2400" dirty="0" smtClean="0">
                <a:latin typeface="Garamond" panose="02020404030301010803" pitchFamily="18" charset="0"/>
              </a:rPr>
              <a:t>                                       </a:t>
            </a:r>
            <a:r>
              <a:rPr lang="en-US" sz="2400" dirty="0" smtClean="0">
                <a:latin typeface="Garamond" panose="02020404030301010803" pitchFamily="18" charset="0"/>
              </a:rPr>
              <a:t>liability </a:t>
            </a:r>
            <a:r>
              <a:rPr lang="en-US" sz="2400" dirty="0">
                <a:latin typeface="Garamond" panose="02020404030301010803" pitchFamily="18" charset="0"/>
              </a:rPr>
              <a:t>depends upon whether </a:t>
            </a:r>
            <a:r>
              <a:rPr lang="en-US" sz="2400" i="1" dirty="0">
                <a:latin typeface="Garamond" panose="02020404030301010803" pitchFamily="18" charset="0"/>
              </a:rPr>
              <a:t>B</a:t>
            </a:r>
            <a:r>
              <a:rPr lang="en-US" sz="2400" dirty="0">
                <a:latin typeface="Garamond" panose="02020404030301010803" pitchFamily="18" charset="0"/>
              </a:rPr>
              <a:t> is </a:t>
            </a:r>
            <a:r>
              <a:rPr lang="en-US" sz="2400" dirty="0" smtClean="0">
                <a:latin typeface="Garamond" panose="02020404030301010803" pitchFamily="18" charset="0"/>
              </a:rPr>
              <a:t>less</a:t>
            </a:r>
            <a:endParaRPr lang="el-GR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>
                <a:latin typeface="Garamond" panose="02020404030301010803" pitchFamily="18" charset="0"/>
              </a:rPr>
              <a:t> </a:t>
            </a:r>
            <a:r>
              <a:rPr lang="el-GR" sz="2400" dirty="0" smtClean="0">
                <a:latin typeface="Garamond" panose="02020404030301010803" pitchFamily="18" charset="0"/>
              </a:rPr>
              <a:t>                                    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l-GR" sz="2400" dirty="0" smtClean="0">
                <a:latin typeface="Garamond" panose="02020404030301010803" pitchFamily="18" charset="0"/>
              </a:rPr>
              <a:t>  </a:t>
            </a:r>
            <a:r>
              <a:rPr lang="en-US" sz="2400" dirty="0" smtClean="0">
                <a:latin typeface="Garamond" panose="02020404030301010803" pitchFamily="18" charset="0"/>
              </a:rPr>
              <a:t>than </a:t>
            </a:r>
            <a:r>
              <a:rPr lang="en-US" sz="2400" i="1" dirty="0">
                <a:latin typeface="Garamond" panose="02020404030301010803" pitchFamily="18" charset="0"/>
              </a:rPr>
              <a:t>L</a:t>
            </a:r>
            <a:r>
              <a:rPr lang="en-US" sz="2400" dirty="0">
                <a:latin typeface="Garamond" panose="02020404030301010803" pitchFamily="18" charset="0"/>
              </a:rPr>
              <a:t> multiplied by </a:t>
            </a:r>
            <a:r>
              <a:rPr lang="en-US" sz="2400" i="1" dirty="0">
                <a:latin typeface="Garamond" panose="02020404030301010803" pitchFamily="18" charset="0"/>
              </a:rPr>
              <a:t>P</a:t>
            </a:r>
            <a:r>
              <a:rPr lang="en-US" sz="2400" dirty="0">
                <a:latin typeface="Garamond" panose="02020404030301010803" pitchFamily="18" charset="0"/>
              </a:rPr>
              <a:t>: i.e., whether </a:t>
            </a:r>
            <a:r>
              <a:rPr lang="en-US" sz="2400" i="1" dirty="0">
                <a:latin typeface="Garamond" panose="02020404030301010803" pitchFamily="18" charset="0"/>
              </a:rPr>
              <a:t>B &lt; P * </a:t>
            </a:r>
            <a:r>
              <a:rPr lang="en-US" sz="2400" i="1" dirty="0" smtClean="0">
                <a:latin typeface="Garamond" panose="02020404030301010803" pitchFamily="18" charset="0"/>
              </a:rPr>
              <a:t>L</a:t>
            </a:r>
            <a:r>
              <a:rPr lang="el-GR" sz="2400" i="1" dirty="0" smtClean="0">
                <a:latin typeface="Garamond" panose="02020404030301010803" pitchFamily="18" charset="0"/>
              </a:rPr>
              <a:t>»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12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                                                        </a:t>
            </a:r>
            <a:r>
              <a:rPr lang="en-US" sz="1200" dirty="0" smtClean="0">
                <a:latin typeface="Garamond" panose="02020404030301010803" pitchFamily="18" charset="0"/>
              </a:rPr>
              <a:t>159 </a:t>
            </a:r>
            <a:r>
              <a:rPr lang="en-US" sz="1200" dirty="0">
                <a:latin typeface="Garamond" panose="02020404030301010803" pitchFamily="18" charset="0"/>
              </a:rPr>
              <a:t>F.2d 169 (1947</a:t>
            </a:r>
            <a:r>
              <a:rPr lang="en-US" sz="1200" dirty="0" smtClean="0">
                <a:latin typeface="Garamond" panose="02020404030301010803" pitchFamily="18" charset="0"/>
              </a:rPr>
              <a:t>) at 173</a:t>
            </a:r>
            <a:endParaRPr lang="el-GR" sz="12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         </a:t>
            </a:r>
            <a:r>
              <a:rPr lang="en-US" sz="1200" dirty="0" smtClean="0">
                <a:latin typeface="Garamond" panose="02020404030301010803" pitchFamily="18" charset="0"/>
              </a:rPr>
              <a:t>(1872-1961)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l-GR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400" i="1" dirty="0" smtClean="0">
                <a:latin typeface="Garamond" panose="02020404030301010803" pitchFamily="18" charset="0"/>
              </a:rPr>
              <a:t>liber</a:t>
            </a:r>
            <a:r>
              <a:rPr lang="en-US" sz="2400" i="1" dirty="0" smtClean="0">
                <a:latin typeface="Garamond" panose="02020404030301010803" pitchFamily="18" charset="0"/>
              </a:rPr>
              <a:t>al </a:t>
            </a:r>
            <a:r>
              <a:rPr lang="en-US" sz="2400" dirty="0">
                <a:latin typeface="Garamond" panose="02020404030301010803" pitchFamily="18" charset="0"/>
              </a:rPr>
              <a:t>jurisprudence: </a:t>
            </a:r>
            <a:r>
              <a:rPr lang="en-US" sz="2400" dirty="0" smtClean="0">
                <a:latin typeface="Garamond" panose="02020404030301010803" pitchFamily="18" charset="0"/>
              </a:rPr>
              <a:t>It </a:t>
            </a:r>
            <a:r>
              <a:rPr lang="en-US" sz="2400" dirty="0">
                <a:latin typeface="Garamond" panose="02020404030301010803" pitchFamily="18" charset="0"/>
              </a:rPr>
              <a:t>is the risk, not the cost of eliminating </a:t>
            </a:r>
            <a:r>
              <a:rPr lang="en-US" sz="2400" dirty="0" smtClean="0">
                <a:latin typeface="Garamond" panose="02020404030301010803" pitchFamily="18" charset="0"/>
              </a:rPr>
              <a:t>it that grounds </a:t>
            </a:r>
            <a:r>
              <a:rPr lang="en-US" sz="2400" dirty="0">
                <a:latin typeface="Garamond" panose="02020404030301010803" pitchFamily="18" charset="0"/>
              </a:rPr>
              <a:t>Amy’s liability.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                               Negligence exists when there is a breach of a duty of care. 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Probability </a:t>
            </a:r>
            <a:r>
              <a:rPr lang="en-US" sz="2400" dirty="0">
                <a:latin typeface="Garamond" panose="02020404030301010803" pitchFamily="18" charset="0"/>
              </a:rPr>
              <a:t>of an accident is relevant, but cost is irrelevant. 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If </a:t>
            </a:r>
            <a:r>
              <a:rPr lang="en-US" sz="2400" dirty="0">
                <a:latin typeface="Garamond" panose="02020404030301010803" pitchFamily="18" charset="0"/>
              </a:rPr>
              <a:t>the duty of (reasonable) care is respected, </a:t>
            </a:r>
            <a:r>
              <a:rPr lang="en-US" sz="2400" i="1" dirty="0">
                <a:latin typeface="Garamond" panose="02020404030301010803" pitchFamily="18" charset="0"/>
              </a:rPr>
              <a:t>the loss lies where it falls</a:t>
            </a:r>
            <a:r>
              <a:rPr lang="en-US" sz="2400" dirty="0">
                <a:latin typeface="Garamond" panose="02020404030301010803" pitchFamily="18" charset="0"/>
              </a:rPr>
              <a:t>.  </a:t>
            </a:r>
            <a:r>
              <a:rPr lang="en-US" sz="2400" dirty="0" smtClean="0">
                <a:latin typeface="Garamond" panose="02020404030301010803" pitchFamily="18" charset="0"/>
              </a:rPr>
              <a:t>  </a:t>
            </a:r>
            <a:endParaRPr lang="el-GR" sz="2400" i="1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761" y="657225"/>
            <a:ext cx="3051239" cy="29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latin typeface="Garamond" panose="02020404030301010803" pitchFamily="18" charset="0"/>
              </a:rPr>
              <a:t>(e) pandemic reasons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aramond" panose="02020404030301010803" pitchFamily="18" charset="0"/>
              </a:rPr>
              <a:t>impossible for </a:t>
            </a:r>
            <a:r>
              <a:rPr lang="en-US" sz="2400" dirty="0" smtClean="0">
                <a:latin typeface="Garamond" panose="02020404030301010803" pitchFamily="18" charset="0"/>
              </a:rPr>
              <a:t>Amy </a:t>
            </a:r>
            <a:r>
              <a:rPr lang="en-US" sz="2400" dirty="0">
                <a:latin typeface="Garamond" panose="02020404030301010803" pitchFamily="18" charset="0"/>
              </a:rPr>
              <a:t>to keep a contract with </a:t>
            </a:r>
            <a:r>
              <a:rPr lang="en-US" sz="2400" dirty="0" smtClean="0">
                <a:latin typeface="Garamond" panose="02020404030301010803" pitchFamily="18" charset="0"/>
              </a:rPr>
              <a:t>Bob…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sociological </a:t>
            </a:r>
            <a:r>
              <a:rPr lang="en-US" sz="2400" dirty="0">
                <a:latin typeface="Garamond" panose="02020404030301010803" pitchFamily="18" charset="0"/>
              </a:rPr>
              <a:t>jurisprudence: Amy’s has in principle a right to ask a judge to adjust the contract to </a:t>
            </a:r>
            <a:r>
              <a:rPr lang="en-US" sz="2400" dirty="0" smtClean="0">
                <a:latin typeface="Garamond" panose="02020404030301010803" pitchFamily="18" charset="0"/>
              </a:rPr>
              <a:t>the new conditions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liberal </a:t>
            </a:r>
            <a:r>
              <a:rPr lang="en-US" sz="2400" dirty="0">
                <a:latin typeface="Garamond" panose="02020404030301010803" pitchFamily="18" charset="0"/>
              </a:rPr>
              <a:t>jurisprudence: </a:t>
            </a:r>
            <a:r>
              <a:rPr lang="en-US" sz="2400" i="1" dirty="0">
                <a:latin typeface="Garamond" panose="02020404030301010803" pitchFamily="18" charset="0"/>
              </a:rPr>
              <a:t>Pacta sunt servanda</a:t>
            </a:r>
            <a:r>
              <a:rPr lang="en-US" sz="2400" dirty="0">
                <a:latin typeface="Garamond" panose="02020404030301010803" pitchFamily="18" charset="0"/>
              </a:rPr>
              <a:t>, unless the contract is </a:t>
            </a:r>
            <a:r>
              <a:rPr lang="en-US" sz="2400" i="1" dirty="0">
                <a:latin typeface="Garamond" panose="02020404030301010803" pitchFamily="18" charset="0"/>
              </a:rPr>
              <a:t>frustrated</a:t>
            </a:r>
            <a:r>
              <a:rPr lang="en-US" sz="2400" dirty="0">
                <a:latin typeface="Garamond" panose="02020404030301010803" pitchFamily="18" charset="0"/>
              </a:rPr>
              <a:t> by an act of God. Courts do not make contracts for the </a:t>
            </a:r>
            <a:r>
              <a:rPr lang="en-US" sz="2400" dirty="0" smtClean="0">
                <a:latin typeface="Garamond" panose="02020404030301010803" pitchFamily="18" charset="0"/>
              </a:rPr>
              <a:t>parties</a:t>
            </a: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i="1" dirty="0" smtClean="0">
                <a:latin typeface="Garamond" panose="02020404030301010803" pitchFamily="18" charset="0"/>
              </a:rPr>
              <a:t>etc., etc., 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two </a:t>
            </a:r>
            <a:r>
              <a:rPr lang="en-US" sz="2400" i="1" dirty="0" smtClean="0">
                <a:latin typeface="Garamond" panose="02020404030301010803" pitchFamily="18" charset="0"/>
              </a:rPr>
              <a:t>antagonistic</a:t>
            </a:r>
            <a:r>
              <a:rPr lang="en-US" sz="2400" dirty="0" smtClean="0">
                <a:latin typeface="Garamond" panose="02020404030301010803" pitchFamily="18" charset="0"/>
              </a:rPr>
              <a:t> justifications?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aramond" panose="02020404030301010803" pitchFamily="18" charset="0"/>
              </a:rPr>
              <a:t>is “sociological” jurisprudence </a:t>
            </a:r>
            <a:r>
              <a:rPr lang="en-US" sz="2400" dirty="0" smtClean="0">
                <a:latin typeface="Garamond" panose="02020404030301010803" pitchFamily="18" charset="0"/>
              </a:rPr>
              <a:t>illiberal?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“19</a:t>
            </a:r>
            <a:r>
              <a:rPr lang="en-US" sz="2400" dirty="0">
                <a:latin typeface="Garamond" panose="02020404030301010803" pitchFamily="18" charset="0"/>
              </a:rPr>
              <a:t>. </a:t>
            </a:r>
            <a:r>
              <a:rPr lang="en-US" sz="2400" dirty="0" smtClean="0">
                <a:latin typeface="Garamond" panose="02020404030301010803" pitchFamily="18" charset="0"/>
              </a:rPr>
              <a:t>We </a:t>
            </a:r>
            <a:r>
              <a:rPr lang="en-US" sz="2400" dirty="0">
                <a:latin typeface="Garamond" panose="02020404030301010803" pitchFamily="18" charset="0"/>
              </a:rPr>
              <a:t>demand that Roman </a:t>
            </a:r>
            <a:r>
              <a:rPr lang="en-US" sz="2400" dirty="0" smtClean="0">
                <a:latin typeface="Garamond" panose="02020404030301010803" pitchFamily="18" charset="0"/>
              </a:rPr>
              <a:t>law […] be </a:t>
            </a:r>
            <a:r>
              <a:rPr lang="en-US" sz="2400" dirty="0">
                <a:latin typeface="Garamond" panose="02020404030301010803" pitchFamily="18" charset="0"/>
              </a:rPr>
              <a:t>replaced by </a:t>
            </a:r>
            <a:r>
              <a:rPr lang="en-US" sz="2400" dirty="0" smtClean="0">
                <a:latin typeface="Garamond" panose="02020404030301010803" pitchFamily="18" charset="0"/>
              </a:rPr>
              <a:t>[</a:t>
            </a:r>
            <a:r>
              <a:rPr lang="en-US" sz="2400" i="1" dirty="0" smtClean="0">
                <a:latin typeface="Garamond" panose="02020404030301010803" pitchFamily="18" charset="0"/>
              </a:rPr>
              <a:t>medieval</a:t>
            </a:r>
            <a:r>
              <a:rPr lang="en-US" sz="2400" dirty="0" smtClean="0">
                <a:latin typeface="Garamond" panose="02020404030301010803" pitchFamily="18" charset="0"/>
              </a:rPr>
              <a:t>] German </a:t>
            </a:r>
            <a:r>
              <a:rPr lang="en-US" sz="2400" dirty="0">
                <a:latin typeface="Garamond" panose="02020404030301010803" pitchFamily="18" charset="0"/>
              </a:rPr>
              <a:t>common </a:t>
            </a:r>
            <a:r>
              <a:rPr lang="en-US" sz="2400" dirty="0" smtClean="0">
                <a:latin typeface="Garamond" panose="02020404030301010803" pitchFamily="18" charset="0"/>
              </a:rPr>
              <a:t>law”</a:t>
            </a:r>
            <a:endParaRPr lang="el-GR" sz="2400" b="1" i="1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17" y="4714873"/>
            <a:ext cx="3609308" cy="1073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4880180"/>
            <a:ext cx="29718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8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15800" cy="6858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a </a:t>
            </a:r>
            <a:r>
              <a:rPr lang="en-US" sz="2400" i="1" dirty="0" smtClean="0">
                <a:latin typeface="Garamond" panose="02020404030301010803" pitchFamily="18" charset="0"/>
              </a:rPr>
              <a:t>methodological decline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aramond" panose="02020404030301010803" pitchFamily="18" charset="0"/>
              </a:rPr>
              <a:t>an </a:t>
            </a:r>
            <a:r>
              <a:rPr lang="en-US" sz="2400" i="1" dirty="0">
                <a:latin typeface="Garamond" panose="02020404030301010803" pitchFamily="18" charset="0"/>
              </a:rPr>
              <a:t>ideal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textbook: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(a) the </a:t>
            </a:r>
            <a:r>
              <a:rPr lang="en-US" sz="2400" dirty="0">
                <a:latin typeface="Garamond" panose="02020404030301010803" pitchFamily="18" charset="0"/>
              </a:rPr>
              <a:t>normative </a:t>
            </a:r>
            <a:r>
              <a:rPr lang="en-US" sz="2400" i="1" dirty="0">
                <a:latin typeface="Garamond" panose="02020404030301010803" pitchFamily="18" charset="0"/>
              </a:rPr>
              <a:t>problem</a:t>
            </a:r>
            <a:r>
              <a:rPr lang="en-US" sz="2400" dirty="0">
                <a:latin typeface="Garamond" panose="02020404030301010803" pitchFamily="18" charset="0"/>
              </a:rPr>
              <a:t>: </a:t>
            </a:r>
            <a:r>
              <a:rPr lang="en-US" sz="2400" dirty="0" smtClean="0">
                <a:latin typeface="Garamond" panose="02020404030301010803" pitchFamily="18" charset="0"/>
              </a:rPr>
              <a:t>no rule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(b) the </a:t>
            </a:r>
            <a:r>
              <a:rPr lang="en-US" sz="2400" i="1" dirty="0">
                <a:latin typeface="Garamond" panose="02020404030301010803" pitchFamily="18" charset="0"/>
              </a:rPr>
              <a:t>solution</a:t>
            </a:r>
            <a:r>
              <a:rPr lang="en-US" sz="2400" dirty="0">
                <a:latin typeface="Garamond" panose="02020404030301010803" pitchFamily="18" charset="0"/>
              </a:rPr>
              <a:t>: the rule in </a:t>
            </a:r>
            <a:r>
              <a:rPr lang="en-US" sz="2400" dirty="0" smtClean="0">
                <a:latin typeface="Garamond" panose="02020404030301010803" pitchFamily="18" charset="0"/>
              </a:rPr>
              <a:t>question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(c) </a:t>
            </a:r>
            <a:r>
              <a:rPr lang="en-US" sz="2400" dirty="0">
                <a:latin typeface="Garamond" panose="02020404030301010803" pitchFamily="18" charset="0"/>
              </a:rPr>
              <a:t>i</a:t>
            </a:r>
            <a:r>
              <a:rPr lang="en-US" sz="2400" dirty="0" smtClean="0">
                <a:latin typeface="Garamond" panose="02020404030301010803" pitchFamily="18" charset="0"/>
              </a:rPr>
              <a:t>nterpretation </a:t>
            </a:r>
            <a:r>
              <a:rPr lang="en-US" sz="2400" i="1" dirty="0">
                <a:latin typeface="Garamond" panose="02020404030301010803" pitchFamily="18" charset="0"/>
              </a:rPr>
              <a:t>and</a:t>
            </a:r>
            <a:r>
              <a:rPr lang="en-US" sz="2400" dirty="0">
                <a:latin typeface="Garamond" panose="02020404030301010803" pitchFamily="18" charset="0"/>
              </a:rPr>
              <a:t> application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no </a:t>
            </a:r>
            <a:r>
              <a:rPr lang="en-US" sz="2400" dirty="0">
                <a:latin typeface="Garamond" panose="02020404030301010803" pitchFamily="18" charset="0"/>
              </a:rPr>
              <a:t>authoritative </a:t>
            </a:r>
            <a:r>
              <a:rPr lang="en-US" sz="2400" i="1" dirty="0" smtClean="0">
                <a:latin typeface="Garamond" panose="02020404030301010803" pitchFamily="18" charset="0"/>
              </a:rPr>
              <a:t>verbal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>
                <a:latin typeface="Garamond" panose="02020404030301010803" pitchFamily="18" charset="0"/>
              </a:rPr>
              <a:t>meaning 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no authoritative legislative </a:t>
            </a:r>
            <a:r>
              <a:rPr lang="en-US" sz="2400" i="1" dirty="0" smtClean="0">
                <a:latin typeface="Garamond" panose="02020404030301010803" pitchFamily="18" charset="0"/>
              </a:rPr>
              <a:t>intention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a codified </a:t>
            </a:r>
            <a:r>
              <a:rPr lang="en-US" sz="2400" i="1" dirty="0" smtClean="0">
                <a:latin typeface="Garamond" panose="02020404030301010803" pitchFamily="18" charset="0"/>
              </a:rPr>
              <a:t>theory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</a:t>
            </a:r>
            <a:r>
              <a:rPr lang="en-US" sz="2400" dirty="0" smtClean="0">
                <a:latin typeface="Garamond" panose="02020404030301010803" pitchFamily="18" charset="0"/>
              </a:rPr>
              <a:t>	</a:t>
            </a:r>
            <a:r>
              <a:rPr lang="el-GR" sz="2400" dirty="0" smtClean="0">
                <a:latin typeface="Garamond" panose="02020404030301010803" pitchFamily="18" charset="0"/>
              </a:rPr>
              <a:t>       </a:t>
            </a:r>
            <a:r>
              <a:rPr lang="en-US" sz="2400" dirty="0" smtClean="0">
                <a:latin typeface="Garamond" panose="02020404030301010803" pitchFamily="18" charset="0"/>
              </a:rPr>
              <a:t>“</a:t>
            </a:r>
            <a:r>
              <a:rPr lang="en-US" sz="2400" dirty="0">
                <a:latin typeface="Garamond" panose="02020404030301010803" pitchFamily="18" charset="0"/>
              </a:rPr>
              <a:t>The contract is concluded as of the time that the declaration of acceptance of </a:t>
            </a:r>
            <a:r>
              <a:rPr lang="el-GR" sz="2400" dirty="0" smtClean="0">
                <a:latin typeface="Garamond" panose="02020404030301010803" pitchFamily="18" charset="0"/>
              </a:rPr>
              <a:t>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dirty="0">
                <a:latin typeface="Garamond" panose="02020404030301010803" pitchFamily="18" charset="0"/>
              </a:rPr>
              <a:t> </a:t>
            </a:r>
            <a:r>
              <a:rPr lang="el-GR" sz="2400" dirty="0" smtClean="0">
                <a:latin typeface="Garamond" panose="02020404030301010803" pitchFamily="18" charset="0"/>
              </a:rPr>
              <a:t>                                 </a:t>
            </a:r>
            <a:r>
              <a:rPr lang="en-US" sz="2400" dirty="0" smtClean="0">
                <a:latin typeface="Garamond" panose="02020404030301010803" pitchFamily="18" charset="0"/>
              </a:rPr>
              <a:t>the </a:t>
            </a:r>
            <a:r>
              <a:rPr lang="en-US" sz="2400" dirty="0">
                <a:latin typeface="Garamond" panose="02020404030301010803" pitchFamily="18" charset="0"/>
              </a:rPr>
              <a:t>offer has reached the offeror</a:t>
            </a:r>
            <a:r>
              <a:rPr lang="en-US" sz="2400" dirty="0" smtClean="0">
                <a:latin typeface="Garamond" panose="02020404030301010803" pitchFamily="18" charset="0"/>
              </a:rPr>
              <a:t>” </a:t>
            </a:r>
            <a:r>
              <a:rPr lang="el-GR" sz="2400" dirty="0" smtClean="0">
                <a:latin typeface="Garamond" panose="02020404030301010803" pitchFamily="18" charset="0"/>
              </a:rPr>
              <a:t>(</a:t>
            </a:r>
            <a:r>
              <a:rPr lang="en-US" sz="2400" dirty="0" smtClean="0">
                <a:latin typeface="Garamond" panose="02020404030301010803" pitchFamily="18" charset="0"/>
              </a:rPr>
              <a:t>article 192 </a:t>
            </a:r>
            <a:r>
              <a:rPr lang="en-US" sz="2400" dirty="0">
                <a:latin typeface="Garamond" panose="02020404030301010803" pitchFamily="18" charset="0"/>
              </a:rPr>
              <a:t>of Greek Civil </a:t>
            </a:r>
            <a:r>
              <a:rPr lang="en-US" sz="2400" dirty="0" smtClean="0">
                <a:latin typeface="Garamond" panose="02020404030301010803" pitchFamily="18" charset="0"/>
              </a:rPr>
              <a:t>Code)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err="1" smtClean="0">
                <a:latin typeface="Garamond" panose="02020404030301010803" pitchFamily="18" charset="0"/>
              </a:rPr>
              <a:t>no</a:t>
            </a:r>
            <a:r>
              <a:rPr lang="de-DE" dirty="0" smtClean="0">
                <a:latin typeface="Garamond" panose="02020404030301010803" pitchFamily="18" charset="0"/>
              </a:rPr>
              <a:t> </a:t>
            </a:r>
            <a:r>
              <a:rPr lang="de-DE" i="1" dirty="0" err="1" smtClean="0">
                <a:latin typeface="Garamond" panose="02020404030301010803" pitchFamily="18" charset="0"/>
              </a:rPr>
              <a:t>external</a:t>
            </a:r>
            <a:r>
              <a:rPr lang="de-DE" i="1" dirty="0" smtClean="0">
                <a:latin typeface="Garamond" panose="02020404030301010803" pitchFamily="18" charset="0"/>
              </a:rPr>
              <a:t> </a:t>
            </a:r>
            <a:r>
              <a:rPr lang="de-DE" i="1" dirty="0" err="1">
                <a:latin typeface="Garamond" panose="02020404030301010803" pitchFamily="18" charset="0"/>
              </a:rPr>
              <a:t>manifestation</a:t>
            </a:r>
            <a:r>
              <a:rPr lang="de-DE" i="1" dirty="0">
                <a:latin typeface="Garamond" panose="02020404030301010803" pitchFamily="18" charset="0"/>
              </a:rPr>
              <a:t> </a:t>
            </a:r>
            <a:r>
              <a:rPr lang="de-DE" dirty="0" err="1" smtClean="0">
                <a:latin typeface="Garamond" panose="02020404030301010803" pitchFamily="18" charset="0"/>
              </a:rPr>
              <a:t>theory</a:t>
            </a:r>
            <a:r>
              <a:rPr lang="de-DE" dirty="0" smtClean="0">
                <a:latin typeface="Garamond" panose="02020404030301010803" pitchFamily="18" charset="0"/>
              </a:rPr>
              <a:t> (</a:t>
            </a:r>
            <a:r>
              <a:rPr lang="en-US" dirty="0" smtClean="0">
                <a:latin typeface="Garamond" panose="02020404030301010803" pitchFamily="18" charset="0"/>
              </a:rPr>
              <a:t>“</a:t>
            </a:r>
            <a:r>
              <a:rPr lang="de-DE" dirty="0" smtClean="0">
                <a:latin typeface="Garamond" panose="02020404030301010803" pitchFamily="18" charset="0"/>
              </a:rPr>
              <a:t>I </a:t>
            </a:r>
            <a:r>
              <a:rPr lang="de-DE" dirty="0" err="1" smtClean="0">
                <a:latin typeface="Garamond" panose="02020404030301010803" pitchFamily="18" charset="0"/>
              </a:rPr>
              <a:t>accept</a:t>
            </a:r>
            <a:r>
              <a:rPr lang="de-DE" dirty="0">
                <a:latin typeface="Garamond" panose="02020404030301010803" pitchFamily="18" charset="0"/>
              </a:rPr>
              <a:t> it</a:t>
            </a:r>
            <a:r>
              <a:rPr lang="de-DE" dirty="0" smtClean="0">
                <a:latin typeface="Garamond" panose="02020404030301010803" pitchFamily="18" charset="0"/>
              </a:rPr>
              <a:t>”)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err="1" smtClean="0">
                <a:latin typeface="Garamond" panose="02020404030301010803" pitchFamily="18" charset="0"/>
              </a:rPr>
              <a:t>no</a:t>
            </a:r>
            <a:r>
              <a:rPr lang="de-DE" dirty="0" smtClean="0">
                <a:latin typeface="Garamond" panose="02020404030301010803" pitchFamily="18" charset="0"/>
              </a:rPr>
              <a:t> </a:t>
            </a:r>
            <a:r>
              <a:rPr lang="de-DE" i="1" dirty="0" smtClean="0">
                <a:latin typeface="Garamond" panose="02020404030301010803" pitchFamily="18" charset="0"/>
              </a:rPr>
              <a:t>mail-box</a:t>
            </a:r>
            <a:r>
              <a:rPr lang="de-DE" dirty="0" smtClean="0">
                <a:latin typeface="Garamond" panose="02020404030301010803" pitchFamily="18" charset="0"/>
              </a:rPr>
              <a:t> </a:t>
            </a:r>
            <a:r>
              <a:rPr lang="de-DE" dirty="0" err="1" smtClean="0">
                <a:latin typeface="Garamond" panose="02020404030301010803" pitchFamily="18" charset="0"/>
              </a:rPr>
              <a:t>theory</a:t>
            </a:r>
            <a:endParaRPr lang="de-DE" dirty="0" smtClean="0"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de-DE" dirty="0"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aramond" panose="02020404030301010803" pitchFamily="18" charset="0"/>
              </a:rPr>
              <a:t>only the </a:t>
            </a:r>
            <a:r>
              <a:rPr lang="en-US" i="1" dirty="0" smtClean="0">
                <a:latin typeface="Garamond" panose="02020404030301010803" pitchFamily="18" charset="0"/>
              </a:rPr>
              <a:t>best</a:t>
            </a:r>
            <a:r>
              <a:rPr lang="en-US" dirty="0" smtClean="0">
                <a:latin typeface="Garamond" panose="02020404030301010803" pitchFamily="18" charset="0"/>
              </a:rPr>
              <a:t> theory</a:t>
            </a:r>
            <a:r>
              <a:rPr lang="el-GR" dirty="0" smtClean="0">
                <a:latin typeface="Garamond" panose="02020404030301010803" pitchFamily="18" charset="0"/>
              </a:rPr>
              <a:t>                                                 </a:t>
            </a:r>
            <a:r>
              <a:rPr lang="en-US" dirty="0" smtClean="0">
                <a:latin typeface="Garamond" panose="02020404030301010803" pitchFamily="18" charset="0"/>
              </a:rPr>
              <a:t>  </a:t>
            </a:r>
            <a:r>
              <a:rPr lang="el-GR" dirty="0" smtClean="0">
                <a:latin typeface="Garamond" panose="02020404030301010803" pitchFamily="18" charset="0"/>
              </a:rPr>
              <a:t>      </a:t>
            </a:r>
            <a:r>
              <a:rPr lang="en-US" sz="1200" dirty="0" smtClean="0">
                <a:latin typeface="Garamond" panose="02020404030301010803" pitchFamily="18" charset="0"/>
              </a:rPr>
              <a:t>Georgios </a:t>
            </a:r>
            <a:r>
              <a:rPr lang="en-US" sz="1200" dirty="0" err="1" smtClean="0">
                <a:latin typeface="Garamond" panose="02020404030301010803" pitchFamily="18" charset="0"/>
              </a:rPr>
              <a:t>Balis</a:t>
            </a:r>
            <a:r>
              <a:rPr lang="en-US" sz="1200" dirty="0" smtClean="0">
                <a:latin typeface="Garamond" panose="02020404030301010803" pitchFamily="18" charset="0"/>
              </a:rPr>
              <a:t> (</a:t>
            </a:r>
            <a:r>
              <a:rPr lang="de-DE" sz="1200" dirty="0" smtClean="0">
                <a:latin typeface="Garamond" panose="02020404030301010803" pitchFamily="18" charset="0"/>
              </a:rPr>
              <a:t>1879</a:t>
            </a:r>
            <a:r>
              <a:rPr lang="en-US" sz="1200" dirty="0" smtClean="0">
                <a:latin typeface="Garamond" panose="02020404030301010803" pitchFamily="18" charset="0"/>
              </a:rPr>
              <a:t>-1957)</a:t>
            </a:r>
            <a:endParaRPr lang="el-GR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809625"/>
            <a:ext cx="1333500" cy="192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924425"/>
            <a:ext cx="10668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el-GR" sz="2400" dirty="0" smtClean="0">
              <a:latin typeface="Garamond" panose="02020404030301010803" pitchFamily="18" charset="0"/>
            </a:endParaRPr>
          </a:p>
          <a:p>
            <a:pPr algn="ctr"/>
            <a:r>
              <a:rPr lang="en-US" sz="2400" b="1" dirty="0">
                <a:latin typeface="Garamond" panose="02020404030301010803" pitchFamily="18" charset="0"/>
              </a:rPr>
              <a:t>Distributive and Corrective </a:t>
            </a:r>
            <a:r>
              <a:rPr lang="en-US" sz="2400" b="1" dirty="0" smtClean="0">
                <a:latin typeface="Garamond" panose="02020404030301010803" pitchFamily="18" charset="0"/>
              </a:rPr>
              <a:t>Justice</a:t>
            </a:r>
            <a:endParaRPr lang="en-US" sz="2400" b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el-GR" sz="2400" b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			I </a:t>
            </a:r>
            <a:r>
              <a:rPr lang="en-US" sz="2400" i="1" dirty="0">
                <a:latin typeface="Garamond" panose="02020404030301010803" pitchFamily="18" charset="0"/>
              </a:rPr>
              <a:t>will tell you about that case. There were two boys, a big boy and a little boy, and the big </a:t>
            </a:r>
            <a:r>
              <a:rPr lang="en-US" sz="2400" i="1" dirty="0" smtClean="0">
                <a:latin typeface="Garamond" panose="02020404030301010803" pitchFamily="18" charset="0"/>
              </a:rPr>
              <a:t>				boy’s </a:t>
            </a:r>
            <a:r>
              <a:rPr lang="en-US" sz="2400" i="1" dirty="0">
                <a:latin typeface="Garamond" panose="02020404030301010803" pitchFamily="18" charset="0"/>
              </a:rPr>
              <a:t>coat was small and the small boy’s coat was huge. So the big boy stripped the little boy </a:t>
            </a:r>
            <a:r>
              <a:rPr lang="en-US" sz="2400" i="1" dirty="0" smtClean="0">
                <a:latin typeface="Garamond" panose="02020404030301010803" pitchFamily="18" charset="0"/>
              </a:rPr>
              <a:t>			and </a:t>
            </a:r>
            <a:r>
              <a:rPr lang="en-US" sz="2400" i="1" dirty="0">
                <a:latin typeface="Garamond" panose="02020404030301010803" pitchFamily="18" charset="0"/>
              </a:rPr>
              <a:t>gave him his own small coat, while he put on the big one himself. Now in giving </a:t>
            </a:r>
            <a:r>
              <a:rPr lang="en-US" sz="2400" i="1" dirty="0" smtClean="0">
                <a:latin typeface="Garamond" panose="02020404030301010803" pitchFamily="18" charset="0"/>
              </a:rPr>
              <a:t>				judgment </a:t>
            </a:r>
            <a:r>
              <a:rPr lang="en-US" sz="2400" i="1" dirty="0">
                <a:latin typeface="Garamond" panose="02020404030301010803" pitchFamily="18" charset="0"/>
              </a:rPr>
              <a:t>I decided that it was better for both parties that each should have the coat that </a:t>
            </a:r>
            <a:r>
              <a:rPr lang="en-US" sz="2400" i="1" dirty="0" smtClean="0">
                <a:latin typeface="Garamond" panose="02020404030301010803" pitchFamily="18" charset="0"/>
              </a:rPr>
              <a:t>				fitted </a:t>
            </a:r>
            <a:r>
              <a:rPr lang="en-US" sz="2400" i="1" dirty="0">
                <a:latin typeface="Garamond" panose="02020404030301010803" pitchFamily="18" charset="0"/>
              </a:rPr>
              <a:t>him best. But I never got any further in my sentence, because the master thrashed me </a:t>
            </a:r>
            <a:r>
              <a:rPr lang="en-US" sz="2400" i="1" dirty="0" smtClean="0">
                <a:latin typeface="Garamond" panose="02020404030301010803" pitchFamily="18" charset="0"/>
              </a:rPr>
              <a:t>				here</a:t>
            </a:r>
            <a:r>
              <a:rPr lang="en-US" sz="2400" i="1" dirty="0">
                <a:latin typeface="Garamond" panose="02020404030301010803" pitchFamily="18" charset="0"/>
              </a:rPr>
              <a:t>, and said that the verdict would have been excellent if I had been appointed to say what </a:t>
            </a:r>
            <a:r>
              <a:rPr lang="en-US" sz="2400" i="1" dirty="0" smtClean="0">
                <a:latin typeface="Garamond" panose="02020404030301010803" pitchFamily="18" charset="0"/>
              </a:rPr>
              <a:t>			fitted </a:t>
            </a:r>
            <a:r>
              <a:rPr lang="en-US" sz="2400" i="1" dirty="0">
                <a:latin typeface="Garamond" panose="02020404030301010803" pitchFamily="18" charset="0"/>
              </a:rPr>
              <a:t>and what did not, but I had been called in to decide to whom the coat belonged, and </a:t>
            </a:r>
            <a:r>
              <a:rPr lang="en-US" sz="2400" i="1" dirty="0" smtClean="0">
                <a:latin typeface="Garamond" panose="02020404030301010803" pitchFamily="18" charset="0"/>
              </a:rPr>
              <a:t>				the </a:t>
            </a:r>
            <a:r>
              <a:rPr lang="en-US" sz="2400" i="1" dirty="0">
                <a:latin typeface="Garamond" panose="02020404030301010803" pitchFamily="18" charset="0"/>
              </a:rPr>
              <a:t>point to consider was, who had a right to it: Was he who took a thing by violence to keep </a:t>
            </a:r>
            <a:r>
              <a:rPr lang="en-US" sz="2400" i="1" dirty="0" smtClean="0">
                <a:latin typeface="Garamond" panose="02020404030301010803" pitchFamily="18" charset="0"/>
              </a:rPr>
              <a:t>			it</a:t>
            </a:r>
            <a:r>
              <a:rPr lang="en-US" sz="2400" i="1" dirty="0">
                <a:latin typeface="Garamond" panose="02020404030301010803" pitchFamily="18" charset="0"/>
              </a:rPr>
              <a:t>, or he who had had it made and bought it for his own? And the master taught me that </a:t>
            </a:r>
            <a:r>
              <a:rPr lang="en-US" sz="2400" i="1" dirty="0" smtClean="0">
                <a:latin typeface="Garamond" panose="02020404030301010803" pitchFamily="18" charset="0"/>
              </a:rPr>
              <a:t>				what </a:t>
            </a:r>
            <a:r>
              <a:rPr lang="en-US" sz="2400" i="1" dirty="0">
                <a:latin typeface="Garamond" panose="02020404030301010803" pitchFamily="18" charset="0"/>
              </a:rPr>
              <a:t>is lawful is just and what is in the teeth of law is based on violence, and therefore, he </a:t>
            </a:r>
            <a:r>
              <a:rPr lang="en-US" sz="2400" i="1" dirty="0" smtClean="0">
                <a:latin typeface="Garamond" panose="02020404030301010803" pitchFamily="18" charset="0"/>
              </a:rPr>
              <a:t>				said</a:t>
            </a:r>
            <a:r>
              <a:rPr lang="en-US" sz="2400" i="1" dirty="0">
                <a:latin typeface="Garamond" panose="02020404030301010803" pitchFamily="18" charset="0"/>
              </a:rPr>
              <a:t>, the judge must always see that his verdict tallies with the </a:t>
            </a:r>
            <a:r>
              <a:rPr lang="en-US" sz="2400" i="1" dirty="0" smtClean="0">
                <a:latin typeface="Garamond" panose="02020404030301010803" pitchFamily="18" charset="0"/>
              </a:rPr>
              <a:t>law</a:t>
            </a:r>
            <a:endParaRPr lang="el-GR" sz="2400" i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  </a:t>
            </a:r>
            <a:endParaRPr lang="el-GR" sz="2400" i="1" dirty="0">
              <a:latin typeface="Garamond" panose="02020404030301010803" pitchFamily="18" charset="0"/>
            </a:endParaRPr>
          </a:p>
          <a:p>
            <a:pPr marL="0" indent="0" algn="r">
              <a:buNone/>
            </a:pP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400175"/>
            <a:ext cx="2436876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•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distributive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justice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G</a:t>
            </a:r>
            <a:r>
              <a:rPr lang="en-US" sz="1600" i="1" dirty="0">
                <a:solidFill>
                  <a:prstClr val="black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G</a:t>
            </a:r>
            <a:r>
              <a:rPr lang="en-US" sz="16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B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G</a:t>
            </a:r>
            <a:r>
              <a:rPr lang="en-US" sz="16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C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— =  —  =  —                                                      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C</a:t>
            </a:r>
            <a:r>
              <a:rPr lang="en-US" sz="16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C</a:t>
            </a:r>
            <a:r>
              <a:rPr lang="en-US" sz="16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B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C</a:t>
            </a:r>
            <a:r>
              <a:rPr lang="en-US" sz="16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C</a:t>
            </a:r>
            <a:endParaRPr lang="en-US" sz="1600" i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                                                           </a:t>
            </a:r>
            <a:endParaRPr lang="en-US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G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: the dividable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good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C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: the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criterion (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needs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contribution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etc.)                                                             </a:t>
            </a:r>
            <a:endParaRPr lang="en-US" sz="2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Amy,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Bob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Carol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the receivers</a:t>
            </a: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33" y="1266840"/>
            <a:ext cx="2312861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18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latin typeface="Garamond" panose="02020404030301010803" pitchFamily="18" charset="0"/>
              </a:rPr>
              <a:t>corrective</a:t>
            </a:r>
            <a:r>
              <a:rPr lang="en-US" sz="2400" dirty="0" smtClean="0">
                <a:latin typeface="Garamond" panose="02020404030301010803" pitchFamily="18" charset="0"/>
              </a:rPr>
              <a:t> (or </a:t>
            </a:r>
            <a:r>
              <a:rPr lang="en-US" sz="2400" i="1" dirty="0" smtClean="0">
                <a:latin typeface="Garamond" panose="02020404030301010803" pitchFamily="18" charset="0"/>
              </a:rPr>
              <a:t>non</a:t>
            </a:r>
            <a:r>
              <a:rPr lang="en-US" sz="2400" dirty="0" smtClean="0">
                <a:latin typeface="Garamond" panose="02020404030301010803" pitchFamily="18" charset="0"/>
              </a:rPr>
              <a:t>-distributive) justice </a:t>
            </a:r>
          </a:p>
          <a:p>
            <a:pPr algn="ctr"/>
            <a:endParaRPr lang="en-US" sz="2400" dirty="0" smtClean="0">
              <a:latin typeface="Garamond" panose="02020404030301010803" pitchFamily="18" charset="0"/>
            </a:endParaRPr>
          </a:p>
          <a:p>
            <a:pPr algn="ctr"/>
            <a:endParaRPr lang="en-US" sz="2400" dirty="0">
              <a:latin typeface="Garamond" panose="02020404030301010803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9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Amy 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←→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Bob     Carol </a:t>
            </a:r>
            <a:endParaRPr lang="en-US" sz="2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t</a:t>
            </a:r>
            <a:r>
              <a:rPr lang="en-US" sz="16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1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…10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…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10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…10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t</a:t>
            </a:r>
            <a:r>
              <a:rPr lang="en-US" sz="1600" i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r>
              <a:rPr lang="en-US" sz="16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…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08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→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…1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…10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t</a:t>
            </a:r>
            <a:r>
              <a:rPr lang="en-US" sz="1600" i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3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…10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← 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…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10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…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10</a:t>
            </a:r>
            <a:endParaRPr lang="en-US" sz="24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t</a:t>
            </a:r>
            <a:r>
              <a:rPr lang="en-US" sz="1600" i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4</a:t>
            </a:r>
            <a:r>
              <a:rPr lang="en-US" sz="16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…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08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→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…1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…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10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t</a:t>
            </a:r>
            <a:r>
              <a:rPr lang="en-US" sz="1600" i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5</a:t>
            </a:r>
            <a:r>
              <a:rPr lang="en-US" sz="16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…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1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0 ← 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…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08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…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10</a:t>
            </a:r>
          </a:p>
          <a:p>
            <a:pPr marL="0" indent="0">
              <a:buNone/>
            </a:pP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458" y="1422888"/>
            <a:ext cx="231058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53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25000" lnSpcReduction="20000"/>
          </a:bodyPr>
          <a:lstStyle/>
          <a:p>
            <a:pPr algn="ctr"/>
            <a:endParaRPr lang="el-GR" sz="2400" dirty="0" smtClean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9600" i="1" dirty="0" smtClean="0">
                <a:latin typeface="Garamond" panose="02020404030301010803" pitchFamily="18" charset="0"/>
              </a:rPr>
              <a:t>stereotypes</a:t>
            </a:r>
          </a:p>
          <a:p>
            <a:pPr marL="0" indent="0" algn="ctr">
              <a:buNone/>
            </a:pPr>
            <a:r>
              <a:rPr lang="en-US" sz="9600" b="1" i="1" dirty="0" smtClean="0">
                <a:latin typeface="Garamond" panose="02020404030301010803" pitchFamily="18" charset="0"/>
              </a:rPr>
              <a:t>           ancient ethics                                              </a:t>
            </a:r>
            <a:r>
              <a:rPr lang="en-US" sz="9600" b="1" dirty="0" smtClean="0">
                <a:latin typeface="Garamond" panose="02020404030301010803" pitchFamily="18" charset="0"/>
              </a:rPr>
              <a:t>                         </a:t>
            </a:r>
            <a:r>
              <a:rPr lang="en-US" sz="9600" b="1" i="1" dirty="0" smtClean="0">
                <a:latin typeface="Garamond" panose="02020404030301010803" pitchFamily="18" charset="0"/>
              </a:rPr>
              <a:t>modern morality</a:t>
            </a:r>
          </a:p>
          <a:p>
            <a:pPr marL="0" indent="0" algn="ctr">
              <a:buNone/>
            </a:pPr>
            <a:r>
              <a:rPr lang="en-US" sz="9600" i="1" dirty="0" smtClean="0">
                <a:latin typeface="Garamond" panose="02020404030301010803" pitchFamily="18" charset="0"/>
              </a:rPr>
              <a:t>(a) basic question</a:t>
            </a:r>
            <a:endParaRPr lang="en-US" sz="9600" i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9600" dirty="0" smtClean="0">
                <a:latin typeface="Garamond" panose="02020404030301010803" pitchFamily="18" charset="0"/>
              </a:rPr>
              <a:t>	What </a:t>
            </a:r>
            <a:r>
              <a:rPr lang="en-US" sz="9600" dirty="0">
                <a:latin typeface="Garamond" panose="02020404030301010803" pitchFamily="18" charset="0"/>
              </a:rPr>
              <a:t>is the good life</a:t>
            </a:r>
            <a:r>
              <a:rPr lang="en-US" sz="9600" dirty="0" smtClean="0">
                <a:latin typeface="Garamond" panose="02020404030301010803" pitchFamily="18" charset="0"/>
              </a:rPr>
              <a:t>?                                                                                  What </a:t>
            </a:r>
            <a:r>
              <a:rPr lang="en-US" sz="9600" dirty="0">
                <a:latin typeface="Garamond" panose="02020404030301010803" pitchFamily="18" charset="0"/>
              </a:rPr>
              <a:t>should I do?</a:t>
            </a:r>
          </a:p>
          <a:p>
            <a:pPr marL="0" indent="0">
              <a:buNone/>
            </a:pPr>
            <a:r>
              <a:rPr lang="en-US" sz="9600" dirty="0" smtClean="0">
                <a:latin typeface="Garamond" panose="02020404030301010803" pitchFamily="18" charset="0"/>
              </a:rPr>
              <a:t>	What </a:t>
            </a:r>
            <a:r>
              <a:rPr lang="en-US" sz="9600" dirty="0">
                <a:latin typeface="Garamond" panose="02020404030301010803" pitchFamily="18" charset="0"/>
              </a:rPr>
              <a:t>is happiness and human flourishing? </a:t>
            </a:r>
            <a:endParaRPr lang="en-US" sz="9600" dirty="0" smtClean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9600" i="1" dirty="0" smtClean="0">
                <a:latin typeface="Garamond" panose="02020404030301010803" pitchFamily="18" charset="0"/>
              </a:rPr>
              <a:t>(b) The most important</a:t>
            </a:r>
          </a:p>
          <a:p>
            <a:pPr marL="0" indent="0">
              <a:buNone/>
            </a:pPr>
            <a:r>
              <a:rPr lang="en-US" sz="9600" dirty="0" smtClean="0">
                <a:latin typeface="Garamond" panose="02020404030301010803" pitchFamily="18" charset="0"/>
              </a:rPr>
              <a:t>Personal perfection		                                                                   Universal </a:t>
            </a:r>
            <a:r>
              <a:rPr lang="en-US" sz="9600" dirty="0">
                <a:latin typeface="Garamond" panose="02020404030301010803" pitchFamily="18" charset="0"/>
              </a:rPr>
              <a:t>moral </a:t>
            </a:r>
            <a:r>
              <a:rPr lang="en-US" sz="9600" dirty="0" smtClean="0">
                <a:latin typeface="Garamond" panose="02020404030301010803" pitchFamily="18" charset="0"/>
              </a:rPr>
              <a:t>obligations</a:t>
            </a:r>
            <a:endParaRPr lang="en-US" sz="9600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i="1" dirty="0" smtClean="0">
                <a:latin typeface="Garamond" panose="02020404030301010803" pitchFamily="18" charset="0"/>
              </a:rPr>
              <a:t>(c) The </a:t>
            </a:r>
            <a:r>
              <a:rPr lang="en-US" sz="9600" i="1" dirty="0">
                <a:latin typeface="Garamond" panose="02020404030301010803" pitchFamily="18" charset="0"/>
              </a:rPr>
              <a:t>object </a:t>
            </a:r>
            <a:r>
              <a:rPr lang="en-US" sz="9600" i="1" dirty="0" smtClean="0">
                <a:latin typeface="Garamond" panose="02020404030301010803" pitchFamily="18" charset="0"/>
              </a:rPr>
              <a:t>of concern</a:t>
            </a:r>
            <a:endParaRPr lang="en-US" sz="9600" i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9600" dirty="0" smtClean="0">
                <a:latin typeface="Garamond" panose="02020404030301010803" pitchFamily="18" charset="0"/>
              </a:rPr>
              <a:t>	Virtuous man                                                                                   Actions </a:t>
            </a:r>
            <a:r>
              <a:rPr lang="en-US" sz="9600" dirty="0">
                <a:latin typeface="Garamond" panose="02020404030301010803" pitchFamily="18" charset="0"/>
              </a:rPr>
              <a:t>and </a:t>
            </a:r>
            <a:r>
              <a:rPr lang="en-US" sz="9600" dirty="0" smtClean="0">
                <a:latin typeface="Garamond" panose="02020404030301010803" pitchFamily="18" charset="0"/>
              </a:rPr>
              <a:t>consequences</a:t>
            </a:r>
            <a:endParaRPr lang="en-US" sz="96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9600" i="1" dirty="0" smtClean="0">
                <a:latin typeface="Garamond" panose="02020404030301010803" pitchFamily="18" charset="0"/>
              </a:rPr>
              <a:t>(</a:t>
            </a:r>
            <a:r>
              <a:rPr lang="en-US" sz="9600" i="1" dirty="0">
                <a:latin typeface="Garamond" panose="02020404030301010803" pitchFamily="18" charset="0"/>
              </a:rPr>
              <a:t>d</a:t>
            </a:r>
            <a:r>
              <a:rPr lang="en-US" sz="9600" i="1" dirty="0" smtClean="0">
                <a:latin typeface="Garamond" panose="02020404030301010803" pitchFamily="18" charset="0"/>
              </a:rPr>
              <a:t>) The </a:t>
            </a:r>
            <a:r>
              <a:rPr lang="en-US" sz="9600" i="1" dirty="0">
                <a:latin typeface="Garamond" panose="02020404030301010803" pitchFamily="18" charset="0"/>
              </a:rPr>
              <a:t>central </a:t>
            </a:r>
            <a:r>
              <a:rPr lang="en-US" sz="9600" i="1" dirty="0" smtClean="0">
                <a:latin typeface="Garamond" panose="02020404030301010803" pitchFamily="18" charset="0"/>
              </a:rPr>
              <a:t>concepts </a:t>
            </a:r>
            <a:endParaRPr lang="en-US" sz="9600" i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9600" dirty="0" smtClean="0">
                <a:latin typeface="Garamond" panose="02020404030301010803" pitchFamily="18" charset="0"/>
              </a:rPr>
              <a:t>Prudence</a:t>
            </a:r>
            <a:r>
              <a:rPr lang="en-US" sz="9600" dirty="0">
                <a:latin typeface="Garamond" panose="02020404030301010803" pitchFamily="18" charset="0"/>
              </a:rPr>
              <a:t>, (objective) </a:t>
            </a:r>
            <a:r>
              <a:rPr lang="en-US" sz="9600" dirty="0" smtClean="0">
                <a:latin typeface="Garamond" panose="02020404030301010803" pitchFamily="18" charset="0"/>
              </a:rPr>
              <a:t>good          </a:t>
            </a:r>
            <a:r>
              <a:rPr lang="en-US" sz="9600" dirty="0">
                <a:latin typeface="Garamond" panose="02020404030301010803" pitchFamily="18" charset="0"/>
              </a:rPr>
              <a:t>		</a:t>
            </a:r>
            <a:r>
              <a:rPr lang="en-US" sz="9600" dirty="0" smtClean="0">
                <a:latin typeface="Garamond" panose="02020404030301010803" pitchFamily="18" charset="0"/>
              </a:rPr>
              <a:t>                 	                  Duty </a:t>
            </a:r>
            <a:r>
              <a:rPr lang="en-US" sz="9600" dirty="0">
                <a:latin typeface="Garamond" panose="02020404030301010803" pitchFamily="18" charset="0"/>
              </a:rPr>
              <a:t>(or obligations), right, </a:t>
            </a:r>
            <a:endParaRPr lang="en-US" sz="96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9600" dirty="0">
                <a:latin typeface="Garamond" panose="02020404030301010803" pitchFamily="18" charset="0"/>
              </a:rPr>
              <a:t> </a:t>
            </a:r>
            <a:r>
              <a:rPr lang="en-US" sz="96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(</a:t>
            </a:r>
            <a:r>
              <a:rPr lang="en-US" sz="9600" dirty="0">
                <a:latin typeface="Garamond" panose="02020404030301010803" pitchFamily="18" charset="0"/>
              </a:rPr>
              <a:t>subjective) interest</a:t>
            </a:r>
          </a:p>
          <a:p>
            <a:pPr marL="0" indent="0" algn="ctr">
              <a:buNone/>
            </a:pPr>
            <a:r>
              <a:rPr lang="en-US" sz="9600" i="1" dirty="0" smtClean="0">
                <a:latin typeface="Garamond" panose="02020404030301010803" pitchFamily="18" charset="0"/>
              </a:rPr>
              <a:t>(e) The </a:t>
            </a:r>
            <a:r>
              <a:rPr lang="en-US" sz="9600" i="1" dirty="0">
                <a:latin typeface="Garamond" panose="02020404030301010803" pitchFamily="18" charset="0"/>
              </a:rPr>
              <a:t>goal of human action: </a:t>
            </a:r>
          </a:p>
          <a:p>
            <a:pPr marL="0" indent="0">
              <a:buNone/>
            </a:pPr>
            <a:r>
              <a:rPr lang="en-US" sz="9600" dirty="0" smtClean="0">
                <a:latin typeface="Garamond" panose="02020404030301010803" pitchFamily="18" charset="0"/>
              </a:rPr>
              <a:t>	Objective </a:t>
            </a:r>
            <a:r>
              <a:rPr lang="en-US" sz="9600" dirty="0">
                <a:latin typeface="Garamond" panose="02020404030301010803" pitchFamily="18" charset="0"/>
              </a:rPr>
              <a:t>(happiness</a:t>
            </a:r>
            <a:r>
              <a:rPr lang="en-US" sz="9600" dirty="0" smtClean="0">
                <a:latin typeface="Garamond" panose="02020404030301010803" pitchFamily="18" charset="0"/>
              </a:rPr>
              <a:t>)		                                                 Subjective</a:t>
            </a:r>
            <a:r>
              <a:rPr lang="en-US" sz="9600" dirty="0">
                <a:latin typeface="Garamond" panose="02020404030301010803" pitchFamily="18" charset="0"/>
              </a:rPr>
              <a:t>: No God, No nature</a:t>
            </a:r>
          </a:p>
          <a:p>
            <a:pPr marL="0" indent="0" algn="ctr">
              <a:buNone/>
            </a:pPr>
            <a:r>
              <a:rPr lang="en-US" sz="9600" i="1" dirty="0" smtClean="0">
                <a:latin typeface="Garamond" panose="02020404030301010803" pitchFamily="18" charset="0"/>
              </a:rPr>
              <a:t>(f) Individual-political community /society</a:t>
            </a:r>
          </a:p>
          <a:p>
            <a:pPr marL="0" indent="0">
              <a:buNone/>
            </a:pPr>
            <a:r>
              <a:rPr lang="en-US" sz="9600" dirty="0" smtClean="0">
                <a:latin typeface="Garamond" panose="02020404030301010803" pitchFamily="18" charset="0"/>
              </a:rPr>
              <a:t>Priority of political community: </a:t>
            </a:r>
            <a:r>
              <a:rPr lang="en-US" sz="9600" i="1" dirty="0" smtClean="0">
                <a:latin typeface="Garamond" panose="02020404030301010803" pitchFamily="18" charset="0"/>
              </a:rPr>
              <a:t>status</a:t>
            </a:r>
            <a:r>
              <a:rPr lang="en-US" sz="9600" dirty="0" smtClean="0">
                <a:latin typeface="Garamond" panose="02020404030301010803" pitchFamily="18" charset="0"/>
              </a:rPr>
              <a:t>                                                       Priority of individual: </a:t>
            </a:r>
            <a:r>
              <a:rPr lang="en-US" sz="9600" i="1" dirty="0" smtClean="0">
                <a:latin typeface="Garamond" panose="02020404030301010803" pitchFamily="18" charset="0"/>
              </a:rPr>
              <a:t>contract</a:t>
            </a:r>
            <a:endParaRPr lang="el-GR" sz="9600" i="1" dirty="0"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8052" cy="1327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737" y="0"/>
            <a:ext cx="893263" cy="12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22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l-GR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latin typeface="Garamond" panose="02020404030301010803" pitchFamily="18" charset="0"/>
              </a:rPr>
              <a:t>1</a:t>
            </a:r>
            <a:r>
              <a:rPr lang="en-US" sz="2400" b="1" baseline="30000" dirty="0" smtClean="0">
                <a:latin typeface="Garamond" panose="02020404030301010803" pitchFamily="18" charset="0"/>
              </a:rPr>
              <a:t>st</a:t>
            </a:r>
            <a:r>
              <a:rPr lang="en-US" sz="2400" b="1" dirty="0" smtClean="0">
                <a:latin typeface="Garamond" panose="02020404030301010803" pitchFamily="18" charset="0"/>
              </a:rPr>
              <a:t> Lecture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aramond" panose="02020404030301010803" pitchFamily="18" charset="0"/>
              </a:rPr>
              <a:t>Remarks on the Philosophy of (Private) Law</a:t>
            </a:r>
            <a:endParaRPr lang="el-GR" dirty="0" smtClean="0"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aramond" panose="02020404030301010803" pitchFamily="18" charset="0"/>
              </a:rPr>
              <a:t>A Crisis of Orientation of the (Current) Private Law Doctrines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Garamond" panose="02020404030301010803" pitchFamily="18" charset="0"/>
              </a:rPr>
              <a:t>Distributive and Corrective Justice: Correlativity and Personality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>
                <a:latin typeface="Garamond" panose="02020404030301010803" pitchFamily="18" charset="0"/>
              </a:rPr>
              <a:t>   </a:t>
            </a:r>
            <a:r>
              <a:rPr lang="en-US" i="1" dirty="0" smtClean="0">
                <a:latin typeface="Garamond" panose="02020404030301010803" pitchFamily="18" charset="0"/>
              </a:rPr>
              <a:t>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 smtClean="0">
                <a:latin typeface="Garamond" panose="02020404030301010803" pitchFamily="18" charset="0"/>
              </a:rPr>
              <a:t>   DJ</a:t>
            </a:r>
            <a:r>
              <a:rPr lang="en-US" dirty="0" smtClean="0">
                <a:latin typeface="Garamond" panose="02020404030301010803" pitchFamily="18" charset="0"/>
              </a:rPr>
              <a:t>: </a:t>
            </a:r>
            <a:r>
              <a:rPr lang="en-US" i="1" dirty="0" smtClean="0">
                <a:latin typeface="Garamond" panose="02020404030301010803" pitchFamily="18" charset="0"/>
              </a:rPr>
              <a:t>I </a:t>
            </a:r>
            <a:r>
              <a:rPr lang="en-US" i="1" dirty="0">
                <a:latin typeface="Garamond" panose="02020404030301010803" pitchFamily="18" charset="0"/>
              </a:rPr>
              <a:t>cannot better my </a:t>
            </a:r>
            <a:r>
              <a:rPr lang="en-US" i="1" dirty="0" smtClean="0">
                <a:latin typeface="Garamond" panose="02020404030301010803" pitchFamily="18" charset="0"/>
              </a:rPr>
              <a:t>position without </a:t>
            </a:r>
            <a:r>
              <a:rPr lang="en-US" i="1" dirty="0">
                <a:latin typeface="Garamond" panose="02020404030301010803" pitchFamily="18" charset="0"/>
              </a:rPr>
              <a:t>bettering yours </a:t>
            </a:r>
            <a:r>
              <a:rPr lang="en-US" i="1" dirty="0" smtClean="0">
                <a:latin typeface="Garamond" panose="02020404030301010803" pitchFamily="18" charset="0"/>
              </a:rPr>
              <a:t>position</a:t>
            </a:r>
            <a:r>
              <a:rPr lang="en-US" dirty="0" smtClean="0">
                <a:latin typeface="Garamond" panose="02020404030301010803" pitchFamily="18" charset="0"/>
              </a:rPr>
              <a:t>…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 smtClean="0">
                <a:latin typeface="Garamond" panose="02020404030301010803" pitchFamily="18" charset="0"/>
              </a:rPr>
              <a:t>   CJ</a:t>
            </a:r>
            <a:r>
              <a:rPr lang="en-US" dirty="0" smtClean="0">
                <a:latin typeface="Garamond" panose="02020404030301010803" pitchFamily="18" charset="0"/>
              </a:rPr>
              <a:t>:</a:t>
            </a:r>
            <a:r>
              <a:rPr lang="en-US" i="1" dirty="0" smtClean="0">
                <a:latin typeface="Garamond" panose="02020404030301010803" pitchFamily="18" charset="0"/>
              </a:rPr>
              <a:t> primary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moral and political reasons </a:t>
            </a:r>
            <a:r>
              <a:rPr lang="en-US" dirty="0" smtClean="0">
                <a:latin typeface="Garamond" panose="02020404030301010803" pitchFamily="18" charset="0"/>
              </a:rPr>
              <a:t>for </a:t>
            </a:r>
            <a:r>
              <a:rPr lang="en-US" dirty="0">
                <a:latin typeface="Garamond" panose="02020404030301010803" pitchFamily="18" charset="0"/>
              </a:rPr>
              <a:t>our co-existence as </a:t>
            </a:r>
            <a:r>
              <a:rPr lang="en-US" i="1" dirty="0">
                <a:latin typeface="Garamond" panose="02020404030301010803" pitchFamily="18" charset="0"/>
              </a:rPr>
              <a:t>free</a:t>
            </a:r>
            <a:r>
              <a:rPr lang="en-US" dirty="0">
                <a:latin typeface="Garamond" panose="02020404030301010803" pitchFamily="18" charset="0"/>
              </a:rPr>
              <a:t> and </a:t>
            </a:r>
            <a:r>
              <a:rPr lang="en-US" i="1" dirty="0">
                <a:latin typeface="Garamond" panose="02020404030301010803" pitchFamily="18" charset="0"/>
              </a:rPr>
              <a:t>equal</a:t>
            </a:r>
            <a:r>
              <a:rPr lang="en-US" dirty="0">
                <a:latin typeface="Garamond" panose="02020404030301010803" pitchFamily="18" charset="0"/>
              </a:rPr>
              <a:t> persons</a:t>
            </a:r>
            <a:endParaRPr lang="el-GR" dirty="0" smtClean="0">
              <a:latin typeface="Garamond" panose="02020404030301010803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400" b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2</a:t>
            </a:r>
            <a:r>
              <a:rPr lang="en-US" sz="2400" b="1" baseline="300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nd</a:t>
            </a:r>
            <a:r>
              <a:rPr lang="en-US" sz="2400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Lecture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Legal Order as a Chain Novel: The Priority of Private Law Principles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The Scandal of Original Ownership: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</a:t>
            </a:r>
            <a:r>
              <a:rPr lang="en-US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Locke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an and </a:t>
            </a:r>
            <a:r>
              <a:rPr lang="en-US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Kant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ian Justifications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Nozickean Justice: The Minimal State</a:t>
            </a:r>
            <a:endParaRPr lang="el-GR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103" y="620881"/>
            <a:ext cx="1627773" cy="2042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440" y="4113099"/>
            <a:ext cx="4055898" cy="27449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537" y="4800390"/>
            <a:ext cx="1181691" cy="137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960" y="4800390"/>
            <a:ext cx="960935" cy="13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02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endParaRPr lang="en-US" sz="2400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Garamond" panose="02020404030301010803" pitchFamily="18" charset="0"/>
              </a:rPr>
              <a:t>correlativity </a:t>
            </a:r>
            <a:r>
              <a:rPr lang="en-US" sz="2400" b="1" dirty="0" smtClean="0">
                <a:latin typeface="Garamond" panose="02020404030301010803" pitchFamily="18" charset="0"/>
              </a:rPr>
              <a:t>and personality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</a:t>
            </a:r>
            <a:endParaRPr lang="en-US" sz="2400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 err="1">
                <a:latin typeface="Garamond" panose="02020404030301010803" pitchFamily="18" charset="0"/>
              </a:rPr>
              <a:t>v</a:t>
            </a:r>
            <a:r>
              <a:rPr lang="de-DE" sz="2400" dirty="0" err="1" smtClean="0">
                <a:latin typeface="Garamond" panose="02020404030301010803" pitchFamily="18" charset="0"/>
              </a:rPr>
              <a:t>oluntary</a:t>
            </a:r>
            <a:r>
              <a:rPr lang="de-DE" sz="2400" dirty="0" smtClean="0">
                <a:latin typeface="Garamond" panose="02020404030301010803" pitchFamily="18" charset="0"/>
              </a:rPr>
              <a:t> </a:t>
            </a:r>
            <a:r>
              <a:rPr lang="de-DE" sz="2400" dirty="0" err="1" smtClean="0">
                <a:latin typeface="Garamond" panose="02020404030301010803" pitchFamily="18" charset="0"/>
              </a:rPr>
              <a:t>transaction</a:t>
            </a:r>
            <a:r>
              <a:rPr lang="de-DE" sz="2400" dirty="0" smtClean="0">
                <a:latin typeface="Garamond" panose="02020404030301010803" pitchFamily="18" charset="0"/>
              </a:rPr>
              <a:t> (</a:t>
            </a:r>
            <a:r>
              <a:rPr lang="de-DE" sz="2400" i="1" dirty="0" err="1" smtClean="0">
                <a:latin typeface="Garamond" panose="02020404030301010803" pitchFamily="18" charset="0"/>
              </a:rPr>
              <a:t>synállagma</a:t>
            </a:r>
            <a:r>
              <a:rPr lang="de-DE" sz="2400" dirty="0" smtClean="0">
                <a:latin typeface="Garamond" panose="02020404030301010803" pitchFamily="18" charset="0"/>
              </a:rPr>
              <a:t>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i="1" dirty="0" err="1">
                <a:latin typeface="Garamond" panose="02020404030301010803" pitchFamily="18" charset="0"/>
              </a:rPr>
              <a:t>promise</a:t>
            </a:r>
            <a:r>
              <a:rPr lang="de-DE" sz="2400" i="1" dirty="0">
                <a:latin typeface="Garamond" panose="02020404030301010803" pitchFamily="18" charset="0"/>
              </a:rPr>
              <a:t> </a:t>
            </a:r>
            <a:r>
              <a:rPr lang="de-DE" sz="2400" i="1" dirty="0" smtClean="0">
                <a:latin typeface="Garamond" panose="02020404030301010803" pitchFamily="18" charset="0"/>
              </a:rPr>
              <a:t>= </a:t>
            </a:r>
            <a:r>
              <a:rPr lang="de-DE" sz="2400" i="1" dirty="0" err="1">
                <a:latin typeface="Garamond" panose="02020404030301010803" pitchFamily="18" charset="0"/>
              </a:rPr>
              <a:t>consideration</a:t>
            </a:r>
            <a:r>
              <a:rPr lang="de-DE" sz="2400" i="1" dirty="0">
                <a:latin typeface="Garamond" panose="02020404030301010803" pitchFamily="18" charset="0"/>
              </a:rPr>
              <a:t> </a:t>
            </a: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i="1" dirty="0" smtClean="0">
                <a:latin typeface="Garamond" panose="02020404030301010803" pitchFamily="18" charset="0"/>
              </a:rPr>
              <a:t>v.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i="1" dirty="0" err="1">
                <a:latin typeface="Garamond" panose="02020404030301010803" pitchFamily="18" charset="0"/>
              </a:rPr>
              <a:t>f</a:t>
            </a:r>
            <a:r>
              <a:rPr lang="de-DE" sz="2400" i="1" dirty="0" err="1" smtClean="0">
                <a:latin typeface="Garamond" panose="02020404030301010803" pitchFamily="18" charset="0"/>
              </a:rPr>
              <a:t>reedom</a:t>
            </a:r>
            <a:r>
              <a:rPr lang="de-DE" sz="2400" i="1" dirty="0" smtClean="0">
                <a:latin typeface="Garamond" panose="02020404030301010803" pitchFamily="18" charset="0"/>
              </a:rPr>
              <a:t> of </a:t>
            </a:r>
            <a:r>
              <a:rPr lang="de-DE" sz="2400" i="1" dirty="0" err="1" smtClean="0">
                <a:latin typeface="Garamond" panose="02020404030301010803" pitchFamily="18" charset="0"/>
              </a:rPr>
              <a:t>transactions</a:t>
            </a: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 err="1" smtClean="0">
                <a:latin typeface="Garamond" panose="02020404030301010803" pitchFamily="18" charset="0"/>
              </a:rPr>
              <a:t>consent</a:t>
            </a:r>
            <a:endParaRPr lang="de-DE" sz="24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jus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(a) </a:t>
            </a:r>
            <a:r>
              <a:rPr lang="en-US" sz="2400" i="1" dirty="0" smtClean="0">
                <a:latin typeface="Garamond" panose="02020404030301010803" pitchFamily="18" charset="0"/>
              </a:rPr>
              <a:t>right </a:t>
            </a:r>
            <a:r>
              <a:rPr lang="en-US" sz="2400" dirty="0" smtClean="0">
                <a:latin typeface="Garamond" panose="02020404030301010803" pitchFamily="18" charset="0"/>
              </a:rPr>
              <a:t>(moral power)</a:t>
            </a:r>
            <a:endParaRPr lang="en-US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(b) </a:t>
            </a:r>
            <a:r>
              <a:rPr lang="en-US" sz="2400" i="1" dirty="0" smtClean="0">
                <a:latin typeface="Garamond" panose="02020404030301010803" pitchFamily="18" charset="0"/>
              </a:rPr>
              <a:t>objective</a:t>
            </a:r>
            <a:r>
              <a:rPr lang="en-US" sz="2400" dirty="0" smtClean="0">
                <a:latin typeface="Garamond" panose="02020404030301010803" pitchFamily="18" charset="0"/>
              </a:rPr>
              <a:t> norm (e.g., the traffic rules) 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527" y="888053"/>
            <a:ext cx="1060796" cy="1329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309" y="3609979"/>
            <a:ext cx="1948815" cy="29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67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2400" i="1" dirty="0" smtClean="0">
                <a:latin typeface="Garamond" panose="02020404030301010803" pitchFamily="18" charset="0"/>
              </a:rPr>
              <a:t>a </a:t>
            </a:r>
            <a:r>
              <a:rPr lang="de-DE" sz="2400" i="1" dirty="0" err="1">
                <a:latin typeface="Garamond" panose="02020404030301010803" pitchFamily="18" charset="0"/>
              </a:rPr>
              <a:t>trust</a:t>
            </a:r>
            <a:r>
              <a:rPr lang="de-DE" sz="2400" i="1" dirty="0">
                <a:latin typeface="Garamond" panose="02020404030301010803" pitchFamily="18" charset="0"/>
              </a:rPr>
              <a:t> </a:t>
            </a:r>
            <a:r>
              <a:rPr lang="de-DE" sz="2400" i="1" dirty="0" err="1" smtClean="0">
                <a:latin typeface="Garamond" panose="02020404030301010803" pitchFamily="18" charset="0"/>
              </a:rPr>
              <a:t>relationship</a:t>
            </a: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i="1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i="1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 smtClean="0">
                <a:latin typeface="Garamond" panose="02020404030301010803" pitchFamily="18" charset="0"/>
              </a:rPr>
              <a:t>                                                                  Amy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←→ </a:t>
            </a:r>
            <a:r>
              <a:rPr lang="de-DE" sz="2400" dirty="0" smtClean="0">
                <a:latin typeface="Garamond" panose="02020404030301010803" pitchFamily="18" charset="0"/>
              </a:rPr>
              <a:t>Bob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latin typeface="Garamond" panose="02020404030301010803" pitchFamily="18" charset="0"/>
              </a:rPr>
              <a:t> </a:t>
            </a:r>
            <a:r>
              <a:rPr lang="de-DE" sz="2400" dirty="0" smtClean="0">
                <a:latin typeface="Garamond" panose="02020404030301010803" pitchFamily="18" charset="0"/>
              </a:rPr>
              <a:t>                          a </a:t>
            </a:r>
            <a:r>
              <a:rPr lang="de-DE" sz="2400" i="1" dirty="0" err="1" smtClean="0">
                <a:latin typeface="Garamond" panose="02020404030301010803" pitchFamily="18" charset="0"/>
              </a:rPr>
              <a:t>constitutional</a:t>
            </a:r>
            <a:r>
              <a:rPr lang="de-DE" sz="2400" dirty="0" smtClean="0">
                <a:latin typeface="Garamond" panose="02020404030301010803" pitchFamily="18" charset="0"/>
              </a:rPr>
              <a:t> </a:t>
            </a:r>
            <a:r>
              <a:rPr lang="de-DE" sz="2400" dirty="0" err="1" smtClean="0">
                <a:latin typeface="Garamond" panose="02020404030301010803" pitchFamily="18" charset="0"/>
              </a:rPr>
              <a:t>right</a:t>
            </a:r>
            <a:r>
              <a:rPr lang="de-DE" sz="2400" dirty="0" smtClean="0">
                <a:latin typeface="Garamond" panose="02020404030301010803" pitchFamily="18" charset="0"/>
              </a:rPr>
              <a:t> to </a:t>
            </a:r>
            <a:r>
              <a:rPr lang="de-DE" sz="2400" dirty="0" err="1" smtClean="0">
                <a:latin typeface="Garamond" panose="02020404030301010803" pitchFamily="18" charset="0"/>
              </a:rPr>
              <a:t>abortion</a:t>
            </a:r>
            <a:endParaRPr lang="de-DE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latin typeface="Garamond" panose="02020404030301010803" pitchFamily="18" charset="0"/>
              </a:rPr>
              <a:t> </a:t>
            </a:r>
            <a:r>
              <a:rPr lang="de-DE" sz="2400" dirty="0" smtClean="0">
                <a:latin typeface="Garamond" panose="02020404030301010803" pitchFamily="18" charset="0"/>
              </a:rPr>
              <a:t>                                                                </a:t>
            </a:r>
            <a:r>
              <a:rPr lang="de-DE" sz="2400" i="1" dirty="0" err="1" smtClean="0">
                <a:latin typeface="Garamond" panose="02020404030301010803" pitchFamily="18" charset="0"/>
              </a:rPr>
              <a:t>liberty</a:t>
            </a: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 smtClean="0">
                <a:latin typeface="Garamond" panose="02020404030301010803" pitchFamily="18" charset="0"/>
              </a:rPr>
              <a:t>                                                                                    </a:t>
            </a:r>
            <a:r>
              <a:rPr lang="de-DE" sz="2400" i="1" dirty="0" err="1" smtClean="0">
                <a:latin typeface="Garamond" panose="02020404030301010803" pitchFamily="18" charset="0"/>
              </a:rPr>
              <a:t>conscientious</a:t>
            </a:r>
            <a:r>
              <a:rPr lang="de-DE" sz="2400" i="1" dirty="0" smtClean="0">
                <a:latin typeface="Garamond" panose="02020404030301010803" pitchFamily="18" charset="0"/>
              </a:rPr>
              <a:t> </a:t>
            </a:r>
            <a:r>
              <a:rPr lang="de-DE" sz="2400" i="1" dirty="0" err="1" smtClean="0">
                <a:latin typeface="Garamond" panose="02020404030301010803" pitchFamily="18" charset="0"/>
              </a:rPr>
              <a:t>objection</a:t>
            </a: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latin typeface="Garamond" panose="02020404030301010803" pitchFamily="18" charset="0"/>
              </a:rPr>
              <a:t> </a:t>
            </a:r>
            <a:r>
              <a:rPr lang="de-DE" sz="2400" dirty="0" smtClean="0">
                <a:latin typeface="Garamond" panose="02020404030301010803" pitchFamily="18" charset="0"/>
              </a:rPr>
              <a:t>                                                                 </a:t>
            </a:r>
            <a:r>
              <a:rPr lang="de-DE" sz="2400" i="1" dirty="0" smtClean="0">
                <a:latin typeface="Garamond" panose="02020404030301010803" pitchFamily="18" charset="0"/>
              </a:rPr>
              <a:t>claim</a:t>
            </a:r>
            <a:r>
              <a:rPr lang="de-DE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←→ </a:t>
            </a:r>
            <a:r>
              <a:rPr lang="de-DE" sz="2400" i="1" dirty="0" err="1" smtClean="0">
                <a:latin typeface="Garamond" panose="02020404030301010803" pitchFamily="18" charset="0"/>
              </a:rPr>
              <a:t>obligation</a:t>
            </a: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latin typeface="Garamond" panose="02020404030301010803" pitchFamily="18" charset="0"/>
              </a:rPr>
              <a:t> </a:t>
            </a:r>
            <a:r>
              <a:rPr lang="de-DE" sz="2400" dirty="0" smtClean="0">
                <a:latin typeface="Garamond" panose="02020404030301010803" pitchFamily="18" charset="0"/>
              </a:rPr>
              <a:t>                                                                           </a:t>
            </a:r>
            <a:r>
              <a:rPr lang="de-DE" sz="2400" dirty="0" err="1" smtClean="0">
                <a:latin typeface="Garamond" panose="02020404030301010803" pitchFamily="18" charset="0"/>
              </a:rPr>
              <a:t>life</a:t>
            </a:r>
            <a:endParaRPr lang="de-DE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latin typeface="Garamond" panose="02020404030301010803" pitchFamily="18" charset="0"/>
              </a:rPr>
              <a:t> </a:t>
            </a:r>
            <a:r>
              <a:rPr lang="de-DE" sz="2400" dirty="0" smtClean="0">
                <a:latin typeface="Garamond" panose="02020404030301010803" pitchFamily="18" charset="0"/>
              </a:rPr>
              <a:t>                                                                           </a:t>
            </a:r>
            <a:r>
              <a:rPr lang="de-DE" sz="2400" dirty="0" err="1" smtClean="0">
                <a:latin typeface="Garamond" panose="02020404030301010803" pitchFamily="18" charset="0"/>
              </a:rPr>
              <a:t>health</a:t>
            </a:r>
            <a:endParaRPr lang="de-DE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 smtClean="0">
                <a:latin typeface="Garamond" panose="02020404030301010803" pitchFamily="18" charset="0"/>
              </a:rPr>
              <a:t>                                                                    </a:t>
            </a:r>
            <a:r>
              <a:rPr lang="de-DE" sz="2400" i="1" dirty="0" smtClean="0">
                <a:latin typeface="Garamond" panose="02020404030301010803" pitchFamily="18" charset="0"/>
              </a:rPr>
              <a:t>1%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4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de-DE" sz="2400" i="1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l-GR" sz="2400" i="1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012" y="1028700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98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7913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 a typology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                                                </a:t>
            </a:r>
            <a:r>
              <a:rPr lang="en-US" sz="2400" dirty="0" smtClean="0">
                <a:latin typeface="Garamond" panose="02020404030301010803" pitchFamily="18" charset="0"/>
              </a:rPr>
              <a:t>Amy</a:t>
            </a:r>
            <a:r>
              <a:rPr lang="en-US" sz="2400" i="1" dirty="0" smtClean="0">
                <a:latin typeface="Garamond" panose="02020404030301010803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←→</a:t>
            </a:r>
            <a:r>
              <a:rPr lang="en-US" sz="2400" i="1" dirty="0" smtClean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Bob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                                                </a:t>
            </a:r>
            <a:r>
              <a:rPr lang="en-US" sz="2400" i="1" dirty="0" smtClean="0">
                <a:latin typeface="Garamond" panose="02020404030301010803" pitchFamily="18" charset="0"/>
              </a:rPr>
              <a:t>Carol     </a:t>
            </a:r>
            <a:r>
              <a:rPr lang="en-US" sz="2400" i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→</a:t>
            </a:r>
            <a:r>
              <a:rPr lang="en-US" sz="2400" i="1" dirty="0" smtClean="0">
                <a:latin typeface="Garamond" panose="02020404030301010803" pitchFamily="18" charset="0"/>
              </a:rPr>
              <a:t> </a:t>
            </a:r>
            <a:r>
              <a:rPr lang="en-US" sz="2400" dirty="0">
                <a:latin typeface="Garamond" panose="02020404030301010803" pitchFamily="18" charset="0"/>
              </a:rPr>
              <a:t>? </a:t>
            </a:r>
            <a:r>
              <a:rPr lang="en-US" sz="2400" dirty="0" smtClean="0">
                <a:latin typeface="Garamond" panose="02020404030301010803" pitchFamily="18" charset="0"/>
              </a:rPr>
              <a:t>(the </a:t>
            </a:r>
            <a:r>
              <a:rPr lang="en-US" sz="2400" i="1" dirty="0">
                <a:latin typeface="Garamond" panose="02020404030301010803" pitchFamily="18" charset="0"/>
              </a:rPr>
              <a:t>Perruche a</a:t>
            </a:r>
            <a:r>
              <a:rPr lang="en-US" sz="2400" i="1" dirty="0" smtClean="0">
                <a:latin typeface="Garamond" panose="02020404030301010803" pitchFamily="18" charset="0"/>
              </a:rPr>
              <a:t>ffair)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                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                  Wesley </a:t>
            </a:r>
            <a:r>
              <a:rPr lang="en-US" sz="1600" dirty="0">
                <a:latin typeface="Garamond" panose="02020404030301010803" pitchFamily="18" charset="0"/>
              </a:rPr>
              <a:t>Newcomb </a:t>
            </a:r>
            <a:r>
              <a:rPr lang="en-US" sz="1600" dirty="0" smtClean="0">
                <a:latin typeface="Garamond" panose="02020404030301010803" pitchFamily="18" charset="0"/>
              </a:rPr>
              <a:t>Hohfeld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               (1879-1918)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/>
            <a:endParaRPr lang="en-US" sz="2400" i="1" dirty="0">
              <a:latin typeface="Garamond" panose="02020404030301010803" pitchFamily="18" charset="0"/>
            </a:endParaRPr>
          </a:p>
          <a:p>
            <a:pPr algn="ctr"/>
            <a:endParaRPr lang="en-US" sz="2400" i="1" dirty="0" smtClean="0">
              <a:latin typeface="Garamond" panose="02020404030301010803" pitchFamily="18" charset="0"/>
            </a:endParaRPr>
          </a:p>
          <a:p>
            <a:pPr algn="ctr"/>
            <a:endParaRPr lang="en-US" sz="2400" i="1" dirty="0" smtClean="0">
              <a:latin typeface="Garamond" panose="02020404030301010803" pitchFamily="18" charset="0"/>
            </a:endParaRPr>
          </a:p>
          <a:p>
            <a:pPr algn="ctr"/>
            <a:endParaRPr lang="en-US" sz="2400" i="1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el-GR" sz="2400" i="1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52" y="1199417"/>
            <a:ext cx="8614395" cy="1853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697" y="3436143"/>
            <a:ext cx="1438275" cy="1485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27" y="3395662"/>
            <a:ext cx="320067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91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12106275" cy="68580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trolley problems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natural duties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not </a:t>
            </a:r>
            <a:r>
              <a:rPr lang="en-US" sz="2400" dirty="0" smtClean="0">
                <a:latin typeface="Garamond" panose="02020404030301010803" pitchFamily="18" charset="0"/>
              </a:rPr>
              <a:t>to </a:t>
            </a:r>
            <a:r>
              <a:rPr lang="en-US" sz="2400" i="1" dirty="0" smtClean="0">
                <a:latin typeface="Garamond" panose="02020404030301010803" pitchFamily="18" charset="0"/>
              </a:rPr>
              <a:t>harm</a:t>
            </a:r>
            <a:r>
              <a:rPr lang="en-US" sz="2400" dirty="0" smtClean="0">
                <a:latin typeface="Garamond" panose="02020404030301010803" pitchFamily="18" charset="0"/>
              </a:rPr>
              <a:t>          and      to </a:t>
            </a:r>
            <a:r>
              <a:rPr lang="en-US" sz="2400" i="1" dirty="0" smtClean="0">
                <a:latin typeface="Garamond" panose="02020404030301010803" pitchFamily="18" charset="0"/>
              </a:rPr>
              <a:t>help</a:t>
            </a:r>
            <a:r>
              <a:rPr lang="en-US" sz="2400" dirty="0" smtClean="0">
                <a:latin typeface="Garamond" panose="02020404030301010803" pitchFamily="18" charset="0"/>
              </a:rPr>
              <a:t> others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     negative                     positive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priority of </a:t>
            </a:r>
            <a:r>
              <a:rPr lang="en-US" sz="2400" i="1" dirty="0" smtClean="0">
                <a:latin typeface="Garamond" panose="02020404030301010803" pitchFamily="18" charset="0"/>
              </a:rPr>
              <a:t>negative</a:t>
            </a:r>
            <a:r>
              <a:rPr lang="en-US" sz="2400" dirty="0" smtClean="0">
                <a:latin typeface="Garamond" panose="02020404030301010803" pitchFamily="18" charset="0"/>
              </a:rPr>
              <a:t> duties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 </a:t>
            </a:r>
            <a:r>
              <a:rPr lang="en-US" sz="2400" i="1" dirty="0" smtClean="0">
                <a:latin typeface="Garamond" panose="02020404030301010803" pitchFamily="18" charset="0"/>
              </a:rPr>
              <a:t>ought </a:t>
            </a:r>
            <a:r>
              <a:rPr lang="en-US" sz="2400" i="1" dirty="0">
                <a:latin typeface="Garamond" panose="02020404030301010803" pitchFamily="18" charset="0"/>
              </a:rPr>
              <a:t>implies can </a:t>
            </a:r>
            <a:endParaRPr lang="en-US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each </a:t>
            </a:r>
            <a:r>
              <a:rPr lang="en-US" sz="2400" i="1" dirty="0">
                <a:latin typeface="Garamond" panose="02020404030301010803" pitchFamily="18" charset="0"/>
              </a:rPr>
              <a:t>counts for </a:t>
            </a:r>
            <a:r>
              <a:rPr lang="en-US" sz="2400" i="1" dirty="0" smtClean="0">
                <a:latin typeface="Garamond" panose="02020404030301010803" pitchFamily="18" charset="0"/>
              </a:rPr>
              <a:t>one, more </a:t>
            </a:r>
            <a:r>
              <a:rPr lang="en-US" sz="2400" i="1" dirty="0">
                <a:latin typeface="Garamond" panose="02020404030301010803" pitchFamily="18" charset="0"/>
              </a:rPr>
              <a:t>count for more</a:t>
            </a:r>
            <a:endParaRPr lang="en-US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special</a:t>
            </a:r>
            <a:r>
              <a:rPr lang="en-US" sz="2400" dirty="0" smtClean="0">
                <a:latin typeface="Garamond" panose="02020404030301010803" pitchFamily="18" charset="0"/>
              </a:rPr>
              <a:t> reasons? 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l-GR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41" y="394758"/>
            <a:ext cx="3848100" cy="3409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440" y="4848225"/>
            <a:ext cx="1853184" cy="185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83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sz="2400" i="1" dirty="0" smtClean="0">
                <a:latin typeface="Garamond" panose="02020404030301010803" pitchFamily="18" charset="0"/>
              </a:rPr>
              <a:t>Toronto’s School</a:t>
            </a:r>
          </a:p>
          <a:p>
            <a:pPr marL="0" indent="0" algn="ctr">
              <a:buNone/>
            </a:pPr>
            <a:endParaRPr lang="el-GR" sz="2400" i="1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16" y="1420752"/>
            <a:ext cx="7185368" cy="45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latin typeface="Garamond" panose="02020404030301010803" pitchFamily="18" charset="0"/>
              </a:rPr>
              <a:t>Some Remarks on the Philosophy of (Private) Law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a motto: 			         “It </a:t>
            </a:r>
            <a:r>
              <a:rPr lang="en-US" sz="2400" dirty="0">
                <a:latin typeface="Garamond" panose="02020404030301010803" pitchFamily="18" charset="0"/>
              </a:rPr>
              <a:t>is easy to kill a subject by demanding too much of it early on; 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</a:t>
            </a:r>
            <a:r>
              <a:rPr lang="en-US" sz="2400" dirty="0" smtClean="0">
                <a:latin typeface="Garamond" panose="02020404030301010803" pitchFamily="18" charset="0"/>
              </a:rPr>
              <a:t>		      a </a:t>
            </a:r>
            <a:r>
              <a:rPr lang="en-US" sz="2400" dirty="0">
                <a:latin typeface="Garamond" panose="02020404030301010803" pitchFamily="18" charset="0"/>
              </a:rPr>
              <a:t>subject needs to </a:t>
            </a:r>
            <a:r>
              <a:rPr lang="en-US" sz="2400" dirty="0" smtClean="0">
                <a:latin typeface="Garamond" panose="02020404030301010803" pitchFamily="18" charset="0"/>
              </a:rPr>
              <a:t>be guided </a:t>
            </a:r>
            <a:r>
              <a:rPr lang="en-US" sz="2400" dirty="0">
                <a:latin typeface="Garamond" panose="02020404030301010803" pitchFamily="18" charset="0"/>
              </a:rPr>
              <a:t>by big </a:t>
            </a:r>
            <a:r>
              <a:rPr lang="en-US" sz="2400" dirty="0" smtClean="0">
                <a:latin typeface="Garamond" panose="02020404030301010803" pitchFamily="18" charset="0"/>
              </a:rPr>
              <a:t>intuitive ideas</a:t>
            </a:r>
            <a:r>
              <a:rPr lang="en-US" sz="2400" dirty="0">
                <a:latin typeface="Garamond" panose="02020404030301010803" pitchFamily="18" charset="0"/>
              </a:rPr>
              <a:t>, particularly at the start</a:t>
            </a:r>
            <a:r>
              <a:rPr lang="en-US" sz="2400" dirty="0" smtClean="0">
                <a:latin typeface="Garamond" panose="02020404030301010803" pitchFamily="18" charset="0"/>
              </a:rPr>
              <a:t>...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</a:t>
            </a:r>
            <a:r>
              <a:rPr lang="en-US" sz="2400" dirty="0" smtClean="0">
                <a:latin typeface="Garamond" panose="02020404030301010803" pitchFamily="18" charset="0"/>
              </a:rPr>
              <a:t>		     		     It </a:t>
            </a:r>
            <a:r>
              <a:rPr lang="en-US" sz="2400" dirty="0">
                <a:latin typeface="Garamond" panose="02020404030301010803" pitchFamily="18" charset="0"/>
              </a:rPr>
              <a:t>is a delusion to think that </a:t>
            </a:r>
            <a:r>
              <a:rPr lang="en-US" sz="2400" dirty="0" smtClean="0">
                <a:latin typeface="Garamond" panose="02020404030301010803" pitchFamily="18" charset="0"/>
              </a:rPr>
              <a:t>rigorous analysis </a:t>
            </a:r>
            <a:r>
              <a:rPr lang="en-US" sz="2400" dirty="0">
                <a:latin typeface="Garamond" panose="02020404030301010803" pitchFamily="18" charset="0"/>
              </a:rPr>
              <a:t>in a small </a:t>
            </a:r>
            <a:r>
              <a:rPr lang="en-US" sz="2400" dirty="0" smtClean="0">
                <a:latin typeface="Garamond" panose="02020404030301010803" pitchFamily="18" charset="0"/>
              </a:rPr>
              <a:t>area 					      		        unguided </a:t>
            </a:r>
            <a:r>
              <a:rPr lang="en-US" sz="2400" dirty="0">
                <a:latin typeface="Garamond" panose="02020404030301010803" pitchFamily="18" charset="0"/>
              </a:rPr>
              <a:t>by </a:t>
            </a:r>
            <a:r>
              <a:rPr lang="en-US" sz="2400" dirty="0" smtClean="0">
                <a:latin typeface="Garamond" panose="02020404030301010803" pitchFamily="18" charset="0"/>
              </a:rPr>
              <a:t>a large </a:t>
            </a:r>
            <a:r>
              <a:rPr lang="en-US" sz="2400" dirty="0">
                <a:latin typeface="Garamond" panose="02020404030301010803" pitchFamily="18" charset="0"/>
              </a:rPr>
              <a:t>idea is of much value. 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</a:t>
            </a:r>
            <a:r>
              <a:rPr lang="en-US" sz="2400" dirty="0" smtClean="0">
                <a:latin typeface="Garamond" panose="02020404030301010803" pitchFamily="18" charset="0"/>
              </a:rPr>
              <a:t>				          One </a:t>
            </a:r>
            <a:r>
              <a:rPr lang="en-US" sz="2400" dirty="0">
                <a:latin typeface="Garamond" panose="02020404030301010803" pitchFamily="18" charset="0"/>
              </a:rPr>
              <a:t>does not understand even </a:t>
            </a:r>
            <a:r>
              <a:rPr lang="en-US" sz="2400" dirty="0" smtClean="0">
                <a:latin typeface="Garamond" panose="02020404030301010803" pitchFamily="18" charset="0"/>
              </a:rPr>
              <a:t>a small </a:t>
            </a:r>
            <a:r>
              <a:rPr lang="en-US" sz="2400" dirty="0">
                <a:latin typeface="Garamond" panose="02020404030301010803" pitchFamily="18" charset="0"/>
              </a:rPr>
              <a:t>thing in this </a:t>
            </a:r>
            <a:r>
              <a:rPr lang="en-US" sz="2400" dirty="0" smtClean="0">
                <a:latin typeface="Garamond" panose="02020404030301010803" pitchFamily="18" charset="0"/>
              </a:rPr>
              <a:t>way” </a:t>
            </a:r>
          </a:p>
          <a:p>
            <a:pPr marL="45720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Garamond" panose="02020404030301010803" pitchFamily="18" charset="0"/>
              </a:rPr>
              <a:t>                                                      (John </a:t>
            </a:r>
            <a:r>
              <a:rPr lang="en-US" dirty="0">
                <a:latin typeface="Garamond" panose="02020404030301010803" pitchFamily="18" charset="0"/>
              </a:rPr>
              <a:t>Rawls, 1964, to students in his moral philosophy </a:t>
            </a:r>
            <a:r>
              <a:rPr lang="en-US" dirty="0" smtClean="0">
                <a:latin typeface="Garamond" panose="02020404030301010803" pitchFamily="18" charset="0"/>
              </a:rPr>
              <a:t>course)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i="1" dirty="0" smtClean="0">
                <a:latin typeface="Garamond" panose="02020404030301010803" pitchFamily="18" charset="0"/>
              </a:rPr>
              <a:t>two conceptions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(1) philosophy of law as a </a:t>
            </a:r>
            <a:r>
              <a:rPr lang="en-US" sz="2400" i="1" dirty="0" smtClean="0">
                <a:latin typeface="Garamond" panose="02020404030301010803" pitchFamily="18" charset="0"/>
              </a:rPr>
              <a:t>subfield</a:t>
            </a:r>
            <a:r>
              <a:rPr lang="en-US" sz="2400" dirty="0" smtClean="0">
                <a:latin typeface="Garamond" panose="02020404030301010803" pitchFamily="18" charset="0"/>
              </a:rPr>
              <a:t> or as </a:t>
            </a:r>
            <a:r>
              <a:rPr lang="en-US" sz="2400" i="1" dirty="0" smtClean="0">
                <a:latin typeface="Garamond" panose="02020404030301010803" pitchFamily="18" charset="0"/>
              </a:rPr>
              <a:t>applied</a:t>
            </a:r>
            <a:r>
              <a:rPr lang="en-US" sz="2400" dirty="0" smtClean="0">
                <a:latin typeface="Garamond" panose="02020404030301010803" pitchFamily="18" charset="0"/>
              </a:rPr>
              <a:t> moral and political philosophy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but </a:t>
            </a:r>
            <a:r>
              <a:rPr lang="en-US" sz="2400" dirty="0">
                <a:latin typeface="Garamond" panose="02020404030301010803" pitchFamily="18" charset="0"/>
              </a:rPr>
              <a:t>what if law = the moral and political </a:t>
            </a:r>
            <a:r>
              <a:rPr lang="en-US" sz="2400" i="1" dirty="0">
                <a:latin typeface="Garamond" panose="02020404030301010803" pitchFamily="18" charset="0"/>
              </a:rPr>
              <a:t>reasons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i="1" dirty="0">
                <a:latin typeface="Garamond" panose="02020404030301010803" pitchFamily="18" charset="0"/>
              </a:rPr>
              <a:t>justifying</a:t>
            </a:r>
            <a:r>
              <a:rPr lang="en-US" sz="2400" dirty="0">
                <a:latin typeface="Garamond" panose="02020404030301010803" pitchFamily="18" charset="0"/>
              </a:rPr>
              <a:t> public coercion?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law = </a:t>
            </a:r>
            <a:r>
              <a:rPr lang="en-US" sz="2400" i="1" dirty="0" smtClean="0">
                <a:latin typeface="Garamond" panose="02020404030301010803" pitchFamily="18" charset="0"/>
              </a:rPr>
              <a:t>moral maximum </a:t>
            </a:r>
            <a:r>
              <a:rPr lang="en-US" sz="2400" dirty="0" smtClean="0">
                <a:latin typeface="Garamond" panose="02020404030301010803" pitchFamily="18" charset="0"/>
              </a:rPr>
              <a:t>in regard to public </a:t>
            </a:r>
            <a:r>
              <a:rPr lang="en-US" sz="2400" i="1" dirty="0" smtClean="0">
                <a:latin typeface="Garamond" panose="02020404030301010803" pitchFamily="18" charset="0"/>
              </a:rPr>
              <a:t>coercion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                                                                     minimum                            </a:t>
            </a:r>
            <a:r>
              <a:rPr lang="en-US" sz="2400" dirty="0" smtClean="0">
                <a:latin typeface="Garamond" panose="02020404030301010803" pitchFamily="18" charset="0"/>
              </a:rPr>
              <a:t>its </a:t>
            </a:r>
            <a:r>
              <a:rPr lang="en-US" sz="2400" i="1" dirty="0" smtClean="0">
                <a:latin typeface="Garamond" panose="02020404030301010803" pitchFamily="18" charset="0"/>
              </a:rPr>
              <a:t>contents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               a “compulsory moralism”? </a:t>
            </a:r>
            <a:endParaRPr lang="en-US" sz="2400" dirty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philosophy of law as an elementary </a:t>
            </a:r>
            <a:r>
              <a:rPr lang="en-US" sz="2400" i="1" dirty="0" smtClean="0">
                <a:latin typeface="Garamond" panose="02020404030301010803" pitchFamily="18" charset="0"/>
              </a:rPr>
              <a:t>part</a:t>
            </a:r>
            <a:r>
              <a:rPr lang="en-US" sz="2400" dirty="0" smtClean="0">
                <a:latin typeface="Garamond" panose="02020404030301010803" pitchFamily="18" charset="0"/>
              </a:rPr>
              <a:t> or </a:t>
            </a:r>
            <a:r>
              <a:rPr lang="en-US" sz="2400" i="1" dirty="0" smtClean="0">
                <a:latin typeface="Garamond" panose="02020404030301010803" pitchFamily="18" charset="0"/>
              </a:rPr>
              <a:t>aspect</a:t>
            </a:r>
            <a:r>
              <a:rPr lang="en-US" sz="2400" dirty="0" smtClean="0">
                <a:latin typeface="Garamond" panose="02020404030301010803" pitchFamily="18" charset="0"/>
              </a:rPr>
              <a:t> of moral and political philosophy</a:t>
            </a: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146"/>
            <a:ext cx="2355056" cy="226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(2) philosophy of law as a </a:t>
            </a:r>
            <a:r>
              <a:rPr lang="en-US" sz="2400" i="1" dirty="0" smtClean="0">
                <a:latin typeface="Garamond" panose="02020404030301010803" pitchFamily="18" charset="0"/>
              </a:rPr>
              <a:t>foundation</a:t>
            </a:r>
            <a:r>
              <a:rPr lang="en-US" sz="2400" dirty="0" smtClean="0">
                <a:latin typeface="Garamond" panose="02020404030301010803" pitchFamily="18" charset="0"/>
              </a:rPr>
              <a:t> of an entire discipline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</a:t>
            </a:r>
            <a:r>
              <a:rPr lang="en-US" sz="2400" dirty="0" smtClean="0">
                <a:latin typeface="Garamond" panose="02020404030301010803" pitchFamily="18" charset="0"/>
              </a:rPr>
              <a:t>or </a:t>
            </a:r>
            <a:r>
              <a:rPr lang="en-US" sz="2400" dirty="0">
                <a:latin typeface="Garamond" panose="02020404030301010803" pitchFamily="18" charset="0"/>
              </a:rPr>
              <a:t>as a </a:t>
            </a:r>
            <a:r>
              <a:rPr lang="en-US" sz="2400" i="1" dirty="0">
                <a:latin typeface="Garamond" panose="02020404030301010803" pitchFamily="18" charset="0"/>
              </a:rPr>
              <a:t>moral</a:t>
            </a:r>
            <a:r>
              <a:rPr lang="en-US" sz="2400" dirty="0">
                <a:latin typeface="Garamond" panose="02020404030301010803" pitchFamily="18" charset="0"/>
              </a:rPr>
              <a:t> (“Euclidean”) </a:t>
            </a:r>
            <a:r>
              <a:rPr lang="en-US" sz="2400" i="1" dirty="0">
                <a:latin typeface="Garamond" panose="02020404030301010803" pitchFamily="18" charset="0"/>
              </a:rPr>
              <a:t>geometry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	</a:t>
            </a:r>
            <a:endParaRPr lang="en-US" sz="2400" i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	</a:t>
            </a:r>
            <a:r>
              <a:rPr lang="en-US" sz="2400" i="1" dirty="0" smtClean="0">
                <a:latin typeface="Garamond" panose="02020404030301010803" pitchFamily="18" charset="0"/>
              </a:rPr>
              <a:t>juris prudentia est vera philosophia…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but:</a:t>
            </a:r>
            <a:r>
              <a:rPr lang="en-US" sz="2400" i="1" dirty="0">
                <a:latin typeface="Garamond" panose="02020404030301010803" pitchFamily="18" charset="0"/>
              </a:rPr>
              <a:t>	</a:t>
            </a:r>
            <a:endParaRPr lang="en-US" sz="2400" dirty="0" smtClean="0"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i="1" dirty="0" smtClean="0">
                <a:latin typeface="Garamond" panose="02020404030301010803" pitchFamily="18" charset="0"/>
              </a:rPr>
              <a:t>no first principles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i="1" dirty="0">
                <a:latin typeface="Garamond" panose="02020404030301010803" pitchFamily="18" charset="0"/>
              </a:rPr>
              <a:t>n</a:t>
            </a:r>
            <a:r>
              <a:rPr lang="en-US" i="1" dirty="0" smtClean="0">
                <a:latin typeface="Garamond" panose="02020404030301010803" pitchFamily="18" charset="0"/>
              </a:rPr>
              <a:t>o last words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philosophy of law </a:t>
            </a:r>
            <a:r>
              <a:rPr lang="en-US" sz="2400" i="1" dirty="0" smtClean="0">
                <a:latin typeface="Garamond" panose="02020404030301010803" pitchFamily="18" charset="0"/>
              </a:rPr>
              <a:t>in mediis rebus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	</a:t>
            </a:r>
            <a:r>
              <a:rPr lang="en-US" sz="2400" i="1" dirty="0" smtClean="0">
                <a:latin typeface="Garamond" panose="02020404030301010803" pitchFamily="18" charset="0"/>
              </a:rPr>
              <a:t>		</a:t>
            </a:r>
            <a:r>
              <a:rPr lang="en-US" sz="2400" dirty="0" smtClean="0">
                <a:latin typeface="Garamond" panose="02020404030301010803" pitchFamily="18" charset="0"/>
              </a:rPr>
              <a:t>(a) </a:t>
            </a:r>
            <a:r>
              <a:rPr lang="en-US" sz="2400" i="1" dirty="0" smtClean="0">
                <a:latin typeface="Garamond" panose="02020404030301010803" pitchFamily="18" charset="0"/>
              </a:rPr>
              <a:t>no abstraction </a:t>
            </a:r>
            <a:r>
              <a:rPr lang="en-US" sz="2400" dirty="0" smtClean="0">
                <a:latin typeface="Garamond" panose="02020404030301010803" pitchFamily="18" charset="0"/>
              </a:rPr>
              <a:t>for philosophy’s sake</a:t>
            </a:r>
            <a:endParaRPr lang="en-US" sz="2400" i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	</a:t>
            </a:r>
            <a:r>
              <a:rPr lang="en-US" sz="2400" i="1" dirty="0" smtClean="0">
                <a:latin typeface="Garamond" panose="02020404030301010803" pitchFamily="18" charset="0"/>
              </a:rPr>
              <a:t>		</a:t>
            </a:r>
            <a:r>
              <a:rPr lang="en-US" sz="2400" dirty="0" smtClean="0">
                <a:latin typeface="Garamond" panose="02020404030301010803" pitchFamily="18" charset="0"/>
              </a:rPr>
              <a:t>(b) the </a:t>
            </a:r>
            <a:r>
              <a:rPr lang="en-US" sz="2400" i="1" dirty="0" smtClean="0">
                <a:latin typeface="Garamond" panose="02020404030301010803" pitchFamily="18" charset="0"/>
              </a:rPr>
              <a:t>deeper</a:t>
            </a:r>
            <a:r>
              <a:rPr lang="en-US" sz="2400" dirty="0" smtClean="0">
                <a:latin typeface="Garamond" panose="02020404030301010803" pitchFamily="18" charset="0"/>
              </a:rPr>
              <a:t> the legal </a:t>
            </a:r>
            <a:r>
              <a:rPr lang="en-US" sz="2400" i="1" dirty="0" smtClean="0">
                <a:latin typeface="Garamond" panose="02020404030301010803" pitchFamily="18" charset="0"/>
              </a:rPr>
              <a:t>disagreement</a:t>
            </a:r>
            <a:r>
              <a:rPr lang="en-US" sz="2400" dirty="0" smtClean="0">
                <a:latin typeface="Garamond" panose="02020404030301010803" pitchFamily="18" charset="0"/>
              </a:rPr>
              <a:t>, the </a:t>
            </a:r>
            <a:r>
              <a:rPr lang="en-US" sz="2400" i="1" dirty="0" smtClean="0">
                <a:latin typeface="Garamond" panose="02020404030301010803" pitchFamily="18" charset="0"/>
              </a:rPr>
              <a:t>higher</a:t>
            </a:r>
            <a:r>
              <a:rPr lang="en-US" sz="2400" dirty="0" smtClean="0">
                <a:latin typeface="Garamond" panose="02020404030301010803" pitchFamily="18" charset="0"/>
              </a:rPr>
              <a:t> the philosophical abstraction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	</a:t>
            </a:r>
            <a:r>
              <a:rPr lang="en-US" sz="2400" i="1" dirty="0" smtClean="0">
                <a:latin typeface="Garamond" panose="02020404030301010803" pitchFamily="18" charset="0"/>
              </a:rPr>
              <a:t>		</a:t>
            </a:r>
            <a:r>
              <a:rPr lang="en-US" sz="2400" dirty="0" smtClean="0">
                <a:latin typeface="Garamond" panose="02020404030301010803" pitchFamily="18" charset="0"/>
              </a:rPr>
              <a:t>(c) </a:t>
            </a:r>
            <a:r>
              <a:rPr lang="en-US" sz="2400" i="1" dirty="0" smtClean="0">
                <a:latin typeface="Garamond" panose="02020404030301010803" pitchFamily="18" charset="0"/>
              </a:rPr>
              <a:t>no royal roads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	</a:t>
            </a:r>
            <a:r>
              <a:rPr lang="en-US" sz="2400" i="1" dirty="0" smtClean="0">
                <a:latin typeface="Garamond" panose="02020404030301010803" pitchFamily="18" charset="0"/>
              </a:rPr>
              <a:t>		</a:t>
            </a:r>
            <a:r>
              <a:rPr lang="en-US" sz="2400" dirty="0" smtClean="0">
                <a:latin typeface="Garamond" panose="02020404030301010803" pitchFamily="18" charset="0"/>
              </a:rPr>
              <a:t>(d) </a:t>
            </a:r>
            <a:r>
              <a:rPr lang="en-US" sz="2400" i="1" dirty="0" smtClean="0">
                <a:latin typeface="Garamond" panose="02020404030301010803" pitchFamily="18" charset="0"/>
              </a:rPr>
              <a:t>reflective</a:t>
            </a:r>
            <a:r>
              <a:rPr lang="en-US" sz="2400" dirty="0" smtClean="0">
                <a:latin typeface="Garamond" panose="02020404030301010803" pitchFamily="18" charset="0"/>
              </a:rPr>
              <a:t> and </a:t>
            </a:r>
            <a:r>
              <a:rPr lang="en-US" sz="2400" i="1" dirty="0" smtClean="0">
                <a:latin typeface="Garamond" panose="02020404030301010803" pitchFamily="18" charset="0"/>
              </a:rPr>
              <a:t>critical </a:t>
            </a:r>
            <a:endParaRPr lang="el-GR" sz="2400" i="1" dirty="0"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825" y="0"/>
            <a:ext cx="40671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5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i="1" dirty="0" smtClean="0">
                <a:latin typeface="Garamond" panose="02020404030301010803" pitchFamily="18" charset="0"/>
              </a:rPr>
              <a:t>disagreeing and </a:t>
            </a:r>
            <a:r>
              <a:rPr lang="en-US" sz="2400" dirty="0" smtClean="0">
                <a:latin typeface="Garamond" panose="02020404030301010803" pitchFamily="18" charset="0"/>
              </a:rPr>
              <a:t>(practical) </a:t>
            </a:r>
            <a:r>
              <a:rPr lang="en-US" sz="2400" b="1" i="1" dirty="0" smtClean="0">
                <a:latin typeface="Garamond" panose="02020404030301010803" pitchFamily="18" charset="0"/>
              </a:rPr>
              <a:t>normativity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 </a:t>
            </a:r>
            <a:r>
              <a:rPr lang="en-US" sz="2400" i="1" dirty="0" smtClean="0">
                <a:latin typeface="Garamond" panose="02020404030301010803" pitchFamily="18" charset="0"/>
              </a:rPr>
              <a:t>  reasons </a:t>
            </a:r>
            <a:r>
              <a:rPr lang="en-US" sz="2400" i="1" dirty="0">
                <a:latin typeface="Garamond" panose="02020404030301010803" pitchFamily="18" charset="0"/>
              </a:rPr>
              <a:t>for </a:t>
            </a:r>
            <a:r>
              <a:rPr lang="en-US" sz="2400" i="1" dirty="0" smtClean="0">
                <a:latin typeface="Garamond" panose="02020404030301010803" pitchFamily="18" charset="0"/>
              </a:rPr>
              <a:t>action</a:t>
            </a:r>
            <a:r>
              <a:rPr lang="en-US" sz="2400" dirty="0" smtClean="0">
                <a:latin typeface="Garamond" panose="02020404030301010803" pitchFamily="18" charset="0"/>
              </a:rPr>
              <a:t>: considerations </a:t>
            </a:r>
            <a:r>
              <a:rPr lang="en-US" sz="2400" dirty="0">
                <a:latin typeface="Garamond" panose="02020404030301010803" pitchFamily="18" charset="0"/>
              </a:rPr>
              <a:t>that counts in favour </a:t>
            </a:r>
            <a:r>
              <a:rPr lang="en-US" sz="2400" dirty="0" smtClean="0">
                <a:latin typeface="Garamond" panose="02020404030301010803" pitchFamily="18" charset="0"/>
              </a:rPr>
              <a:t>of </a:t>
            </a:r>
            <a:r>
              <a:rPr lang="en-US" sz="2400" i="1" dirty="0" smtClean="0">
                <a:latin typeface="Garamond" panose="02020404030301010803" pitchFamily="18" charset="0"/>
              </a:rPr>
              <a:t>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e</a:t>
            </a:r>
            <a:r>
              <a:rPr lang="en-US" sz="2400" dirty="0">
                <a:latin typeface="Garamond" panose="02020404030301010803" pitchFamily="18" charset="0"/>
              </a:rPr>
              <a:t>. g., in a </a:t>
            </a:r>
            <a:r>
              <a:rPr lang="en-US" sz="2400" i="1" dirty="0">
                <a:latin typeface="Garamond" panose="02020404030301010803" pitchFamily="18" charset="0"/>
              </a:rPr>
              <a:t>Burning Hotel </a:t>
            </a:r>
            <a:r>
              <a:rPr lang="en-US" sz="2400" dirty="0">
                <a:latin typeface="Garamond" panose="02020404030301010803" pitchFamily="18" charset="0"/>
              </a:rPr>
              <a:t>case, you will die unless you jump from your </a:t>
            </a:r>
            <a:r>
              <a:rPr lang="en-US" sz="2400" dirty="0" smtClean="0">
                <a:latin typeface="Garamond" panose="02020404030301010803" pitchFamily="18" charset="0"/>
              </a:rPr>
              <a:t>hotel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window into a canal</a:t>
            </a:r>
            <a:r>
              <a:rPr lang="en-US" sz="2400" dirty="0">
                <a:latin typeface="Garamond" panose="02020404030301010803" pitchFamily="18" charset="0"/>
              </a:rPr>
              <a:t>: </a:t>
            </a:r>
            <a:r>
              <a:rPr lang="en-US" sz="2400" i="1" dirty="0" smtClean="0">
                <a:latin typeface="Garamond" panose="02020404030301010803" pitchFamily="18" charset="0"/>
              </a:rPr>
              <a:t>You </a:t>
            </a:r>
            <a:r>
              <a:rPr lang="en-US" sz="2400" i="1" dirty="0">
                <a:latin typeface="Garamond" panose="02020404030301010803" pitchFamily="18" charset="0"/>
              </a:rPr>
              <a:t>ought to jump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</a:t>
            </a:r>
            <a:r>
              <a:rPr lang="en-US" sz="2400" i="1" dirty="0" smtClean="0">
                <a:latin typeface="Garamond" panose="02020404030301010803" pitchFamily="18" charset="0"/>
              </a:rPr>
              <a:t>no subjective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	        “2 </a:t>
            </a:r>
            <a:r>
              <a:rPr lang="en-US" sz="2400" i="1" dirty="0">
                <a:latin typeface="Garamond" panose="02020404030301010803" pitchFamily="18" charset="0"/>
              </a:rPr>
              <a:t>+ 2 = 1</a:t>
            </a:r>
            <a:r>
              <a:rPr lang="en-US" sz="2400" i="1" dirty="0" smtClean="0">
                <a:latin typeface="Garamond" panose="02020404030301010803" pitchFamily="18" charset="0"/>
              </a:rPr>
              <a:t>”</a:t>
            </a:r>
            <a:endParaRPr lang="en-US" sz="2400" i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considered judgments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↑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“borrowed things should be returned to the lender”</a:t>
            </a:r>
            <a:endParaRPr lang="el-GR" sz="24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↓                 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principles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i="1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reflective equilibrium </a:t>
            </a:r>
            <a:r>
              <a:rPr lang="en-US" sz="2400" dirty="0" smtClean="0">
                <a:latin typeface="Garamond" panose="02020404030301010803" pitchFamily="18" charset="0"/>
              </a:rPr>
              <a:t>judgements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</a:t>
            </a:r>
            <a:endParaRPr lang="en-US" sz="2400" i="1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>
                <a:latin typeface="Garamond" panose="02020404030301010803" pitchFamily="18" charset="0"/>
              </a:rPr>
              <a:t>a</a:t>
            </a:r>
            <a:r>
              <a:rPr lang="en-US" sz="2400" i="1" dirty="0" smtClean="0">
                <a:latin typeface="Garamond" panose="02020404030301010803" pitchFamily="18" charset="0"/>
              </a:rPr>
              <a:t> matter of principle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                              </a:t>
            </a:r>
            <a:r>
              <a:rPr lang="en-US" sz="2400" dirty="0" smtClean="0">
                <a:latin typeface="Garamond" panose="02020404030301010803" pitchFamily="18" charset="0"/>
              </a:rPr>
              <a:t>  e. g., you borrow a </a:t>
            </a:r>
            <a:r>
              <a:rPr lang="en-US" sz="2400" dirty="0">
                <a:latin typeface="Garamond" panose="02020404030301010803" pitchFamily="18" charset="0"/>
              </a:rPr>
              <a:t>book from </a:t>
            </a:r>
            <a:r>
              <a:rPr lang="en-US" sz="2400" dirty="0" smtClean="0">
                <a:latin typeface="Garamond" panose="02020404030301010803" pitchFamily="18" charset="0"/>
              </a:rPr>
              <a:t>a friend, and </a:t>
            </a:r>
            <a:r>
              <a:rPr lang="en-US" sz="2400" dirty="0">
                <a:latin typeface="Garamond" panose="02020404030301010803" pitchFamily="18" charset="0"/>
              </a:rPr>
              <a:t>then discover that </a:t>
            </a:r>
            <a:r>
              <a:rPr lang="en-US" sz="2400" dirty="0" smtClean="0">
                <a:latin typeface="Garamond" panose="02020404030301010803" pitchFamily="18" charset="0"/>
              </a:rPr>
              <a:t>it has been stolen from 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public library. You have </a:t>
            </a:r>
            <a:r>
              <a:rPr lang="en-US" sz="2400" i="1" dirty="0">
                <a:latin typeface="Garamond" panose="02020404030301010803" pitchFamily="18" charset="0"/>
              </a:rPr>
              <a:t>no reason at all </a:t>
            </a:r>
            <a:r>
              <a:rPr lang="en-US" sz="2400" dirty="0">
                <a:latin typeface="Garamond" panose="02020404030301010803" pitchFamily="18" charset="0"/>
              </a:rPr>
              <a:t>to return it </a:t>
            </a:r>
            <a:r>
              <a:rPr lang="en-US" sz="2400" dirty="0" smtClean="0">
                <a:latin typeface="Garamond" panose="02020404030301010803" pitchFamily="18" charset="0"/>
              </a:rPr>
              <a:t>to the lender. But, you have a duty to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                            inform him about your rendering the book to the library. The borrower’s initial strong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</a:t>
            </a:r>
            <a:r>
              <a:rPr lang="en-US" sz="2400" dirty="0" smtClean="0">
                <a:latin typeface="Garamond" panose="02020404030301010803" pitchFamily="18" charset="0"/>
              </a:rPr>
              <a:t>	     duty to return the book to the lender is </a:t>
            </a:r>
            <a:r>
              <a:rPr lang="en-US" sz="2400" i="1" dirty="0" smtClean="0">
                <a:latin typeface="Garamond" panose="02020404030301010803" pitchFamily="18" charset="0"/>
              </a:rPr>
              <a:t>substituted</a:t>
            </a:r>
            <a:r>
              <a:rPr lang="en-US" sz="2400" dirty="0" smtClean="0">
                <a:latin typeface="Garamond" panose="02020404030301010803" pitchFamily="18" charset="0"/>
              </a:rPr>
              <a:t> by a weaker duty (just to inform him)</a:t>
            </a:r>
            <a:endParaRPr lang="el-GR" sz="2400" i="1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24" y="0"/>
            <a:ext cx="2246876" cy="281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a </a:t>
            </a:r>
            <a:r>
              <a:rPr lang="en-US" sz="2400" i="1" dirty="0" smtClean="0">
                <a:latin typeface="Garamond" panose="02020404030301010803" pitchFamily="18" charset="0"/>
              </a:rPr>
              <a:t>pure</a:t>
            </a:r>
            <a:r>
              <a:rPr lang="en-US" sz="2400" dirty="0" smtClean="0">
                <a:latin typeface="Garamond" panose="02020404030301010803" pitchFamily="18" charset="0"/>
              </a:rPr>
              <a:t> theory of law (as a counter-example)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norm</a:t>
            </a:r>
            <a:r>
              <a:rPr lang="en-US" sz="2400" dirty="0" smtClean="0">
                <a:latin typeface="Garamond" panose="02020404030301010803" pitchFamily="18" charset="0"/>
              </a:rPr>
              <a:t> as a fundamental concept</a:t>
            </a:r>
          </a:p>
          <a:p>
            <a:pPr lvl="8"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  legal</a:t>
            </a:r>
            <a:r>
              <a:rPr lang="en-US" sz="2400" dirty="0" smtClean="0">
                <a:latin typeface="Garamond" panose="02020404030301010803" pitchFamily="18" charset="0"/>
              </a:rPr>
              <a:t>     and     </a:t>
            </a:r>
            <a:r>
              <a:rPr lang="en-US" sz="2400" i="1" dirty="0" smtClean="0">
                <a:latin typeface="Garamond" panose="02020404030301010803" pitchFamily="18" charset="0"/>
              </a:rPr>
              <a:t>factual</a:t>
            </a:r>
            <a:r>
              <a:rPr lang="en-US" sz="2400" dirty="0" smtClean="0">
                <a:latin typeface="Garamond" panose="02020404030301010803" pitchFamily="18" charset="0"/>
              </a:rPr>
              <a:t> (or empirical)</a:t>
            </a:r>
          </a:p>
          <a:p>
            <a:pPr lvl="8"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validity </a:t>
            </a:r>
            <a:r>
              <a:rPr lang="en-US" sz="2400" dirty="0" smtClean="0">
                <a:latin typeface="Garamond" panose="02020404030301010803" pitchFamily="18" charset="0"/>
              </a:rPr>
              <a:t>  and     </a:t>
            </a:r>
            <a:r>
              <a:rPr lang="en-US" sz="2400" i="1" dirty="0" smtClean="0">
                <a:latin typeface="Garamond" panose="02020404030301010803" pitchFamily="18" charset="0"/>
              </a:rPr>
              <a:t>efficacy</a:t>
            </a:r>
            <a:endParaRPr lang="en-US" sz="24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(yes/no)         (more/less)</a:t>
            </a:r>
            <a:endParaRPr lang="en-US" sz="12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</a:t>
            </a:r>
            <a:r>
              <a:rPr lang="el-GR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basic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norm </a:t>
            </a:r>
            <a:endParaRPr lang="en-US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    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(no positive)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and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moral relativism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a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legal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pyramid                                       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(otherwise infinite regress)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	                  constitution                                                               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a Nazi Constitution</a:t>
            </a:r>
            <a:endParaRPr lang="en-US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	             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laws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as acts of parliament </a:t>
            </a:r>
            <a:r>
              <a:rPr lang="en-US" sz="2400" i="1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etc</a:t>
            </a:r>
            <a:endParaRPr lang="en-US" sz="2400" i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administrative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&amp; judicial acts </a:t>
            </a:r>
            <a:r>
              <a:rPr lang="en-US" sz="2400" i="1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etc</a:t>
            </a:r>
            <a:endParaRPr lang="en-US" sz="2400" i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        </a:t>
            </a:r>
            <a:endParaRPr lang="en-US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595" y="4821766"/>
            <a:ext cx="457240" cy="1548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519" y="483646"/>
            <a:ext cx="1979665" cy="294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 the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impossibility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of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application</a:t>
            </a:r>
            <a:endParaRPr lang="en-US" sz="2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                                   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facts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→ norms</a:t>
            </a:r>
            <a:endParaRPr lang="en-US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normativity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as a matter </a:t>
            </a:r>
            <a:r>
              <a:rPr lang="en-US" sz="2400" smtClean="0">
                <a:solidFill>
                  <a:prstClr val="black"/>
                </a:solidFill>
                <a:latin typeface="Garamond" panose="02020404030301010803" pitchFamily="18" charset="0"/>
              </a:rPr>
              <a:t>of </a:t>
            </a:r>
            <a:r>
              <a:rPr lang="en-US" sz="2400" i="1" smtClean="0">
                <a:solidFill>
                  <a:prstClr val="black"/>
                </a:solidFill>
                <a:latin typeface="Garamond" panose="02020404030301010803" pitchFamily="18" charset="0"/>
              </a:rPr>
              <a:t>decision-making</a:t>
            </a:r>
            <a:endParaRPr lang="en-US" sz="2400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 i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 the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unimportance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 of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interpretation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                          </a:t>
            </a:r>
            <a:r>
              <a:rPr lang="en-US" sz="26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norms </a:t>
            </a:r>
            <a:r>
              <a:rPr lang="en-US" sz="2400" i="1" dirty="0">
                <a:latin typeface="Garamond" panose="02020404030301010803" pitchFamily="18" charset="0"/>
              </a:rPr>
              <a:t>→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facts</a:t>
            </a:r>
            <a:endParaRPr lang="el-GR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                                                          </a:t>
            </a:r>
            <a:r>
              <a:rPr lang="en-US" sz="12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Hans Kelsen (1881-1973)</a:t>
            </a:r>
            <a:endParaRPr lang="el-GR" sz="2600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application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and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interpretation of law as creation of law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                                   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will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(volition)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 and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cognition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the impossibility of a legal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syllogism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:</a:t>
            </a:r>
            <a:endParaRPr lang="en-US" sz="2400" i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(a)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tortfeasors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are liable to pay full reparative damages to those whom they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tortuously injure</a:t>
            </a:r>
            <a:r>
              <a:rPr lang="el-GR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l-GR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(b)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Amy tortuously injured Bob to the tune of</a:t>
            </a:r>
            <a:r>
              <a:rPr lang="el-GR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€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50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(c)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therefore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Amy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is liable to pay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Bob </a:t>
            </a:r>
            <a:r>
              <a:rPr lang="el-GR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€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50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in reparative damages</a:t>
            </a:r>
            <a:endParaRPr lang="en-US" sz="2400" i="1" dirty="0" smtClean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no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priority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of legislation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in private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law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                                                         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       =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a</a:t>
            </a:r>
            <a:r>
              <a:rPr lang="en-US" sz="2400" i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judge-made </a:t>
            </a:r>
            <a:r>
              <a:rPr lang="en-US" sz="2400" dirty="0" smtClean="0">
                <a:solidFill>
                  <a:prstClr val="black"/>
                </a:solidFill>
                <a:latin typeface="Garamond" panose="02020404030301010803" pitchFamily="18" charset="0"/>
              </a:rPr>
              <a:t>law?</a:t>
            </a:r>
            <a:endParaRPr lang="el-GR" sz="24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837" y="724589"/>
            <a:ext cx="126807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common law</a:t>
            </a:r>
            <a:r>
              <a:rPr lang="en-US" sz="2400" dirty="0" smtClean="0">
                <a:latin typeface="Garamond" panose="02020404030301010803" pitchFamily="18" charset="0"/>
              </a:rPr>
              <a:t> as a matter of </a:t>
            </a:r>
            <a:r>
              <a:rPr lang="en-US" sz="2400" i="1" dirty="0" smtClean="0">
                <a:latin typeface="Garamond" panose="02020404030301010803" pitchFamily="18" charset="0"/>
              </a:rPr>
              <a:t>practical wisdom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</a:t>
            </a:r>
            <a:r>
              <a:rPr lang="en-US" sz="2400" dirty="0" smtClean="0">
                <a:latin typeface="Garamond" panose="02020404030301010803" pitchFamily="18" charset="0"/>
              </a:rPr>
              <a:t>	a thought-experiment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</a:t>
            </a:r>
            <a:r>
              <a:rPr lang="en-US" sz="2400" dirty="0" smtClean="0">
                <a:latin typeface="Garamond" panose="02020404030301010803" pitchFamily="18" charset="0"/>
              </a:rPr>
              <a:t>	from the protection of </a:t>
            </a:r>
            <a:r>
              <a:rPr lang="en-US" sz="2400" i="1" dirty="0" smtClean="0">
                <a:latin typeface="Garamond" panose="02020404030301010803" pitchFamily="18" charset="0"/>
              </a:rPr>
              <a:t>ownership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</a:t>
            </a:r>
            <a:r>
              <a:rPr lang="en-US" sz="2400" dirty="0" smtClean="0">
                <a:latin typeface="Garamond" panose="02020404030301010803" pitchFamily="18" charset="0"/>
              </a:rPr>
              <a:t>				               to the protection of </a:t>
            </a:r>
            <a:r>
              <a:rPr lang="en-US" sz="2400" i="1" dirty="0" smtClean="0">
                <a:latin typeface="Garamond" panose="02020404030301010803" pitchFamily="18" charset="0"/>
              </a:rPr>
              <a:t>possession </a:t>
            </a:r>
            <a:endParaRPr lang="en-US" sz="2400" i="1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i="1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i="1" dirty="0" smtClean="0">
                <a:latin typeface="Garamond" panose="02020404030301010803" pitchFamily="18" charset="0"/>
              </a:rPr>
              <a:t>analogical judgment</a:t>
            </a:r>
            <a:r>
              <a:rPr lang="en-US" sz="2400" dirty="0" smtClean="0">
                <a:latin typeface="Garamond" panose="02020404030301010803" pitchFamily="18" charset="0"/>
              </a:rPr>
              <a:t>:</a:t>
            </a:r>
            <a:r>
              <a:rPr lang="en-US" sz="2400" i="1" dirty="0" smtClean="0">
                <a:latin typeface="Garamond" panose="02020404030301010803" pitchFamily="18" charset="0"/>
              </a:rPr>
              <a:t> invention</a:t>
            </a:r>
            <a:r>
              <a:rPr lang="en-US" sz="2400" dirty="0" smtClean="0">
                <a:latin typeface="Garamond" panose="02020404030301010803" pitchFamily="18" charset="0"/>
              </a:rPr>
              <a:t> or </a:t>
            </a:r>
            <a:r>
              <a:rPr lang="en-US" sz="2400" i="1" dirty="0" smtClean="0">
                <a:latin typeface="Garamond" panose="02020404030301010803" pitchFamily="18" charset="0"/>
              </a:rPr>
              <a:t>discovery</a:t>
            </a:r>
            <a:r>
              <a:rPr lang="en-US" sz="2400" dirty="0" smtClean="0">
                <a:latin typeface="Garamond" panose="02020404030301010803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a ridiculous logical syllogism:  </a:t>
            </a:r>
            <a:r>
              <a:rPr lang="en-US" sz="2400" i="1" dirty="0" smtClean="0">
                <a:latin typeface="Garamond" panose="02020404030301010803" pitchFamily="18" charset="0"/>
              </a:rPr>
              <a:t>all </a:t>
            </a:r>
            <a:r>
              <a:rPr lang="en-US" sz="2400" i="1" dirty="0">
                <a:latin typeface="Garamond" panose="02020404030301010803" pitchFamily="18" charset="0"/>
              </a:rPr>
              <a:t>humans are immortal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                                                 Socrates </a:t>
            </a:r>
            <a:r>
              <a:rPr lang="en-US" sz="2400" i="1" dirty="0">
                <a:latin typeface="Garamond" panose="02020404030301010803" pitchFamily="18" charset="0"/>
              </a:rPr>
              <a:t>is human.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                                                 therefore, </a:t>
            </a:r>
            <a:r>
              <a:rPr lang="en-US" sz="2400" i="1" dirty="0">
                <a:latin typeface="Garamond" panose="02020404030301010803" pitchFamily="18" charset="0"/>
              </a:rPr>
              <a:t>Socrates is immortal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Garamond" panose="02020404030301010803" pitchFamily="18" charset="0"/>
              </a:rPr>
              <a:t>an introductory conclusion: </a:t>
            </a:r>
            <a:r>
              <a:rPr lang="en-US" sz="2400" i="1" dirty="0" smtClean="0">
                <a:latin typeface="Garamond" panose="02020404030301010803" pitchFamily="18" charset="0"/>
              </a:rPr>
              <a:t>legal characterization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latin typeface="Garamond" panose="02020404030301010803" pitchFamily="18" charset="0"/>
              </a:rPr>
              <a:t> </a:t>
            </a:r>
            <a:r>
              <a:rPr lang="en-US" sz="2400" i="1" dirty="0" smtClean="0">
                <a:latin typeface="Garamond" panose="02020404030301010803" pitchFamily="18" charset="0"/>
              </a:rPr>
              <a:t>                                              </a:t>
            </a:r>
            <a:r>
              <a:rPr lang="en-US" sz="2400" dirty="0" smtClean="0">
                <a:latin typeface="Garamond" panose="02020404030301010803" pitchFamily="18" charset="0"/>
              </a:rPr>
              <a:t>or the </a:t>
            </a:r>
            <a:r>
              <a:rPr lang="en-US" sz="2400" i="1" dirty="0" smtClean="0">
                <a:latin typeface="Garamond" panose="02020404030301010803" pitchFamily="18" charset="0"/>
              </a:rPr>
              <a:t>priority</a:t>
            </a:r>
            <a:r>
              <a:rPr lang="en-US" sz="2400" dirty="0" smtClean="0">
                <a:latin typeface="Garamond" panose="02020404030301010803" pitchFamily="18" charset="0"/>
              </a:rPr>
              <a:t> of reasons for action over to norms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                                                                                  Bob →← Amy</a:t>
            </a:r>
            <a:endParaRPr lang="en-US" sz="24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                                                Amy parks her car in Bob’s parking </a:t>
            </a:r>
            <a:r>
              <a:rPr lang="en-US" sz="2400" dirty="0" smtClean="0">
                <a:latin typeface="Garamond" panose="02020404030301010803" pitchFamily="18" charset="0"/>
              </a:rPr>
              <a:t>lot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                keeps the keys of the car in her pocket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Garamond" panose="02020404030301010803" pitchFamily="18" charset="0"/>
              </a:rPr>
              <a:t>				</a:t>
            </a:r>
            <a:r>
              <a:rPr lang="en-US" sz="2400" i="1" dirty="0" smtClean="0">
                <a:latin typeface="Garamond" panose="02020404030301010803" pitchFamily="18" charset="0"/>
              </a:rPr>
              <a:t>therefore, a bailment or a hire</a:t>
            </a:r>
            <a:r>
              <a:rPr lang="en-US" sz="2400" dirty="0" smtClean="0">
                <a:latin typeface="Garamond" panose="02020404030301010803" pitchFamily="18" charset="0"/>
              </a:rPr>
              <a:t>?</a:t>
            </a: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5" y="5173789"/>
            <a:ext cx="3000375" cy="16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97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latin typeface="Garamond" panose="02020404030301010803" pitchFamily="18" charset="0"/>
              </a:rPr>
              <a:t>A </a:t>
            </a:r>
            <a:r>
              <a:rPr lang="en-US" sz="2400" b="1" dirty="0">
                <a:latin typeface="Garamond" panose="02020404030301010803" pitchFamily="18" charset="0"/>
              </a:rPr>
              <a:t>Crisis of Orientation of the (Current) Private Law </a:t>
            </a:r>
            <a:r>
              <a:rPr lang="en-US" sz="2400" b="1" dirty="0" smtClean="0">
                <a:latin typeface="Garamond" panose="02020404030301010803" pitchFamily="18" charset="0"/>
              </a:rPr>
              <a:t>Doctrines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b="1" dirty="0">
              <a:latin typeface="Garamond" panose="02020404030301010803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 smtClean="0">
                <a:latin typeface="Garamond" panose="02020404030301010803" pitchFamily="18" charset="0"/>
              </a:rPr>
              <a:t>sociological </a:t>
            </a:r>
            <a:r>
              <a:rPr lang="en-US" sz="2400" dirty="0" smtClean="0">
                <a:latin typeface="Garamond" panose="02020404030301010803" pitchFamily="18" charset="0"/>
              </a:rPr>
              <a:t>jurisprudence</a:t>
            </a:r>
            <a:r>
              <a:rPr lang="en-US" sz="2400" i="1" dirty="0" smtClean="0">
                <a:latin typeface="Garamond" panose="02020404030301010803" pitchFamily="18" charset="0"/>
              </a:rPr>
              <a:t>      v</a:t>
            </a:r>
            <a:r>
              <a:rPr lang="el-GR" sz="2400" i="1" dirty="0" smtClean="0">
                <a:latin typeface="Garamond" panose="02020404030301010803" pitchFamily="18" charset="0"/>
              </a:rPr>
              <a:t>.</a:t>
            </a:r>
            <a:r>
              <a:rPr lang="en-US" sz="2400" i="1" dirty="0" smtClean="0">
                <a:latin typeface="Garamond" panose="02020404030301010803" pitchFamily="18" charset="0"/>
              </a:rPr>
              <a:t>  </a:t>
            </a:r>
            <a:r>
              <a:rPr lang="el-GR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   </a:t>
            </a:r>
            <a:r>
              <a:rPr lang="en-US" sz="2400" i="1" dirty="0" smtClean="0">
                <a:latin typeface="Garamond" panose="02020404030301010803" pitchFamily="18" charset="0"/>
              </a:rPr>
              <a:t>liberal</a:t>
            </a:r>
            <a:r>
              <a:rPr lang="en-US" sz="2400" dirty="0" smtClean="0">
                <a:latin typeface="Garamond" panose="02020404030301010803" pitchFamily="18" charset="0"/>
              </a:rPr>
              <a:t> jurisprudence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                                         </a:t>
            </a:r>
            <a:r>
              <a:rPr lang="de-DE" sz="2400" i="1" dirty="0" err="1" smtClean="0">
                <a:latin typeface="Garamond" panose="02020404030301010803" pitchFamily="18" charset="0"/>
              </a:rPr>
              <a:t>economic</a:t>
            </a:r>
            <a:r>
              <a:rPr lang="de-DE" sz="2400" i="1" dirty="0" smtClean="0">
                <a:latin typeface="Garamond" panose="02020404030301010803" pitchFamily="18" charset="0"/>
              </a:rPr>
              <a:t> </a:t>
            </a:r>
            <a:r>
              <a:rPr lang="de-DE" sz="2400" i="1" dirty="0" err="1">
                <a:latin typeface="Garamond" panose="02020404030301010803" pitchFamily="18" charset="0"/>
              </a:rPr>
              <a:t>analysis</a:t>
            </a:r>
            <a:r>
              <a:rPr lang="de-DE" sz="2400" dirty="0">
                <a:latin typeface="Garamond" panose="02020404030301010803" pitchFamily="18" charset="0"/>
              </a:rPr>
              <a:t> of </a:t>
            </a:r>
            <a:r>
              <a:rPr lang="de-DE" sz="2400" dirty="0" smtClean="0">
                <a:latin typeface="Garamond" panose="02020404030301010803" pitchFamily="18" charset="0"/>
              </a:rPr>
              <a:t>law</a:t>
            </a:r>
            <a:r>
              <a:rPr lang="en-US" sz="2400" dirty="0" smtClean="0">
                <a:latin typeface="Garamond" panose="02020404030301010803" pitchFamily="18" charset="0"/>
              </a:rPr>
              <a:t>              </a:t>
            </a:r>
            <a:r>
              <a:rPr lang="en-US" sz="2400" i="1" dirty="0" smtClean="0">
                <a:latin typeface="Garamond" panose="02020404030301010803" pitchFamily="18" charset="0"/>
              </a:rPr>
              <a:t>corrective justice </a:t>
            </a:r>
            <a:r>
              <a:rPr lang="en-US" sz="2400" dirty="0" smtClean="0">
                <a:latin typeface="Garamond" panose="02020404030301010803" pitchFamily="18" charset="0"/>
              </a:rPr>
              <a:t>theories                                     </a:t>
            </a:r>
            <a:endParaRPr lang="de-DE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 smtClean="0">
                <a:latin typeface="Garamond" panose="02020404030301010803" pitchFamily="18" charset="0"/>
              </a:rPr>
              <a:t>                                         </a:t>
            </a:r>
            <a:r>
              <a:rPr lang="de-DE" sz="2400" i="1" dirty="0" err="1" smtClean="0">
                <a:latin typeface="Garamond" panose="02020404030301010803" pitchFamily="18" charset="0"/>
              </a:rPr>
              <a:t>jurisprudence</a:t>
            </a:r>
            <a:r>
              <a:rPr lang="de-DE" sz="2400" i="1" dirty="0" smtClean="0">
                <a:latin typeface="Garamond" panose="02020404030301010803" pitchFamily="18" charset="0"/>
              </a:rPr>
              <a:t> </a:t>
            </a:r>
            <a:r>
              <a:rPr lang="de-DE" sz="2400" i="1" dirty="0">
                <a:latin typeface="Garamond" panose="02020404030301010803" pitchFamily="18" charset="0"/>
              </a:rPr>
              <a:t>of </a:t>
            </a:r>
            <a:r>
              <a:rPr lang="de-DE" sz="2400" i="1" dirty="0" err="1" smtClean="0">
                <a:latin typeface="Garamond" panose="02020404030301010803" pitchFamily="18" charset="0"/>
              </a:rPr>
              <a:t>interests</a:t>
            </a:r>
            <a:endParaRPr lang="de-DE" sz="2400" i="1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400" dirty="0" smtClean="0">
                <a:latin typeface="Garamond" panose="02020404030301010803" pitchFamily="18" charset="0"/>
              </a:rPr>
              <a:t>Rudolph v. Jhering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 smtClean="0">
                <a:latin typeface="Garamond" panose="02020404030301010803" pitchFamily="18" charset="0"/>
              </a:rPr>
              <a:t>			        </a:t>
            </a:r>
            <a:r>
              <a:rPr lang="de-DE" sz="2400" i="1" dirty="0" smtClean="0">
                <a:latin typeface="Garamond" panose="02020404030301010803" pitchFamily="18" charset="0"/>
              </a:rPr>
              <a:t>v.</a:t>
            </a:r>
            <a:r>
              <a:rPr lang="de-DE" sz="2400" dirty="0" smtClean="0">
                <a:latin typeface="Garamond" panose="02020404030301010803" pitchFamily="18" charset="0"/>
              </a:rPr>
              <a:t> legal </a:t>
            </a:r>
            <a:r>
              <a:rPr lang="de-DE" sz="2400" i="1" dirty="0" err="1" smtClean="0">
                <a:latin typeface="Garamond" panose="02020404030301010803" pitchFamily="18" charset="0"/>
              </a:rPr>
              <a:t>conceptualism</a:t>
            </a:r>
            <a:endParaRPr lang="de-DE" sz="2400" i="1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latin typeface="Garamond" panose="02020404030301010803" pitchFamily="18" charset="0"/>
              </a:rPr>
              <a:t> </a:t>
            </a:r>
            <a:r>
              <a:rPr lang="de-DE" sz="2400" dirty="0" smtClean="0">
                <a:latin typeface="Garamond" panose="02020404030301010803" pitchFamily="18" charset="0"/>
              </a:rPr>
              <a:t>                                           </a:t>
            </a:r>
            <a:r>
              <a:rPr lang="de-DE" sz="2400" i="1" dirty="0" smtClean="0">
                <a:latin typeface="Garamond" panose="02020404030301010803" pitchFamily="18" charset="0"/>
              </a:rPr>
              <a:t>(Begriffsjurisprudenz)</a:t>
            </a:r>
            <a:r>
              <a:rPr lang="de-DE" sz="2400" dirty="0" smtClean="0">
                <a:latin typeface="Garamond" panose="02020404030301010803" pitchFamily="18" charset="0"/>
              </a:rPr>
              <a:t>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latin typeface="Garamond" panose="02020404030301010803" pitchFamily="18" charset="0"/>
              </a:rPr>
              <a:t>	</a:t>
            </a:r>
            <a:r>
              <a:rPr lang="de-DE" sz="2400" dirty="0" smtClean="0">
                <a:latin typeface="Garamond" panose="02020404030301010803" pitchFamily="18" charset="0"/>
              </a:rPr>
              <a:t>					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latin typeface="Garamond" panose="02020404030301010803" pitchFamily="18" charset="0"/>
              </a:rPr>
              <a:t>	</a:t>
            </a:r>
            <a:r>
              <a:rPr lang="de-DE" sz="2400" dirty="0" smtClean="0">
                <a:latin typeface="Garamond" panose="02020404030301010803" pitchFamily="18" charset="0"/>
              </a:rPr>
              <a:t>		                                                         </a:t>
            </a:r>
            <a:r>
              <a:rPr lang="de-DE" sz="1200" dirty="0" smtClean="0">
                <a:latin typeface="Garamond" panose="02020404030301010803" pitchFamily="18" charset="0"/>
              </a:rPr>
              <a:t>(</a:t>
            </a:r>
            <a:r>
              <a:rPr lang="de-DE" sz="1200" dirty="0">
                <a:latin typeface="Garamond" panose="02020404030301010803" pitchFamily="18" charset="0"/>
              </a:rPr>
              <a:t>1818-1892)</a:t>
            </a:r>
            <a:r>
              <a:rPr lang="de-DE" sz="1200" i="1" dirty="0">
                <a:latin typeface="Garamond" panose="02020404030301010803" pitchFamily="18" charset="0"/>
              </a:rPr>
              <a:t> </a:t>
            </a:r>
            <a:endParaRPr lang="de-DE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i="1" dirty="0" smtClean="0">
                <a:latin typeface="Garamond" panose="02020404030301010803" pitchFamily="18" charset="0"/>
              </a:rPr>
              <a:t>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i="1" dirty="0">
                <a:latin typeface="Garamond" panose="02020404030301010803" pitchFamily="18" charset="0"/>
              </a:rPr>
              <a:t> </a:t>
            </a:r>
            <a:r>
              <a:rPr lang="de-DE" sz="2400" i="1" dirty="0" smtClean="0">
                <a:latin typeface="Garamond" panose="02020404030301010803" pitchFamily="18" charset="0"/>
              </a:rPr>
              <a:t>                                             </a:t>
            </a:r>
            <a:r>
              <a:rPr lang="de-DE" sz="2400" i="1" dirty="0" err="1" smtClean="0">
                <a:latin typeface="Garamond" panose="02020404030301010803" pitchFamily="18" charset="0"/>
              </a:rPr>
              <a:t>self</a:t>
            </a:r>
            <a:r>
              <a:rPr lang="de-DE" sz="2400" i="1" dirty="0" smtClean="0">
                <a:latin typeface="Garamond" panose="02020404030301010803" pitchFamily="18" charset="0"/>
              </a:rPr>
              <a:t>-evident </a:t>
            </a:r>
            <a:r>
              <a:rPr lang="de-DE" sz="2400" dirty="0" err="1">
                <a:latin typeface="Garamond" panose="02020404030301010803" pitchFamily="18" charset="0"/>
              </a:rPr>
              <a:t>definitions</a:t>
            </a:r>
            <a:r>
              <a:rPr lang="de-DE" sz="2400" dirty="0">
                <a:latin typeface="Garamond" panose="02020404030301010803" pitchFamily="18" charset="0"/>
              </a:rPr>
              <a:t> and (formal) </a:t>
            </a:r>
            <a:r>
              <a:rPr lang="de-DE" sz="2400" dirty="0" err="1">
                <a:latin typeface="Garamond" panose="02020404030301010803" pitchFamily="18" charset="0"/>
              </a:rPr>
              <a:t>logic</a:t>
            </a:r>
            <a:endParaRPr lang="de-DE" sz="2400" dirty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400" dirty="0" smtClean="0">
                <a:latin typeface="Garamond" panose="02020404030301010803" pitchFamily="18" charset="0"/>
              </a:rPr>
              <a:t>a </a:t>
            </a:r>
            <a:r>
              <a:rPr lang="de-DE" sz="2400" i="1" dirty="0" err="1" smtClean="0">
                <a:latin typeface="Garamond" panose="02020404030301010803" pitchFamily="18" charset="0"/>
              </a:rPr>
              <a:t>methodology</a:t>
            </a:r>
            <a:r>
              <a:rPr lang="de-DE" sz="2400" dirty="0" smtClean="0">
                <a:latin typeface="Garamond" panose="02020404030301010803" pitchFamily="18" charset="0"/>
              </a:rPr>
              <a:t> </a:t>
            </a:r>
            <a:r>
              <a:rPr lang="de-DE" sz="2400" dirty="0" err="1" smtClean="0">
                <a:latin typeface="Garamond" panose="02020404030301010803" pitchFamily="18" charset="0"/>
              </a:rPr>
              <a:t>controversy</a:t>
            </a:r>
            <a:r>
              <a:rPr lang="de-DE" sz="2400" dirty="0" smtClean="0">
                <a:latin typeface="Garamond" panose="02020404030301010803" pitchFamily="18" charset="0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400" dirty="0">
                <a:latin typeface="Garamond" panose="02020404030301010803" pitchFamily="18" charset="0"/>
              </a:rPr>
              <a:t>	</a:t>
            </a:r>
            <a:r>
              <a:rPr lang="de-DE" sz="2400" dirty="0" smtClean="0">
                <a:latin typeface="Garamond" panose="02020404030301010803" pitchFamily="18" charset="0"/>
              </a:rPr>
              <a:t>	   	          </a:t>
            </a:r>
            <a:r>
              <a:rPr lang="de-DE" sz="2400" i="1" dirty="0" err="1" smtClean="0">
                <a:latin typeface="Garamond" panose="02020404030301010803" pitchFamily="18" charset="0"/>
              </a:rPr>
              <a:t>balancing</a:t>
            </a:r>
            <a:r>
              <a:rPr lang="de-DE" sz="2400" dirty="0" smtClean="0">
                <a:latin typeface="Garamond" panose="02020404030301010803" pitchFamily="18" charset="0"/>
              </a:rPr>
              <a:t> of </a:t>
            </a:r>
            <a:r>
              <a:rPr lang="de-DE" sz="2400" dirty="0" err="1" smtClean="0">
                <a:latin typeface="Garamond" panose="02020404030301010803" pitchFamily="18" charset="0"/>
              </a:rPr>
              <a:t>interests</a:t>
            </a:r>
            <a:endParaRPr lang="de-DE" sz="2400" dirty="0" smtClean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400" dirty="0" smtClean="0">
              <a:latin typeface="Garamond" panose="020204040303010108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2400" dirty="0" smtClean="0">
                <a:latin typeface="Garamond" panose="02020404030301010803" pitchFamily="18" charset="0"/>
              </a:rPr>
              <a:t>legal </a:t>
            </a:r>
            <a:r>
              <a:rPr lang="de-DE" sz="2400" dirty="0" err="1" smtClean="0">
                <a:latin typeface="Garamond" panose="02020404030301010803" pitchFamily="18" charset="0"/>
              </a:rPr>
              <a:t>pragmatism</a:t>
            </a:r>
            <a:r>
              <a:rPr lang="de-DE" sz="2400" dirty="0" smtClean="0">
                <a:latin typeface="Garamond" panose="02020404030301010803" pitchFamily="18" charset="0"/>
              </a:rPr>
              <a:t> (</a:t>
            </a:r>
            <a:r>
              <a:rPr lang="de-DE" sz="2400" dirty="0" err="1" smtClean="0">
                <a:latin typeface="Garamond" panose="02020404030301010803" pitchFamily="18" charset="0"/>
              </a:rPr>
              <a:t>or</a:t>
            </a:r>
            <a:r>
              <a:rPr lang="de-DE" sz="2400" dirty="0" smtClean="0">
                <a:latin typeface="Garamond" panose="02020404030301010803" pitchFamily="18" charset="0"/>
              </a:rPr>
              <a:t> </a:t>
            </a:r>
            <a:r>
              <a:rPr lang="de-DE" sz="2400" dirty="0" err="1" smtClean="0">
                <a:latin typeface="Garamond" panose="02020404030301010803" pitchFamily="18" charset="0"/>
              </a:rPr>
              <a:t>realism</a:t>
            </a:r>
            <a:r>
              <a:rPr lang="de-DE" sz="2400" dirty="0" smtClean="0">
                <a:latin typeface="Garamond" panose="02020404030301010803" pitchFamily="18" charset="0"/>
              </a:rPr>
              <a:t>): </a:t>
            </a:r>
            <a:r>
              <a:rPr lang="de-DE" sz="2400" i="1" dirty="0" err="1" smtClean="0">
                <a:latin typeface="Garamond" panose="02020404030301010803" pitchFamily="18" charset="0"/>
              </a:rPr>
              <a:t>interest</a:t>
            </a:r>
            <a:r>
              <a:rPr lang="de-DE" sz="2400" dirty="0" smtClean="0">
                <a:latin typeface="Garamond" panose="02020404030301010803" pitchFamily="18" charset="0"/>
              </a:rPr>
              <a:t> </a:t>
            </a:r>
            <a:r>
              <a:rPr lang="de-DE" sz="2400" dirty="0" err="1">
                <a:latin typeface="Garamond" panose="02020404030301010803" pitchFamily="18" charset="0"/>
              </a:rPr>
              <a:t>as</a:t>
            </a:r>
            <a:r>
              <a:rPr lang="de-DE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a </a:t>
            </a:r>
            <a:r>
              <a:rPr lang="de-DE" sz="2400" dirty="0" err="1" smtClean="0">
                <a:latin typeface="Garamond" panose="02020404030301010803" pitchFamily="18" charset="0"/>
              </a:rPr>
              <a:t>basic</a:t>
            </a:r>
            <a:r>
              <a:rPr lang="de-DE" sz="2400" dirty="0" smtClean="0">
                <a:latin typeface="Garamond" panose="02020404030301010803" pitchFamily="18" charset="0"/>
              </a:rPr>
              <a:t> </a:t>
            </a:r>
            <a:r>
              <a:rPr lang="de-DE" sz="2400" dirty="0" err="1">
                <a:latin typeface="Garamond" panose="02020404030301010803" pitchFamily="18" charset="0"/>
              </a:rPr>
              <a:t>concept</a:t>
            </a:r>
            <a:endParaRPr lang="el-GR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525" y="2400300"/>
            <a:ext cx="123149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5449</TotalTime>
  <Words>1207</Words>
  <Application>Microsoft Office PowerPoint</Application>
  <PresentationFormat>Widescreen</PresentationFormat>
  <Paragraphs>376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Office Theme</vt:lpstr>
      <vt:lpstr>Law School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Philosophy of Law</dc:title>
  <dc:creator>Φίλιππος</dc:creator>
  <cp:lastModifiedBy>Φίλιππος</cp:lastModifiedBy>
  <cp:revision>331</cp:revision>
  <dcterms:created xsi:type="dcterms:W3CDTF">2020-02-08T09:43:36Z</dcterms:created>
  <dcterms:modified xsi:type="dcterms:W3CDTF">2021-11-21T11:55:20Z</dcterms:modified>
</cp:coreProperties>
</file>