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342" r:id="rId3"/>
    <p:sldId id="344" r:id="rId4"/>
    <p:sldId id="345" r:id="rId5"/>
    <p:sldId id="348" r:id="rId6"/>
    <p:sldId id="303" r:id="rId7"/>
    <p:sldId id="350" r:id="rId8"/>
    <p:sldId id="304" r:id="rId9"/>
    <p:sldId id="317" r:id="rId10"/>
    <p:sldId id="351" r:id="rId11"/>
    <p:sldId id="357" r:id="rId12"/>
    <p:sldId id="327" r:id="rId13"/>
    <p:sldId id="318" r:id="rId14"/>
    <p:sldId id="308" r:id="rId15"/>
    <p:sldId id="320" r:id="rId16"/>
    <p:sldId id="323" r:id="rId17"/>
    <p:sldId id="335" r:id="rId18"/>
    <p:sldId id="358" r:id="rId19"/>
    <p:sldId id="360" r:id="rId20"/>
    <p:sldId id="361" r:id="rId21"/>
    <p:sldId id="359" r:id="rId22"/>
    <p:sldId id="332" r:id="rId23"/>
    <p:sldId id="334" r:id="rId24"/>
    <p:sldId id="333" r:id="rId25"/>
    <p:sldId id="315" r:id="rId26"/>
    <p:sldId id="309" r:id="rId27"/>
    <p:sldId id="301" r:id="rId28"/>
    <p:sldId id="314" r:id="rId29"/>
    <p:sldId id="280" r:id="rId30"/>
    <p:sldId id="329" r:id="rId31"/>
  </p:sldIdLst>
  <p:sldSz cx="9144000" cy="6858000" type="screen4x3"/>
  <p:notesSz cx="6858000" cy="9144000"/>
  <p:embeddedFontLst>
    <p:embeddedFont>
      <p:font typeface="MS Mincho" pitchFamily="49" charset="-128"/>
      <p:regular r:id="rId34"/>
    </p:embeddedFont>
  </p:embeddedFontLst>
  <p:defaultTextStyle>
    <a:defPPr>
      <a:defRPr lang="en-GB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accent2"/>
      </a:buClr>
      <a:buChar char="•"/>
      <a:defRPr sz="2400" kern="1200">
        <a:solidFill>
          <a:schemeClr val="accent2"/>
        </a:solidFill>
        <a:latin typeface="Arial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2"/>
      </a:buClr>
      <a:buChar char="•"/>
      <a:defRPr sz="2400" kern="1200">
        <a:solidFill>
          <a:schemeClr val="accent2"/>
        </a:solidFill>
        <a:latin typeface="Arial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2"/>
      </a:buClr>
      <a:buChar char="•"/>
      <a:defRPr sz="2400" kern="1200">
        <a:solidFill>
          <a:schemeClr val="accent2"/>
        </a:solidFill>
        <a:latin typeface="Arial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2"/>
      </a:buClr>
      <a:buChar char="•"/>
      <a:defRPr sz="2400" kern="1200">
        <a:solidFill>
          <a:schemeClr val="accent2"/>
        </a:solidFill>
        <a:latin typeface="Arial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2"/>
      </a:buClr>
      <a:buChar char="•"/>
      <a:defRPr sz="2400" kern="1200">
        <a:solidFill>
          <a:schemeClr val="accent2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accent2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accent2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accent2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accent2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66"/>
    <a:srgbClr val="FF7C80"/>
    <a:srgbClr val="CCCC00"/>
    <a:srgbClr val="D4FBC3"/>
    <a:srgbClr val="F0F2CC"/>
    <a:srgbClr val="C2BFFF"/>
    <a:srgbClr val="66FF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37" autoAdjust="0"/>
  </p:normalViewPr>
  <p:slideViewPr>
    <p:cSldViewPr>
      <p:cViewPr>
        <p:scale>
          <a:sx n="75" d="100"/>
          <a:sy n="75" d="100"/>
        </p:scale>
        <p:origin x="-1014" y="-30"/>
      </p:cViewPr>
      <p:guideLst>
        <p:guide orient="horz" pos="2160"/>
        <p:guide pos="432"/>
      </p:guideLst>
    </p:cSldViewPr>
  </p:slideViewPr>
  <p:outlineViewPr>
    <p:cViewPr>
      <p:scale>
        <a:sx n="33" d="100"/>
        <a:sy n="33" d="100"/>
      </p:scale>
      <p:origin x="0" y="161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4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png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20.wmf"/><Relationship Id="rId7" Type="http://schemas.openxmlformats.org/officeDocument/2006/relationships/image" Target="../media/image23.wmf"/><Relationship Id="rId2" Type="http://schemas.openxmlformats.org/officeDocument/2006/relationships/image" Target="../media/image15.wmf"/><Relationship Id="rId1" Type="http://schemas.openxmlformats.org/officeDocument/2006/relationships/image" Target="../media/image19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Data-Reuse Exploration for Low-Power Realization of Multimedia Applications on Embedded Cores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12561BC-D6A2-4170-9463-6EA4E40C76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A3FFC33-9AEB-4DF8-BE43-77FEC03FA2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CAD25B-0865-4595-BAF3-88796CE7574F}" type="slidenum">
              <a:rPr lang="en-GB"/>
              <a:pPr/>
              <a:t>1</a:t>
            </a:fld>
            <a:endParaRPr lang="en-GB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endParaRPr kumimoji="1" lang="el-GR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endParaRPr kumimoji="1" lang="el-GR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endParaRPr kumimoji="1" lang="el-GR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400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GB"/>
              <a:t>PSATHA 2007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722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5B185F61-4C45-42B9-B4A9-A2780C5FD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PSATHA 2007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11A2C-C45D-42E9-B006-48E0941079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67500" y="533400"/>
            <a:ext cx="2171700" cy="5867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52400" y="533400"/>
            <a:ext cx="6362700" cy="5867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PSATHA 2007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3D9AA-6BF5-4319-99C9-D42F82A9D5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PSATHA 2007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88606-50F1-4FDF-A4EF-08F201F4CE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PSATHA 2007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40F7C-C482-45BD-824C-D3F3A2538C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1676400"/>
            <a:ext cx="4267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0" y="1676400"/>
            <a:ext cx="4267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PSATHA 2007</a:t>
            </a: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A2D67-63EC-4939-B708-B55A415FF5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PSATHA 2007</a:t>
            </a:r>
            <a:endParaRPr lang="en-GB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FAB02-EC36-4206-8B09-22202194F5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PSATHA 2007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14630-EAC9-4A7A-80EB-76B0CE0E83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PSATHA 2007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40FFD-3271-44CA-AF96-47D5E9E3AF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PSATHA 2007</a:t>
            </a: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825A8-BF09-4788-95E9-62730F152F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PSATHA 2007</a:t>
            </a: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53CCA-6AAA-4411-9626-6BD807EB06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endParaRPr kumimoji="1" lang="el-GR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endParaRPr kumimoji="1" lang="el-GR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52400" y="6553200"/>
            <a:ext cx="3505200" cy="3048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endParaRPr kumimoji="1" lang="el-GR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endParaRPr kumimoji="1" lang="el-GR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l-GR" smtClean="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676400"/>
            <a:ext cx="868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7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600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l-GR"/>
              <a:t>PSATHA 2007</a:t>
            </a:r>
            <a:endParaRPr lang="en-GB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600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F037A54B-882A-4DB3-B169-F3E7C76C43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1295400"/>
            <a:ext cx="8686800" cy="2438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600" dirty="0" smtClean="0">
                <a:latin typeface="Arial" pitchFamily="34" charset="0"/>
              </a:rPr>
              <a:t>Selecting Class Polynomials for the Generation of Elliptic Curves 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657600"/>
            <a:ext cx="8229600" cy="144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FF9933"/>
                </a:solidFill>
                <a:latin typeface="Arial" pitchFamily="34" charset="0"/>
                <a:cs typeface="Times New Roman" pitchFamily="18" charset="0"/>
              </a:rPr>
              <a:t>Elisavet Konstantinou </a:t>
            </a:r>
          </a:p>
          <a:p>
            <a:pPr eaLnBrk="1" hangingPunct="1">
              <a:lnSpc>
                <a:spcPct val="80000"/>
              </a:lnSpc>
            </a:pPr>
            <a:endParaRPr lang="en-US" sz="2400" smtClean="0">
              <a:solidFill>
                <a:srgbClr val="FF9933"/>
              </a:solidFill>
              <a:latin typeface="Arial" pitchFamily="34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Arial" pitchFamily="34" charset="0"/>
                <a:cs typeface="Times New Roman" pitchFamily="18" charset="0"/>
              </a:rPr>
              <a:t>joint work with Aristides Kontogeorgis</a:t>
            </a:r>
            <a:endParaRPr lang="el-GR" sz="2400" smtClean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-228600" y="5470525"/>
            <a:ext cx="8991600" cy="1158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lvl="2" algn="ctr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Department of Information and Communication Systems Engineering </a:t>
            </a:r>
          </a:p>
          <a:p>
            <a:pPr lvl="2" algn="ctr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University of the Aegean</a:t>
            </a:r>
            <a:endParaRPr lang="en-GB" sz="2000">
              <a:solidFill>
                <a:schemeClr val="tx1"/>
              </a:solidFill>
            </a:endParaRPr>
          </a:p>
          <a:p>
            <a:pPr lvl="2" algn="ctr">
              <a:lnSpc>
                <a:spcPct val="100000"/>
              </a:lnSpc>
              <a:spcBef>
                <a:spcPts val="600"/>
              </a:spcBef>
              <a:buFontTx/>
              <a:buNone/>
            </a:pPr>
            <a:endParaRPr lang="en-GB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F7EAAF-5C20-414C-980F-D5FC7EAA6DF8}" type="slidenum">
              <a:rPr lang="en-GB"/>
              <a:pPr/>
              <a:t>10</a:t>
            </a:fld>
            <a:endParaRPr lang="en-GB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(</a:t>
            </a:r>
            <a:r>
              <a:rPr lang="en-US" i="1" dirty="0" smtClean="0"/>
              <a:t>D</a:t>
            </a:r>
            <a:r>
              <a:rPr lang="en-US" dirty="0" smtClean="0"/>
              <a:t> = 292)</a:t>
            </a:r>
            <a:endParaRPr lang="el-GR" dirty="0">
              <a:effectLst/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ClrTx/>
              <a:buFontTx/>
              <a:buNone/>
            </a:pPr>
            <a:endParaRPr lang="en-US" sz="2800" dirty="0">
              <a:solidFill>
                <a:srgbClr val="0000CC"/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ClrTx/>
              <a:buFontTx/>
              <a:buNone/>
            </a:pPr>
            <a:r>
              <a:rPr lang="en-US" sz="2800" dirty="0">
                <a:solidFill>
                  <a:srgbClr val="D4FBC3"/>
                </a:solidFill>
                <a:latin typeface="Times New Roman" pitchFamily="18" charset="0"/>
              </a:rPr>
              <a:t>W</a:t>
            </a:r>
            <a:r>
              <a:rPr lang="en-US" sz="2800" baseline="-25000" dirty="0">
                <a:solidFill>
                  <a:srgbClr val="D4FBC3"/>
                </a:solidFill>
                <a:latin typeface="Times New Roman" pitchFamily="18" charset="0"/>
              </a:rPr>
              <a:t>292</a:t>
            </a:r>
            <a:r>
              <a:rPr lang="en-US" sz="2800" dirty="0">
                <a:solidFill>
                  <a:srgbClr val="D4FBC3"/>
                </a:solidFill>
                <a:latin typeface="Times New Roman" pitchFamily="18" charset="0"/>
              </a:rPr>
              <a:t>(</a:t>
            </a:r>
            <a:r>
              <a:rPr lang="en-US" sz="2800" i="1" dirty="0">
                <a:solidFill>
                  <a:srgbClr val="D4FBC3"/>
                </a:solidFill>
                <a:latin typeface="Times New Roman" pitchFamily="18" charset="0"/>
              </a:rPr>
              <a:t>x</a:t>
            </a:r>
            <a:r>
              <a:rPr lang="en-US" sz="2800" dirty="0">
                <a:solidFill>
                  <a:srgbClr val="D4FBC3"/>
                </a:solidFill>
                <a:latin typeface="Times New Roman" pitchFamily="18" charset="0"/>
              </a:rPr>
              <a:t>) = </a:t>
            </a:r>
            <a:r>
              <a:rPr lang="en-US" sz="2800" i="1" dirty="0">
                <a:solidFill>
                  <a:srgbClr val="D4FBC3"/>
                </a:solidFill>
                <a:latin typeface="Times New Roman" pitchFamily="18" charset="0"/>
              </a:rPr>
              <a:t>x</a:t>
            </a:r>
            <a:r>
              <a:rPr lang="en-US" sz="2800" baseline="30000" dirty="0">
                <a:solidFill>
                  <a:srgbClr val="D4FBC3"/>
                </a:solidFill>
                <a:latin typeface="Times New Roman" pitchFamily="18" charset="0"/>
              </a:rPr>
              <a:t>4 </a:t>
            </a:r>
            <a:r>
              <a:rPr lang="en-US" sz="2800" dirty="0">
                <a:solidFill>
                  <a:srgbClr val="D4FBC3"/>
                </a:solidFill>
                <a:latin typeface="Times New Roman" pitchFamily="18" charset="0"/>
              </a:rPr>
              <a:t>- 5</a:t>
            </a:r>
            <a:r>
              <a:rPr lang="en-US" sz="2800" i="1" dirty="0">
                <a:solidFill>
                  <a:srgbClr val="D4FBC3"/>
                </a:solidFill>
                <a:latin typeface="Times New Roman" pitchFamily="18" charset="0"/>
              </a:rPr>
              <a:t>x</a:t>
            </a:r>
            <a:r>
              <a:rPr lang="en-US" sz="2800" baseline="30000" dirty="0">
                <a:solidFill>
                  <a:srgbClr val="D4FBC3"/>
                </a:solidFill>
                <a:latin typeface="Times New Roman" pitchFamily="18" charset="0"/>
              </a:rPr>
              <a:t>3 </a:t>
            </a:r>
            <a:r>
              <a:rPr lang="en-US" sz="2800" dirty="0">
                <a:solidFill>
                  <a:srgbClr val="D4FBC3"/>
                </a:solidFill>
                <a:latin typeface="Times New Roman" pitchFamily="18" charset="0"/>
              </a:rPr>
              <a:t>- 10</a:t>
            </a:r>
            <a:r>
              <a:rPr lang="en-US" sz="2800" i="1" dirty="0">
                <a:solidFill>
                  <a:srgbClr val="D4FBC3"/>
                </a:solidFill>
                <a:latin typeface="Times New Roman" pitchFamily="18" charset="0"/>
              </a:rPr>
              <a:t>x</a:t>
            </a:r>
            <a:r>
              <a:rPr lang="en-US" sz="2800" baseline="30000" dirty="0">
                <a:solidFill>
                  <a:srgbClr val="D4FBC3"/>
                </a:solidFill>
                <a:latin typeface="Times New Roman" pitchFamily="18" charset="0"/>
              </a:rPr>
              <a:t>2 </a:t>
            </a:r>
            <a:r>
              <a:rPr lang="en-US" sz="2800" dirty="0">
                <a:solidFill>
                  <a:srgbClr val="D4FBC3"/>
                </a:solidFill>
                <a:latin typeface="Times New Roman" pitchFamily="18" charset="0"/>
              </a:rPr>
              <a:t>- 5</a:t>
            </a:r>
            <a:r>
              <a:rPr lang="en-US" sz="2800" i="1" dirty="0">
                <a:solidFill>
                  <a:srgbClr val="D4FBC3"/>
                </a:solidFill>
                <a:latin typeface="Times New Roman" pitchFamily="18" charset="0"/>
              </a:rPr>
              <a:t>x</a:t>
            </a:r>
            <a:r>
              <a:rPr lang="en-US" sz="2800" dirty="0">
                <a:solidFill>
                  <a:srgbClr val="D4FBC3"/>
                </a:solidFill>
                <a:latin typeface="Times New Roman" pitchFamily="18" charset="0"/>
              </a:rPr>
              <a:t> + 1</a:t>
            </a:r>
            <a:endParaRPr lang="en-US" sz="2800" b="0" dirty="0">
              <a:solidFill>
                <a:srgbClr val="D4FBC3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ClrTx/>
              <a:buFontTx/>
              <a:buNone/>
            </a:pPr>
            <a:endParaRPr lang="en-US" sz="2800" dirty="0">
              <a:solidFill>
                <a:srgbClr val="D4FBC3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en-US" sz="2800" dirty="0">
                <a:solidFill>
                  <a:srgbClr val="D4FBC3"/>
                </a:solidFill>
                <a:latin typeface="Times New Roman" pitchFamily="18" charset="0"/>
              </a:rPr>
              <a:t>H</a:t>
            </a:r>
            <a:r>
              <a:rPr lang="en-US" sz="2800" baseline="-25000" dirty="0">
                <a:solidFill>
                  <a:srgbClr val="D4FBC3"/>
                </a:solidFill>
                <a:latin typeface="Times New Roman" pitchFamily="18" charset="0"/>
              </a:rPr>
              <a:t>292</a:t>
            </a:r>
            <a:r>
              <a:rPr lang="en-US" sz="2800" dirty="0">
                <a:solidFill>
                  <a:srgbClr val="D4FBC3"/>
                </a:solidFill>
                <a:latin typeface="Times New Roman" pitchFamily="18" charset="0"/>
              </a:rPr>
              <a:t>(</a:t>
            </a:r>
            <a:r>
              <a:rPr lang="en-US" sz="2800" i="1" dirty="0">
                <a:solidFill>
                  <a:srgbClr val="D4FBC3"/>
                </a:solidFill>
                <a:latin typeface="Times New Roman" pitchFamily="18" charset="0"/>
              </a:rPr>
              <a:t>x</a:t>
            </a:r>
            <a:r>
              <a:rPr lang="en-US" sz="2800" dirty="0">
                <a:solidFill>
                  <a:srgbClr val="D4FBC3"/>
                </a:solidFill>
                <a:latin typeface="Times New Roman" pitchFamily="18" charset="0"/>
              </a:rPr>
              <a:t>) = </a:t>
            </a:r>
            <a:r>
              <a:rPr lang="en-US" sz="2800" i="1" dirty="0">
                <a:solidFill>
                  <a:srgbClr val="D4FBC3"/>
                </a:solidFill>
                <a:latin typeface="Times New Roman" pitchFamily="18" charset="0"/>
              </a:rPr>
              <a:t>x</a:t>
            </a:r>
            <a:r>
              <a:rPr lang="en-US" sz="2800" baseline="30000" dirty="0">
                <a:solidFill>
                  <a:srgbClr val="D4FBC3"/>
                </a:solidFill>
                <a:latin typeface="Times New Roman" pitchFamily="18" charset="0"/>
              </a:rPr>
              <a:t>4 </a:t>
            </a:r>
            <a:r>
              <a:rPr lang="en-US" sz="2800" dirty="0">
                <a:solidFill>
                  <a:srgbClr val="D4FBC3"/>
                </a:solidFill>
                <a:latin typeface="Times New Roman" pitchFamily="18" charset="0"/>
              </a:rPr>
              <a:t>- 2062877098042830460800</a:t>
            </a:r>
            <a:r>
              <a:rPr lang="en-US" sz="2800" baseline="30000" dirty="0">
                <a:solidFill>
                  <a:srgbClr val="D4FBC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solidFill>
                  <a:srgbClr val="D4FBC3"/>
                </a:solidFill>
                <a:latin typeface="Times New Roman" pitchFamily="18" charset="0"/>
              </a:rPr>
              <a:t>x</a:t>
            </a:r>
            <a:r>
              <a:rPr lang="en-US" sz="2800" baseline="30000" dirty="0">
                <a:solidFill>
                  <a:srgbClr val="D4FBC3"/>
                </a:solidFill>
                <a:latin typeface="Times New Roman" pitchFamily="18" charset="0"/>
              </a:rPr>
              <a:t>3  </a:t>
            </a:r>
            <a:r>
              <a:rPr lang="en-US" sz="2800" dirty="0">
                <a:solidFill>
                  <a:srgbClr val="D4FBC3"/>
                </a:solidFill>
                <a:latin typeface="Times New Roman" pitchFamily="18" charset="0"/>
              </a:rPr>
              <a:t>- 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en-US" sz="2800" dirty="0">
                <a:solidFill>
                  <a:srgbClr val="D4FBC3"/>
                </a:solidFill>
                <a:latin typeface="Times New Roman" pitchFamily="18" charset="0"/>
              </a:rPr>
              <a:t>	93693622511929038759497066112000000</a:t>
            </a:r>
            <a:r>
              <a:rPr lang="en-US" sz="2800" i="1" dirty="0">
                <a:solidFill>
                  <a:srgbClr val="D4FBC3"/>
                </a:solidFill>
                <a:latin typeface="Times New Roman" pitchFamily="18" charset="0"/>
              </a:rPr>
              <a:t>x</a:t>
            </a:r>
            <a:r>
              <a:rPr lang="en-US" sz="2800" baseline="30000" dirty="0">
                <a:solidFill>
                  <a:srgbClr val="D4FBC3"/>
                </a:solidFill>
                <a:latin typeface="Times New Roman" pitchFamily="18" charset="0"/>
              </a:rPr>
              <a:t>2 </a:t>
            </a:r>
            <a:r>
              <a:rPr lang="en-US" sz="2800" dirty="0">
                <a:solidFill>
                  <a:srgbClr val="D4FBC3"/>
                </a:solidFill>
                <a:latin typeface="Times New Roman" pitchFamily="18" charset="0"/>
              </a:rPr>
              <a:t>+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en-US" sz="2800" dirty="0">
                <a:solidFill>
                  <a:srgbClr val="D4FBC3"/>
                </a:solidFill>
                <a:latin typeface="Times New Roman" pitchFamily="18" charset="0"/>
              </a:rPr>
              <a:t>    45521551386379385369629968384000000000</a:t>
            </a:r>
            <a:r>
              <a:rPr lang="en-US" sz="2800" i="1" dirty="0">
                <a:solidFill>
                  <a:srgbClr val="D4FBC3"/>
                </a:solidFill>
                <a:latin typeface="Times New Roman" pitchFamily="18" charset="0"/>
              </a:rPr>
              <a:t>x</a:t>
            </a:r>
            <a:r>
              <a:rPr lang="en-US" sz="2800" dirty="0">
                <a:solidFill>
                  <a:srgbClr val="D4FBC3"/>
                </a:solidFill>
                <a:latin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en-US" sz="2800" dirty="0">
                <a:solidFill>
                  <a:srgbClr val="D4FBC3"/>
                </a:solidFill>
                <a:latin typeface="Times New Roman" pitchFamily="18" charset="0"/>
              </a:rPr>
              <a:t>	380259461042512404779990642688000000000000</a:t>
            </a:r>
            <a:endParaRPr lang="en-US" sz="2800" baseline="30000" dirty="0">
              <a:solidFill>
                <a:srgbClr val="D4FBC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Tx/>
              <a:buFontTx/>
              <a:buNone/>
            </a:pPr>
            <a:endParaRPr lang="el-GR" sz="2800" baseline="30000" dirty="0">
              <a:solidFill>
                <a:srgbClr val="D4FBC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l-GR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186B1E-A090-4D39-929D-C4344942851F}" type="slidenum">
              <a:rPr lang="en-GB"/>
              <a:pPr/>
              <a:t>11</a:t>
            </a:fld>
            <a:endParaRPr lang="en-GB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Congruences</a:t>
            </a:r>
            <a:r>
              <a:rPr lang="en-US" dirty="0" smtClean="0"/>
              <a:t> for </a:t>
            </a:r>
            <a:r>
              <a:rPr lang="en-US" i="1" dirty="0" smtClean="0"/>
              <a:t>D</a:t>
            </a:r>
            <a:endParaRPr lang="el-GR" i="1" dirty="0"/>
          </a:p>
        </p:txBody>
      </p:sp>
      <p:sp>
        <p:nvSpPr>
          <p:cNvPr id="166127" name="Text Box 239"/>
          <p:cNvSpPr txBox="1">
            <a:spLocks noChangeArrowheads="1"/>
          </p:cNvSpPr>
          <p:nvPr/>
        </p:nvSpPr>
        <p:spPr bwMode="auto">
          <a:xfrm>
            <a:off x="1528754" y="2000240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i="1" dirty="0">
                <a:solidFill>
                  <a:schemeClr val="tx1"/>
                </a:solidFill>
              </a:rPr>
              <a:t>D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2000" i="1" dirty="0">
                <a:solidFill>
                  <a:schemeClr val="tx1"/>
                </a:solidFill>
                <a:ea typeface="MS Mincho" pitchFamily="49" charset="-128"/>
              </a:rPr>
              <a:t>≢ </a:t>
            </a:r>
            <a:r>
              <a:rPr lang="en-US" sz="1800" dirty="0">
                <a:solidFill>
                  <a:schemeClr val="tx1"/>
                </a:solidFill>
                <a:ea typeface="MS Mincho" pitchFamily="49" charset="-128"/>
              </a:rPr>
              <a:t>0 mod 3</a:t>
            </a:r>
            <a:endParaRPr lang="el-GR" sz="1800" dirty="0">
              <a:solidFill>
                <a:schemeClr val="tx1"/>
              </a:solidFill>
              <a:ea typeface="MS Mincho" pitchFamily="49" charset="-128"/>
            </a:endParaRPr>
          </a:p>
        </p:txBody>
      </p:sp>
      <p:sp>
        <p:nvSpPr>
          <p:cNvPr id="166128" name="Text Box 240"/>
          <p:cNvSpPr txBox="1">
            <a:spLocks noChangeArrowheads="1"/>
          </p:cNvSpPr>
          <p:nvPr/>
        </p:nvSpPr>
        <p:spPr bwMode="auto">
          <a:xfrm>
            <a:off x="6172200" y="1995488"/>
            <a:ext cx="213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i="1">
                <a:solidFill>
                  <a:schemeClr val="tx1"/>
                </a:solidFill>
              </a:rPr>
              <a:t>D</a:t>
            </a:r>
            <a:r>
              <a:rPr lang="en-US" sz="1800">
                <a:solidFill>
                  <a:schemeClr val="tx1"/>
                </a:solidFill>
              </a:rPr>
              <a:t> </a:t>
            </a:r>
            <a:r>
              <a:rPr lang="en-US" sz="1800">
                <a:solidFill>
                  <a:schemeClr val="tx1"/>
                </a:solidFill>
                <a:sym typeface="Symbol" pitchFamily="18" charset="2"/>
              </a:rPr>
              <a:t></a:t>
            </a:r>
            <a:r>
              <a:rPr lang="en-US" sz="2000" i="1">
                <a:solidFill>
                  <a:schemeClr val="tx1"/>
                </a:solidFill>
                <a:ea typeface="MS Mincho" pitchFamily="49" charset="-128"/>
              </a:rPr>
              <a:t> </a:t>
            </a:r>
            <a:r>
              <a:rPr lang="en-US" sz="1800">
                <a:solidFill>
                  <a:schemeClr val="tx1"/>
                </a:solidFill>
                <a:ea typeface="MS Mincho" pitchFamily="49" charset="-128"/>
              </a:rPr>
              <a:t>0 mod 3</a:t>
            </a:r>
            <a:endParaRPr lang="el-GR" sz="1800">
              <a:solidFill>
                <a:schemeClr val="tx1"/>
              </a:solidFill>
              <a:ea typeface="MS Mincho" pitchFamily="49" charset="-128"/>
            </a:endParaRPr>
          </a:p>
        </p:txBody>
      </p:sp>
      <p:sp>
        <p:nvSpPr>
          <p:cNvPr id="166129" name="Text Box 241"/>
          <p:cNvSpPr txBox="1">
            <a:spLocks noChangeArrowheads="1"/>
          </p:cNvSpPr>
          <p:nvPr/>
        </p:nvSpPr>
        <p:spPr bwMode="auto">
          <a:xfrm>
            <a:off x="3905256" y="2428868"/>
            <a:ext cx="1524000" cy="16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600" b="1" i="1" dirty="0">
                <a:solidFill>
                  <a:schemeClr val="tx1"/>
                </a:solidFill>
              </a:rPr>
              <a:t>d = D</a:t>
            </a:r>
            <a:r>
              <a:rPr lang="en-US" sz="1600" b="1" dirty="0">
                <a:solidFill>
                  <a:schemeClr val="tx1"/>
                </a:solidFill>
              </a:rPr>
              <a:t>/4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1600" b="1" dirty="0">
                <a:solidFill>
                  <a:schemeClr val="tx1"/>
                </a:solidFill>
              </a:rPr>
              <a:t>if </a:t>
            </a:r>
            <a:r>
              <a:rPr lang="en-US" sz="1600" b="1" i="1" dirty="0">
                <a:solidFill>
                  <a:schemeClr val="tx1"/>
                </a:solidFill>
              </a:rPr>
              <a:t>D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  <a:sym typeface="Symbol" pitchFamily="18" charset="2"/>
              </a:rPr>
              <a:t> 0 mod 4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sz="1600" b="1" dirty="0">
              <a:solidFill>
                <a:schemeClr val="tx1"/>
              </a:solidFill>
              <a:sym typeface="Symbol" pitchFamily="18" charset="2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sz="1600" b="1" i="1" dirty="0">
                <a:solidFill>
                  <a:schemeClr val="tx1"/>
                </a:solidFill>
                <a:sym typeface="Symbol" pitchFamily="18" charset="2"/>
              </a:rPr>
              <a:t>d = D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1600" b="1" dirty="0">
                <a:solidFill>
                  <a:schemeClr val="tx1"/>
                </a:solidFill>
              </a:rPr>
              <a:t>if </a:t>
            </a:r>
            <a:r>
              <a:rPr lang="en-US" sz="1600" b="1" i="1" dirty="0">
                <a:solidFill>
                  <a:schemeClr val="tx1"/>
                </a:solidFill>
              </a:rPr>
              <a:t>D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  <a:sym typeface="Symbol" pitchFamily="18" charset="2"/>
              </a:rPr>
              <a:t> 3 mod 4</a:t>
            </a:r>
            <a:endParaRPr lang="el-GR" sz="1600" b="1" dirty="0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166130" name="Text Box 242"/>
          <p:cNvSpPr txBox="1">
            <a:spLocks noChangeArrowheads="1"/>
          </p:cNvSpPr>
          <p:nvPr/>
        </p:nvSpPr>
        <p:spPr bwMode="auto">
          <a:xfrm>
            <a:off x="1142981" y="5159229"/>
            <a:ext cx="7572387" cy="34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FontTx/>
              <a:buNone/>
            </a:pPr>
            <a:r>
              <a:rPr lang="en-US" sz="1800" dirty="0" err="1" smtClean="0">
                <a:solidFill>
                  <a:srgbClr val="CCFFCC"/>
                </a:solidFill>
              </a:rPr>
              <a:t>M</a:t>
            </a:r>
            <a:r>
              <a:rPr lang="en-US" sz="1800" baseline="-25000" dirty="0" err="1" smtClean="0">
                <a:solidFill>
                  <a:srgbClr val="CCFFCC"/>
                </a:solidFill>
              </a:rPr>
              <a:t>D,l</a:t>
            </a:r>
            <a:r>
              <a:rPr lang="en-US" sz="1800" dirty="0" smtClean="0">
                <a:solidFill>
                  <a:srgbClr val="CCFFCC"/>
                </a:solidFill>
              </a:rPr>
              <a:t> polynomials</a:t>
            </a:r>
            <a:r>
              <a:rPr lang="en-US" sz="1800" dirty="0" smtClean="0">
                <a:solidFill>
                  <a:schemeClr val="tx1"/>
                </a:solidFill>
              </a:rPr>
              <a:t>   </a:t>
            </a:r>
            <a:r>
              <a:rPr lang="en-US" sz="1800" dirty="0" err="1" smtClean="0">
                <a:solidFill>
                  <a:schemeClr val="tx1"/>
                </a:solidFill>
              </a:rPr>
              <a:t>Ramanujan</a:t>
            </a:r>
            <a:r>
              <a:rPr lang="en-US" sz="1800" dirty="0" smtClean="0">
                <a:solidFill>
                  <a:schemeClr val="tx1"/>
                </a:solidFill>
              </a:rPr>
              <a:t> polynomials     Double eta polynomials</a:t>
            </a:r>
            <a:endParaRPr lang="el-GR" sz="1800" dirty="0">
              <a:solidFill>
                <a:schemeClr val="tx1"/>
              </a:solidFill>
              <a:ea typeface="MS Mincho" pitchFamily="49" charset="-128"/>
            </a:endParaRPr>
          </a:p>
        </p:txBody>
      </p:sp>
      <p:sp>
        <p:nvSpPr>
          <p:cNvPr id="166131" name="Line 243"/>
          <p:cNvSpPr>
            <a:spLocks noChangeShapeType="1"/>
          </p:cNvSpPr>
          <p:nvPr/>
        </p:nvSpPr>
        <p:spPr bwMode="auto">
          <a:xfrm>
            <a:off x="7000865" y="5501412"/>
            <a:ext cx="571501" cy="214908"/>
          </a:xfrm>
          <a:prstGeom prst="line">
            <a:avLst/>
          </a:prstGeom>
          <a:noFill/>
          <a:ln w="9525">
            <a:solidFill>
              <a:srgbClr val="CCFFCC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/>
          <a:lstStyle/>
          <a:p>
            <a:endParaRPr lang="el-GR"/>
          </a:p>
        </p:txBody>
      </p:sp>
      <p:sp>
        <p:nvSpPr>
          <p:cNvPr id="166132" name="Line 244"/>
          <p:cNvSpPr>
            <a:spLocks noChangeShapeType="1"/>
          </p:cNvSpPr>
          <p:nvPr/>
        </p:nvSpPr>
        <p:spPr bwMode="auto">
          <a:xfrm flipH="1">
            <a:off x="1500169" y="5572352"/>
            <a:ext cx="571501" cy="214908"/>
          </a:xfrm>
          <a:prstGeom prst="line">
            <a:avLst/>
          </a:prstGeom>
          <a:noFill/>
          <a:ln w="9525">
            <a:solidFill>
              <a:srgbClr val="CCFFCC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/>
          <a:lstStyle/>
          <a:p>
            <a:endParaRPr lang="el-GR"/>
          </a:p>
        </p:txBody>
      </p:sp>
      <p:sp>
        <p:nvSpPr>
          <p:cNvPr id="166135" name="Text Box 247"/>
          <p:cNvSpPr txBox="1">
            <a:spLocks noChangeArrowheads="1"/>
          </p:cNvSpPr>
          <p:nvPr/>
        </p:nvSpPr>
        <p:spPr bwMode="auto">
          <a:xfrm>
            <a:off x="857231" y="5858201"/>
            <a:ext cx="2286003" cy="34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1" i="1" dirty="0">
                <a:solidFill>
                  <a:schemeClr val="tx1"/>
                </a:solidFill>
              </a:rPr>
              <a:t>D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  <a:sym typeface="Symbol" pitchFamily="18" charset="2"/>
              </a:rPr>
              <a:t></a:t>
            </a:r>
            <a:r>
              <a:rPr lang="en-US" sz="1800" b="1" i="1" dirty="0">
                <a:solidFill>
                  <a:schemeClr val="tx1"/>
                </a:solidFill>
                <a:ea typeface="MS Mincho" pitchFamily="49" charset="-128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ea typeface="MS Mincho" pitchFamily="49" charset="-128"/>
              </a:rPr>
              <a:t>0 </a:t>
            </a:r>
            <a:r>
              <a:rPr lang="en-US" sz="1800" b="1" dirty="0">
                <a:solidFill>
                  <a:schemeClr val="tx1"/>
                </a:solidFill>
                <a:ea typeface="MS Mincho" pitchFamily="49" charset="-128"/>
              </a:rPr>
              <a:t>mod </a:t>
            </a:r>
            <a:r>
              <a:rPr lang="en-US" sz="1800" b="1" dirty="0" smtClean="0">
                <a:solidFill>
                  <a:schemeClr val="tx1"/>
                </a:solidFill>
                <a:ea typeface="MS Mincho" pitchFamily="49" charset="-128"/>
              </a:rPr>
              <a:t>l</a:t>
            </a:r>
            <a:endParaRPr lang="el-GR" sz="1800" b="1" dirty="0">
              <a:solidFill>
                <a:schemeClr val="tx1"/>
              </a:solidFill>
              <a:ea typeface="MS Mincho" pitchFamily="49" charset="-128"/>
            </a:endParaRPr>
          </a:p>
        </p:txBody>
      </p:sp>
      <p:sp>
        <p:nvSpPr>
          <p:cNvPr id="166136" name="Text Box 248"/>
          <p:cNvSpPr txBox="1">
            <a:spLocks noChangeArrowheads="1"/>
          </p:cNvSpPr>
          <p:nvPr/>
        </p:nvSpPr>
        <p:spPr bwMode="auto">
          <a:xfrm>
            <a:off x="6715115" y="6127357"/>
            <a:ext cx="1447802" cy="373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400" b="1" i="1" dirty="0" smtClean="0">
                <a:solidFill>
                  <a:schemeClr val="tx1"/>
                </a:solidFill>
              </a:rPr>
              <a:t> </a:t>
            </a:r>
            <a:endParaRPr lang="el-GR" sz="1400" b="1" dirty="0">
              <a:solidFill>
                <a:schemeClr val="tx1"/>
              </a:solidFill>
              <a:ea typeface="MS Mincho" pitchFamily="49" charset="-128"/>
            </a:endParaRPr>
          </a:p>
        </p:txBody>
      </p:sp>
      <p:sp>
        <p:nvSpPr>
          <p:cNvPr id="166137" name="Text Box 249"/>
          <p:cNvSpPr txBox="1">
            <a:spLocks noChangeArrowheads="1"/>
          </p:cNvSpPr>
          <p:nvPr/>
        </p:nvSpPr>
        <p:spPr bwMode="auto">
          <a:xfrm>
            <a:off x="3581400" y="1641475"/>
            <a:ext cx="2362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FontTx/>
              <a:buNone/>
            </a:pPr>
            <a:r>
              <a:rPr lang="en-US" sz="1800">
                <a:solidFill>
                  <a:srgbClr val="CCFFCC"/>
                </a:solidFill>
              </a:rPr>
              <a:t>Weber polynomials</a:t>
            </a:r>
            <a:r>
              <a:rPr lang="en-US" sz="1800">
                <a:solidFill>
                  <a:schemeClr val="tx1"/>
                </a:solidFill>
              </a:rPr>
              <a:t> </a:t>
            </a:r>
            <a:endParaRPr lang="el-GR" sz="1800">
              <a:solidFill>
                <a:schemeClr val="tx1"/>
              </a:solidFill>
              <a:ea typeface="MS Mincho" pitchFamily="49" charset="-128"/>
            </a:endParaRPr>
          </a:p>
        </p:txBody>
      </p:sp>
      <p:sp>
        <p:nvSpPr>
          <p:cNvPr id="166138" name="Line 250"/>
          <p:cNvSpPr>
            <a:spLocks noChangeShapeType="1"/>
          </p:cNvSpPr>
          <p:nvPr/>
        </p:nvSpPr>
        <p:spPr bwMode="auto">
          <a:xfrm flipH="1">
            <a:off x="2971800" y="1981200"/>
            <a:ext cx="1524000" cy="228600"/>
          </a:xfrm>
          <a:prstGeom prst="line">
            <a:avLst/>
          </a:prstGeom>
          <a:noFill/>
          <a:ln w="9525">
            <a:solidFill>
              <a:srgbClr val="CCFFCC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/>
          <a:lstStyle/>
          <a:p>
            <a:endParaRPr lang="el-GR"/>
          </a:p>
        </p:txBody>
      </p:sp>
      <p:sp>
        <p:nvSpPr>
          <p:cNvPr id="166139" name="Line 251"/>
          <p:cNvSpPr>
            <a:spLocks noChangeShapeType="1"/>
          </p:cNvSpPr>
          <p:nvPr/>
        </p:nvSpPr>
        <p:spPr bwMode="auto">
          <a:xfrm>
            <a:off x="4648200" y="1981200"/>
            <a:ext cx="1524000" cy="228600"/>
          </a:xfrm>
          <a:prstGeom prst="line">
            <a:avLst/>
          </a:prstGeom>
          <a:noFill/>
          <a:ln w="9525">
            <a:solidFill>
              <a:srgbClr val="CCFFCC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/>
          <a:lstStyle/>
          <a:p>
            <a:endParaRPr lang="el-GR"/>
          </a:p>
        </p:txBody>
      </p:sp>
      <p:sp>
        <p:nvSpPr>
          <p:cNvPr id="166144" name="Text Box 256"/>
          <p:cNvSpPr txBox="1">
            <a:spLocks noChangeArrowheads="1"/>
          </p:cNvSpPr>
          <p:nvPr/>
        </p:nvSpPr>
        <p:spPr bwMode="auto">
          <a:xfrm>
            <a:off x="2057400" y="2438400"/>
            <a:ext cx="16002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el-GR" sz="1600" b="1" dirty="0">
              <a:solidFill>
                <a:schemeClr val="tx1"/>
              </a:solidFill>
            </a:endParaRPr>
          </a:p>
        </p:txBody>
      </p:sp>
      <p:grpSp>
        <p:nvGrpSpPr>
          <p:cNvPr id="75" name="74 - Ομάδα"/>
          <p:cNvGrpSpPr/>
          <p:nvPr/>
        </p:nvGrpSpPr>
        <p:grpSpPr>
          <a:xfrm>
            <a:off x="1857356" y="2357430"/>
            <a:ext cx="995386" cy="2671771"/>
            <a:chOff x="1214414" y="2357430"/>
            <a:chExt cx="995386" cy="2671771"/>
          </a:xfrm>
        </p:grpSpPr>
        <p:sp>
          <p:nvSpPr>
            <p:cNvPr id="166088" name="Line 200"/>
            <p:cNvSpPr>
              <a:spLocks noChangeShapeType="1"/>
            </p:cNvSpPr>
            <p:nvPr/>
          </p:nvSpPr>
          <p:spPr bwMode="auto">
            <a:xfrm>
              <a:off x="2143108" y="23622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endParaRPr lang="el-GR"/>
            </a:p>
          </p:txBody>
        </p:sp>
        <p:sp>
          <p:nvSpPr>
            <p:cNvPr id="166089" name="Line 201"/>
            <p:cNvSpPr>
              <a:spLocks noChangeShapeType="1"/>
            </p:cNvSpPr>
            <p:nvPr/>
          </p:nvSpPr>
          <p:spPr bwMode="auto">
            <a:xfrm>
              <a:off x="1219200" y="23622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endParaRPr lang="el-GR"/>
            </a:p>
          </p:txBody>
        </p:sp>
        <p:sp>
          <p:nvSpPr>
            <p:cNvPr id="166091" name="Text Box 203"/>
            <p:cNvSpPr txBox="1">
              <a:spLocks noChangeArrowheads="1"/>
            </p:cNvSpPr>
            <p:nvPr/>
          </p:nvSpPr>
          <p:spPr bwMode="auto">
            <a:xfrm>
              <a:off x="1524000" y="2895600"/>
              <a:ext cx="457200" cy="312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1">
                  <a:solidFill>
                    <a:schemeClr val="tx1"/>
                  </a:solidFill>
                </a:rPr>
                <a:t>1</a:t>
              </a:r>
              <a:endParaRPr lang="el-GR" sz="1600" b="1">
                <a:solidFill>
                  <a:schemeClr val="tx1"/>
                </a:solidFill>
              </a:endParaRPr>
            </a:p>
          </p:txBody>
        </p:sp>
        <p:sp>
          <p:nvSpPr>
            <p:cNvPr id="166092" name="Text Box 204"/>
            <p:cNvSpPr txBox="1">
              <a:spLocks noChangeArrowheads="1"/>
            </p:cNvSpPr>
            <p:nvPr/>
          </p:nvSpPr>
          <p:spPr bwMode="auto">
            <a:xfrm>
              <a:off x="1295400" y="3344863"/>
              <a:ext cx="762000" cy="312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1">
                  <a:solidFill>
                    <a:schemeClr val="tx1"/>
                  </a:solidFill>
                </a:rPr>
                <a:t>2 or 6</a:t>
              </a:r>
              <a:endParaRPr lang="el-GR" sz="1600" b="1">
                <a:solidFill>
                  <a:schemeClr val="tx1"/>
                </a:solidFill>
              </a:endParaRPr>
            </a:p>
          </p:txBody>
        </p:sp>
        <p:sp>
          <p:nvSpPr>
            <p:cNvPr id="166093" name="Text Box 205"/>
            <p:cNvSpPr txBox="1">
              <a:spLocks noChangeArrowheads="1"/>
            </p:cNvSpPr>
            <p:nvPr/>
          </p:nvSpPr>
          <p:spPr bwMode="auto">
            <a:xfrm>
              <a:off x="1524000" y="3810000"/>
              <a:ext cx="381000" cy="312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1" dirty="0">
                  <a:solidFill>
                    <a:schemeClr val="tx1"/>
                  </a:solidFill>
                </a:rPr>
                <a:t>3</a:t>
              </a:r>
              <a:endParaRPr lang="el-G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66094" name="Text Box 206"/>
            <p:cNvSpPr txBox="1">
              <a:spLocks noChangeArrowheads="1"/>
            </p:cNvSpPr>
            <p:nvPr/>
          </p:nvSpPr>
          <p:spPr bwMode="auto">
            <a:xfrm>
              <a:off x="1524000" y="4267200"/>
              <a:ext cx="381000" cy="312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1">
                  <a:solidFill>
                    <a:schemeClr val="tx1"/>
                  </a:solidFill>
                </a:rPr>
                <a:t>5</a:t>
              </a:r>
              <a:endParaRPr lang="el-GR" sz="1600" b="1">
                <a:solidFill>
                  <a:schemeClr val="tx1"/>
                </a:solidFill>
              </a:endParaRPr>
            </a:p>
          </p:txBody>
        </p:sp>
        <p:sp>
          <p:nvSpPr>
            <p:cNvPr id="166095" name="Text Box 207"/>
            <p:cNvSpPr txBox="1">
              <a:spLocks noChangeArrowheads="1"/>
            </p:cNvSpPr>
            <p:nvPr/>
          </p:nvSpPr>
          <p:spPr bwMode="auto">
            <a:xfrm>
              <a:off x="1524000" y="4716463"/>
              <a:ext cx="304800" cy="312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1">
                  <a:solidFill>
                    <a:schemeClr val="tx1"/>
                  </a:solidFill>
                </a:rPr>
                <a:t>7</a:t>
              </a:r>
              <a:endParaRPr lang="el-GR" sz="1600" b="1">
                <a:solidFill>
                  <a:schemeClr val="tx1"/>
                </a:solidFill>
              </a:endParaRPr>
            </a:p>
          </p:txBody>
        </p:sp>
        <p:sp>
          <p:nvSpPr>
            <p:cNvPr id="166099" name="Line 211"/>
            <p:cNvSpPr>
              <a:spLocks noChangeShapeType="1"/>
            </p:cNvSpPr>
            <p:nvPr/>
          </p:nvSpPr>
          <p:spPr bwMode="auto">
            <a:xfrm flipH="1" flipV="1">
              <a:off x="1219200" y="3276600"/>
              <a:ext cx="923908" cy="95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endParaRPr lang="el-GR"/>
            </a:p>
          </p:txBody>
        </p:sp>
        <p:sp>
          <p:nvSpPr>
            <p:cNvPr id="166142" name="Line 254"/>
            <p:cNvSpPr>
              <a:spLocks noChangeShapeType="1"/>
            </p:cNvSpPr>
            <p:nvPr/>
          </p:nvSpPr>
          <p:spPr bwMode="auto">
            <a:xfrm flipH="1">
              <a:off x="1219200" y="2357430"/>
              <a:ext cx="923908" cy="4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endParaRPr lang="el-GR"/>
            </a:p>
          </p:txBody>
        </p:sp>
        <p:sp>
          <p:nvSpPr>
            <p:cNvPr id="166143" name="Text Box 255"/>
            <p:cNvSpPr txBox="1">
              <a:spLocks noChangeArrowheads="1"/>
            </p:cNvSpPr>
            <p:nvPr/>
          </p:nvSpPr>
          <p:spPr bwMode="auto">
            <a:xfrm>
              <a:off x="1219200" y="2438400"/>
              <a:ext cx="990600" cy="312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1" dirty="0">
                  <a:solidFill>
                    <a:schemeClr val="tx1"/>
                  </a:solidFill>
                </a:rPr>
                <a:t>d mod 8</a:t>
              </a:r>
              <a:endParaRPr lang="el-G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Line 211"/>
            <p:cNvSpPr>
              <a:spLocks noChangeShapeType="1"/>
            </p:cNvSpPr>
            <p:nvPr/>
          </p:nvSpPr>
          <p:spPr bwMode="auto">
            <a:xfrm flipH="1" flipV="1">
              <a:off x="1214414" y="2857496"/>
              <a:ext cx="923908" cy="95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endParaRPr lang="el-GR"/>
            </a:p>
          </p:txBody>
        </p:sp>
        <p:sp>
          <p:nvSpPr>
            <p:cNvPr id="71" name="Line 211"/>
            <p:cNvSpPr>
              <a:spLocks noChangeShapeType="1"/>
            </p:cNvSpPr>
            <p:nvPr/>
          </p:nvSpPr>
          <p:spPr bwMode="auto">
            <a:xfrm flipH="1" flipV="1">
              <a:off x="1214414" y="3705228"/>
              <a:ext cx="923908" cy="95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endParaRPr lang="el-GR" dirty="0"/>
            </a:p>
          </p:txBody>
        </p:sp>
        <p:sp>
          <p:nvSpPr>
            <p:cNvPr id="72" name="Line 211"/>
            <p:cNvSpPr>
              <a:spLocks noChangeShapeType="1"/>
            </p:cNvSpPr>
            <p:nvPr/>
          </p:nvSpPr>
          <p:spPr bwMode="auto">
            <a:xfrm flipH="1" flipV="1">
              <a:off x="1214414" y="4133856"/>
              <a:ext cx="923908" cy="95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endParaRPr lang="el-GR"/>
            </a:p>
          </p:txBody>
        </p:sp>
        <p:sp>
          <p:nvSpPr>
            <p:cNvPr id="73" name="Line 211"/>
            <p:cNvSpPr>
              <a:spLocks noChangeShapeType="1"/>
            </p:cNvSpPr>
            <p:nvPr/>
          </p:nvSpPr>
          <p:spPr bwMode="auto">
            <a:xfrm flipH="1" flipV="1">
              <a:off x="1214414" y="4633922"/>
              <a:ext cx="923908" cy="95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endParaRPr lang="el-GR"/>
            </a:p>
          </p:txBody>
        </p:sp>
        <p:sp>
          <p:nvSpPr>
            <p:cNvPr id="74" name="Line 211"/>
            <p:cNvSpPr>
              <a:spLocks noChangeShapeType="1"/>
            </p:cNvSpPr>
            <p:nvPr/>
          </p:nvSpPr>
          <p:spPr bwMode="auto">
            <a:xfrm flipH="1" flipV="1">
              <a:off x="1219200" y="5000636"/>
              <a:ext cx="923908" cy="95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endParaRPr lang="el-GR"/>
            </a:p>
          </p:txBody>
        </p:sp>
      </p:grpSp>
      <p:grpSp>
        <p:nvGrpSpPr>
          <p:cNvPr id="76" name="75 - Ομάδα"/>
          <p:cNvGrpSpPr/>
          <p:nvPr/>
        </p:nvGrpSpPr>
        <p:grpSpPr>
          <a:xfrm>
            <a:off x="6434134" y="2357430"/>
            <a:ext cx="995386" cy="2671771"/>
            <a:chOff x="1214414" y="2357430"/>
            <a:chExt cx="995386" cy="2671771"/>
          </a:xfrm>
        </p:grpSpPr>
        <p:sp>
          <p:nvSpPr>
            <p:cNvPr id="77" name="Line 200"/>
            <p:cNvSpPr>
              <a:spLocks noChangeShapeType="1"/>
            </p:cNvSpPr>
            <p:nvPr/>
          </p:nvSpPr>
          <p:spPr bwMode="auto">
            <a:xfrm>
              <a:off x="2133600" y="23622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endParaRPr lang="el-GR"/>
            </a:p>
          </p:txBody>
        </p:sp>
        <p:sp>
          <p:nvSpPr>
            <p:cNvPr id="78" name="Line 201"/>
            <p:cNvSpPr>
              <a:spLocks noChangeShapeType="1"/>
            </p:cNvSpPr>
            <p:nvPr/>
          </p:nvSpPr>
          <p:spPr bwMode="auto">
            <a:xfrm>
              <a:off x="1219200" y="23622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endParaRPr lang="el-GR"/>
            </a:p>
          </p:txBody>
        </p:sp>
        <p:sp>
          <p:nvSpPr>
            <p:cNvPr id="79" name="Text Box 203"/>
            <p:cNvSpPr txBox="1">
              <a:spLocks noChangeArrowheads="1"/>
            </p:cNvSpPr>
            <p:nvPr/>
          </p:nvSpPr>
          <p:spPr bwMode="auto">
            <a:xfrm>
              <a:off x="1524000" y="2895600"/>
              <a:ext cx="457200" cy="312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1">
                  <a:solidFill>
                    <a:schemeClr val="tx1"/>
                  </a:solidFill>
                </a:rPr>
                <a:t>1</a:t>
              </a:r>
              <a:endParaRPr lang="el-GR" sz="1600" b="1">
                <a:solidFill>
                  <a:schemeClr val="tx1"/>
                </a:solidFill>
              </a:endParaRPr>
            </a:p>
          </p:txBody>
        </p:sp>
        <p:sp>
          <p:nvSpPr>
            <p:cNvPr id="80" name="Text Box 204"/>
            <p:cNvSpPr txBox="1">
              <a:spLocks noChangeArrowheads="1"/>
            </p:cNvSpPr>
            <p:nvPr/>
          </p:nvSpPr>
          <p:spPr bwMode="auto">
            <a:xfrm>
              <a:off x="1295400" y="3344863"/>
              <a:ext cx="762000" cy="312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1">
                  <a:solidFill>
                    <a:schemeClr val="tx1"/>
                  </a:solidFill>
                </a:rPr>
                <a:t>2 or 6</a:t>
              </a:r>
              <a:endParaRPr lang="el-GR" sz="1600" b="1">
                <a:solidFill>
                  <a:schemeClr val="tx1"/>
                </a:solidFill>
              </a:endParaRPr>
            </a:p>
          </p:txBody>
        </p:sp>
        <p:sp>
          <p:nvSpPr>
            <p:cNvPr id="81" name="Text Box 205"/>
            <p:cNvSpPr txBox="1">
              <a:spLocks noChangeArrowheads="1"/>
            </p:cNvSpPr>
            <p:nvPr/>
          </p:nvSpPr>
          <p:spPr bwMode="auto">
            <a:xfrm>
              <a:off x="1524000" y="3810000"/>
              <a:ext cx="381000" cy="312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1">
                  <a:solidFill>
                    <a:schemeClr val="tx1"/>
                  </a:solidFill>
                </a:rPr>
                <a:t>3</a:t>
              </a:r>
              <a:endParaRPr lang="el-GR" sz="1600" b="1">
                <a:solidFill>
                  <a:schemeClr val="tx1"/>
                </a:solidFill>
              </a:endParaRPr>
            </a:p>
          </p:txBody>
        </p:sp>
        <p:sp>
          <p:nvSpPr>
            <p:cNvPr id="82" name="Text Box 206"/>
            <p:cNvSpPr txBox="1">
              <a:spLocks noChangeArrowheads="1"/>
            </p:cNvSpPr>
            <p:nvPr/>
          </p:nvSpPr>
          <p:spPr bwMode="auto">
            <a:xfrm>
              <a:off x="1524000" y="4267200"/>
              <a:ext cx="381000" cy="312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1">
                  <a:solidFill>
                    <a:schemeClr val="tx1"/>
                  </a:solidFill>
                </a:rPr>
                <a:t>5</a:t>
              </a:r>
              <a:endParaRPr lang="el-GR" sz="1600" b="1">
                <a:solidFill>
                  <a:schemeClr val="tx1"/>
                </a:solidFill>
              </a:endParaRPr>
            </a:p>
          </p:txBody>
        </p:sp>
        <p:sp>
          <p:nvSpPr>
            <p:cNvPr id="83" name="Text Box 207"/>
            <p:cNvSpPr txBox="1">
              <a:spLocks noChangeArrowheads="1"/>
            </p:cNvSpPr>
            <p:nvPr/>
          </p:nvSpPr>
          <p:spPr bwMode="auto">
            <a:xfrm>
              <a:off x="1524000" y="4716463"/>
              <a:ext cx="304800" cy="312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1">
                  <a:solidFill>
                    <a:schemeClr val="tx1"/>
                  </a:solidFill>
                </a:rPr>
                <a:t>7</a:t>
              </a:r>
              <a:endParaRPr lang="el-GR" sz="1600" b="1">
                <a:solidFill>
                  <a:schemeClr val="tx1"/>
                </a:solidFill>
              </a:endParaRPr>
            </a:p>
          </p:txBody>
        </p:sp>
        <p:sp>
          <p:nvSpPr>
            <p:cNvPr id="84" name="Line 211"/>
            <p:cNvSpPr>
              <a:spLocks noChangeShapeType="1"/>
            </p:cNvSpPr>
            <p:nvPr/>
          </p:nvSpPr>
          <p:spPr bwMode="auto">
            <a:xfrm flipH="1" flipV="1">
              <a:off x="1219200" y="3276600"/>
              <a:ext cx="923908" cy="95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endParaRPr lang="el-GR"/>
            </a:p>
          </p:txBody>
        </p:sp>
        <p:sp>
          <p:nvSpPr>
            <p:cNvPr id="85" name="Line 254"/>
            <p:cNvSpPr>
              <a:spLocks noChangeShapeType="1"/>
            </p:cNvSpPr>
            <p:nvPr/>
          </p:nvSpPr>
          <p:spPr bwMode="auto">
            <a:xfrm flipH="1">
              <a:off x="1219200" y="2357430"/>
              <a:ext cx="923908" cy="4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endParaRPr lang="el-GR"/>
            </a:p>
          </p:txBody>
        </p:sp>
        <p:sp>
          <p:nvSpPr>
            <p:cNvPr id="86" name="Text Box 255"/>
            <p:cNvSpPr txBox="1">
              <a:spLocks noChangeArrowheads="1"/>
            </p:cNvSpPr>
            <p:nvPr/>
          </p:nvSpPr>
          <p:spPr bwMode="auto">
            <a:xfrm>
              <a:off x="1219200" y="2438400"/>
              <a:ext cx="990600" cy="312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1" dirty="0">
                  <a:solidFill>
                    <a:schemeClr val="tx1"/>
                  </a:solidFill>
                </a:rPr>
                <a:t>d mod 8</a:t>
              </a:r>
              <a:endParaRPr lang="el-G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7" name="Line 211"/>
            <p:cNvSpPr>
              <a:spLocks noChangeShapeType="1"/>
            </p:cNvSpPr>
            <p:nvPr/>
          </p:nvSpPr>
          <p:spPr bwMode="auto">
            <a:xfrm flipH="1" flipV="1">
              <a:off x="1214414" y="2857496"/>
              <a:ext cx="923908" cy="95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endParaRPr lang="el-GR"/>
            </a:p>
          </p:txBody>
        </p:sp>
        <p:sp>
          <p:nvSpPr>
            <p:cNvPr id="88" name="Line 211"/>
            <p:cNvSpPr>
              <a:spLocks noChangeShapeType="1"/>
            </p:cNvSpPr>
            <p:nvPr/>
          </p:nvSpPr>
          <p:spPr bwMode="auto">
            <a:xfrm flipH="1" flipV="1">
              <a:off x="1214414" y="3705228"/>
              <a:ext cx="923908" cy="95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endParaRPr lang="el-GR" dirty="0"/>
            </a:p>
          </p:txBody>
        </p:sp>
        <p:sp>
          <p:nvSpPr>
            <p:cNvPr id="89" name="Line 211"/>
            <p:cNvSpPr>
              <a:spLocks noChangeShapeType="1"/>
            </p:cNvSpPr>
            <p:nvPr/>
          </p:nvSpPr>
          <p:spPr bwMode="auto">
            <a:xfrm flipH="1" flipV="1">
              <a:off x="1214414" y="4133856"/>
              <a:ext cx="923908" cy="95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endParaRPr lang="el-GR"/>
            </a:p>
          </p:txBody>
        </p:sp>
        <p:sp>
          <p:nvSpPr>
            <p:cNvPr id="90" name="Line 211"/>
            <p:cNvSpPr>
              <a:spLocks noChangeShapeType="1"/>
            </p:cNvSpPr>
            <p:nvPr/>
          </p:nvSpPr>
          <p:spPr bwMode="auto">
            <a:xfrm flipH="1" flipV="1">
              <a:off x="1214414" y="4633922"/>
              <a:ext cx="923908" cy="95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endParaRPr lang="el-GR"/>
            </a:p>
          </p:txBody>
        </p:sp>
        <p:sp>
          <p:nvSpPr>
            <p:cNvPr id="91" name="Line 211"/>
            <p:cNvSpPr>
              <a:spLocks noChangeShapeType="1"/>
            </p:cNvSpPr>
            <p:nvPr/>
          </p:nvSpPr>
          <p:spPr bwMode="auto">
            <a:xfrm flipH="1" flipV="1">
              <a:off x="1219200" y="5000636"/>
              <a:ext cx="923908" cy="95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endParaRPr lang="el-GR"/>
            </a:p>
          </p:txBody>
        </p:sp>
      </p:grpSp>
      <p:graphicFrame>
        <p:nvGraphicFramePr>
          <p:cNvPr id="92" name="91 - Αντικείμενο"/>
          <p:cNvGraphicFramePr>
            <a:graphicFrameLocks noChangeAspect="1"/>
          </p:cNvGraphicFramePr>
          <p:nvPr/>
        </p:nvGraphicFramePr>
        <p:xfrm>
          <a:off x="6726262" y="5572140"/>
          <a:ext cx="2060580" cy="738698"/>
        </p:xfrm>
        <a:graphic>
          <a:graphicData uri="http://schemas.openxmlformats.org/presentationml/2006/ole">
            <p:oleObj spid="_x0000_s66575" name="Εξίσωση" r:id="rId3" imgW="1346040" imgH="482400" progId="Equation.3">
              <p:embed/>
            </p:oleObj>
          </a:graphicData>
        </a:graphic>
      </p:graphicFrame>
      <p:sp>
        <p:nvSpPr>
          <p:cNvPr id="93" name="Text Box 247"/>
          <p:cNvSpPr txBox="1">
            <a:spLocks noChangeArrowheads="1"/>
          </p:cNvSpPr>
          <p:nvPr/>
        </p:nvSpPr>
        <p:spPr bwMode="auto">
          <a:xfrm>
            <a:off x="3571875" y="5857892"/>
            <a:ext cx="2286009" cy="342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1" i="1" dirty="0">
                <a:solidFill>
                  <a:schemeClr val="tx1"/>
                </a:solidFill>
              </a:rPr>
              <a:t>D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  <a:sym typeface="Symbol" pitchFamily="18" charset="2"/>
              </a:rPr>
              <a:t></a:t>
            </a:r>
            <a:r>
              <a:rPr lang="en-US" sz="1800" b="1" i="1" dirty="0">
                <a:solidFill>
                  <a:schemeClr val="tx1"/>
                </a:solidFill>
                <a:ea typeface="MS Mincho" pitchFamily="49" charset="-128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ea typeface="MS Mincho" pitchFamily="49" charset="-128"/>
              </a:rPr>
              <a:t>11 </a:t>
            </a:r>
            <a:r>
              <a:rPr lang="en-US" sz="1800" b="1" dirty="0">
                <a:solidFill>
                  <a:schemeClr val="tx1"/>
                </a:solidFill>
                <a:ea typeface="MS Mincho" pitchFamily="49" charset="-128"/>
              </a:rPr>
              <a:t>mod </a:t>
            </a:r>
            <a:r>
              <a:rPr lang="en-US" sz="1800" b="1" dirty="0" smtClean="0">
                <a:solidFill>
                  <a:schemeClr val="tx1"/>
                </a:solidFill>
                <a:ea typeface="MS Mincho" pitchFamily="49" charset="-128"/>
              </a:rPr>
              <a:t>24</a:t>
            </a:r>
            <a:endParaRPr lang="el-GR" sz="1800" b="1" dirty="0">
              <a:solidFill>
                <a:schemeClr val="tx1"/>
              </a:solidFill>
              <a:ea typeface="MS Mincho" pitchFamily="49" charset="-128"/>
            </a:endParaRPr>
          </a:p>
        </p:txBody>
      </p:sp>
      <p:sp>
        <p:nvSpPr>
          <p:cNvPr id="94" name="Line 244"/>
          <p:cNvSpPr>
            <a:spLocks noChangeShapeType="1"/>
          </p:cNvSpPr>
          <p:nvPr/>
        </p:nvSpPr>
        <p:spPr bwMode="auto">
          <a:xfrm flipH="1">
            <a:off x="4429123" y="5429264"/>
            <a:ext cx="0" cy="500066"/>
          </a:xfrm>
          <a:prstGeom prst="line">
            <a:avLst/>
          </a:prstGeom>
          <a:noFill/>
          <a:ln w="9525">
            <a:solidFill>
              <a:srgbClr val="CCFFCC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4585E1-B47A-4BC2-B4A1-B9CC776D8348}" type="slidenum">
              <a:rPr lang="en-GB"/>
              <a:pPr>
                <a:defRPr/>
              </a:pPr>
              <a:t>12</a:t>
            </a:fld>
            <a:endParaRPr lang="en-GB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Hilbert polynomials</a:t>
            </a:r>
            <a:endParaRPr lang="el-GR" smtClean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type="body" idx="1"/>
          </p:nvPr>
        </p:nvGraphicFramePr>
        <p:xfrm>
          <a:off x="584200" y="2227263"/>
          <a:ext cx="2768600" cy="692150"/>
        </p:xfrm>
        <a:graphic>
          <a:graphicData uri="http://schemas.openxmlformats.org/presentationml/2006/ole">
            <p:oleObj spid="_x0000_s3074" name="Εξίσωση" r:id="rId3" imgW="1371600" imgH="342720" progId="Equation.3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304800" y="3089275"/>
          <a:ext cx="1612900" cy="720725"/>
        </p:xfrm>
        <a:graphic>
          <a:graphicData uri="http://schemas.openxmlformats.org/presentationml/2006/ole">
            <p:oleObj spid="_x0000_s3075" name="Εξίσωση" r:id="rId4" imgW="965160" imgH="431640" progId="Equation.3">
              <p:embed/>
            </p:oleObj>
          </a:graphicData>
        </a:graphic>
      </p:graphicFrame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2209800" y="3290888"/>
            <a:ext cx="2568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satisfies the equation</a:t>
            </a:r>
            <a:endParaRPr lang="el-GR" sz="2000">
              <a:solidFill>
                <a:schemeClr val="tx1"/>
              </a:solidFill>
            </a:endParaRPr>
          </a:p>
        </p:txBody>
      </p:sp>
      <p:graphicFrame>
        <p:nvGraphicFramePr>
          <p:cNvPr id="3076" name="Object 7"/>
          <p:cNvGraphicFramePr>
            <a:graphicFrameLocks noChangeAspect="1"/>
          </p:cNvGraphicFramePr>
          <p:nvPr/>
        </p:nvGraphicFramePr>
        <p:xfrm>
          <a:off x="4872038" y="3200400"/>
          <a:ext cx="1871662" cy="387350"/>
        </p:xfrm>
        <a:graphic>
          <a:graphicData uri="http://schemas.openxmlformats.org/presentationml/2006/ole">
            <p:oleObj spid="_x0000_s3076" name="Εξίσωση" r:id="rId5" imgW="977760" imgH="203040" progId="Equation.3">
              <p:embed/>
            </p:oleObj>
          </a:graphicData>
        </a:graphic>
      </p:graphicFrame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1981200" y="4384675"/>
            <a:ext cx="37782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(primitive, reduced quadratic forms)</a:t>
            </a:r>
            <a:endParaRPr lang="el-GR" sz="1800">
              <a:solidFill>
                <a:schemeClr val="tx1"/>
              </a:solidFill>
            </a:endParaRPr>
          </a:p>
        </p:txBody>
      </p:sp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1290638" y="3949700"/>
            <a:ext cx="385762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2200" i="1">
                <a:solidFill>
                  <a:schemeClr val="tx1"/>
                </a:solidFill>
              </a:rPr>
              <a:t>D</a:t>
            </a:r>
            <a:endParaRPr lang="el-GR" sz="2200" i="1">
              <a:solidFill>
                <a:schemeClr val="tx1"/>
              </a:solidFill>
            </a:endParaRPr>
          </a:p>
        </p:txBody>
      </p:sp>
      <p:sp>
        <p:nvSpPr>
          <p:cNvPr id="3083" name="AutoShape 10"/>
          <p:cNvSpPr>
            <a:spLocks noChangeArrowheads="1"/>
          </p:cNvSpPr>
          <p:nvPr/>
        </p:nvSpPr>
        <p:spPr bwMode="auto">
          <a:xfrm>
            <a:off x="2057400" y="4038600"/>
            <a:ext cx="838200" cy="152400"/>
          </a:xfrm>
          <a:prstGeom prst="rightArrow">
            <a:avLst>
              <a:gd name="adj1" fmla="val 50000"/>
              <a:gd name="adj2" fmla="val 137500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l-GR"/>
          </a:p>
        </p:txBody>
      </p:sp>
      <p:sp>
        <p:nvSpPr>
          <p:cNvPr id="3084" name="Text Box 11"/>
          <p:cNvSpPr txBox="1">
            <a:spLocks noChangeArrowheads="1"/>
          </p:cNvSpPr>
          <p:nvPr/>
        </p:nvSpPr>
        <p:spPr bwMode="auto">
          <a:xfrm>
            <a:off x="3276600" y="3963988"/>
            <a:ext cx="10541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tx1"/>
                </a:solidFill>
              </a:rPr>
              <a:t>[</a:t>
            </a:r>
            <a:r>
              <a:rPr lang="en-US" sz="2200" i="1"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en-US" sz="2200" i="1">
                <a:solidFill>
                  <a:schemeClr val="tx1"/>
                </a:solidFill>
              </a:rPr>
              <a:t>, </a:t>
            </a:r>
            <a:r>
              <a:rPr lang="en-US" sz="2200" i="1">
                <a:solidFill>
                  <a:schemeClr val="tx1"/>
                </a:solidFill>
                <a:latin typeface="Times New Roman" pitchFamily="18" charset="0"/>
              </a:rPr>
              <a:t>b, c</a:t>
            </a:r>
            <a:r>
              <a:rPr lang="en-US" sz="2200">
                <a:solidFill>
                  <a:schemeClr val="tx1"/>
                </a:solidFill>
                <a:latin typeface="Times New Roman" pitchFamily="18" charset="0"/>
              </a:rPr>
              <a:t>]</a:t>
            </a:r>
            <a:endParaRPr lang="el-GR" sz="2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85" name="AutoShape 12"/>
          <p:cNvSpPr>
            <a:spLocks noChangeArrowheads="1"/>
          </p:cNvSpPr>
          <p:nvPr/>
        </p:nvSpPr>
        <p:spPr bwMode="auto">
          <a:xfrm>
            <a:off x="4648200" y="4038600"/>
            <a:ext cx="838200" cy="152400"/>
          </a:xfrm>
          <a:prstGeom prst="rightArrow">
            <a:avLst>
              <a:gd name="adj1" fmla="val 50000"/>
              <a:gd name="adj2" fmla="val 137500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l-GR"/>
          </a:p>
        </p:txBody>
      </p:sp>
      <p:sp>
        <p:nvSpPr>
          <p:cNvPr id="3086" name="Text Box 13"/>
          <p:cNvSpPr txBox="1">
            <a:spLocks noChangeArrowheads="1"/>
          </p:cNvSpPr>
          <p:nvPr/>
        </p:nvSpPr>
        <p:spPr bwMode="auto">
          <a:xfrm>
            <a:off x="5908675" y="3949700"/>
            <a:ext cx="33972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2200" i="1">
                <a:solidFill>
                  <a:schemeClr val="tx1"/>
                </a:solidFill>
              </a:rPr>
              <a:t>h</a:t>
            </a:r>
            <a:endParaRPr lang="el-GR" sz="2200" i="1">
              <a:solidFill>
                <a:schemeClr val="tx1"/>
              </a:solidFill>
            </a:endParaRPr>
          </a:p>
        </p:txBody>
      </p:sp>
      <p:sp>
        <p:nvSpPr>
          <p:cNvPr id="3087" name="Rectangle 14"/>
          <p:cNvSpPr>
            <a:spLocks noChangeArrowheads="1"/>
          </p:cNvSpPr>
          <p:nvPr/>
        </p:nvSpPr>
        <p:spPr bwMode="auto">
          <a:xfrm>
            <a:off x="228600" y="4800600"/>
            <a:ext cx="8610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00000"/>
              </a:lnSpc>
              <a:buClr>
                <a:schemeClr val="tx2"/>
              </a:buClr>
              <a:buFont typeface="Wingdings" pitchFamily="2" charset="2"/>
              <a:buNone/>
            </a:pPr>
            <a:endParaRPr lang="en-US" sz="2000" b="1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en-US" sz="2000" b="1" i="1" u="sng">
                <a:solidFill>
                  <a:schemeClr val="tx1"/>
                </a:solidFill>
              </a:rPr>
              <a:t>THEOREM:</a:t>
            </a:r>
            <a:r>
              <a:rPr lang="en-US" sz="2000" b="1" i="1">
                <a:solidFill>
                  <a:schemeClr val="tx1"/>
                </a:solidFill>
              </a:rPr>
              <a:t>  </a:t>
            </a:r>
          </a:p>
          <a:p>
            <a:pPr marL="457200" indent="-457200">
              <a:lnSpc>
                <a:spcPct val="10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A Hilbert polynomial with degree </a:t>
            </a:r>
            <a:r>
              <a:rPr lang="en-US" sz="2000" i="1">
                <a:solidFill>
                  <a:schemeClr val="tx1"/>
                </a:solidFill>
              </a:rPr>
              <a:t>h</a:t>
            </a:r>
            <a:r>
              <a:rPr lang="en-US" sz="2000">
                <a:solidFill>
                  <a:schemeClr val="tx1"/>
                </a:solidFill>
              </a:rPr>
              <a:t>, has exactly </a:t>
            </a:r>
            <a:r>
              <a:rPr lang="en-US" sz="2000" i="1">
                <a:solidFill>
                  <a:schemeClr val="tx1"/>
                </a:solidFill>
              </a:rPr>
              <a:t>h</a:t>
            </a:r>
            <a:r>
              <a:rPr lang="en-US" sz="2000">
                <a:solidFill>
                  <a:schemeClr val="tx1"/>
                </a:solidFill>
              </a:rPr>
              <a:t> roots modulo </a:t>
            </a:r>
            <a:r>
              <a:rPr lang="en-US" sz="2000" i="1">
                <a:solidFill>
                  <a:schemeClr val="tx1"/>
                </a:solidFill>
              </a:rPr>
              <a:t>p </a:t>
            </a:r>
            <a:r>
              <a:rPr lang="en-US" sz="2000">
                <a:solidFill>
                  <a:schemeClr val="tx1"/>
                </a:solidFill>
              </a:rPr>
              <a:t>if </a:t>
            </a:r>
          </a:p>
          <a:p>
            <a:pPr marL="457200" indent="-457200">
              <a:lnSpc>
                <a:spcPct val="10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and only if the equation 4</a:t>
            </a:r>
            <a:r>
              <a:rPr lang="en-US" sz="2000" i="1">
                <a:solidFill>
                  <a:schemeClr val="tx1"/>
                </a:solidFill>
              </a:rPr>
              <a:t>p=x</a:t>
            </a:r>
            <a:r>
              <a:rPr lang="en-US" sz="2000" i="1" baseline="30000">
                <a:solidFill>
                  <a:schemeClr val="tx1"/>
                </a:solidFill>
              </a:rPr>
              <a:t>2</a:t>
            </a:r>
            <a:r>
              <a:rPr lang="en-US" sz="2000" i="1">
                <a:solidFill>
                  <a:schemeClr val="tx1"/>
                </a:solidFill>
              </a:rPr>
              <a:t>+Dy</a:t>
            </a:r>
            <a:r>
              <a:rPr lang="en-US" sz="2000" i="1" baseline="30000">
                <a:solidFill>
                  <a:schemeClr val="tx1"/>
                </a:solidFill>
              </a:rPr>
              <a:t>2</a:t>
            </a:r>
            <a:r>
              <a:rPr lang="en-US" sz="2000">
                <a:solidFill>
                  <a:schemeClr val="tx1"/>
                </a:solidFill>
              </a:rPr>
              <a:t> has integer solutions.</a:t>
            </a:r>
            <a:endParaRPr lang="el-GR" sz="2000" b="1" i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CAF3BE-3627-42E5-A992-8B0E0A917446}" type="slidenum">
              <a:rPr lang="en-GB"/>
              <a:pPr>
                <a:defRPr/>
              </a:pPr>
              <a:t>13</a:t>
            </a:fld>
            <a:endParaRPr lang="en-GB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06291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Weber polynomials</a:t>
            </a:r>
            <a:endParaRPr lang="el-GR" dirty="0" smtClean="0">
              <a:effectLst/>
              <a:sym typeface="Symbol" pitchFamily="18" charset="2"/>
            </a:endParaRP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ph type="body" idx="4294967295"/>
          </p:nvPr>
        </p:nvGraphicFramePr>
        <p:xfrm>
          <a:off x="468313" y="2109788"/>
          <a:ext cx="2590800" cy="633412"/>
        </p:xfrm>
        <a:graphic>
          <a:graphicData uri="http://schemas.openxmlformats.org/presentationml/2006/ole">
            <p:oleObj spid="_x0000_s4098" name="Εξίσωση" r:id="rId3" imgW="1143000" imgH="279360" progId="Equation.3">
              <p:embed/>
            </p:oleObj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457200" y="2855913"/>
          <a:ext cx="1600200" cy="762000"/>
        </p:xfrm>
        <a:graphic>
          <a:graphicData uri="http://schemas.openxmlformats.org/presentationml/2006/ole">
            <p:oleObj spid="_x0000_s4099" name="Εξίσωση" r:id="rId4" imgW="799920" imgH="380880" progId="Equation.3">
              <p:embed/>
            </p:oleObj>
          </a:graphicData>
        </a:graphic>
      </p:graphicFrame>
      <p:sp>
        <p:nvSpPr>
          <p:cNvPr id="4104" name="Text Box 5"/>
          <p:cNvSpPr txBox="1">
            <a:spLocks noChangeArrowheads="1"/>
          </p:cNvSpPr>
          <p:nvPr/>
        </p:nvSpPr>
        <p:spPr bwMode="auto">
          <a:xfrm>
            <a:off x="371475" y="3657600"/>
            <a:ext cx="5313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2000" i="1">
                <a:solidFill>
                  <a:schemeClr val="tx1"/>
                </a:solidFill>
              </a:rPr>
              <a:t>g</a:t>
            </a:r>
            <a:r>
              <a:rPr lang="en-US" sz="2000">
                <a:solidFill>
                  <a:schemeClr val="tx1"/>
                </a:solidFill>
              </a:rPr>
              <a:t> is defined by the Weber functions </a:t>
            </a:r>
            <a:r>
              <a:rPr lang="en-US" sz="2000" i="1">
                <a:solidFill>
                  <a:schemeClr val="tx1"/>
                </a:solidFill>
              </a:rPr>
              <a:t>f, f</a:t>
            </a:r>
            <a:r>
              <a:rPr lang="en-US" sz="2000" i="1" baseline="-25000">
                <a:solidFill>
                  <a:schemeClr val="tx1"/>
                </a:solidFill>
              </a:rPr>
              <a:t>1</a:t>
            </a:r>
            <a:r>
              <a:rPr lang="en-US" sz="2000">
                <a:solidFill>
                  <a:schemeClr val="tx1"/>
                </a:solidFill>
              </a:rPr>
              <a:t> and </a:t>
            </a:r>
            <a:r>
              <a:rPr lang="en-US" sz="2000" i="1">
                <a:solidFill>
                  <a:schemeClr val="tx1"/>
                </a:solidFill>
              </a:rPr>
              <a:t>f</a:t>
            </a:r>
            <a:r>
              <a:rPr lang="en-US" sz="2000" i="1" baseline="-25000">
                <a:solidFill>
                  <a:schemeClr val="tx1"/>
                </a:solidFill>
              </a:rPr>
              <a:t>2</a:t>
            </a:r>
            <a:endParaRPr lang="el-GR" sz="2000" i="1">
              <a:solidFill>
                <a:schemeClr val="tx1"/>
              </a:solidFill>
            </a:endParaRPr>
          </a:p>
        </p:txBody>
      </p:sp>
      <p:sp>
        <p:nvSpPr>
          <p:cNvPr id="4105" name="Text Box 7"/>
          <p:cNvSpPr txBox="1">
            <a:spLocks noChangeArrowheads="1"/>
          </p:cNvSpPr>
          <p:nvPr/>
        </p:nvSpPr>
        <p:spPr bwMode="auto">
          <a:xfrm>
            <a:off x="2290763" y="3062288"/>
            <a:ext cx="2568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satisfies the equation</a:t>
            </a:r>
            <a:endParaRPr lang="el-GR" sz="2000">
              <a:solidFill>
                <a:schemeClr val="tx1"/>
              </a:solidFill>
            </a:endParaRPr>
          </a:p>
        </p:txBody>
      </p:sp>
      <p:graphicFrame>
        <p:nvGraphicFramePr>
          <p:cNvPr id="4100" name="Object 8"/>
          <p:cNvGraphicFramePr>
            <a:graphicFrameLocks noChangeAspect="1"/>
          </p:cNvGraphicFramePr>
          <p:nvPr>
            <p:ph idx="1"/>
          </p:nvPr>
        </p:nvGraphicFramePr>
        <p:xfrm>
          <a:off x="4932363" y="2997200"/>
          <a:ext cx="2016125" cy="387350"/>
        </p:xfrm>
        <a:graphic>
          <a:graphicData uri="http://schemas.openxmlformats.org/presentationml/2006/ole">
            <p:oleObj spid="_x0000_s4100" name="Equation" r:id="rId5" imgW="1054080" imgH="203040" progId="Equation.3">
              <p:embed/>
            </p:oleObj>
          </a:graphicData>
        </a:graphic>
      </p:graphicFrame>
      <p:grpSp>
        <p:nvGrpSpPr>
          <p:cNvPr id="4106" name="Group 15"/>
          <p:cNvGrpSpPr>
            <a:grpSpLocks/>
          </p:cNvGrpSpPr>
          <p:nvPr/>
        </p:nvGrpSpPr>
        <p:grpSpPr bwMode="auto">
          <a:xfrm>
            <a:off x="1676400" y="4268788"/>
            <a:ext cx="5988052" cy="871537"/>
            <a:chOff x="813" y="3313"/>
            <a:chExt cx="3772" cy="549"/>
          </a:xfrm>
        </p:grpSpPr>
        <p:sp>
          <p:nvSpPr>
            <p:cNvPr id="4108" name="AutoShape 9"/>
            <p:cNvSpPr>
              <a:spLocks noChangeArrowheads="1"/>
            </p:cNvSpPr>
            <p:nvPr/>
          </p:nvSpPr>
          <p:spPr bwMode="auto">
            <a:xfrm>
              <a:off x="1296" y="3408"/>
              <a:ext cx="528" cy="96"/>
            </a:xfrm>
            <a:prstGeom prst="rightArrow">
              <a:avLst>
                <a:gd name="adj1" fmla="val 50000"/>
                <a:gd name="adj2" fmla="val 137500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el-GR"/>
            </a:p>
          </p:txBody>
        </p:sp>
        <p:sp>
          <p:nvSpPr>
            <p:cNvPr id="4109" name="AutoShape 10"/>
            <p:cNvSpPr>
              <a:spLocks noChangeArrowheads="1"/>
            </p:cNvSpPr>
            <p:nvPr/>
          </p:nvSpPr>
          <p:spPr bwMode="auto">
            <a:xfrm>
              <a:off x="3168" y="3408"/>
              <a:ext cx="528" cy="96"/>
            </a:xfrm>
            <a:prstGeom prst="rightArrow">
              <a:avLst>
                <a:gd name="adj1" fmla="val 50000"/>
                <a:gd name="adj2" fmla="val 137500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el-GR"/>
            </a:p>
          </p:txBody>
        </p:sp>
        <p:sp>
          <p:nvSpPr>
            <p:cNvPr id="4110" name="Text Box 11"/>
            <p:cNvSpPr txBox="1">
              <a:spLocks noChangeArrowheads="1"/>
            </p:cNvSpPr>
            <p:nvPr/>
          </p:nvSpPr>
          <p:spPr bwMode="auto">
            <a:xfrm>
              <a:off x="2090" y="3313"/>
              <a:ext cx="644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buFontTx/>
                <a:buNone/>
              </a:pPr>
              <a:r>
                <a:rPr lang="en-US" sz="2200">
                  <a:solidFill>
                    <a:schemeClr val="tx1"/>
                  </a:solidFill>
                </a:rPr>
                <a:t>[</a:t>
              </a:r>
              <a:r>
                <a:rPr lang="en-US" sz="2200" i="1">
                  <a:solidFill>
                    <a:schemeClr val="tx1"/>
                  </a:solidFill>
                  <a:latin typeface="Times New Roman" pitchFamily="18" charset="0"/>
                </a:rPr>
                <a:t>a, b, c</a:t>
              </a:r>
              <a:r>
                <a:rPr lang="en-US" sz="2200">
                  <a:solidFill>
                    <a:schemeClr val="tx1"/>
                  </a:solidFill>
                </a:rPr>
                <a:t>]</a:t>
              </a:r>
              <a:endParaRPr lang="el-GR" sz="2200">
                <a:solidFill>
                  <a:schemeClr val="tx1"/>
                </a:solidFill>
              </a:endParaRPr>
            </a:p>
          </p:txBody>
        </p:sp>
        <p:sp>
          <p:nvSpPr>
            <p:cNvPr id="4111" name="Text Box 12"/>
            <p:cNvSpPr txBox="1">
              <a:spLocks noChangeArrowheads="1"/>
            </p:cNvSpPr>
            <p:nvPr/>
          </p:nvSpPr>
          <p:spPr bwMode="auto">
            <a:xfrm>
              <a:off x="813" y="3352"/>
              <a:ext cx="243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buFontTx/>
                <a:buNone/>
              </a:pPr>
              <a:r>
                <a:rPr lang="en-US" sz="2200" i="1">
                  <a:solidFill>
                    <a:schemeClr val="tx1"/>
                  </a:solidFill>
                </a:rPr>
                <a:t>D</a:t>
              </a:r>
              <a:endParaRPr lang="el-GR" sz="2200" i="1">
                <a:solidFill>
                  <a:schemeClr val="tx1"/>
                </a:solidFill>
              </a:endParaRPr>
            </a:p>
          </p:txBody>
        </p:sp>
        <p:sp>
          <p:nvSpPr>
            <p:cNvPr id="4112" name="Text Box 13"/>
            <p:cNvSpPr txBox="1">
              <a:spLocks noChangeArrowheads="1"/>
            </p:cNvSpPr>
            <p:nvPr/>
          </p:nvSpPr>
          <p:spPr bwMode="auto">
            <a:xfrm>
              <a:off x="3914" y="3352"/>
              <a:ext cx="671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buFontTx/>
                <a:buNone/>
              </a:pPr>
              <a:r>
                <a:rPr lang="en-US" sz="2200" i="1" dirty="0" smtClean="0">
                  <a:solidFill>
                    <a:schemeClr val="tx1"/>
                  </a:solidFill>
                </a:rPr>
                <a:t>h</a:t>
              </a:r>
              <a:r>
                <a:rPr lang="en-US" sz="2200" dirty="0" smtClean="0">
                  <a:solidFill>
                    <a:schemeClr val="tx1"/>
                  </a:solidFill>
                </a:rPr>
                <a:t> or 3</a:t>
              </a:r>
              <a:r>
                <a:rPr lang="en-US" sz="2200" i="1" dirty="0" smtClean="0">
                  <a:solidFill>
                    <a:schemeClr val="tx1"/>
                  </a:solidFill>
                </a:rPr>
                <a:t>h</a:t>
              </a:r>
              <a:endParaRPr lang="el-GR" sz="2200" i="1" dirty="0">
                <a:solidFill>
                  <a:schemeClr val="tx1"/>
                </a:solidFill>
              </a:endParaRPr>
            </a:p>
          </p:txBody>
        </p:sp>
        <p:sp>
          <p:nvSpPr>
            <p:cNvPr id="4113" name="Text Box 14"/>
            <p:cNvSpPr txBox="1">
              <a:spLocks noChangeArrowheads="1"/>
            </p:cNvSpPr>
            <p:nvPr/>
          </p:nvSpPr>
          <p:spPr bwMode="auto">
            <a:xfrm>
              <a:off x="1820" y="3648"/>
              <a:ext cx="1204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buFontTx/>
                <a:buNone/>
              </a:pPr>
              <a:r>
                <a:rPr lang="en-US" sz="1800">
                  <a:solidFill>
                    <a:schemeClr val="tx1"/>
                  </a:solidFill>
                </a:rPr>
                <a:t>(quadratic forms)</a:t>
              </a:r>
              <a:endParaRPr lang="el-GR" sz="1800">
                <a:solidFill>
                  <a:schemeClr val="tx1"/>
                </a:solidFill>
              </a:endParaRPr>
            </a:p>
          </p:txBody>
        </p:sp>
      </p:grpSp>
      <p:sp>
        <p:nvSpPr>
          <p:cNvPr id="4107" name="Text Box 16"/>
          <p:cNvSpPr txBox="1">
            <a:spLocks noChangeArrowheads="1"/>
          </p:cNvSpPr>
          <p:nvPr/>
        </p:nvSpPr>
        <p:spPr bwMode="auto">
          <a:xfrm>
            <a:off x="304800" y="5622925"/>
            <a:ext cx="8124852" cy="7085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2000" i="1" dirty="0">
                <a:solidFill>
                  <a:schemeClr val="tx1"/>
                </a:solidFill>
              </a:rPr>
              <a:t>The degree of Weber polynomials is 3 times larger than </a:t>
            </a:r>
            <a:r>
              <a:rPr lang="en-US" sz="2000" i="1" dirty="0" smtClean="0">
                <a:solidFill>
                  <a:schemeClr val="tx1"/>
                </a:solidFill>
              </a:rPr>
              <a:t>the</a:t>
            </a:r>
            <a:endParaRPr lang="en-US" sz="2000" i="1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US" sz="2000" i="1" dirty="0" smtClean="0">
                <a:solidFill>
                  <a:schemeClr val="tx1"/>
                </a:solidFill>
              </a:rPr>
              <a:t>degree </a:t>
            </a:r>
            <a:r>
              <a:rPr lang="en-US" sz="2000" i="1" dirty="0">
                <a:solidFill>
                  <a:schemeClr val="tx1"/>
                </a:solidFill>
              </a:rPr>
              <a:t>of the corresponding Hilbert </a:t>
            </a:r>
            <a:r>
              <a:rPr lang="en-US" sz="2000" i="1" dirty="0" smtClean="0">
                <a:solidFill>
                  <a:schemeClr val="tx1"/>
                </a:solidFill>
              </a:rPr>
              <a:t>polynomials when 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</a:rPr>
              <a:t>D 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  <a:cs typeface="Times New Roman"/>
              </a:rPr>
              <a:t>≡ 3 mod 8.</a:t>
            </a:r>
            <a:endParaRPr lang="el-GR" sz="2000" i="1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7D4990-7D0A-4AAB-B064-634050BA4EB6}" type="slidenum">
              <a:rPr lang="en-GB"/>
              <a:pPr>
                <a:defRPr/>
              </a:pPr>
              <a:t>14</a:t>
            </a:fld>
            <a:endParaRPr lang="en-GB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</a:t>
            </a:r>
            <a:r>
              <a:rPr lang="en-US" baseline="-25000" smtClean="0"/>
              <a:t>D,l</a:t>
            </a:r>
            <a:r>
              <a:rPr lang="en-US" smtClean="0"/>
              <a:t>(x) polynomials</a:t>
            </a:r>
            <a:endParaRPr lang="el-GR" smtClean="0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265113" y="1943100"/>
          <a:ext cx="3308350" cy="768350"/>
        </p:xfrm>
        <a:graphic>
          <a:graphicData uri="http://schemas.openxmlformats.org/presentationml/2006/ole">
            <p:oleObj spid="_x0000_s6146" name="Εξίσωση" r:id="rId3" imgW="1638000" imgH="380880" progId="Equation.3">
              <p:embed/>
            </p:oleObj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144463" y="2708275"/>
          <a:ext cx="1782762" cy="720725"/>
        </p:xfrm>
        <a:graphic>
          <a:graphicData uri="http://schemas.openxmlformats.org/presentationml/2006/ole">
            <p:oleObj spid="_x0000_s6147" name="Εξίσωση" r:id="rId4" imgW="1066680" imgH="431640" progId="Equation.3">
              <p:embed/>
            </p:oleObj>
          </a:graphicData>
        </a:graphic>
      </p:graphicFrame>
      <p:sp>
        <p:nvSpPr>
          <p:cNvPr id="6154" name="Text Box 6"/>
          <p:cNvSpPr txBox="1">
            <a:spLocks noChangeArrowheads="1"/>
          </p:cNvSpPr>
          <p:nvPr/>
        </p:nvSpPr>
        <p:spPr bwMode="auto">
          <a:xfrm>
            <a:off x="3527425" y="2057400"/>
            <a:ext cx="876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where</a:t>
            </a:r>
            <a:endParaRPr lang="el-GR" sz="2000">
              <a:solidFill>
                <a:schemeClr val="tx1"/>
              </a:solidFill>
            </a:endParaRPr>
          </a:p>
        </p:txBody>
      </p:sp>
      <p:graphicFrame>
        <p:nvGraphicFramePr>
          <p:cNvPr id="6148" name="Object 7"/>
          <p:cNvGraphicFramePr>
            <a:graphicFrameLocks noChangeAspect="1"/>
          </p:cNvGraphicFramePr>
          <p:nvPr/>
        </p:nvGraphicFramePr>
        <p:xfrm>
          <a:off x="4378325" y="2098675"/>
          <a:ext cx="1336675" cy="339725"/>
        </p:xfrm>
        <a:graphic>
          <a:graphicData uri="http://schemas.openxmlformats.org/presentationml/2006/ole">
            <p:oleObj spid="_x0000_s6148" name="Εξίσωση" r:id="rId5" imgW="799920" imgH="203040" progId="Equation.3">
              <p:embed/>
            </p:oleObj>
          </a:graphicData>
        </a:graphic>
      </p:graphicFrame>
      <p:sp>
        <p:nvSpPr>
          <p:cNvPr id="6155" name="Text Box 8"/>
          <p:cNvSpPr txBox="1">
            <a:spLocks noChangeArrowheads="1"/>
          </p:cNvSpPr>
          <p:nvPr/>
        </p:nvSpPr>
        <p:spPr bwMode="auto">
          <a:xfrm>
            <a:off x="5676900" y="2057400"/>
            <a:ext cx="2476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and </a:t>
            </a:r>
            <a:r>
              <a:rPr lang="en-US" sz="1800" i="1">
                <a:solidFill>
                  <a:schemeClr val="tx1"/>
                </a:solidFill>
              </a:rPr>
              <a:t>e</a:t>
            </a:r>
            <a:r>
              <a:rPr lang="en-US" sz="2000">
                <a:solidFill>
                  <a:schemeClr val="tx1"/>
                </a:solidFill>
              </a:rPr>
              <a:t> depends on </a:t>
            </a:r>
            <a:r>
              <a:rPr lang="en-US" sz="2000" i="1">
                <a:solidFill>
                  <a:schemeClr val="tx1"/>
                </a:solidFill>
                <a:latin typeface="Times New Roman" pitchFamily="18" charset="0"/>
              </a:rPr>
              <a:t>l</a:t>
            </a:r>
            <a:r>
              <a:rPr lang="en-US" sz="200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el-GR" sz="1800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156" name="Text Box 10"/>
          <p:cNvSpPr txBox="1">
            <a:spLocks noChangeArrowheads="1"/>
          </p:cNvSpPr>
          <p:nvPr/>
        </p:nvSpPr>
        <p:spPr bwMode="auto">
          <a:xfrm>
            <a:off x="2057400" y="2909888"/>
            <a:ext cx="2568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satisfies the equation</a:t>
            </a:r>
            <a:endParaRPr lang="el-GR" sz="2000">
              <a:solidFill>
                <a:schemeClr val="tx1"/>
              </a:solidFill>
            </a:endParaRPr>
          </a:p>
        </p:txBody>
      </p:sp>
      <p:graphicFrame>
        <p:nvGraphicFramePr>
          <p:cNvPr id="6149" name="Object 11"/>
          <p:cNvGraphicFramePr>
            <a:graphicFrameLocks noChangeAspect="1"/>
          </p:cNvGraphicFramePr>
          <p:nvPr/>
        </p:nvGraphicFramePr>
        <p:xfrm>
          <a:off x="4664075" y="2819400"/>
          <a:ext cx="2041525" cy="387350"/>
        </p:xfrm>
        <a:graphic>
          <a:graphicData uri="http://schemas.openxmlformats.org/presentationml/2006/ole">
            <p:oleObj spid="_x0000_s6149" name="Εξίσωση" r:id="rId6" imgW="1066680" imgH="203040" progId="Equation.3">
              <p:embed/>
            </p:oleObj>
          </a:graphicData>
        </a:graphic>
      </p:graphicFrame>
      <p:sp>
        <p:nvSpPr>
          <p:cNvPr id="6157" name="Text Box 12"/>
          <p:cNvSpPr txBox="1">
            <a:spLocks noChangeArrowheads="1"/>
          </p:cNvSpPr>
          <p:nvPr/>
        </p:nvSpPr>
        <p:spPr bwMode="auto">
          <a:xfrm>
            <a:off x="1417638" y="3962400"/>
            <a:ext cx="3382962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1600">
                <a:solidFill>
                  <a:schemeClr val="tx1"/>
                </a:solidFill>
              </a:rPr>
              <a:t>(primitive, reduced quadratic forms)</a:t>
            </a:r>
            <a:endParaRPr lang="el-GR" sz="1600">
              <a:solidFill>
                <a:schemeClr val="tx1"/>
              </a:solidFill>
            </a:endParaRPr>
          </a:p>
        </p:txBody>
      </p:sp>
      <p:sp>
        <p:nvSpPr>
          <p:cNvPr id="6158" name="Text Box 13"/>
          <p:cNvSpPr txBox="1">
            <a:spLocks noChangeArrowheads="1"/>
          </p:cNvSpPr>
          <p:nvPr/>
        </p:nvSpPr>
        <p:spPr bwMode="auto">
          <a:xfrm>
            <a:off x="604838" y="3657600"/>
            <a:ext cx="385762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2200" i="1">
                <a:solidFill>
                  <a:schemeClr val="tx1"/>
                </a:solidFill>
              </a:rPr>
              <a:t>D</a:t>
            </a:r>
            <a:endParaRPr lang="el-GR" sz="2200" i="1">
              <a:solidFill>
                <a:schemeClr val="tx1"/>
              </a:solidFill>
            </a:endParaRPr>
          </a:p>
        </p:txBody>
      </p:sp>
      <p:sp>
        <p:nvSpPr>
          <p:cNvPr id="6159" name="AutoShape 14"/>
          <p:cNvSpPr>
            <a:spLocks noChangeArrowheads="1"/>
          </p:cNvSpPr>
          <p:nvPr/>
        </p:nvSpPr>
        <p:spPr bwMode="auto">
          <a:xfrm>
            <a:off x="1295400" y="3746500"/>
            <a:ext cx="838200" cy="152400"/>
          </a:xfrm>
          <a:prstGeom prst="rightArrow">
            <a:avLst>
              <a:gd name="adj1" fmla="val 50000"/>
              <a:gd name="adj2" fmla="val 137500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l-GR"/>
          </a:p>
        </p:txBody>
      </p:sp>
      <p:sp>
        <p:nvSpPr>
          <p:cNvPr id="6160" name="Text Box 15"/>
          <p:cNvSpPr txBox="1">
            <a:spLocks noChangeArrowheads="1"/>
          </p:cNvSpPr>
          <p:nvPr/>
        </p:nvSpPr>
        <p:spPr bwMode="auto">
          <a:xfrm>
            <a:off x="2479675" y="3670300"/>
            <a:ext cx="110172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tx1"/>
                </a:solidFill>
              </a:rPr>
              <a:t>[</a:t>
            </a:r>
            <a:r>
              <a:rPr lang="en-US" sz="2200" i="1">
                <a:solidFill>
                  <a:schemeClr val="tx1"/>
                </a:solidFill>
              </a:rPr>
              <a:t>a, b, c</a:t>
            </a:r>
            <a:r>
              <a:rPr lang="en-US" sz="2200">
                <a:solidFill>
                  <a:schemeClr val="tx1"/>
                </a:solidFill>
              </a:rPr>
              <a:t>]</a:t>
            </a:r>
            <a:endParaRPr lang="el-GR" sz="2200">
              <a:solidFill>
                <a:schemeClr val="tx1"/>
              </a:solidFill>
            </a:endParaRPr>
          </a:p>
        </p:txBody>
      </p:sp>
      <p:sp>
        <p:nvSpPr>
          <p:cNvPr id="6161" name="AutoShape 16"/>
          <p:cNvSpPr>
            <a:spLocks noChangeArrowheads="1"/>
          </p:cNvSpPr>
          <p:nvPr/>
        </p:nvSpPr>
        <p:spPr bwMode="auto">
          <a:xfrm>
            <a:off x="3886200" y="3746500"/>
            <a:ext cx="838200" cy="152400"/>
          </a:xfrm>
          <a:prstGeom prst="rightArrow">
            <a:avLst>
              <a:gd name="adj1" fmla="val 50000"/>
              <a:gd name="adj2" fmla="val 137500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l-GR"/>
          </a:p>
        </p:txBody>
      </p:sp>
      <p:sp>
        <p:nvSpPr>
          <p:cNvPr id="6162" name="Text Box 17"/>
          <p:cNvSpPr txBox="1">
            <a:spLocks noChangeArrowheads="1"/>
          </p:cNvSpPr>
          <p:nvPr/>
        </p:nvSpPr>
        <p:spPr bwMode="auto">
          <a:xfrm>
            <a:off x="7772400" y="3657600"/>
            <a:ext cx="33972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2200" i="1">
                <a:solidFill>
                  <a:schemeClr val="tx1"/>
                </a:solidFill>
              </a:rPr>
              <a:t>h</a:t>
            </a:r>
            <a:endParaRPr lang="el-GR" sz="2200" i="1">
              <a:solidFill>
                <a:schemeClr val="tx1"/>
              </a:solidFill>
            </a:endParaRPr>
          </a:p>
        </p:txBody>
      </p:sp>
      <p:sp>
        <p:nvSpPr>
          <p:cNvPr id="6163" name="Text Box 18"/>
          <p:cNvSpPr txBox="1">
            <a:spLocks noChangeArrowheads="1"/>
          </p:cNvSpPr>
          <p:nvPr/>
        </p:nvSpPr>
        <p:spPr bwMode="auto">
          <a:xfrm>
            <a:off x="5024438" y="3644900"/>
            <a:ext cx="1223962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tx1"/>
                </a:solidFill>
              </a:rPr>
              <a:t>[</a:t>
            </a:r>
            <a:r>
              <a:rPr lang="en-US" sz="2200" i="1">
                <a:solidFill>
                  <a:schemeClr val="tx1"/>
                </a:solidFill>
              </a:rPr>
              <a:t>A, B, C</a:t>
            </a:r>
            <a:r>
              <a:rPr lang="en-US" sz="2200">
                <a:solidFill>
                  <a:schemeClr val="tx1"/>
                </a:solidFill>
              </a:rPr>
              <a:t>]</a:t>
            </a:r>
            <a:endParaRPr lang="el-GR" sz="2200">
              <a:solidFill>
                <a:schemeClr val="tx1"/>
              </a:solidFill>
            </a:endParaRPr>
          </a:p>
        </p:txBody>
      </p:sp>
      <p:sp>
        <p:nvSpPr>
          <p:cNvPr id="6164" name="AutoShape 19"/>
          <p:cNvSpPr>
            <a:spLocks noChangeArrowheads="1"/>
          </p:cNvSpPr>
          <p:nvPr/>
        </p:nvSpPr>
        <p:spPr bwMode="auto">
          <a:xfrm>
            <a:off x="6553200" y="3733800"/>
            <a:ext cx="838200" cy="152400"/>
          </a:xfrm>
          <a:prstGeom prst="rightArrow">
            <a:avLst>
              <a:gd name="adj1" fmla="val 50000"/>
              <a:gd name="adj2" fmla="val 137500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l-GR"/>
          </a:p>
        </p:txBody>
      </p:sp>
      <p:sp>
        <p:nvSpPr>
          <p:cNvPr id="6165" name="Text Box 20"/>
          <p:cNvSpPr txBox="1">
            <a:spLocks noChangeArrowheads="1"/>
          </p:cNvSpPr>
          <p:nvPr/>
        </p:nvSpPr>
        <p:spPr bwMode="auto">
          <a:xfrm>
            <a:off x="3803650" y="3421063"/>
            <a:ext cx="9207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1600">
                <a:solidFill>
                  <a:schemeClr val="tx1"/>
                </a:solidFill>
              </a:rPr>
              <a:t>2 transf.</a:t>
            </a:r>
            <a:endParaRPr lang="el-GR" sz="1600">
              <a:solidFill>
                <a:schemeClr val="tx1"/>
              </a:solidFill>
            </a:endParaRPr>
          </a:p>
        </p:txBody>
      </p:sp>
      <p:sp>
        <p:nvSpPr>
          <p:cNvPr id="6166" name="Line 21"/>
          <p:cNvSpPr>
            <a:spLocks noChangeShapeType="1"/>
          </p:cNvSpPr>
          <p:nvPr/>
        </p:nvSpPr>
        <p:spPr bwMode="auto">
          <a:xfrm>
            <a:off x="838200" y="4038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2075" tIns="46038" rIns="92075" bIns="46038"/>
          <a:lstStyle/>
          <a:p>
            <a:endParaRPr lang="el-GR"/>
          </a:p>
        </p:txBody>
      </p:sp>
      <p:sp>
        <p:nvSpPr>
          <p:cNvPr id="6167" name="Text Box 22"/>
          <p:cNvSpPr txBox="1">
            <a:spLocks noChangeArrowheads="1"/>
          </p:cNvSpPr>
          <p:nvPr/>
        </p:nvSpPr>
        <p:spPr bwMode="auto">
          <a:xfrm>
            <a:off x="228600" y="4648200"/>
            <a:ext cx="127635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1600">
                <a:solidFill>
                  <a:schemeClr val="tx1"/>
                </a:solidFill>
              </a:rPr>
              <a:t>divisible by </a:t>
            </a:r>
            <a:r>
              <a:rPr lang="en-US" sz="1600" i="1">
                <a:solidFill>
                  <a:schemeClr val="tx1"/>
                </a:solidFill>
              </a:rPr>
              <a:t>l</a:t>
            </a:r>
            <a:endParaRPr lang="el-GR" sz="1600" i="1">
              <a:solidFill>
                <a:schemeClr val="tx1"/>
              </a:solidFill>
            </a:endParaRPr>
          </a:p>
        </p:txBody>
      </p:sp>
      <p:sp>
        <p:nvSpPr>
          <p:cNvPr id="6168" name="Line 23"/>
          <p:cNvSpPr>
            <a:spLocks noChangeShapeType="1"/>
          </p:cNvSpPr>
          <p:nvPr/>
        </p:nvSpPr>
        <p:spPr bwMode="auto">
          <a:xfrm flipH="1">
            <a:off x="3581400" y="4114800"/>
            <a:ext cx="434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2075" tIns="46038" rIns="92075" bIns="46038"/>
          <a:lstStyle/>
          <a:p>
            <a:endParaRPr lang="el-GR"/>
          </a:p>
        </p:txBody>
      </p:sp>
      <p:sp>
        <p:nvSpPr>
          <p:cNvPr id="6169" name="Text Box 24"/>
          <p:cNvSpPr txBox="1">
            <a:spLocks noChangeArrowheads="1"/>
          </p:cNvSpPr>
          <p:nvPr/>
        </p:nvSpPr>
        <p:spPr bwMode="auto">
          <a:xfrm>
            <a:off x="2819400" y="5257800"/>
            <a:ext cx="525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each root </a:t>
            </a:r>
            <a:r>
              <a:rPr lang="en-US" sz="2000" i="1">
                <a:solidFill>
                  <a:schemeClr val="tx1"/>
                </a:solidFill>
              </a:rPr>
              <a:t>R</a:t>
            </a:r>
            <a:r>
              <a:rPr lang="en-US" sz="2000" i="1" baseline="-25000">
                <a:solidFill>
                  <a:schemeClr val="tx1"/>
                </a:solidFill>
              </a:rPr>
              <a:t>M</a:t>
            </a:r>
            <a:r>
              <a:rPr lang="en-US" sz="2000">
                <a:solidFill>
                  <a:schemeClr val="tx1"/>
                </a:solidFill>
              </a:rPr>
              <a:t> is transformed to a Hilbert root </a:t>
            </a:r>
          </a:p>
          <a:p>
            <a:pPr>
              <a:buFontTx/>
              <a:buNone/>
            </a:pPr>
            <a:r>
              <a:rPr lang="en-US" sz="2000" i="1">
                <a:solidFill>
                  <a:schemeClr val="tx1"/>
                </a:solidFill>
              </a:rPr>
              <a:t>R</a:t>
            </a:r>
            <a:r>
              <a:rPr lang="en-US" sz="2000" i="1" baseline="-25000">
                <a:solidFill>
                  <a:schemeClr val="tx1"/>
                </a:solidFill>
              </a:rPr>
              <a:t>H</a:t>
            </a:r>
            <a:r>
              <a:rPr lang="en-US" sz="2000">
                <a:solidFill>
                  <a:schemeClr val="tx1"/>
                </a:solidFill>
              </a:rPr>
              <a:t> with a modular equation:</a:t>
            </a:r>
            <a:endParaRPr lang="el-GR" sz="2000">
              <a:solidFill>
                <a:schemeClr val="tx1"/>
              </a:solidFill>
            </a:endParaRPr>
          </a:p>
        </p:txBody>
      </p:sp>
      <p:graphicFrame>
        <p:nvGraphicFramePr>
          <p:cNvPr id="6150" name="Object 25"/>
          <p:cNvGraphicFramePr>
            <a:graphicFrameLocks noChangeAspect="1"/>
          </p:cNvGraphicFramePr>
          <p:nvPr/>
        </p:nvGraphicFramePr>
        <p:xfrm>
          <a:off x="4343400" y="6102350"/>
          <a:ext cx="1981200" cy="450850"/>
        </p:xfrm>
        <a:graphic>
          <a:graphicData uri="http://schemas.openxmlformats.org/presentationml/2006/ole">
            <p:oleObj spid="_x0000_s6150" name="Εξίσωση" r:id="rId7" imgW="10029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B201A9-FD2A-4E28-840E-403FD389D4FC}" type="slidenum">
              <a:rPr lang="en-GB"/>
              <a:pPr>
                <a:defRPr/>
              </a:pPr>
              <a:t>15</a:t>
            </a:fld>
            <a:endParaRPr lang="en-GB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</a:t>
            </a:r>
            <a:r>
              <a:rPr lang="en-US" baseline="-25000" dirty="0" smtClean="0"/>
              <a:t>D,p1,p2</a:t>
            </a:r>
            <a:r>
              <a:rPr lang="en-US" dirty="0" smtClean="0"/>
              <a:t>(x) polynomials</a:t>
            </a:r>
            <a:endParaRPr lang="el-GR" dirty="0" smtClean="0"/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190500" y="1974850"/>
          <a:ext cx="4076700" cy="768350"/>
        </p:xfrm>
        <a:graphic>
          <a:graphicData uri="http://schemas.openxmlformats.org/presentationml/2006/ole">
            <p:oleObj spid="_x0000_s7170" name="Εξίσωση" r:id="rId3" imgW="2019240" imgH="380880" progId="Equation.3">
              <p:embed/>
            </p:oleObj>
          </a:graphicData>
        </a:graphic>
      </p:graphicFrame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144463" y="2708275"/>
          <a:ext cx="1782762" cy="720725"/>
        </p:xfrm>
        <a:graphic>
          <a:graphicData uri="http://schemas.openxmlformats.org/presentationml/2006/ole">
            <p:oleObj spid="_x0000_s7171" name="Εξίσωση" r:id="rId4" imgW="1066680" imgH="431640" progId="Equation.3">
              <p:embed/>
            </p:oleObj>
          </a:graphicData>
        </a:graphic>
      </p:graphicFrame>
      <p:sp>
        <p:nvSpPr>
          <p:cNvPr id="7181" name="Text Box 5"/>
          <p:cNvSpPr txBox="1">
            <a:spLocks noChangeArrowheads="1"/>
          </p:cNvSpPr>
          <p:nvPr/>
        </p:nvSpPr>
        <p:spPr bwMode="auto">
          <a:xfrm>
            <a:off x="4229100" y="2071688"/>
            <a:ext cx="876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where</a:t>
            </a:r>
            <a:endParaRPr lang="el-GR" sz="2000">
              <a:solidFill>
                <a:schemeClr val="tx1"/>
              </a:solidFill>
            </a:endParaRPr>
          </a:p>
        </p:txBody>
      </p:sp>
      <p:graphicFrame>
        <p:nvGraphicFramePr>
          <p:cNvPr id="7172" name="Object 6"/>
          <p:cNvGraphicFramePr>
            <a:graphicFrameLocks noChangeAspect="1"/>
          </p:cNvGraphicFramePr>
          <p:nvPr/>
        </p:nvGraphicFramePr>
        <p:xfrm>
          <a:off x="5057775" y="2057400"/>
          <a:ext cx="657225" cy="360363"/>
        </p:xfrm>
        <a:graphic>
          <a:graphicData uri="http://schemas.openxmlformats.org/presentationml/2006/ole">
            <p:oleObj spid="_x0000_s7172" name="Εξίσωση" r:id="rId5" imgW="393480" imgH="215640" progId="Equation.3">
              <p:embed/>
            </p:oleObj>
          </a:graphicData>
        </a:graphic>
      </p:graphicFrame>
      <p:sp>
        <p:nvSpPr>
          <p:cNvPr id="7182" name="Text Box 7"/>
          <p:cNvSpPr txBox="1">
            <a:spLocks noChangeArrowheads="1"/>
          </p:cNvSpPr>
          <p:nvPr/>
        </p:nvSpPr>
        <p:spPr bwMode="auto">
          <a:xfrm>
            <a:off x="5676900" y="2057400"/>
            <a:ext cx="2247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primes and</a:t>
            </a:r>
            <a:endParaRPr lang="el-GR" sz="1800" i="1">
              <a:solidFill>
                <a:schemeClr val="tx1"/>
              </a:solidFill>
            </a:endParaRPr>
          </a:p>
        </p:txBody>
      </p:sp>
      <p:sp>
        <p:nvSpPr>
          <p:cNvPr id="7183" name="Text Box 9"/>
          <p:cNvSpPr txBox="1">
            <a:spLocks noChangeArrowheads="1"/>
          </p:cNvSpPr>
          <p:nvPr/>
        </p:nvSpPr>
        <p:spPr bwMode="auto">
          <a:xfrm>
            <a:off x="2057400" y="2909888"/>
            <a:ext cx="2568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satisfies the equation</a:t>
            </a:r>
            <a:endParaRPr lang="el-GR" sz="2000">
              <a:solidFill>
                <a:schemeClr val="tx1"/>
              </a:solidFill>
            </a:endParaRPr>
          </a:p>
        </p:txBody>
      </p:sp>
      <p:graphicFrame>
        <p:nvGraphicFramePr>
          <p:cNvPr id="7173" name="Object 10"/>
          <p:cNvGraphicFramePr>
            <a:graphicFrameLocks noChangeAspect="1"/>
          </p:cNvGraphicFramePr>
          <p:nvPr/>
        </p:nvGraphicFramePr>
        <p:xfrm>
          <a:off x="4664075" y="2819400"/>
          <a:ext cx="2041525" cy="387350"/>
        </p:xfrm>
        <a:graphic>
          <a:graphicData uri="http://schemas.openxmlformats.org/presentationml/2006/ole">
            <p:oleObj spid="_x0000_s7173" name="Εξίσωση" r:id="rId6" imgW="1066680" imgH="203040" progId="Equation.3">
              <p:embed/>
            </p:oleObj>
          </a:graphicData>
        </a:graphic>
      </p:graphicFrame>
      <p:sp>
        <p:nvSpPr>
          <p:cNvPr id="7184" name="Text Box 11"/>
          <p:cNvSpPr txBox="1">
            <a:spLocks noChangeArrowheads="1"/>
          </p:cNvSpPr>
          <p:nvPr/>
        </p:nvSpPr>
        <p:spPr bwMode="auto">
          <a:xfrm>
            <a:off x="1417638" y="3962400"/>
            <a:ext cx="3382962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1600">
                <a:solidFill>
                  <a:schemeClr val="tx1"/>
                </a:solidFill>
              </a:rPr>
              <a:t>(primitive, reduced quadratic forms)</a:t>
            </a:r>
            <a:endParaRPr lang="el-GR" sz="1600">
              <a:solidFill>
                <a:schemeClr val="tx1"/>
              </a:solidFill>
            </a:endParaRPr>
          </a:p>
        </p:txBody>
      </p:sp>
      <p:sp>
        <p:nvSpPr>
          <p:cNvPr id="7185" name="Text Box 12"/>
          <p:cNvSpPr txBox="1">
            <a:spLocks noChangeArrowheads="1"/>
          </p:cNvSpPr>
          <p:nvPr/>
        </p:nvSpPr>
        <p:spPr bwMode="auto">
          <a:xfrm>
            <a:off x="604838" y="3657600"/>
            <a:ext cx="385762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2200" i="1">
                <a:solidFill>
                  <a:schemeClr val="tx1"/>
                </a:solidFill>
              </a:rPr>
              <a:t>D</a:t>
            </a:r>
            <a:endParaRPr lang="el-GR" sz="2200" i="1">
              <a:solidFill>
                <a:schemeClr val="tx1"/>
              </a:solidFill>
            </a:endParaRPr>
          </a:p>
        </p:txBody>
      </p:sp>
      <p:sp>
        <p:nvSpPr>
          <p:cNvPr id="7186" name="AutoShape 13"/>
          <p:cNvSpPr>
            <a:spLocks noChangeArrowheads="1"/>
          </p:cNvSpPr>
          <p:nvPr/>
        </p:nvSpPr>
        <p:spPr bwMode="auto">
          <a:xfrm>
            <a:off x="1295400" y="3746500"/>
            <a:ext cx="838200" cy="152400"/>
          </a:xfrm>
          <a:prstGeom prst="rightArrow">
            <a:avLst>
              <a:gd name="adj1" fmla="val 50000"/>
              <a:gd name="adj2" fmla="val 137500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l-GR"/>
          </a:p>
        </p:txBody>
      </p:sp>
      <p:sp>
        <p:nvSpPr>
          <p:cNvPr id="7187" name="Text Box 14"/>
          <p:cNvSpPr txBox="1">
            <a:spLocks noChangeArrowheads="1"/>
          </p:cNvSpPr>
          <p:nvPr/>
        </p:nvSpPr>
        <p:spPr bwMode="auto">
          <a:xfrm>
            <a:off x="2479675" y="3670300"/>
            <a:ext cx="110172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tx1"/>
                </a:solidFill>
              </a:rPr>
              <a:t>[</a:t>
            </a:r>
            <a:r>
              <a:rPr lang="en-US" sz="2200" i="1">
                <a:solidFill>
                  <a:schemeClr val="tx1"/>
                </a:solidFill>
              </a:rPr>
              <a:t>a, b, c</a:t>
            </a:r>
            <a:r>
              <a:rPr lang="en-US" sz="2200">
                <a:solidFill>
                  <a:schemeClr val="tx1"/>
                </a:solidFill>
              </a:rPr>
              <a:t>]</a:t>
            </a:r>
            <a:endParaRPr lang="el-GR" sz="2200">
              <a:solidFill>
                <a:schemeClr val="tx1"/>
              </a:solidFill>
            </a:endParaRPr>
          </a:p>
        </p:txBody>
      </p:sp>
      <p:sp>
        <p:nvSpPr>
          <p:cNvPr id="7188" name="AutoShape 15"/>
          <p:cNvSpPr>
            <a:spLocks noChangeArrowheads="1"/>
          </p:cNvSpPr>
          <p:nvPr/>
        </p:nvSpPr>
        <p:spPr bwMode="auto">
          <a:xfrm>
            <a:off x="3886200" y="3746500"/>
            <a:ext cx="838200" cy="152400"/>
          </a:xfrm>
          <a:prstGeom prst="rightArrow">
            <a:avLst>
              <a:gd name="adj1" fmla="val 50000"/>
              <a:gd name="adj2" fmla="val 137500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l-GR"/>
          </a:p>
        </p:txBody>
      </p:sp>
      <p:sp>
        <p:nvSpPr>
          <p:cNvPr id="7189" name="Text Box 16"/>
          <p:cNvSpPr txBox="1">
            <a:spLocks noChangeArrowheads="1"/>
          </p:cNvSpPr>
          <p:nvPr/>
        </p:nvSpPr>
        <p:spPr bwMode="auto">
          <a:xfrm>
            <a:off x="7772400" y="3657600"/>
            <a:ext cx="33972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2200" i="1">
                <a:solidFill>
                  <a:schemeClr val="tx1"/>
                </a:solidFill>
              </a:rPr>
              <a:t>h</a:t>
            </a:r>
            <a:endParaRPr lang="el-GR" sz="2200" i="1">
              <a:solidFill>
                <a:schemeClr val="tx1"/>
              </a:solidFill>
            </a:endParaRPr>
          </a:p>
        </p:txBody>
      </p:sp>
      <p:sp>
        <p:nvSpPr>
          <p:cNvPr id="7190" name="Text Box 17"/>
          <p:cNvSpPr txBox="1">
            <a:spLocks noChangeArrowheads="1"/>
          </p:cNvSpPr>
          <p:nvPr/>
        </p:nvSpPr>
        <p:spPr bwMode="auto">
          <a:xfrm>
            <a:off x="5024438" y="3644900"/>
            <a:ext cx="1223962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2200">
                <a:solidFill>
                  <a:schemeClr val="tx1"/>
                </a:solidFill>
              </a:rPr>
              <a:t>[</a:t>
            </a:r>
            <a:r>
              <a:rPr lang="en-US" sz="2200" i="1">
                <a:solidFill>
                  <a:schemeClr val="tx1"/>
                </a:solidFill>
              </a:rPr>
              <a:t>A, B, C</a:t>
            </a:r>
            <a:r>
              <a:rPr lang="en-US" sz="2200">
                <a:solidFill>
                  <a:schemeClr val="tx1"/>
                </a:solidFill>
              </a:rPr>
              <a:t>]</a:t>
            </a:r>
            <a:endParaRPr lang="el-GR" sz="2200">
              <a:solidFill>
                <a:schemeClr val="tx1"/>
              </a:solidFill>
            </a:endParaRPr>
          </a:p>
        </p:txBody>
      </p:sp>
      <p:sp>
        <p:nvSpPr>
          <p:cNvPr id="7191" name="AutoShape 18"/>
          <p:cNvSpPr>
            <a:spLocks noChangeArrowheads="1"/>
          </p:cNvSpPr>
          <p:nvPr/>
        </p:nvSpPr>
        <p:spPr bwMode="auto">
          <a:xfrm>
            <a:off x="6553200" y="3733800"/>
            <a:ext cx="838200" cy="152400"/>
          </a:xfrm>
          <a:prstGeom prst="rightArrow">
            <a:avLst>
              <a:gd name="adj1" fmla="val 50000"/>
              <a:gd name="adj2" fmla="val 137500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l-GR"/>
          </a:p>
        </p:txBody>
      </p:sp>
      <p:sp>
        <p:nvSpPr>
          <p:cNvPr id="7192" name="Text Box 19"/>
          <p:cNvSpPr txBox="1">
            <a:spLocks noChangeArrowheads="1"/>
          </p:cNvSpPr>
          <p:nvPr/>
        </p:nvSpPr>
        <p:spPr bwMode="auto">
          <a:xfrm>
            <a:off x="3803650" y="3421063"/>
            <a:ext cx="9207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1600">
                <a:solidFill>
                  <a:schemeClr val="tx1"/>
                </a:solidFill>
              </a:rPr>
              <a:t>2 transf.</a:t>
            </a:r>
            <a:endParaRPr lang="el-GR" sz="1600">
              <a:solidFill>
                <a:schemeClr val="tx1"/>
              </a:solidFill>
            </a:endParaRPr>
          </a:p>
        </p:txBody>
      </p:sp>
      <p:sp>
        <p:nvSpPr>
          <p:cNvPr id="7193" name="Line 20"/>
          <p:cNvSpPr>
            <a:spLocks noChangeShapeType="1"/>
          </p:cNvSpPr>
          <p:nvPr/>
        </p:nvSpPr>
        <p:spPr bwMode="auto">
          <a:xfrm>
            <a:off x="838200" y="4038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2075" tIns="46038" rIns="92075" bIns="46038"/>
          <a:lstStyle/>
          <a:p>
            <a:endParaRPr lang="el-GR"/>
          </a:p>
        </p:txBody>
      </p:sp>
      <p:sp>
        <p:nvSpPr>
          <p:cNvPr id="7194" name="Line 22"/>
          <p:cNvSpPr>
            <a:spLocks noChangeShapeType="1"/>
          </p:cNvSpPr>
          <p:nvPr/>
        </p:nvSpPr>
        <p:spPr bwMode="auto">
          <a:xfrm flipH="1">
            <a:off x="3581400" y="4038600"/>
            <a:ext cx="434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2075" tIns="46038" rIns="92075" bIns="46038"/>
          <a:lstStyle/>
          <a:p>
            <a:endParaRPr lang="el-GR"/>
          </a:p>
        </p:txBody>
      </p:sp>
      <p:sp>
        <p:nvSpPr>
          <p:cNvPr id="7195" name="Text Box 23"/>
          <p:cNvSpPr txBox="1">
            <a:spLocks noChangeArrowheads="1"/>
          </p:cNvSpPr>
          <p:nvPr/>
        </p:nvSpPr>
        <p:spPr bwMode="auto">
          <a:xfrm>
            <a:off x="2819400" y="5105400"/>
            <a:ext cx="52578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each root </a:t>
            </a:r>
            <a:r>
              <a:rPr lang="en-US" sz="2000" i="1">
                <a:solidFill>
                  <a:schemeClr val="tx1"/>
                </a:solidFill>
              </a:rPr>
              <a:t>R</a:t>
            </a:r>
            <a:r>
              <a:rPr lang="en-US" sz="2000" i="1" baseline="-25000">
                <a:solidFill>
                  <a:schemeClr val="tx1"/>
                </a:solidFill>
              </a:rPr>
              <a:t>Md</a:t>
            </a:r>
            <a:r>
              <a:rPr lang="en-US" sz="2000">
                <a:solidFill>
                  <a:schemeClr val="tx1"/>
                </a:solidFill>
              </a:rPr>
              <a:t> is transformed to a Hilbert root </a:t>
            </a:r>
          </a:p>
          <a:p>
            <a:pPr>
              <a:buFontTx/>
              <a:buNone/>
            </a:pPr>
            <a:r>
              <a:rPr lang="en-US" sz="2000" i="1">
                <a:solidFill>
                  <a:schemeClr val="tx1"/>
                </a:solidFill>
              </a:rPr>
              <a:t>R</a:t>
            </a:r>
            <a:r>
              <a:rPr lang="en-US" sz="2000" i="1" baseline="-25000">
                <a:solidFill>
                  <a:schemeClr val="tx1"/>
                </a:solidFill>
              </a:rPr>
              <a:t>H</a:t>
            </a:r>
            <a:r>
              <a:rPr lang="en-US" sz="2000">
                <a:solidFill>
                  <a:schemeClr val="tx1"/>
                </a:solidFill>
              </a:rPr>
              <a:t> with a modular equation (which has large coefficients and degree at least 2 in </a:t>
            </a:r>
            <a:r>
              <a:rPr lang="en-US" sz="2000" i="1">
                <a:solidFill>
                  <a:schemeClr val="tx1"/>
                </a:solidFill>
              </a:rPr>
              <a:t>R</a:t>
            </a:r>
            <a:r>
              <a:rPr lang="en-US" sz="2000" i="1" baseline="-25000">
                <a:solidFill>
                  <a:schemeClr val="tx1"/>
                </a:solidFill>
              </a:rPr>
              <a:t>H</a:t>
            </a:r>
            <a:r>
              <a:rPr lang="en-US" sz="2000">
                <a:solidFill>
                  <a:schemeClr val="tx1"/>
                </a:solidFill>
              </a:rPr>
              <a:t> ):</a:t>
            </a:r>
            <a:endParaRPr lang="el-GR" sz="2000">
              <a:solidFill>
                <a:schemeClr val="tx1"/>
              </a:solidFill>
            </a:endParaRPr>
          </a:p>
        </p:txBody>
      </p:sp>
      <p:graphicFrame>
        <p:nvGraphicFramePr>
          <p:cNvPr id="7174" name="Object 24"/>
          <p:cNvGraphicFramePr>
            <a:graphicFrameLocks noChangeAspect="1"/>
          </p:cNvGraphicFramePr>
          <p:nvPr/>
        </p:nvGraphicFramePr>
        <p:xfrm>
          <a:off x="5314950" y="6096000"/>
          <a:ext cx="2457450" cy="474663"/>
        </p:xfrm>
        <a:graphic>
          <a:graphicData uri="http://schemas.openxmlformats.org/presentationml/2006/ole">
            <p:oleObj spid="_x0000_s7174" name="Εξίσωση" r:id="rId7" imgW="1244520" imgH="241200" progId="Equation.3">
              <p:embed/>
            </p:oleObj>
          </a:graphicData>
        </a:graphic>
      </p:graphicFrame>
      <p:graphicFrame>
        <p:nvGraphicFramePr>
          <p:cNvPr id="7175" name="Object 25"/>
          <p:cNvGraphicFramePr>
            <a:graphicFrameLocks noChangeAspect="1"/>
          </p:cNvGraphicFramePr>
          <p:nvPr/>
        </p:nvGraphicFramePr>
        <p:xfrm>
          <a:off x="381000" y="4591050"/>
          <a:ext cx="914400" cy="666750"/>
        </p:xfrm>
        <a:graphic>
          <a:graphicData uri="http://schemas.openxmlformats.org/presentationml/2006/ole">
            <p:oleObj spid="_x0000_s7175" name="Εξίσωση" r:id="rId8" imgW="660240" imgH="482400" progId="Equation.3">
              <p:embed/>
            </p:oleObj>
          </a:graphicData>
        </a:graphic>
      </p:graphicFrame>
      <p:graphicFrame>
        <p:nvGraphicFramePr>
          <p:cNvPr id="7176" name="Object 26"/>
          <p:cNvGraphicFramePr>
            <a:graphicFrameLocks noChangeAspect="1"/>
          </p:cNvGraphicFramePr>
          <p:nvPr/>
        </p:nvGraphicFramePr>
        <p:xfrm>
          <a:off x="373063" y="5276850"/>
          <a:ext cx="931862" cy="666750"/>
        </p:xfrm>
        <a:graphic>
          <a:graphicData uri="http://schemas.openxmlformats.org/presentationml/2006/ole">
            <p:oleObj spid="_x0000_s7176" name="Εξίσωση" r:id="rId9" imgW="672840" imgH="482400" progId="Equation.3">
              <p:embed/>
            </p:oleObj>
          </a:graphicData>
        </a:graphic>
      </p:graphicFrame>
      <p:graphicFrame>
        <p:nvGraphicFramePr>
          <p:cNvPr id="7177" name="Object 27"/>
          <p:cNvGraphicFramePr>
            <a:graphicFrameLocks noChangeAspect="1"/>
          </p:cNvGraphicFramePr>
          <p:nvPr/>
        </p:nvGraphicFramePr>
        <p:xfrm>
          <a:off x="7091363" y="2057400"/>
          <a:ext cx="1824037" cy="423863"/>
        </p:xfrm>
        <a:graphic>
          <a:graphicData uri="http://schemas.openxmlformats.org/presentationml/2006/ole">
            <p:oleObj spid="_x0000_s7177" name="Εξίσωση" r:id="rId10" imgW="10918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F6AC4D-F03E-4178-96CC-E2287CC5043A}" type="slidenum">
              <a:rPr lang="en-GB"/>
              <a:pPr>
                <a:defRPr/>
              </a:pPr>
              <a:t>16</a:t>
            </a:fld>
            <a:endParaRPr lang="en-GB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Ramanujan</a:t>
            </a:r>
            <a:r>
              <a:rPr lang="en-US" dirty="0" smtClean="0"/>
              <a:t> polynomials T</a:t>
            </a:r>
            <a:r>
              <a:rPr lang="en-US" baseline="-25000" dirty="0" smtClean="0"/>
              <a:t>D</a:t>
            </a:r>
            <a:r>
              <a:rPr lang="en-US" dirty="0" smtClean="0"/>
              <a:t>(x) </a:t>
            </a:r>
            <a:endParaRPr lang="el-GR" dirty="0" smtClean="0"/>
          </a:p>
        </p:txBody>
      </p:sp>
      <p:sp>
        <p:nvSpPr>
          <p:cNvPr id="10248" name="Rectangle 4"/>
          <p:cNvSpPr>
            <a:spLocks noChangeArrowheads="1"/>
          </p:cNvSpPr>
          <p:nvPr/>
        </p:nvSpPr>
        <p:spPr bwMode="auto">
          <a:xfrm>
            <a:off x="-152400" y="1600200"/>
            <a:ext cx="8610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100000"/>
              </a:lnSpc>
              <a:buClr>
                <a:schemeClr val="tx2"/>
              </a:buClr>
              <a:buFont typeface="Wingdings" pitchFamily="2" charset="2"/>
              <a:buNone/>
            </a:pPr>
            <a:endParaRPr lang="en-US" sz="2000" b="1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en-US" sz="2000" b="1" i="1">
                <a:solidFill>
                  <a:schemeClr val="tx1"/>
                </a:solidFill>
              </a:rPr>
              <a:t>	</a:t>
            </a:r>
            <a:r>
              <a:rPr lang="en-US" sz="2000" b="1" i="1" u="sng">
                <a:solidFill>
                  <a:schemeClr val="tx1"/>
                </a:solidFill>
              </a:rPr>
              <a:t>THEOREM:</a:t>
            </a:r>
            <a:r>
              <a:rPr lang="en-US" sz="2000" b="1" i="1">
                <a:solidFill>
                  <a:schemeClr val="tx1"/>
                </a:solidFill>
              </a:rPr>
              <a:t>  </a:t>
            </a:r>
          </a:p>
          <a:p>
            <a:pPr marL="457200" indent="-457200">
              <a:lnSpc>
                <a:spcPct val="10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	The Ramanujan value </a:t>
            </a:r>
            <a:r>
              <a:rPr lang="en-US" sz="2000" i="1">
                <a:solidFill>
                  <a:schemeClr val="tx1"/>
                </a:solidFill>
              </a:rPr>
              <a:t>t</a:t>
            </a:r>
            <a:r>
              <a:rPr lang="en-US" sz="2000" i="1" baseline="-25000">
                <a:solidFill>
                  <a:schemeClr val="tx1"/>
                </a:solidFill>
              </a:rPr>
              <a:t>n</a:t>
            </a:r>
            <a:r>
              <a:rPr lang="en-US" sz="2000">
                <a:solidFill>
                  <a:schemeClr val="tx1"/>
                </a:solidFill>
              </a:rPr>
              <a:t> is a class invariant for </a:t>
            </a:r>
            <a:r>
              <a:rPr lang="en-US" sz="2000" i="1">
                <a:solidFill>
                  <a:schemeClr val="tx1"/>
                </a:solidFill>
              </a:rPr>
              <a:t>n</a:t>
            </a:r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 11 mod 24.</a:t>
            </a:r>
          </a:p>
          <a:p>
            <a:pPr marL="457200" indent="-457200">
              <a:lnSpc>
                <a:spcPct val="100000"/>
              </a:lnSpc>
              <a:buClr>
                <a:schemeClr val="tx2"/>
              </a:buClr>
              <a:buFont typeface="Wingdings" pitchFamily="2" charset="2"/>
              <a:buNone/>
            </a:pPr>
            <a:endParaRPr lang="en-US" sz="2000">
              <a:solidFill>
                <a:schemeClr val="tx1"/>
              </a:solidFill>
              <a:sym typeface="Symbol" pitchFamily="18" charset="2"/>
            </a:endParaRPr>
          </a:p>
          <a:p>
            <a:pPr marL="457200" indent="-457200">
              <a:lnSpc>
                <a:spcPct val="100000"/>
              </a:lnSpc>
              <a:buClr>
                <a:schemeClr val="tx2"/>
              </a:buClr>
              <a:buFont typeface="Wingdings" pitchFamily="2" charset="2"/>
              <a:buNone/>
            </a:pPr>
            <a:endParaRPr lang="en-US" sz="2000">
              <a:solidFill>
                <a:schemeClr val="tx1"/>
              </a:solidFill>
              <a:sym typeface="Symbol" pitchFamily="18" charset="2"/>
            </a:endParaRPr>
          </a:p>
          <a:p>
            <a:pPr marL="457200" indent="-457200">
              <a:lnSpc>
                <a:spcPct val="10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  Its minimal polynomial is equal to</a:t>
            </a:r>
            <a:r>
              <a:rPr lang="en-US" sz="2000">
                <a:solidFill>
                  <a:schemeClr val="tx1"/>
                </a:solidFill>
              </a:rPr>
              <a:t>:</a:t>
            </a:r>
            <a:endParaRPr lang="el-GR" sz="2000" b="1" i="1">
              <a:solidFill>
                <a:schemeClr val="tx1"/>
              </a:solidFill>
            </a:endParaRPr>
          </a:p>
        </p:txBody>
      </p:sp>
      <p:graphicFrame>
        <p:nvGraphicFramePr>
          <p:cNvPr id="10242" name="Object 5"/>
          <p:cNvGraphicFramePr>
            <a:graphicFrameLocks noChangeAspect="1"/>
          </p:cNvGraphicFramePr>
          <p:nvPr>
            <p:ph type="body" idx="1"/>
          </p:nvPr>
        </p:nvGraphicFramePr>
        <p:xfrm>
          <a:off x="596900" y="4108450"/>
          <a:ext cx="2589213" cy="692150"/>
        </p:xfrm>
        <a:graphic>
          <a:graphicData uri="http://schemas.openxmlformats.org/presentationml/2006/ole">
            <p:oleObj spid="_x0000_s10242" name="Εξίσωση" r:id="rId3" imgW="1282680" imgH="342720" progId="Equation.3">
              <p:embed/>
            </p:oleObj>
          </a:graphicData>
        </a:graphic>
      </p:graphicFrame>
      <p:graphicFrame>
        <p:nvGraphicFramePr>
          <p:cNvPr id="10243" name="Object 6"/>
          <p:cNvGraphicFramePr>
            <a:graphicFrameLocks noChangeAspect="1"/>
          </p:cNvGraphicFramePr>
          <p:nvPr/>
        </p:nvGraphicFramePr>
        <p:xfrm>
          <a:off x="482600" y="4891088"/>
          <a:ext cx="1612900" cy="720725"/>
        </p:xfrm>
        <a:graphic>
          <a:graphicData uri="http://schemas.openxmlformats.org/presentationml/2006/ole">
            <p:oleObj spid="_x0000_s10243" name="Εξίσωση" r:id="rId4" imgW="965160" imgH="431640" progId="Equation.3">
              <p:embed/>
            </p:oleObj>
          </a:graphicData>
        </a:graphic>
      </p:graphicFrame>
      <p:sp>
        <p:nvSpPr>
          <p:cNvPr id="10249" name="Text Box 7"/>
          <p:cNvSpPr txBox="1">
            <a:spLocks noChangeArrowheads="1"/>
          </p:cNvSpPr>
          <p:nvPr/>
        </p:nvSpPr>
        <p:spPr bwMode="auto">
          <a:xfrm>
            <a:off x="2171700" y="5078413"/>
            <a:ext cx="2568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satisfies the equation</a:t>
            </a:r>
            <a:endParaRPr lang="el-GR" sz="2000">
              <a:solidFill>
                <a:schemeClr val="tx1"/>
              </a:solidFill>
            </a:endParaRPr>
          </a:p>
        </p:txBody>
      </p:sp>
      <p:graphicFrame>
        <p:nvGraphicFramePr>
          <p:cNvPr id="10244" name="Object 8"/>
          <p:cNvGraphicFramePr>
            <a:graphicFrameLocks noChangeAspect="1"/>
          </p:cNvGraphicFramePr>
          <p:nvPr/>
        </p:nvGraphicFramePr>
        <p:xfrm>
          <a:off x="4681538" y="5002213"/>
          <a:ext cx="1871662" cy="387350"/>
        </p:xfrm>
        <a:graphic>
          <a:graphicData uri="http://schemas.openxmlformats.org/presentationml/2006/ole">
            <p:oleObj spid="_x0000_s10244" name="Εξίσωση" r:id="rId5" imgW="977760" imgH="203040" progId="Equation.3">
              <p:embed/>
            </p:oleObj>
          </a:graphicData>
        </a:graphic>
      </p:graphicFrame>
      <p:sp>
        <p:nvSpPr>
          <p:cNvPr id="10250" name="Text Box 15"/>
          <p:cNvSpPr txBox="1">
            <a:spLocks noChangeArrowheads="1"/>
          </p:cNvSpPr>
          <p:nvPr/>
        </p:nvSpPr>
        <p:spPr bwMode="auto">
          <a:xfrm>
            <a:off x="6629400" y="5043488"/>
            <a:ext cx="2468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and the construction</a:t>
            </a:r>
            <a:endParaRPr lang="el-GR" sz="2000">
              <a:solidFill>
                <a:schemeClr val="tx1"/>
              </a:solidFill>
            </a:endParaRPr>
          </a:p>
        </p:txBody>
      </p:sp>
      <p:sp>
        <p:nvSpPr>
          <p:cNvPr id="10251" name="Text Box 16"/>
          <p:cNvSpPr txBox="1">
            <a:spLocks noChangeArrowheads="1"/>
          </p:cNvSpPr>
          <p:nvPr/>
        </p:nvSpPr>
        <p:spPr bwMode="auto">
          <a:xfrm>
            <a:off x="457200" y="5653088"/>
            <a:ext cx="6823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of the function </a:t>
            </a:r>
            <a:r>
              <a:rPr lang="en-US" sz="2000" i="1">
                <a:solidFill>
                  <a:schemeClr val="tx1"/>
                </a:solidFill>
              </a:rPr>
              <a:t>t()</a:t>
            </a:r>
            <a:r>
              <a:rPr lang="en-US" sz="2000">
                <a:solidFill>
                  <a:schemeClr val="tx1"/>
                </a:solidFill>
              </a:rPr>
              <a:t> is based on modular functions of level 72.</a:t>
            </a:r>
            <a:endParaRPr lang="el-GR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Requirements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66714" y="1890714"/>
            <a:ext cx="8420128" cy="1038220"/>
          </a:xfrm>
        </p:spPr>
        <p:txBody>
          <a:bodyPr/>
          <a:lstStyle/>
          <a:p>
            <a:pPr>
              <a:buNone/>
            </a:pPr>
            <a:r>
              <a:rPr lang="en-US" sz="2400" b="0" dirty="0" smtClean="0"/>
              <a:t>Bit precision for the construction of polynomials EQUAL to logarithmic height of the polynomials</a:t>
            </a:r>
            <a:endParaRPr lang="el-GR" sz="2400" b="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F88606-50F1-4FDF-A4EF-08F201F4CE0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1785918" y="2786058"/>
          <a:ext cx="5429250" cy="595312"/>
        </p:xfrm>
        <a:graphic>
          <a:graphicData uri="http://schemas.openxmlformats.org/presentationml/2006/ole">
            <p:oleObj spid="_x0000_s52228" name="Εξίσωση" r:id="rId3" imgW="2197080" imgH="241200" progId="Equation.3">
              <p:embed/>
            </p:oleObj>
          </a:graphicData>
        </a:graphic>
      </p:graphicFrame>
      <p:cxnSp>
        <p:nvCxnSpPr>
          <p:cNvPr id="8" name="7 - Ευθύγραμμο βέλος σύνδεσης"/>
          <p:cNvCxnSpPr/>
          <p:nvPr/>
        </p:nvCxnSpPr>
        <p:spPr bwMode="auto">
          <a:xfrm rot="5400000">
            <a:off x="4214810" y="3714752"/>
            <a:ext cx="428628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52229" name="Object 4"/>
          <p:cNvGraphicFramePr>
            <a:graphicFrameLocks noChangeAspect="1"/>
          </p:cNvGraphicFramePr>
          <p:nvPr/>
        </p:nvGraphicFramePr>
        <p:xfrm>
          <a:off x="3571868" y="3892559"/>
          <a:ext cx="1946275" cy="750887"/>
        </p:xfrm>
        <a:graphic>
          <a:graphicData uri="http://schemas.openxmlformats.org/presentationml/2006/ole">
            <p:oleObj spid="_x0000_s52229" name="Εξίσωση" r:id="rId4" imgW="787320" imgH="304560" progId="Equation.3">
              <p:embed/>
            </p:oleObj>
          </a:graphicData>
        </a:graphic>
      </p:graphicFrame>
      <p:sp>
        <p:nvSpPr>
          <p:cNvPr id="10" name="2 - Θέση περιεχομένου"/>
          <p:cNvSpPr txBox="1">
            <a:spLocks/>
          </p:cNvSpPr>
          <p:nvPr/>
        </p:nvSpPr>
        <p:spPr bwMode="auto">
          <a:xfrm>
            <a:off x="357158" y="4819672"/>
            <a:ext cx="8420128" cy="609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Bit precision for the Hilbert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polynomials:</a:t>
            </a:r>
            <a:endParaRPr kumimoji="0" lang="el-GR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2230" name="Object 4"/>
          <p:cNvGraphicFramePr>
            <a:graphicFrameLocks noChangeAspect="1"/>
          </p:cNvGraphicFramePr>
          <p:nvPr/>
        </p:nvGraphicFramePr>
        <p:xfrm>
          <a:off x="2351090" y="5309593"/>
          <a:ext cx="4721240" cy="1048365"/>
        </p:xfrm>
        <a:graphic>
          <a:graphicData uri="http://schemas.openxmlformats.org/presentationml/2006/ole">
            <p:oleObj spid="_x0000_s52230" name="Εξίσωση" r:id="rId5" imgW="210816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Requirements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52400" y="1890714"/>
            <a:ext cx="8686800" cy="1966914"/>
          </a:xfrm>
        </p:spPr>
        <p:txBody>
          <a:bodyPr/>
          <a:lstStyle/>
          <a:p>
            <a:pPr>
              <a:buNone/>
            </a:pPr>
            <a:r>
              <a:rPr lang="en-US" sz="2400" b="0" dirty="0" smtClean="0"/>
              <a:t>“Efficiency” of a class invariant is measured by the asymptotic ratio of the logarithmic height of a root of the Hilbert polynomial to a root of the class invariant.</a:t>
            </a:r>
          </a:p>
          <a:p>
            <a:pPr>
              <a:buNone/>
            </a:pPr>
            <a:endParaRPr lang="en-US" sz="2400" b="0" dirty="0" smtClean="0"/>
          </a:p>
          <a:p>
            <a:pPr>
              <a:buNone/>
            </a:pPr>
            <a:r>
              <a:rPr lang="en-US" sz="2400" b="0" dirty="0" smtClean="0"/>
              <a:t>Asymptotically, one can estimate the ratio of the logarithmic height </a:t>
            </a:r>
            <a:r>
              <a:rPr lang="en-US" sz="2400" b="0" i="1" dirty="0" smtClean="0"/>
              <a:t>h</a:t>
            </a:r>
            <a:r>
              <a:rPr lang="en-US" sz="2400" b="0" dirty="0" smtClean="0"/>
              <a:t>(</a:t>
            </a:r>
            <a:r>
              <a:rPr lang="en-US" sz="2400" b="0" i="1" dirty="0" smtClean="0"/>
              <a:t>j</a:t>
            </a:r>
            <a:r>
              <a:rPr lang="en-US" sz="2400" b="0" dirty="0" smtClean="0"/>
              <a:t>(</a:t>
            </a:r>
            <a:r>
              <a:rPr lang="el-GR" sz="2400" b="0" i="1" dirty="0" smtClean="0"/>
              <a:t>τ</a:t>
            </a:r>
            <a:r>
              <a:rPr lang="el-GR" sz="2400" b="0" dirty="0" smtClean="0"/>
              <a:t>)) </a:t>
            </a:r>
            <a:r>
              <a:rPr lang="en-US" sz="2400" b="0" dirty="0" smtClean="0"/>
              <a:t>of the algebraic integer </a:t>
            </a:r>
            <a:r>
              <a:rPr lang="en-US" sz="2400" b="0" i="1" dirty="0" smtClean="0"/>
              <a:t>j</a:t>
            </a:r>
            <a:r>
              <a:rPr lang="en-US" sz="2400" b="0" dirty="0" smtClean="0"/>
              <a:t>(</a:t>
            </a:r>
            <a:r>
              <a:rPr lang="el-GR" sz="2400" b="0" i="1" dirty="0" smtClean="0"/>
              <a:t>τ</a:t>
            </a:r>
            <a:r>
              <a:rPr lang="el-GR" sz="2400" b="0" dirty="0" smtClean="0"/>
              <a:t>)</a:t>
            </a:r>
            <a:r>
              <a:rPr lang="en-US" sz="2400" b="0" dirty="0" smtClean="0"/>
              <a:t> to the logarithmic height </a:t>
            </a:r>
            <a:r>
              <a:rPr lang="en-US" sz="2400" b="0" i="1" dirty="0" smtClean="0"/>
              <a:t>h</a:t>
            </a:r>
            <a:r>
              <a:rPr lang="en-US" sz="2400" b="0" dirty="0" smtClean="0"/>
              <a:t>(</a:t>
            </a:r>
            <a:r>
              <a:rPr lang="en-US" sz="2400" b="0" i="1" dirty="0" smtClean="0"/>
              <a:t>f</a:t>
            </a:r>
            <a:r>
              <a:rPr lang="en-US" sz="2400" b="0" dirty="0" smtClean="0"/>
              <a:t>(</a:t>
            </a:r>
            <a:r>
              <a:rPr lang="el-GR" sz="2400" b="0" i="1" dirty="0" smtClean="0"/>
              <a:t>τ</a:t>
            </a:r>
            <a:r>
              <a:rPr lang="el-GR" sz="2400" b="0" dirty="0" smtClean="0"/>
              <a:t>))</a:t>
            </a:r>
            <a:r>
              <a:rPr lang="en-US" sz="2400" b="0" dirty="0" smtClean="0"/>
              <a:t> of the algebraic integer </a:t>
            </a:r>
            <a:r>
              <a:rPr lang="en-US" sz="2400" b="0" i="1" dirty="0" smtClean="0"/>
              <a:t>f</a:t>
            </a:r>
            <a:r>
              <a:rPr lang="en-US" sz="2400" b="0" dirty="0" smtClean="0"/>
              <a:t>(</a:t>
            </a:r>
            <a:r>
              <a:rPr lang="el-GR" sz="2400" b="0" i="1" dirty="0" smtClean="0"/>
              <a:t>τ</a:t>
            </a:r>
            <a:r>
              <a:rPr lang="el-GR" sz="2400" b="0" dirty="0" smtClean="0"/>
              <a:t>)</a:t>
            </a:r>
            <a:r>
              <a:rPr lang="en-US" sz="2400" b="0" dirty="0" smtClean="0"/>
              <a:t>. Namely,</a:t>
            </a:r>
            <a:endParaRPr lang="el-GR" sz="2400" b="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F88606-50F1-4FDF-A4EF-08F201F4CE0B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5000636"/>
            <a:ext cx="6047673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Requirements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0" dirty="0" smtClean="0"/>
              <a:t>Let H(P</a:t>
            </a:r>
            <a:r>
              <a:rPr lang="en-US" sz="2400" b="0" baseline="-25000" dirty="0" smtClean="0"/>
              <a:t>f</a:t>
            </a:r>
            <a:r>
              <a:rPr lang="en-US" sz="2400" b="0" dirty="0" smtClean="0"/>
              <a:t>) be the logarithmic height of the minimal polynomial of the algebraic integer </a:t>
            </a:r>
            <a:r>
              <a:rPr lang="en-US" sz="2400" b="0" i="1" dirty="0" smtClean="0"/>
              <a:t>f</a:t>
            </a:r>
            <a:r>
              <a:rPr lang="en-US" sz="2400" b="0" dirty="0" smtClean="0"/>
              <a:t>(</a:t>
            </a:r>
            <a:r>
              <a:rPr lang="el-GR" sz="2400" b="0" i="1" dirty="0" smtClean="0"/>
              <a:t>τ</a:t>
            </a:r>
            <a:r>
              <a:rPr lang="el-GR" sz="2400" b="0" dirty="0" smtClean="0"/>
              <a:t>)</a:t>
            </a:r>
            <a:r>
              <a:rPr lang="en-US" sz="2400" b="0" dirty="0" smtClean="0"/>
              <a:t> and H(</a:t>
            </a:r>
            <a:r>
              <a:rPr lang="en-US" sz="2400" b="0" dirty="0" err="1" smtClean="0"/>
              <a:t>P</a:t>
            </a:r>
            <a:r>
              <a:rPr lang="en-US" sz="2400" b="0" baseline="-25000" dirty="0" err="1" smtClean="0"/>
              <a:t>j</a:t>
            </a:r>
            <a:r>
              <a:rPr lang="en-US" sz="2400" b="0" dirty="0" smtClean="0"/>
              <a:t>) the logarithmic height of the corresponding Hilbert polynomial. Then, </a:t>
            </a:r>
          </a:p>
          <a:p>
            <a:pPr>
              <a:buNone/>
            </a:pPr>
            <a:endParaRPr lang="en-US" sz="2400" b="0" dirty="0" smtClean="0"/>
          </a:p>
          <a:p>
            <a:pPr>
              <a:buNone/>
            </a:pPr>
            <a:endParaRPr lang="en-US" sz="2400" b="0" dirty="0" smtClean="0"/>
          </a:p>
          <a:p>
            <a:pPr>
              <a:buNone/>
            </a:pPr>
            <a:endParaRPr lang="en-US" sz="2400" b="0" dirty="0" smtClean="0"/>
          </a:p>
          <a:p>
            <a:pPr>
              <a:buNone/>
            </a:pPr>
            <a:endParaRPr lang="en-US" sz="2400" b="0" dirty="0" smtClean="0"/>
          </a:p>
          <a:p>
            <a:pPr>
              <a:buNone/>
            </a:pPr>
            <a:r>
              <a:rPr lang="en-US" sz="2400" b="0" dirty="0" smtClean="0"/>
              <a:t>w</a:t>
            </a:r>
            <a:r>
              <a:rPr lang="en-US" sz="2400" b="0" dirty="0" smtClean="0"/>
              <a:t>here </a:t>
            </a:r>
            <a:r>
              <a:rPr lang="en-US" sz="2400" b="0" i="1" dirty="0" smtClean="0"/>
              <a:t>m</a:t>
            </a:r>
            <a:r>
              <a:rPr lang="en-US" sz="2400" b="0" dirty="0" smtClean="0"/>
              <a:t> = 1 if </a:t>
            </a:r>
            <a:r>
              <a:rPr lang="en-US" sz="2400" b="0" i="1" dirty="0" smtClean="0"/>
              <a:t>f</a:t>
            </a:r>
            <a:r>
              <a:rPr lang="en-US" sz="2400" b="0" dirty="0" smtClean="0"/>
              <a:t>(</a:t>
            </a:r>
            <a:r>
              <a:rPr lang="el-GR" sz="2400" b="0" i="1" dirty="0" smtClean="0"/>
              <a:t>τ</a:t>
            </a:r>
            <a:r>
              <a:rPr lang="el-GR" sz="2400" b="0" dirty="0" smtClean="0"/>
              <a:t>)</a:t>
            </a:r>
            <a:r>
              <a:rPr lang="en-US" sz="2400" b="0" dirty="0" smtClean="0"/>
              <a:t> </a:t>
            </a:r>
            <a:r>
              <a:rPr lang="en-US" sz="2400" b="0" dirty="0" smtClean="0"/>
              <a:t>generates the Hilbert class field and </a:t>
            </a:r>
          </a:p>
          <a:p>
            <a:pPr>
              <a:buNone/>
            </a:pPr>
            <a:r>
              <a:rPr lang="en-US" sz="2400" b="0" i="1" dirty="0" smtClean="0"/>
              <a:t>m</a:t>
            </a:r>
            <a:r>
              <a:rPr lang="en-US" sz="2400" b="0" dirty="0" smtClean="0"/>
              <a:t> = extension degree when </a:t>
            </a:r>
            <a:r>
              <a:rPr lang="en-US" sz="2400" b="0" i="1" dirty="0" smtClean="0"/>
              <a:t>f</a:t>
            </a:r>
            <a:r>
              <a:rPr lang="en-US" sz="2400" b="0" dirty="0" smtClean="0"/>
              <a:t>(</a:t>
            </a:r>
            <a:r>
              <a:rPr lang="el-GR" sz="2400" b="0" i="1" dirty="0" smtClean="0"/>
              <a:t>τ</a:t>
            </a:r>
            <a:r>
              <a:rPr lang="el-GR" sz="2400" b="0" dirty="0" smtClean="0"/>
              <a:t>)</a:t>
            </a:r>
            <a:r>
              <a:rPr lang="en-US" sz="2400" b="0" dirty="0" smtClean="0"/>
              <a:t> </a:t>
            </a:r>
            <a:r>
              <a:rPr lang="en-US" sz="2400" b="0" dirty="0" smtClean="0"/>
              <a:t>generates an algebraic extension of the Hilbert class field.</a:t>
            </a:r>
          </a:p>
          <a:p>
            <a:pPr>
              <a:buNone/>
            </a:pPr>
            <a:endParaRPr lang="el-GR" sz="2400" b="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F88606-50F1-4FDF-A4EF-08F201F4CE0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graphicFrame>
        <p:nvGraphicFramePr>
          <p:cNvPr id="100353" name="Object 6"/>
          <p:cNvGraphicFramePr>
            <a:graphicFrameLocks noChangeAspect="1"/>
          </p:cNvGraphicFramePr>
          <p:nvPr/>
        </p:nvGraphicFramePr>
        <p:xfrm>
          <a:off x="2143108" y="3429000"/>
          <a:ext cx="4949831" cy="1218294"/>
        </p:xfrm>
        <a:graphic>
          <a:graphicData uri="http://schemas.openxmlformats.org/presentationml/2006/ole">
            <p:oleObj spid="_x0000_s100353" name="Εξίσωση" r:id="rId3" imgW="190476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8754-2967-4682-ADB9-4610EBF10550}" type="slidenum">
              <a:rPr lang="en-GB"/>
              <a:pPr/>
              <a:t>2</a:t>
            </a:fld>
            <a:endParaRPr lang="en-GB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Elliptic </a:t>
            </a:r>
            <a:r>
              <a:rPr lang="en-US" dirty="0" smtClean="0"/>
              <a:t>Curves?</a:t>
            </a:r>
            <a:endParaRPr lang="el-GR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686800" cy="47244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b="0">
                <a:solidFill>
                  <a:srgbClr val="D4FBC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More Efficient (smaller parameters)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b="0">
                <a:solidFill>
                  <a:srgbClr val="D4FBC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Faster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b="0">
                <a:solidFill>
                  <a:srgbClr val="D4FBC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Less Power and Computational Consumption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b="0">
                <a:solidFill>
                  <a:srgbClr val="D4FBC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Cheaper Hardware (Less Silicon Area, Less Storage Memory)</a:t>
            </a:r>
            <a:endParaRPr lang="el-GR" b="0">
              <a:solidFill>
                <a:srgbClr val="D4FBC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endParaRPr lang="el-GR"/>
          </a:p>
        </p:txBody>
      </p:sp>
      <p:pic>
        <p:nvPicPr>
          <p:cNvPr id="162820" name="Picture 4" descr="BD1029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362200"/>
            <a:ext cx="217488" cy="217488"/>
          </a:xfrm>
          <a:prstGeom prst="rect">
            <a:avLst/>
          </a:prstGeom>
          <a:noFill/>
        </p:spPr>
      </p:pic>
      <p:pic>
        <p:nvPicPr>
          <p:cNvPr id="162821" name="Picture 5" descr="BD1029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3" y="4800600"/>
            <a:ext cx="217487" cy="217488"/>
          </a:xfrm>
          <a:prstGeom prst="rect">
            <a:avLst/>
          </a:prstGeom>
          <a:noFill/>
        </p:spPr>
      </p:pic>
      <p:pic>
        <p:nvPicPr>
          <p:cNvPr id="162822" name="Picture 6" descr="BD1029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962400"/>
            <a:ext cx="217488" cy="217488"/>
          </a:xfrm>
          <a:prstGeom prst="rect">
            <a:avLst/>
          </a:prstGeom>
          <a:noFill/>
        </p:spPr>
      </p:pic>
      <p:pic>
        <p:nvPicPr>
          <p:cNvPr id="162823" name="Picture 7" descr="BD1029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124200"/>
            <a:ext cx="217488" cy="217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Requirements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52400" y="1928802"/>
            <a:ext cx="8686800" cy="4543436"/>
          </a:xfrm>
        </p:spPr>
        <p:txBody>
          <a:bodyPr/>
          <a:lstStyle/>
          <a:p>
            <a:pPr>
              <a:buNone/>
            </a:pPr>
            <a:r>
              <a:rPr lang="en-US" sz="2400" b="0" dirty="0" smtClean="0"/>
              <a:t>We can derive the precision requirements for the construction of every class polynomial by the equation</a:t>
            </a:r>
          </a:p>
          <a:p>
            <a:pPr>
              <a:buNone/>
            </a:pPr>
            <a:endParaRPr lang="en-US" sz="2400" b="0" dirty="0" smtClean="0"/>
          </a:p>
          <a:p>
            <a:pPr>
              <a:buNone/>
            </a:pPr>
            <a:endParaRPr lang="en-US" sz="2400" b="0" dirty="0" smtClean="0"/>
          </a:p>
          <a:p>
            <a:pPr>
              <a:buNone/>
            </a:pPr>
            <a:endParaRPr lang="en-US" sz="2400" b="0" dirty="0" smtClean="0"/>
          </a:p>
          <a:p>
            <a:pPr>
              <a:buNone/>
            </a:pPr>
            <a:endParaRPr lang="en-US" sz="2400" b="0" dirty="0" smtClean="0"/>
          </a:p>
          <a:p>
            <a:pPr>
              <a:buNone/>
            </a:pPr>
            <a:endParaRPr lang="en-US" sz="2400" b="0" dirty="0" smtClean="0"/>
          </a:p>
          <a:p>
            <a:pPr>
              <a:buNone/>
            </a:pPr>
            <a:endParaRPr lang="en-US" sz="2400" b="0" dirty="0" smtClean="0"/>
          </a:p>
          <a:p>
            <a:pPr>
              <a:buNone/>
            </a:pPr>
            <a:r>
              <a:rPr lang="en-US" sz="2400" b="0" dirty="0" smtClean="0"/>
              <a:t>In all cases </a:t>
            </a:r>
            <a:r>
              <a:rPr lang="en-US" sz="2400" b="0" i="1" dirty="0" smtClean="0"/>
              <a:t>m</a:t>
            </a:r>
            <a:r>
              <a:rPr lang="en-US" sz="2400" b="0" dirty="0" smtClean="0"/>
              <a:t> = 1, except when </a:t>
            </a:r>
            <a:r>
              <a:rPr lang="en-US" sz="2400" b="0" i="1" dirty="0" smtClean="0"/>
              <a:t>D</a:t>
            </a:r>
            <a:r>
              <a:rPr lang="en-US" sz="2400" b="0" dirty="0" smtClean="0"/>
              <a:t> </a:t>
            </a:r>
            <a:r>
              <a:rPr lang="en-US" sz="2400" b="0" dirty="0" smtClean="0">
                <a:cs typeface="Times New Roman"/>
              </a:rPr>
              <a:t>≡ 3 mod 8 for Weber polynomials.</a:t>
            </a:r>
          </a:p>
          <a:p>
            <a:pPr>
              <a:buNone/>
            </a:pPr>
            <a:endParaRPr lang="el-GR" sz="2800" b="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F88606-50F1-4FDF-A4EF-08F201F4CE0B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graphicFrame>
        <p:nvGraphicFramePr>
          <p:cNvPr id="106498" name="Object 6"/>
          <p:cNvGraphicFramePr>
            <a:graphicFrameLocks noChangeAspect="1"/>
          </p:cNvGraphicFramePr>
          <p:nvPr/>
        </p:nvGraphicFramePr>
        <p:xfrm>
          <a:off x="2571736" y="3042513"/>
          <a:ext cx="3014661" cy="1172305"/>
        </p:xfrm>
        <a:graphic>
          <a:graphicData uri="http://schemas.openxmlformats.org/presentationml/2006/ole">
            <p:oleObj spid="_x0000_s106498" name="Εξίσωση" r:id="rId3" imgW="120636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auto">
          <a:xfrm>
            <a:off x="214282" y="5143512"/>
            <a:ext cx="8643998" cy="121444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1143000" marR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0" lang="el-GR" sz="2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Ramanujan</a:t>
            </a:r>
            <a:r>
              <a:rPr lang="en-US" dirty="0" smtClean="0"/>
              <a:t> polynomials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52400" y="1890714"/>
            <a:ext cx="8686800" cy="681030"/>
          </a:xfrm>
        </p:spPr>
        <p:txBody>
          <a:bodyPr/>
          <a:lstStyle/>
          <a:p>
            <a:pPr>
              <a:buNone/>
            </a:pPr>
            <a:r>
              <a:rPr lang="en-US" sz="2400" b="0" dirty="0" smtClean="0"/>
              <a:t>The modular equation for </a:t>
            </a:r>
            <a:r>
              <a:rPr lang="en-US" sz="2400" b="0" dirty="0" err="1" smtClean="0"/>
              <a:t>Ramanujan</a:t>
            </a:r>
            <a:r>
              <a:rPr lang="en-US" sz="2400" b="0" dirty="0" smtClean="0"/>
              <a:t> polynomials is:</a:t>
            </a:r>
          </a:p>
          <a:p>
            <a:pPr>
              <a:buNone/>
            </a:pPr>
            <a:endParaRPr lang="en-US" sz="2400" b="0" dirty="0" smtClean="0"/>
          </a:p>
          <a:p>
            <a:pPr>
              <a:buNone/>
            </a:pPr>
            <a:endParaRPr lang="en-US" sz="2400" b="0" dirty="0" smtClean="0"/>
          </a:p>
          <a:p>
            <a:pPr>
              <a:buNone/>
            </a:pPr>
            <a:r>
              <a:rPr lang="en-US" sz="2400" b="0" dirty="0" smtClean="0"/>
              <a:t>Therefore, the value </a:t>
            </a:r>
            <a:r>
              <a:rPr lang="en-US" sz="2400" b="0" i="1" dirty="0" smtClean="0"/>
              <a:t>r</a:t>
            </a:r>
            <a:r>
              <a:rPr lang="en-US" sz="2400" b="0" dirty="0" smtClean="0"/>
              <a:t>(</a:t>
            </a:r>
            <a:r>
              <a:rPr lang="en-US" sz="2400" b="0" i="1" dirty="0" smtClean="0"/>
              <a:t>f</a:t>
            </a:r>
            <a:r>
              <a:rPr lang="en-US" sz="2400" b="0" dirty="0" smtClean="0"/>
              <a:t>) = 36. Also, since the degree of </a:t>
            </a:r>
            <a:r>
              <a:rPr lang="en-US" sz="2400" b="0" dirty="0" err="1" smtClean="0"/>
              <a:t>Ramanujan</a:t>
            </a:r>
            <a:r>
              <a:rPr lang="en-US" sz="2400" b="0" dirty="0" smtClean="0"/>
              <a:t> polynomials is equal to the degree of Hilbert polynomials, the value </a:t>
            </a:r>
            <a:r>
              <a:rPr lang="en-US" sz="2400" b="0" i="1" dirty="0" smtClean="0"/>
              <a:t>m</a:t>
            </a:r>
            <a:r>
              <a:rPr lang="en-US" sz="2400" b="0" dirty="0" smtClean="0"/>
              <a:t> = 1.</a:t>
            </a:r>
          </a:p>
          <a:p>
            <a:pPr>
              <a:buNone/>
            </a:pPr>
            <a:endParaRPr lang="en-US" sz="2400" b="0" dirty="0" smtClean="0"/>
          </a:p>
          <a:p>
            <a:pPr>
              <a:buNone/>
            </a:pPr>
            <a:endParaRPr lang="en-US" sz="2400" b="0" dirty="0" smtClean="0"/>
          </a:p>
          <a:p>
            <a:pPr>
              <a:buNone/>
            </a:pP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    Theoretically, there is a limit for </a:t>
            </a:r>
            <a:r>
              <a:rPr lang="en-US" sz="2400" b="0" i="1" dirty="0" smtClean="0">
                <a:solidFill>
                  <a:schemeClr val="bg1">
                    <a:lumMod val="75000"/>
                  </a:schemeClr>
                </a:solidFill>
              </a:rPr>
              <a:t>r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sz="2400" b="0" i="1" dirty="0" smtClean="0">
                <a:solidFill>
                  <a:schemeClr val="bg1">
                    <a:lumMod val="75000"/>
                  </a:schemeClr>
                </a:solidFill>
              </a:rPr>
              <a:t>f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) ≤ 96. The best known value is </a:t>
            </a:r>
            <a:r>
              <a:rPr lang="en-US" sz="2400" b="0" i="1" dirty="0" smtClean="0">
                <a:solidFill>
                  <a:schemeClr val="bg1">
                    <a:lumMod val="75000"/>
                  </a:schemeClr>
                </a:solidFill>
              </a:rPr>
              <a:t>r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sz="2400" b="0" i="1" dirty="0" smtClean="0">
                <a:solidFill>
                  <a:schemeClr val="bg1">
                    <a:lumMod val="75000"/>
                  </a:schemeClr>
                </a:solidFill>
              </a:rPr>
              <a:t>f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) = 72 for Weber polynomials with </a:t>
            </a:r>
            <a:r>
              <a:rPr lang="en-US" sz="2400" b="0" i="1" dirty="0" smtClean="0">
                <a:solidFill>
                  <a:schemeClr val="bg1">
                    <a:lumMod val="75000"/>
                  </a:schemeClr>
                </a:solidFill>
              </a:rPr>
              <a:t>D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  <a:cs typeface="Times New Roman"/>
              </a:rPr>
              <a:t>≡ 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  <a:cs typeface="Times New Roman"/>
              </a:rPr>
              <a:t>7 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  <a:cs typeface="Times New Roman"/>
              </a:rPr>
              <a:t>mod 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  <a:cs typeface="Times New Roman"/>
              </a:rPr>
              <a:t>8.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el-GR" sz="2400" b="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F88606-50F1-4FDF-A4EF-08F201F4CE0B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  <p:graphicFrame>
        <p:nvGraphicFramePr>
          <p:cNvPr id="99330" name="Object 6"/>
          <p:cNvGraphicFramePr>
            <a:graphicFrameLocks noChangeAspect="1"/>
          </p:cNvGraphicFramePr>
          <p:nvPr/>
        </p:nvGraphicFramePr>
        <p:xfrm>
          <a:off x="1422400" y="2571744"/>
          <a:ext cx="5962650" cy="500062"/>
        </p:xfrm>
        <a:graphic>
          <a:graphicData uri="http://schemas.openxmlformats.org/presentationml/2006/ole">
            <p:oleObj spid="_x0000_s99330" name="Εξίσωση" r:id="rId3" imgW="27050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Estimates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F88606-50F1-4FDF-A4EF-08F201F4CE0B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0975" y="2357430"/>
            <a:ext cx="6284150" cy="3200416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Estimates</a:t>
            </a:r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D14630-EAC9-4A7A-80EB-76B0CE0E8377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357430"/>
            <a:ext cx="6319983" cy="3143272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Estimates</a:t>
            </a:r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D14630-EAC9-4A7A-80EB-76B0CE0E8377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071678"/>
            <a:ext cx="5665344" cy="4071966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5400" smtClean="0"/>
              <a:t>Experiments</a:t>
            </a:r>
            <a:endParaRPr lang="el-GR" sz="5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02A443-9677-48D9-9E42-916C5E5DC286}" type="slidenum">
              <a:rPr lang="en-GB"/>
              <a:pPr>
                <a:defRPr/>
              </a:pPr>
              <a:t>26</a:t>
            </a:fld>
            <a:endParaRPr lang="en-GB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763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200" smtClean="0"/>
              <a:t>Construction of polynomials (bit prec.)</a:t>
            </a:r>
            <a:endParaRPr lang="el-GR" sz="4200" smtClean="0"/>
          </a:p>
        </p:txBody>
      </p:sp>
      <p:graphicFrame>
        <p:nvGraphicFramePr>
          <p:cNvPr id="12290" name="Object 6"/>
          <p:cNvGraphicFramePr>
            <a:graphicFrameLocks noChangeAspect="1"/>
          </p:cNvGraphicFramePr>
          <p:nvPr/>
        </p:nvGraphicFramePr>
        <p:xfrm>
          <a:off x="685800" y="2006600"/>
          <a:ext cx="7848600" cy="4546600"/>
        </p:xfrm>
        <a:graphic>
          <a:graphicData uri="http://schemas.openxmlformats.org/presentationml/2006/ole">
            <p:oleObj spid="_x0000_s12290" name="Εικόνα bitmap" r:id="rId3" imgW="6477904" imgH="3753374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DFFE693-2CBA-42EF-9794-C7B8B8869F81}" type="slidenum">
              <a:rPr lang="en-GB"/>
              <a:pPr>
                <a:defRPr/>
              </a:pPr>
              <a:t>27</a:t>
            </a:fld>
            <a:endParaRPr lang="en-GB"/>
          </a:p>
        </p:txBody>
      </p:sp>
      <p:sp>
        <p:nvSpPr>
          <p:cNvPr id="152591" name="Rectangle 15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763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200" smtClean="0"/>
              <a:t>Construction of polynomials (bit prec.)</a:t>
            </a:r>
            <a:endParaRPr lang="el-GR" sz="4200" smtClean="0"/>
          </a:p>
        </p:txBody>
      </p:sp>
      <p:graphicFrame>
        <p:nvGraphicFramePr>
          <p:cNvPr id="13314" name="Object 16"/>
          <p:cNvGraphicFramePr>
            <a:graphicFrameLocks noChangeAspect="1"/>
          </p:cNvGraphicFramePr>
          <p:nvPr/>
        </p:nvGraphicFramePr>
        <p:xfrm>
          <a:off x="838200" y="1970088"/>
          <a:ext cx="7794625" cy="4583112"/>
        </p:xfrm>
        <a:graphic>
          <a:graphicData uri="http://schemas.openxmlformats.org/presentationml/2006/ole">
            <p:oleObj spid="_x0000_s13314" name="Εικόνα bitmap" r:id="rId3" imgW="6447619" imgH="3790476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8EDA58-3F4B-46F3-AAAB-5671019F1A55}" type="slidenum">
              <a:rPr lang="en-GB"/>
              <a:pPr>
                <a:defRPr/>
              </a:pPr>
              <a:t>28</a:t>
            </a:fld>
            <a:endParaRPr lang="en-GB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Experimental observations</a:t>
            </a:r>
            <a:endParaRPr lang="el-GR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0"/>
            <a:ext cx="86868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2000" b="0" smtClean="0"/>
              <a:t>The precision requirements for the construction of Ramanujan polynomials are on average </a:t>
            </a:r>
            <a:r>
              <a:rPr lang="en-US" sz="2000" b="0" smtClean="0">
                <a:solidFill>
                  <a:srgbClr val="FFFF00"/>
                </a:solidFill>
              </a:rPr>
              <a:t>66%, 42%, 32% and 22% less</a:t>
            </a:r>
            <a:r>
              <a:rPr lang="en-US" sz="2000" b="0" smtClean="0"/>
              <a:t> than the precision requirements of M</a:t>
            </a:r>
            <a:r>
              <a:rPr lang="en-US" sz="2000" b="0" baseline="-25000" smtClean="0"/>
              <a:t>D,13</a:t>
            </a:r>
            <a:r>
              <a:rPr lang="en-US" sz="2000" b="0" smtClean="0"/>
              <a:t>(x), Weber, M</a:t>
            </a:r>
            <a:r>
              <a:rPr lang="en-US" sz="2000" b="0" baseline="-25000" smtClean="0"/>
              <a:t>D,5,7</a:t>
            </a:r>
            <a:r>
              <a:rPr lang="en-US" sz="2000" b="0" smtClean="0"/>
              <a:t>(x) and M</a:t>
            </a:r>
            <a:r>
              <a:rPr lang="en-US" sz="2000" b="0" baseline="-25000" smtClean="0"/>
              <a:t>D,3,13</a:t>
            </a:r>
            <a:r>
              <a:rPr lang="en-US" sz="2000" b="0" smtClean="0"/>
              <a:t>(x) respectively. The percentages are much larger when other M</a:t>
            </a:r>
            <a:r>
              <a:rPr lang="en-US" sz="2000" b="0" baseline="-25000" smtClean="0"/>
              <a:t>D,l</a:t>
            </a:r>
            <a:r>
              <a:rPr lang="en-US" sz="2000" b="0" smtClean="0"/>
              <a:t>(x)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0" smtClean="0"/>
              <a:t>	and M</a:t>
            </a:r>
            <a:r>
              <a:rPr lang="en-US" sz="2000" b="0" baseline="-25000" smtClean="0"/>
              <a:t>D,p1,p2</a:t>
            </a:r>
            <a:r>
              <a:rPr lang="en-US" sz="2000" b="0" smtClean="0"/>
              <a:t>(x) polynomials are used.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0" smtClean="0"/>
              <a:t>	The same ordering is true for the storage requirements of the polynomials with one exception: Weber polynomials.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l-GR" sz="2400" b="0" smtClean="0"/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1371600" y="5303838"/>
          <a:ext cx="5795963" cy="487362"/>
        </p:xfrm>
        <a:graphic>
          <a:graphicData uri="http://schemas.openxmlformats.org/presentationml/2006/ole">
            <p:oleObj spid="_x0000_s14338" name="Εξίσωση" r:id="rId3" imgW="28699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C70940-00BE-45B7-AC78-2357452BF211}" type="slidenum">
              <a:rPr lang="en-GB"/>
              <a:pPr>
                <a:defRPr/>
              </a:pPr>
              <a:t>29</a:t>
            </a:fld>
            <a:endParaRPr lang="en-GB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Conclusions</a:t>
            </a:r>
            <a:endParaRPr lang="el-GR" smtClean="0"/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686800" cy="4876800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Font typeface="Wingdings" pitchFamily="2" charset="2"/>
              <a:buChar char="ü"/>
            </a:pPr>
            <a:r>
              <a:rPr lang="en-US" sz="2400" b="0" dirty="0" smtClean="0"/>
              <a:t> </a:t>
            </a:r>
            <a:r>
              <a:rPr lang="en-US" sz="2400" b="0" dirty="0" err="1" smtClean="0"/>
              <a:t>Ramanujan</a:t>
            </a:r>
            <a:r>
              <a:rPr lang="en-US" sz="2400" b="0" dirty="0" smtClean="0"/>
              <a:t> polynomials clearly outweigh all previously used </a:t>
            </a:r>
            <a:r>
              <a:rPr lang="en-US" sz="2400" b="0" dirty="0" smtClean="0"/>
              <a:t>polynomials when </a:t>
            </a:r>
            <a:r>
              <a:rPr lang="en-US" sz="2400" b="0" i="1" dirty="0" smtClean="0"/>
              <a:t>D</a:t>
            </a:r>
            <a:r>
              <a:rPr lang="en-US" sz="2400" b="0" dirty="0" smtClean="0"/>
              <a:t> </a:t>
            </a:r>
            <a:r>
              <a:rPr lang="en-US" sz="2400" b="0" dirty="0" smtClean="0">
                <a:cs typeface="Times New Roman"/>
              </a:rPr>
              <a:t>≡ 3 mod 8</a:t>
            </a:r>
            <a:r>
              <a:rPr lang="en-US" sz="2400" b="0" dirty="0" smtClean="0"/>
              <a:t> and they are by far the best choice in the generation of prime order ECs.</a:t>
            </a:r>
            <a:endParaRPr lang="en-US" sz="2400" b="0" dirty="0" smtClean="0"/>
          </a:p>
          <a:p>
            <a:pPr eaLnBrk="1" hangingPunct="1">
              <a:buClr>
                <a:srgbClr val="FFFF00"/>
              </a:buClr>
              <a:buFont typeface="Wingdings" pitchFamily="2" charset="2"/>
              <a:buChar char="ü"/>
            </a:pPr>
            <a:endParaRPr lang="en-US" sz="2400" b="0" dirty="0" smtClean="0"/>
          </a:p>
          <a:p>
            <a:pPr eaLnBrk="1" hangingPunct="1">
              <a:buClr>
                <a:srgbClr val="FFFF00"/>
              </a:buClr>
              <a:buFont typeface="Wingdings" pitchFamily="2" charset="2"/>
              <a:buNone/>
            </a:pPr>
            <a:endParaRPr lang="en-US" sz="2400" b="0" dirty="0" smtClean="0"/>
          </a:p>
          <a:p>
            <a:pPr eaLnBrk="1" hangingPunct="1">
              <a:buClr>
                <a:srgbClr val="FFFF00"/>
              </a:buClr>
              <a:buFont typeface="Wingdings" pitchFamily="2" charset="2"/>
              <a:buChar char="ü"/>
            </a:pPr>
            <a:r>
              <a:rPr lang="en-US" sz="2400" b="0" dirty="0" smtClean="0"/>
              <a:t> </a:t>
            </a:r>
            <a:r>
              <a:rPr lang="en-US" sz="2400" b="0" dirty="0" smtClean="0"/>
              <a:t>The congruence modulo 8 of the </a:t>
            </a:r>
            <a:r>
              <a:rPr lang="en-US" sz="2400" b="0" dirty="0" err="1" smtClean="0"/>
              <a:t>discriminant</a:t>
            </a:r>
            <a:r>
              <a:rPr lang="en-US" sz="2400" b="0" dirty="0" smtClean="0"/>
              <a:t> is crucial for the size of polynomials and this affects the efficiency of their construction.</a:t>
            </a:r>
            <a:endParaRPr lang="en-US" sz="2400" b="0" dirty="0" smtClean="0"/>
          </a:p>
          <a:p>
            <a:pPr eaLnBrk="1" hangingPunct="1">
              <a:buClr>
                <a:srgbClr val="9AADFC"/>
              </a:buClr>
              <a:buFont typeface="Wingdings" pitchFamily="2" charset="2"/>
              <a:buNone/>
            </a:pPr>
            <a:r>
              <a:rPr lang="en-US" sz="2400" dirty="0" smtClean="0"/>
              <a:t> </a:t>
            </a:r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2A5DC3-4E88-4003-8281-AAE48E8D0DE8}" type="slidenum">
              <a:rPr lang="en-GB"/>
              <a:pPr/>
              <a:t>3</a:t>
            </a:fld>
            <a:endParaRPr lang="en-GB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Frequent Generation of ECs</a:t>
            </a:r>
            <a:endParaRPr lang="el-GR"/>
          </a:p>
        </p:txBody>
      </p:sp>
      <p:pic>
        <p:nvPicPr>
          <p:cNvPr id="163843" name="Picture 3" descr="C:\Program Files\Common Files\Microsoft Shared\Clipart\cagcat50\BS0058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2013" y="2057400"/>
            <a:ext cx="611187" cy="515938"/>
          </a:xfrm>
          <a:prstGeom prst="rect">
            <a:avLst/>
          </a:prstGeom>
          <a:noFill/>
        </p:spPr>
      </p:pic>
      <p:sp>
        <p:nvSpPr>
          <p:cNvPr id="163844" name="computr3"/>
          <p:cNvSpPr>
            <a:spLocks noEditPoints="1" noChangeArrowheads="1"/>
          </p:cNvSpPr>
          <p:nvPr/>
        </p:nvSpPr>
        <p:spPr bwMode="auto">
          <a:xfrm>
            <a:off x="3848100" y="2819400"/>
            <a:ext cx="723900" cy="495300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pic>
        <p:nvPicPr>
          <p:cNvPr id="163846" name="Picture 6" descr="C:\Program Files\Common Files\Microsoft Shared\Clipart\cagcat50\BS0058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598863"/>
            <a:ext cx="611188" cy="515937"/>
          </a:xfrm>
          <a:prstGeom prst="rect">
            <a:avLst/>
          </a:prstGeom>
          <a:noFill/>
        </p:spPr>
      </p:pic>
      <p:pic>
        <p:nvPicPr>
          <p:cNvPr id="163847" name="Picture 7" descr="C:\Program Files\Common Files\Microsoft Shared\Clipart\cagcat50\BS0058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7213" y="2836863"/>
            <a:ext cx="611187" cy="515937"/>
          </a:xfrm>
          <a:prstGeom prst="rect">
            <a:avLst/>
          </a:prstGeom>
          <a:noFill/>
        </p:spPr>
      </p:pic>
      <p:sp>
        <p:nvSpPr>
          <p:cNvPr id="163848" name="monitor"/>
          <p:cNvSpPr>
            <a:spLocks noEditPoints="1" noChangeArrowheads="1"/>
          </p:cNvSpPr>
          <p:nvPr/>
        </p:nvSpPr>
        <p:spPr bwMode="auto">
          <a:xfrm>
            <a:off x="5334000" y="3810000"/>
            <a:ext cx="457200" cy="457200"/>
          </a:xfrm>
          <a:custGeom>
            <a:avLst/>
            <a:gdLst>
              <a:gd name="T0" fmla="*/ 6837 w 21600"/>
              <a:gd name="T1" fmla="*/ 21600 h 21600"/>
              <a:gd name="T2" fmla="*/ 3108 w 21600"/>
              <a:gd name="T3" fmla="*/ 19849 h 21600"/>
              <a:gd name="T4" fmla="*/ 0 w 21600"/>
              <a:gd name="T5" fmla="*/ 15178 h 21600"/>
              <a:gd name="T6" fmla="*/ 0 w 21600"/>
              <a:gd name="T7" fmla="*/ 10508 h 21600"/>
              <a:gd name="T8" fmla="*/ 0 w 21600"/>
              <a:gd name="T9" fmla="*/ 3941 h 21600"/>
              <a:gd name="T10" fmla="*/ 8081 w 21600"/>
              <a:gd name="T11" fmla="*/ 1168 h 21600"/>
              <a:gd name="T12" fmla="*/ 17871 w 21600"/>
              <a:gd name="T13" fmla="*/ 0 h 21600"/>
              <a:gd name="T14" fmla="*/ 21600 w 21600"/>
              <a:gd name="T15" fmla="*/ 1751 h 21600"/>
              <a:gd name="T16" fmla="*/ 21600 w 21600"/>
              <a:gd name="T17" fmla="*/ 10508 h 21600"/>
              <a:gd name="T18" fmla="*/ 21600 w 21600"/>
              <a:gd name="T19" fmla="*/ 16346 h 21600"/>
              <a:gd name="T20" fmla="*/ 10722 w 21600"/>
              <a:gd name="T21" fmla="*/ 20286 h 21600"/>
              <a:gd name="T22" fmla="*/ 1204 w 21600"/>
              <a:gd name="T23" fmla="*/ 22548 h 21600"/>
              <a:gd name="T24" fmla="*/ 20706 w 21600"/>
              <a:gd name="T25" fmla="*/ 2838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T22" t="T23" r="T24" b="T25"/>
            <a:pathLst>
              <a:path w="21600" h="21600" extrusionOk="0">
                <a:moveTo>
                  <a:pt x="6837" y="21600"/>
                </a:moveTo>
                <a:lnTo>
                  <a:pt x="3108" y="19849"/>
                </a:lnTo>
                <a:lnTo>
                  <a:pt x="3108" y="17659"/>
                </a:lnTo>
                <a:lnTo>
                  <a:pt x="0" y="15178"/>
                </a:lnTo>
                <a:lnTo>
                  <a:pt x="0" y="10508"/>
                </a:lnTo>
                <a:lnTo>
                  <a:pt x="0" y="3941"/>
                </a:lnTo>
                <a:lnTo>
                  <a:pt x="8081" y="1168"/>
                </a:lnTo>
                <a:lnTo>
                  <a:pt x="10722" y="1605"/>
                </a:lnTo>
                <a:lnTo>
                  <a:pt x="12587" y="1751"/>
                </a:lnTo>
                <a:lnTo>
                  <a:pt x="17871" y="0"/>
                </a:lnTo>
                <a:lnTo>
                  <a:pt x="21600" y="1751"/>
                </a:lnTo>
                <a:lnTo>
                  <a:pt x="21600" y="10508"/>
                </a:lnTo>
                <a:lnTo>
                  <a:pt x="21600" y="16346"/>
                </a:lnTo>
                <a:lnTo>
                  <a:pt x="10722" y="20286"/>
                </a:lnTo>
                <a:lnTo>
                  <a:pt x="6837" y="21600"/>
                </a:lnTo>
                <a:close/>
              </a:path>
              <a:path w="21600" h="21600" extrusionOk="0">
                <a:moveTo>
                  <a:pt x="3108" y="5254"/>
                </a:moveTo>
                <a:lnTo>
                  <a:pt x="2642" y="4962"/>
                </a:lnTo>
                <a:lnTo>
                  <a:pt x="777" y="4232"/>
                </a:lnTo>
                <a:lnTo>
                  <a:pt x="155" y="3941"/>
                </a:lnTo>
                <a:moveTo>
                  <a:pt x="6837" y="7005"/>
                </a:moveTo>
                <a:lnTo>
                  <a:pt x="6216" y="6714"/>
                </a:lnTo>
                <a:lnTo>
                  <a:pt x="3885" y="5546"/>
                </a:lnTo>
                <a:lnTo>
                  <a:pt x="3108" y="5254"/>
                </a:lnTo>
                <a:moveTo>
                  <a:pt x="19735" y="14595"/>
                </a:moveTo>
                <a:lnTo>
                  <a:pt x="19735" y="4816"/>
                </a:lnTo>
                <a:lnTo>
                  <a:pt x="9790" y="8319"/>
                </a:lnTo>
                <a:lnTo>
                  <a:pt x="9790" y="18243"/>
                </a:lnTo>
                <a:lnTo>
                  <a:pt x="19735" y="14595"/>
                </a:lnTo>
                <a:moveTo>
                  <a:pt x="3108" y="17659"/>
                </a:moveTo>
                <a:lnTo>
                  <a:pt x="3108" y="5254"/>
                </a:lnTo>
                <a:lnTo>
                  <a:pt x="12742" y="1751"/>
                </a:lnTo>
                <a:moveTo>
                  <a:pt x="21600" y="1751"/>
                </a:moveTo>
                <a:lnTo>
                  <a:pt x="6837" y="7005"/>
                </a:lnTo>
                <a:lnTo>
                  <a:pt x="6837" y="216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63849" name="monitor"/>
          <p:cNvSpPr>
            <a:spLocks noEditPoints="1" noChangeArrowheads="1"/>
          </p:cNvSpPr>
          <p:nvPr/>
        </p:nvSpPr>
        <p:spPr bwMode="auto">
          <a:xfrm>
            <a:off x="1981200" y="2819400"/>
            <a:ext cx="457200" cy="457200"/>
          </a:xfrm>
          <a:custGeom>
            <a:avLst/>
            <a:gdLst>
              <a:gd name="T0" fmla="*/ 6837 w 21600"/>
              <a:gd name="T1" fmla="*/ 21600 h 21600"/>
              <a:gd name="T2" fmla="*/ 3108 w 21600"/>
              <a:gd name="T3" fmla="*/ 19849 h 21600"/>
              <a:gd name="T4" fmla="*/ 0 w 21600"/>
              <a:gd name="T5" fmla="*/ 15178 h 21600"/>
              <a:gd name="T6" fmla="*/ 0 w 21600"/>
              <a:gd name="T7" fmla="*/ 10508 h 21600"/>
              <a:gd name="T8" fmla="*/ 0 w 21600"/>
              <a:gd name="T9" fmla="*/ 3941 h 21600"/>
              <a:gd name="T10" fmla="*/ 8081 w 21600"/>
              <a:gd name="T11" fmla="*/ 1168 h 21600"/>
              <a:gd name="T12" fmla="*/ 17871 w 21600"/>
              <a:gd name="T13" fmla="*/ 0 h 21600"/>
              <a:gd name="T14" fmla="*/ 21600 w 21600"/>
              <a:gd name="T15" fmla="*/ 1751 h 21600"/>
              <a:gd name="T16" fmla="*/ 21600 w 21600"/>
              <a:gd name="T17" fmla="*/ 10508 h 21600"/>
              <a:gd name="T18" fmla="*/ 21600 w 21600"/>
              <a:gd name="T19" fmla="*/ 16346 h 21600"/>
              <a:gd name="T20" fmla="*/ 10722 w 21600"/>
              <a:gd name="T21" fmla="*/ 20286 h 21600"/>
              <a:gd name="T22" fmla="*/ 1204 w 21600"/>
              <a:gd name="T23" fmla="*/ 22548 h 21600"/>
              <a:gd name="T24" fmla="*/ 20706 w 21600"/>
              <a:gd name="T25" fmla="*/ 2838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T22" t="T23" r="T24" b="T25"/>
            <a:pathLst>
              <a:path w="21600" h="21600" extrusionOk="0">
                <a:moveTo>
                  <a:pt x="6837" y="21600"/>
                </a:moveTo>
                <a:lnTo>
                  <a:pt x="3108" y="19849"/>
                </a:lnTo>
                <a:lnTo>
                  <a:pt x="3108" y="17659"/>
                </a:lnTo>
                <a:lnTo>
                  <a:pt x="0" y="15178"/>
                </a:lnTo>
                <a:lnTo>
                  <a:pt x="0" y="10508"/>
                </a:lnTo>
                <a:lnTo>
                  <a:pt x="0" y="3941"/>
                </a:lnTo>
                <a:lnTo>
                  <a:pt x="8081" y="1168"/>
                </a:lnTo>
                <a:lnTo>
                  <a:pt x="10722" y="1605"/>
                </a:lnTo>
                <a:lnTo>
                  <a:pt x="12587" y="1751"/>
                </a:lnTo>
                <a:lnTo>
                  <a:pt x="17871" y="0"/>
                </a:lnTo>
                <a:lnTo>
                  <a:pt x="21600" y="1751"/>
                </a:lnTo>
                <a:lnTo>
                  <a:pt x="21600" y="10508"/>
                </a:lnTo>
                <a:lnTo>
                  <a:pt x="21600" y="16346"/>
                </a:lnTo>
                <a:lnTo>
                  <a:pt x="10722" y="20286"/>
                </a:lnTo>
                <a:lnTo>
                  <a:pt x="6837" y="21600"/>
                </a:lnTo>
                <a:close/>
              </a:path>
              <a:path w="21600" h="21600" extrusionOk="0">
                <a:moveTo>
                  <a:pt x="3108" y="5254"/>
                </a:moveTo>
                <a:lnTo>
                  <a:pt x="2642" y="4962"/>
                </a:lnTo>
                <a:lnTo>
                  <a:pt x="777" y="4232"/>
                </a:lnTo>
                <a:lnTo>
                  <a:pt x="155" y="3941"/>
                </a:lnTo>
                <a:moveTo>
                  <a:pt x="6837" y="7005"/>
                </a:moveTo>
                <a:lnTo>
                  <a:pt x="6216" y="6714"/>
                </a:lnTo>
                <a:lnTo>
                  <a:pt x="3885" y="5546"/>
                </a:lnTo>
                <a:lnTo>
                  <a:pt x="3108" y="5254"/>
                </a:lnTo>
                <a:moveTo>
                  <a:pt x="19735" y="14595"/>
                </a:moveTo>
                <a:lnTo>
                  <a:pt x="19735" y="4816"/>
                </a:lnTo>
                <a:lnTo>
                  <a:pt x="9790" y="8319"/>
                </a:lnTo>
                <a:lnTo>
                  <a:pt x="9790" y="18243"/>
                </a:lnTo>
                <a:lnTo>
                  <a:pt x="19735" y="14595"/>
                </a:lnTo>
                <a:moveTo>
                  <a:pt x="3108" y="17659"/>
                </a:moveTo>
                <a:lnTo>
                  <a:pt x="3108" y="5254"/>
                </a:lnTo>
                <a:lnTo>
                  <a:pt x="12742" y="1751"/>
                </a:lnTo>
                <a:moveTo>
                  <a:pt x="21600" y="1751"/>
                </a:moveTo>
                <a:lnTo>
                  <a:pt x="6837" y="7005"/>
                </a:lnTo>
                <a:lnTo>
                  <a:pt x="6837" y="216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63850" name="monitor"/>
          <p:cNvSpPr>
            <a:spLocks noEditPoints="1" noChangeArrowheads="1"/>
          </p:cNvSpPr>
          <p:nvPr/>
        </p:nvSpPr>
        <p:spPr bwMode="auto">
          <a:xfrm>
            <a:off x="3505200" y="3962400"/>
            <a:ext cx="457200" cy="457200"/>
          </a:xfrm>
          <a:custGeom>
            <a:avLst/>
            <a:gdLst>
              <a:gd name="T0" fmla="*/ 6837 w 21600"/>
              <a:gd name="T1" fmla="*/ 21600 h 21600"/>
              <a:gd name="T2" fmla="*/ 3108 w 21600"/>
              <a:gd name="T3" fmla="*/ 19849 h 21600"/>
              <a:gd name="T4" fmla="*/ 0 w 21600"/>
              <a:gd name="T5" fmla="*/ 15178 h 21600"/>
              <a:gd name="T6" fmla="*/ 0 w 21600"/>
              <a:gd name="T7" fmla="*/ 10508 h 21600"/>
              <a:gd name="T8" fmla="*/ 0 w 21600"/>
              <a:gd name="T9" fmla="*/ 3941 h 21600"/>
              <a:gd name="T10" fmla="*/ 8081 w 21600"/>
              <a:gd name="T11" fmla="*/ 1168 h 21600"/>
              <a:gd name="T12" fmla="*/ 17871 w 21600"/>
              <a:gd name="T13" fmla="*/ 0 h 21600"/>
              <a:gd name="T14" fmla="*/ 21600 w 21600"/>
              <a:gd name="T15" fmla="*/ 1751 h 21600"/>
              <a:gd name="T16" fmla="*/ 21600 w 21600"/>
              <a:gd name="T17" fmla="*/ 10508 h 21600"/>
              <a:gd name="T18" fmla="*/ 21600 w 21600"/>
              <a:gd name="T19" fmla="*/ 16346 h 21600"/>
              <a:gd name="T20" fmla="*/ 10722 w 21600"/>
              <a:gd name="T21" fmla="*/ 20286 h 21600"/>
              <a:gd name="T22" fmla="*/ 1204 w 21600"/>
              <a:gd name="T23" fmla="*/ 22548 h 21600"/>
              <a:gd name="T24" fmla="*/ 20706 w 21600"/>
              <a:gd name="T25" fmla="*/ 2838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T22" t="T23" r="T24" b="T25"/>
            <a:pathLst>
              <a:path w="21600" h="21600" extrusionOk="0">
                <a:moveTo>
                  <a:pt x="6837" y="21600"/>
                </a:moveTo>
                <a:lnTo>
                  <a:pt x="3108" y="19849"/>
                </a:lnTo>
                <a:lnTo>
                  <a:pt x="3108" y="17659"/>
                </a:lnTo>
                <a:lnTo>
                  <a:pt x="0" y="15178"/>
                </a:lnTo>
                <a:lnTo>
                  <a:pt x="0" y="10508"/>
                </a:lnTo>
                <a:lnTo>
                  <a:pt x="0" y="3941"/>
                </a:lnTo>
                <a:lnTo>
                  <a:pt x="8081" y="1168"/>
                </a:lnTo>
                <a:lnTo>
                  <a:pt x="10722" y="1605"/>
                </a:lnTo>
                <a:lnTo>
                  <a:pt x="12587" y="1751"/>
                </a:lnTo>
                <a:lnTo>
                  <a:pt x="17871" y="0"/>
                </a:lnTo>
                <a:lnTo>
                  <a:pt x="21600" y="1751"/>
                </a:lnTo>
                <a:lnTo>
                  <a:pt x="21600" y="10508"/>
                </a:lnTo>
                <a:lnTo>
                  <a:pt x="21600" y="16346"/>
                </a:lnTo>
                <a:lnTo>
                  <a:pt x="10722" y="20286"/>
                </a:lnTo>
                <a:lnTo>
                  <a:pt x="6837" y="21600"/>
                </a:lnTo>
                <a:close/>
              </a:path>
              <a:path w="21600" h="21600" extrusionOk="0">
                <a:moveTo>
                  <a:pt x="3108" y="5254"/>
                </a:moveTo>
                <a:lnTo>
                  <a:pt x="2642" y="4962"/>
                </a:lnTo>
                <a:lnTo>
                  <a:pt x="777" y="4232"/>
                </a:lnTo>
                <a:lnTo>
                  <a:pt x="155" y="3941"/>
                </a:lnTo>
                <a:moveTo>
                  <a:pt x="6837" y="7005"/>
                </a:moveTo>
                <a:lnTo>
                  <a:pt x="6216" y="6714"/>
                </a:lnTo>
                <a:lnTo>
                  <a:pt x="3885" y="5546"/>
                </a:lnTo>
                <a:lnTo>
                  <a:pt x="3108" y="5254"/>
                </a:lnTo>
                <a:moveTo>
                  <a:pt x="19735" y="14595"/>
                </a:moveTo>
                <a:lnTo>
                  <a:pt x="19735" y="4816"/>
                </a:lnTo>
                <a:lnTo>
                  <a:pt x="9790" y="8319"/>
                </a:lnTo>
                <a:lnTo>
                  <a:pt x="9790" y="18243"/>
                </a:lnTo>
                <a:lnTo>
                  <a:pt x="19735" y="14595"/>
                </a:lnTo>
                <a:moveTo>
                  <a:pt x="3108" y="17659"/>
                </a:moveTo>
                <a:lnTo>
                  <a:pt x="3108" y="5254"/>
                </a:lnTo>
                <a:lnTo>
                  <a:pt x="12742" y="1751"/>
                </a:lnTo>
                <a:moveTo>
                  <a:pt x="21600" y="1751"/>
                </a:moveTo>
                <a:lnTo>
                  <a:pt x="6837" y="7005"/>
                </a:lnTo>
                <a:lnTo>
                  <a:pt x="6837" y="216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63851" name="monitor"/>
          <p:cNvSpPr>
            <a:spLocks noEditPoints="1" noChangeArrowheads="1"/>
          </p:cNvSpPr>
          <p:nvPr/>
        </p:nvSpPr>
        <p:spPr bwMode="auto">
          <a:xfrm>
            <a:off x="3886200" y="1828800"/>
            <a:ext cx="457200" cy="457200"/>
          </a:xfrm>
          <a:custGeom>
            <a:avLst/>
            <a:gdLst>
              <a:gd name="T0" fmla="*/ 6837 w 21600"/>
              <a:gd name="T1" fmla="*/ 21600 h 21600"/>
              <a:gd name="T2" fmla="*/ 3108 w 21600"/>
              <a:gd name="T3" fmla="*/ 19849 h 21600"/>
              <a:gd name="T4" fmla="*/ 0 w 21600"/>
              <a:gd name="T5" fmla="*/ 15178 h 21600"/>
              <a:gd name="T6" fmla="*/ 0 w 21600"/>
              <a:gd name="T7" fmla="*/ 10508 h 21600"/>
              <a:gd name="T8" fmla="*/ 0 w 21600"/>
              <a:gd name="T9" fmla="*/ 3941 h 21600"/>
              <a:gd name="T10" fmla="*/ 8081 w 21600"/>
              <a:gd name="T11" fmla="*/ 1168 h 21600"/>
              <a:gd name="T12" fmla="*/ 17871 w 21600"/>
              <a:gd name="T13" fmla="*/ 0 h 21600"/>
              <a:gd name="T14" fmla="*/ 21600 w 21600"/>
              <a:gd name="T15" fmla="*/ 1751 h 21600"/>
              <a:gd name="T16" fmla="*/ 21600 w 21600"/>
              <a:gd name="T17" fmla="*/ 10508 h 21600"/>
              <a:gd name="T18" fmla="*/ 21600 w 21600"/>
              <a:gd name="T19" fmla="*/ 16346 h 21600"/>
              <a:gd name="T20" fmla="*/ 10722 w 21600"/>
              <a:gd name="T21" fmla="*/ 20286 h 21600"/>
              <a:gd name="T22" fmla="*/ 1204 w 21600"/>
              <a:gd name="T23" fmla="*/ 22548 h 21600"/>
              <a:gd name="T24" fmla="*/ 20706 w 21600"/>
              <a:gd name="T25" fmla="*/ 2838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T22" t="T23" r="T24" b="T25"/>
            <a:pathLst>
              <a:path w="21600" h="21600" extrusionOk="0">
                <a:moveTo>
                  <a:pt x="6837" y="21600"/>
                </a:moveTo>
                <a:lnTo>
                  <a:pt x="3108" y="19849"/>
                </a:lnTo>
                <a:lnTo>
                  <a:pt x="3108" y="17659"/>
                </a:lnTo>
                <a:lnTo>
                  <a:pt x="0" y="15178"/>
                </a:lnTo>
                <a:lnTo>
                  <a:pt x="0" y="10508"/>
                </a:lnTo>
                <a:lnTo>
                  <a:pt x="0" y="3941"/>
                </a:lnTo>
                <a:lnTo>
                  <a:pt x="8081" y="1168"/>
                </a:lnTo>
                <a:lnTo>
                  <a:pt x="10722" y="1605"/>
                </a:lnTo>
                <a:lnTo>
                  <a:pt x="12587" y="1751"/>
                </a:lnTo>
                <a:lnTo>
                  <a:pt x="17871" y="0"/>
                </a:lnTo>
                <a:lnTo>
                  <a:pt x="21600" y="1751"/>
                </a:lnTo>
                <a:lnTo>
                  <a:pt x="21600" y="10508"/>
                </a:lnTo>
                <a:lnTo>
                  <a:pt x="21600" y="16346"/>
                </a:lnTo>
                <a:lnTo>
                  <a:pt x="10722" y="20286"/>
                </a:lnTo>
                <a:lnTo>
                  <a:pt x="6837" y="21600"/>
                </a:lnTo>
                <a:close/>
              </a:path>
              <a:path w="21600" h="21600" extrusionOk="0">
                <a:moveTo>
                  <a:pt x="3108" y="5254"/>
                </a:moveTo>
                <a:lnTo>
                  <a:pt x="2642" y="4962"/>
                </a:lnTo>
                <a:lnTo>
                  <a:pt x="777" y="4232"/>
                </a:lnTo>
                <a:lnTo>
                  <a:pt x="155" y="3941"/>
                </a:lnTo>
                <a:moveTo>
                  <a:pt x="6837" y="7005"/>
                </a:moveTo>
                <a:lnTo>
                  <a:pt x="6216" y="6714"/>
                </a:lnTo>
                <a:lnTo>
                  <a:pt x="3885" y="5546"/>
                </a:lnTo>
                <a:lnTo>
                  <a:pt x="3108" y="5254"/>
                </a:lnTo>
                <a:moveTo>
                  <a:pt x="19735" y="14595"/>
                </a:moveTo>
                <a:lnTo>
                  <a:pt x="19735" y="4816"/>
                </a:lnTo>
                <a:lnTo>
                  <a:pt x="9790" y="8319"/>
                </a:lnTo>
                <a:lnTo>
                  <a:pt x="9790" y="18243"/>
                </a:lnTo>
                <a:lnTo>
                  <a:pt x="19735" y="14595"/>
                </a:lnTo>
                <a:moveTo>
                  <a:pt x="3108" y="17659"/>
                </a:moveTo>
                <a:lnTo>
                  <a:pt x="3108" y="5254"/>
                </a:lnTo>
                <a:lnTo>
                  <a:pt x="12742" y="1751"/>
                </a:lnTo>
                <a:moveTo>
                  <a:pt x="21600" y="1751"/>
                </a:moveTo>
                <a:lnTo>
                  <a:pt x="6837" y="7005"/>
                </a:lnTo>
                <a:lnTo>
                  <a:pt x="6837" y="216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63853" name="Line 13"/>
          <p:cNvSpPr>
            <a:spLocks noChangeShapeType="1"/>
          </p:cNvSpPr>
          <p:nvPr/>
        </p:nvSpPr>
        <p:spPr bwMode="auto">
          <a:xfrm flipV="1">
            <a:off x="2667000" y="3276600"/>
            <a:ext cx="1066800" cy="533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lIns="92075" tIns="46038" rIns="92075" bIns="46038"/>
          <a:lstStyle/>
          <a:p>
            <a:endParaRPr lang="el-GR"/>
          </a:p>
        </p:txBody>
      </p:sp>
      <p:sp>
        <p:nvSpPr>
          <p:cNvPr id="163854" name="Line 14"/>
          <p:cNvSpPr>
            <a:spLocks noChangeShapeType="1"/>
          </p:cNvSpPr>
          <p:nvPr/>
        </p:nvSpPr>
        <p:spPr bwMode="auto">
          <a:xfrm flipV="1">
            <a:off x="2514600" y="3048000"/>
            <a:ext cx="1295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lIns="92075" tIns="46038" rIns="92075" bIns="46038"/>
          <a:lstStyle/>
          <a:p>
            <a:endParaRPr lang="el-GR"/>
          </a:p>
        </p:txBody>
      </p:sp>
      <p:sp>
        <p:nvSpPr>
          <p:cNvPr id="163855" name="Line 15"/>
          <p:cNvSpPr>
            <a:spLocks noChangeShapeType="1"/>
          </p:cNvSpPr>
          <p:nvPr/>
        </p:nvSpPr>
        <p:spPr bwMode="auto">
          <a:xfrm>
            <a:off x="2819400" y="2438400"/>
            <a:ext cx="106680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lIns="92075" tIns="46038" rIns="92075" bIns="46038"/>
          <a:lstStyle/>
          <a:p>
            <a:endParaRPr lang="el-GR"/>
          </a:p>
        </p:txBody>
      </p:sp>
      <p:sp>
        <p:nvSpPr>
          <p:cNvPr id="163856" name="Line 16"/>
          <p:cNvSpPr>
            <a:spLocks noChangeShapeType="1"/>
          </p:cNvSpPr>
          <p:nvPr/>
        </p:nvSpPr>
        <p:spPr bwMode="auto">
          <a:xfrm flipV="1">
            <a:off x="3657600" y="3429000"/>
            <a:ext cx="457200" cy="533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lIns="92075" tIns="46038" rIns="92075" bIns="46038"/>
          <a:lstStyle/>
          <a:p>
            <a:endParaRPr lang="el-GR"/>
          </a:p>
        </p:txBody>
      </p:sp>
      <p:sp>
        <p:nvSpPr>
          <p:cNvPr id="163858" name="Line 18"/>
          <p:cNvSpPr>
            <a:spLocks noChangeShapeType="1"/>
          </p:cNvSpPr>
          <p:nvPr/>
        </p:nvSpPr>
        <p:spPr bwMode="auto">
          <a:xfrm flipV="1">
            <a:off x="4572000" y="3048000"/>
            <a:ext cx="990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lIns="92075" tIns="46038" rIns="92075" bIns="46038"/>
          <a:lstStyle/>
          <a:p>
            <a:endParaRPr lang="el-GR"/>
          </a:p>
        </p:txBody>
      </p:sp>
      <p:sp>
        <p:nvSpPr>
          <p:cNvPr id="163859" name="Line 19"/>
          <p:cNvSpPr>
            <a:spLocks noChangeShapeType="1"/>
          </p:cNvSpPr>
          <p:nvPr/>
        </p:nvSpPr>
        <p:spPr bwMode="auto">
          <a:xfrm>
            <a:off x="4572000" y="3429000"/>
            <a:ext cx="76200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lIns="92075" tIns="46038" rIns="92075" bIns="46038"/>
          <a:lstStyle/>
          <a:p>
            <a:endParaRPr lang="el-GR"/>
          </a:p>
        </p:txBody>
      </p:sp>
      <p:sp>
        <p:nvSpPr>
          <p:cNvPr id="163860" name="Line 20"/>
          <p:cNvSpPr>
            <a:spLocks noChangeShapeType="1"/>
          </p:cNvSpPr>
          <p:nvPr/>
        </p:nvSpPr>
        <p:spPr bwMode="auto">
          <a:xfrm flipV="1">
            <a:off x="4191000" y="22860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lIns="92075" tIns="46038" rIns="92075" bIns="46038"/>
          <a:lstStyle/>
          <a:p>
            <a:endParaRPr lang="el-GR"/>
          </a:p>
        </p:txBody>
      </p:sp>
      <p:sp>
        <p:nvSpPr>
          <p:cNvPr id="163861" name="Text Box 21"/>
          <p:cNvSpPr txBox="1">
            <a:spLocks noChangeArrowheads="1"/>
          </p:cNvSpPr>
          <p:nvPr/>
        </p:nvSpPr>
        <p:spPr bwMode="auto">
          <a:xfrm>
            <a:off x="6324600" y="17526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1400" b="1">
                <a:solidFill>
                  <a:schemeClr val="hlink"/>
                </a:solidFill>
              </a:rPr>
              <a:t>Requests different </a:t>
            </a:r>
          </a:p>
          <a:p>
            <a:pPr>
              <a:buFontTx/>
              <a:buNone/>
            </a:pPr>
            <a:r>
              <a:rPr lang="en-US" sz="1400" b="1">
                <a:solidFill>
                  <a:schemeClr val="hlink"/>
                </a:solidFill>
              </a:rPr>
              <a:t>EC parameters</a:t>
            </a:r>
            <a:endParaRPr lang="el-GR" sz="1400" b="1">
              <a:solidFill>
                <a:schemeClr val="hlink"/>
              </a:solidFill>
            </a:endParaRPr>
          </a:p>
        </p:txBody>
      </p:sp>
      <p:sp>
        <p:nvSpPr>
          <p:cNvPr id="163862" name="Line 22"/>
          <p:cNvSpPr>
            <a:spLocks noChangeShapeType="1"/>
          </p:cNvSpPr>
          <p:nvPr/>
        </p:nvSpPr>
        <p:spPr bwMode="auto">
          <a:xfrm flipV="1">
            <a:off x="4495800" y="2209800"/>
            <a:ext cx="1066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92075" tIns="46038" rIns="92075" bIns="46038"/>
          <a:lstStyle/>
          <a:p>
            <a:endParaRPr lang="el-GR"/>
          </a:p>
        </p:txBody>
      </p:sp>
      <p:sp>
        <p:nvSpPr>
          <p:cNvPr id="163863" name="monitor"/>
          <p:cNvSpPr>
            <a:spLocks noEditPoints="1" noChangeArrowheads="1"/>
          </p:cNvSpPr>
          <p:nvPr/>
        </p:nvSpPr>
        <p:spPr bwMode="auto">
          <a:xfrm>
            <a:off x="5638800" y="1828800"/>
            <a:ext cx="457200" cy="457200"/>
          </a:xfrm>
          <a:custGeom>
            <a:avLst/>
            <a:gdLst>
              <a:gd name="T0" fmla="*/ 6837 w 21600"/>
              <a:gd name="T1" fmla="*/ 21600 h 21600"/>
              <a:gd name="T2" fmla="*/ 3108 w 21600"/>
              <a:gd name="T3" fmla="*/ 19849 h 21600"/>
              <a:gd name="T4" fmla="*/ 0 w 21600"/>
              <a:gd name="T5" fmla="*/ 15178 h 21600"/>
              <a:gd name="T6" fmla="*/ 0 w 21600"/>
              <a:gd name="T7" fmla="*/ 10508 h 21600"/>
              <a:gd name="T8" fmla="*/ 0 w 21600"/>
              <a:gd name="T9" fmla="*/ 3941 h 21600"/>
              <a:gd name="T10" fmla="*/ 8081 w 21600"/>
              <a:gd name="T11" fmla="*/ 1168 h 21600"/>
              <a:gd name="T12" fmla="*/ 17871 w 21600"/>
              <a:gd name="T13" fmla="*/ 0 h 21600"/>
              <a:gd name="T14" fmla="*/ 21600 w 21600"/>
              <a:gd name="T15" fmla="*/ 1751 h 21600"/>
              <a:gd name="T16" fmla="*/ 21600 w 21600"/>
              <a:gd name="T17" fmla="*/ 10508 h 21600"/>
              <a:gd name="T18" fmla="*/ 21600 w 21600"/>
              <a:gd name="T19" fmla="*/ 16346 h 21600"/>
              <a:gd name="T20" fmla="*/ 10722 w 21600"/>
              <a:gd name="T21" fmla="*/ 20286 h 21600"/>
              <a:gd name="T22" fmla="*/ 1204 w 21600"/>
              <a:gd name="T23" fmla="*/ 22548 h 21600"/>
              <a:gd name="T24" fmla="*/ 20706 w 21600"/>
              <a:gd name="T25" fmla="*/ 2838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T22" t="T23" r="T24" b="T25"/>
            <a:pathLst>
              <a:path w="21600" h="21600" extrusionOk="0">
                <a:moveTo>
                  <a:pt x="6837" y="21600"/>
                </a:moveTo>
                <a:lnTo>
                  <a:pt x="3108" y="19849"/>
                </a:lnTo>
                <a:lnTo>
                  <a:pt x="3108" y="17659"/>
                </a:lnTo>
                <a:lnTo>
                  <a:pt x="0" y="15178"/>
                </a:lnTo>
                <a:lnTo>
                  <a:pt x="0" y="10508"/>
                </a:lnTo>
                <a:lnTo>
                  <a:pt x="0" y="3941"/>
                </a:lnTo>
                <a:lnTo>
                  <a:pt x="8081" y="1168"/>
                </a:lnTo>
                <a:lnTo>
                  <a:pt x="10722" y="1605"/>
                </a:lnTo>
                <a:lnTo>
                  <a:pt x="12587" y="1751"/>
                </a:lnTo>
                <a:lnTo>
                  <a:pt x="17871" y="0"/>
                </a:lnTo>
                <a:lnTo>
                  <a:pt x="21600" y="1751"/>
                </a:lnTo>
                <a:lnTo>
                  <a:pt x="21600" y="10508"/>
                </a:lnTo>
                <a:lnTo>
                  <a:pt x="21600" y="16346"/>
                </a:lnTo>
                <a:lnTo>
                  <a:pt x="10722" y="20286"/>
                </a:lnTo>
                <a:lnTo>
                  <a:pt x="6837" y="21600"/>
                </a:lnTo>
                <a:close/>
              </a:path>
              <a:path w="21600" h="21600" extrusionOk="0">
                <a:moveTo>
                  <a:pt x="3108" y="5254"/>
                </a:moveTo>
                <a:lnTo>
                  <a:pt x="2642" y="4962"/>
                </a:lnTo>
                <a:lnTo>
                  <a:pt x="777" y="4232"/>
                </a:lnTo>
                <a:lnTo>
                  <a:pt x="155" y="3941"/>
                </a:lnTo>
                <a:moveTo>
                  <a:pt x="6837" y="7005"/>
                </a:moveTo>
                <a:lnTo>
                  <a:pt x="6216" y="6714"/>
                </a:lnTo>
                <a:lnTo>
                  <a:pt x="3885" y="5546"/>
                </a:lnTo>
                <a:lnTo>
                  <a:pt x="3108" y="5254"/>
                </a:lnTo>
                <a:moveTo>
                  <a:pt x="19735" y="14595"/>
                </a:moveTo>
                <a:lnTo>
                  <a:pt x="19735" y="4816"/>
                </a:lnTo>
                <a:lnTo>
                  <a:pt x="9790" y="8319"/>
                </a:lnTo>
                <a:lnTo>
                  <a:pt x="9790" y="18243"/>
                </a:lnTo>
                <a:lnTo>
                  <a:pt x="19735" y="14595"/>
                </a:lnTo>
                <a:moveTo>
                  <a:pt x="3108" y="17659"/>
                </a:moveTo>
                <a:lnTo>
                  <a:pt x="3108" y="5254"/>
                </a:lnTo>
                <a:lnTo>
                  <a:pt x="12742" y="1751"/>
                </a:lnTo>
                <a:moveTo>
                  <a:pt x="21600" y="1751"/>
                </a:moveTo>
                <a:lnTo>
                  <a:pt x="6837" y="7005"/>
                </a:lnTo>
                <a:lnTo>
                  <a:pt x="6837" y="216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63865" name="Text Box 25"/>
          <p:cNvSpPr txBox="1">
            <a:spLocks noChangeArrowheads="1"/>
          </p:cNvSpPr>
          <p:nvPr/>
        </p:nvSpPr>
        <p:spPr bwMode="auto">
          <a:xfrm>
            <a:off x="609600" y="583565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000">
                <a:solidFill>
                  <a:schemeClr val="hlink"/>
                </a:solidFill>
              </a:rPr>
              <a:t>(due to security requirements, vendor preferences/policy etc.)</a:t>
            </a:r>
            <a:endParaRPr lang="el-GR" sz="2000">
              <a:solidFill>
                <a:schemeClr val="hlink"/>
              </a:solidFill>
            </a:endParaRPr>
          </a:p>
        </p:txBody>
      </p:sp>
      <p:sp>
        <p:nvSpPr>
          <p:cNvPr id="163866" name="Text Box 26"/>
          <p:cNvSpPr txBox="1">
            <a:spLocks noChangeArrowheads="1"/>
          </p:cNvSpPr>
          <p:nvPr/>
        </p:nvSpPr>
        <p:spPr bwMode="auto">
          <a:xfrm>
            <a:off x="609600" y="5029200"/>
            <a:ext cx="70104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1">
                <a:solidFill>
                  <a:schemeClr val="hlink"/>
                </a:solidFill>
              </a:rPr>
              <a:t>Frequent change of parameters calls for strict timing response constraints</a:t>
            </a:r>
            <a:endParaRPr lang="el-GR" b="1">
              <a:solidFill>
                <a:schemeClr val="hlink"/>
              </a:solidFill>
            </a:endParaRPr>
          </a:p>
        </p:txBody>
      </p:sp>
      <p:pic>
        <p:nvPicPr>
          <p:cNvPr id="163867" name="Picture 27" descr="C:\Program Files\Common Files\Microsoft Shared\Clipart\themes1\Bullets\BD14792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105400"/>
            <a:ext cx="228600" cy="22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smtClean="0"/>
              <a:t>Thank you for your attention!</a:t>
            </a:r>
            <a:endParaRPr lang="el-GR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F09C52-C947-49C3-910C-2E04777A4FBB}" type="slidenum">
              <a:rPr lang="en-GB"/>
              <a:pPr/>
              <a:t>4</a:t>
            </a:fld>
            <a:endParaRPr lang="en-GB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Generation of ECs</a:t>
            </a:r>
            <a:endParaRPr lang="el-GR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133600"/>
            <a:ext cx="8686800" cy="429579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/>
              <a:t>The goal is to determine the following parameters of an EC 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				</a:t>
            </a:r>
            <a:r>
              <a:rPr lang="en-US" sz="2800" i="1" dirty="0">
                <a:solidFill>
                  <a:srgbClr val="D4FBC3"/>
                </a:solidFill>
              </a:rPr>
              <a:t>y</a:t>
            </a:r>
            <a:r>
              <a:rPr lang="en-US" sz="2800" i="1" baseline="30000" dirty="0">
                <a:solidFill>
                  <a:srgbClr val="D4FBC3"/>
                </a:solidFill>
              </a:rPr>
              <a:t>2</a:t>
            </a:r>
            <a:r>
              <a:rPr lang="en-US" sz="2800" i="1" dirty="0">
                <a:solidFill>
                  <a:srgbClr val="D4FBC3"/>
                </a:solidFill>
              </a:rPr>
              <a:t> = x</a:t>
            </a:r>
            <a:r>
              <a:rPr lang="en-US" sz="2800" i="1" baseline="30000" dirty="0">
                <a:solidFill>
                  <a:srgbClr val="D4FBC3"/>
                </a:solidFill>
              </a:rPr>
              <a:t>3</a:t>
            </a:r>
            <a:r>
              <a:rPr lang="en-US" sz="2800" i="1" dirty="0">
                <a:solidFill>
                  <a:srgbClr val="D4FBC3"/>
                </a:solidFill>
              </a:rPr>
              <a:t> + ax + b</a:t>
            </a:r>
          </a:p>
          <a:p>
            <a:pPr>
              <a:buFont typeface="Wingdings" pitchFamily="2" charset="2"/>
              <a:buNone/>
            </a:pPr>
            <a:endParaRPr lang="en-US" sz="2800" i="1" dirty="0">
              <a:solidFill>
                <a:srgbClr val="D4FBC3"/>
              </a:solidFill>
            </a:endParaRPr>
          </a:p>
          <a:p>
            <a:pPr>
              <a:buClr>
                <a:srgbClr val="D4FBC3"/>
              </a:buClr>
            </a:pPr>
            <a:r>
              <a:rPr lang="en-US" sz="2800" dirty="0"/>
              <a:t>The order </a:t>
            </a:r>
            <a:r>
              <a:rPr lang="en-US" sz="2800" i="1" dirty="0"/>
              <a:t>p</a:t>
            </a:r>
            <a:r>
              <a:rPr lang="en-US" sz="2800" dirty="0"/>
              <a:t> of the finite field F</a:t>
            </a:r>
            <a:r>
              <a:rPr lang="en-US" sz="2800" i="1" baseline="-25000" dirty="0"/>
              <a:t>p</a:t>
            </a:r>
            <a:r>
              <a:rPr lang="en-US" sz="2800" dirty="0"/>
              <a:t>.</a:t>
            </a:r>
          </a:p>
          <a:p>
            <a:pPr>
              <a:buClr>
                <a:srgbClr val="D4FBC3"/>
              </a:buClr>
            </a:pPr>
            <a:r>
              <a:rPr lang="en-US" sz="2800" dirty="0"/>
              <a:t>The order </a:t>
            </a:r>
            <a:r>
              <a:rPr lang="en-US" sz="2800" i="1" dirty="0"/>
              <a:t>m</a:t>
            </a:r>
            <a:r>
              <a:rPr lang="en-US" sz="2800" dirty="0"/>
              <a:t> of the elliptic curve.</a:t>
            </a:r>
          </a:p>
          <a:p>
            <a:pPr>
              <a:buClr>
                <a:srgbClr val="D4FBC3"/>
              </a:buClr>
            </a:pPr>
            <a:r>
              <a:rPr lang="en-US" sz="2800" dirty="0"/>
              <a:t>The coefficients </a:t>
            </a:r>
            <a:r>
              <a:rPr lang="en-US" sz="2800" i="1" dirty="0"/>
              <a:t>a</a:t>
            </a:r>
            <a:r>
              <a:rPr lang="en-US" sz="2800" dirty="0"/>
              <a:t> and </a:t>
            </a:r>
            <a:r>
              <a:rPr lang="en-US" sz="2800" i="1" dirty="0"/>
              <a:t>b.</a:t>
            </a:r>
            <a:endParaRPr lang="en-GB" sz="2800" dirty="0"/>
          </a:p>
          <a:p>
            <a:pPr>
              <a:buClr>
                <a:srgbClr val="D4FBC3"/>
              </a:buClr>
              <a:buFont typeface="Wingdings" pitchFamily="2" charset="2"/>
              <a:buNone/>
            </a:pPr>
            <a:endParaRPr lang="en-US" b="0" dirty="0">
              <a:solidFill>
                <a:srgbClr val="00FF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70A5-671F-463A-9DB8-D3BB7FADE799}" type="slidenum">
              <a:rPr lang="en-GB"/>
              <a:pPr/>
              <a:t>5</a:t>
            </a:fld>
            <a:endParaRPr lang="en-GB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Generation of secure ECs</a:t>
            </a:r>
            <a:endParaRPr lang="el-GR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Cryptographic Strength</a:t>
            </a:r>
            <a:r>
              <a:rPr lang="en-US"/>
              <a:t> 	     </a:t>
            </a:r>
            <a:r>
              <a:rPr lang="en-US" sz="2400"/>
              <a:t>suitable order </a:t>
            </a:r>
            <a:r>
              <a:rPr lang="en-US" sz="2400" i="1"/>
              <a:t>m</a:t>
            </a:r>
          </a:p>
          <a:p>
            <a:pPr>
              <a:lnSpc>
                <a:spcPct val="80000"/>
              </a:lnSpc>
            </a:pPr>
            <a:endParaRPr lang="en-US" sz="2400" i="1"/>
          </a:p>
          <a:p>
            <a:pPr>
              <a:lnSpc>
                <a:spcPct val="80000"/>
              </a:lnSpc>
            </a:pPr>
            <a:r>
              <a:rPr lang="en-US" sz="2400"/>
              <a:t>Suitable order</a:t>
            </a:r>
          </a:p>
          <a:p>
            <a:pPr>
              <a:lnSpc>
                <a:spcPct val="80000"/>
              </a:lnSpc>
              <a:buClr>
                <a:srgbClr val="D4FBC3"/>
              </a:buClr>
              <a:buFont typeface="Wingdings" pitchFamily="2" charset="2"/>
              <a:buChar char="ü"/>
            </a:pPr>
            <a:r>
              <a:rPr lang="en-US" sz="2400" b="0" i="1">
                <a:solidFill>
                  <a:srgbClr val="D4FBC3"/>
                </a:solidFill>
                <a:latin typeface="Times New Roman" pitchFamily="18" charset="0"/>
              </a:rPr>
              <a:t>m = nq</a:t>
            </a:r>
            <a:r>
              <a:rPr lang="en-US" sz="2400">
                <a:latin typeface="Times New Roman" pitchFamily="18" charset="0"/>
              </a:rPr>
              <a:t> where </a:t>
            </a:r>
            <a:r>
              <a:rPr lang="en-US" sz="2400" i="1">
                <a:latin typeface="Times New Roman" pitchFamily="18" charset="0"/>
              </a:rPr>
              <a:t>q</a:t>
            </a:r>
            <a:r>
              <a:rPr lang="en-US" sz="2400">
                <a:latin typeface="Times New Roman" pitchFamily="18" charset="0"/>
              </a:rPr>
              <a:t> a prime &gt; 2</a:t>
            </a:r>
            <a:r>
              <a:rPr lang="en-US" sz="2400" baseline="30000">
                <a:latin typeface="Times New Roman" pitchFamily="18" charset="0"/>
              </a:rPr>
              <a:t>160</a:t>
            </a:r>
            <a:endParaRPr lang="en-US" sz="2400">
              <a:latin typeface="Times New Roman" pitchFamily="18" charset="0"/>
            </a:endParaRPr>
          </a:p>
          <a:p>
            <a:pPr>
              <a:lnSpc>
                <a:spcPct val="80000"/>
              </a:lnSpc>
              <a:buClr>
                <a:srgbClr val="D4FBC3"/>
              </a:buClr>
              <a:buFont typeface="Wingdings" pitchFamily="2" charset="2"/>
              <a:buChar char="ü"/>
            </a:pPr>
            <a:r>
              <a:rPr lang="en-US" sz="2400" b="0" i="1">
                <a:solidFill>
                  <a:srgbClr val="D4FBC3"/>
                </a:solidFill>
                <a:latin typeface="Times New Roman" pitchFamily="18" charset="0"/>
              </a:rPr>
              <a:t>m  </a:t>
            </a:r>
            <a:r>
              <a:rPr lang="en-US" sz="2400" b="0" i="1">
                <a:solidFill>
                  <a:srgbClr val="D4FBC3"/>
                </a:solidFill>
                <a:latin typeface="Times New Roman" pitchFamily="18" charset="0"/>
                <a:sym typeface="Symbol" pitchFamily="18" charset="2"/>
              </a:rPr>
              <a:t></a:t>
            </a:r>
            <a:r>
              <a:rPr lang="en-US" sz="2400" b="0" i="1">
                <a:solidFill>
                  <a:srgbClr val="D4FBC3"/>
                </a:solidFill>
                <a:latin typeface="Times New Roman" pitchFamily="18" charset="0"/>
              </a:rPr>
              <a:t>   p</a:t>
            </a:r>
          </a:p>
          <a:p>
            <a:pPr>
              <a:lnSpc>
                <a:spcPct val="80000"/>
              </a:lnSpc>
              <a:buClr>
                <a:srgbClr val="D4FBC3"/>
              </a:buClr>
              <a:buFont typeface="Wingdings" pitchFamily="2" charset="2"/>
              <a:buChar char="ü"/>
            </a:pPr>
            <a:r>
              <a:rPr lang="en-US" sz="2400" b="0" i="1">
                <a:solidFill>
                  <a:srgbClr val="D4FBC3"/>
                </a:solidFill>
                <a:latin typeface="Times New Roman" pitchFamily="18" charset="0"/>
              </a:rPr>
              <a:t>p</a:t>
            </a:r>
            <a:r>
              <a:rPr lang="en-US" sz="2400" b="0" i="1" baseline="30000">
                <a:solidFill>
                  <a:srgbClr val="D4FBC3"/>
                </a:solidFill>
                <a:latin typeface="Times New Roman" pitchFamily="18" charset="0"/>
              </a:rPr>
              <a:t>k </a:t>
            </a:r>
            <a:r>
              <a:rPr lang="en-US" sz="2800" i="1">
                <a:solidFill>
                  <a:srgbClr val="D4FBC3"/>
                </a:solidFill>
                <a:latin typeface="Times New Roman" pitchFamily="18" charset="0"/>
                <a:ea typeface="MS Mincho" pitchFamily="49" charset="-128"/>
              </a:rPr>
              <a:t>≢ </a:t>
            </a:r>
            <a:r>
              <a:rPr lang="en-US" sz="2400" b="0" i="1">
                <a:solidFill>
                  <a:srgbClr val="D4FBC3"/>
                </a:solidFill>
                <a:latin typeface="Times New Roman" pitchFamily="18" charset="0"/>
              </a:rPr>
              <a:t>1 (mod m)</a:t>
            </a:r>
            <a:r>
              <a:rPr lang="en-US" sz="2400">
                <a:latin typeface="Times New Roman" pitchFamily="18" charset="0"/>
              </a:rPr>
              <a:t> for all 1 </a:t>
            </a:r>
            <a:r>
              <a:rPr lang="en-US" sz="2400" b="0" i="1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2400">
                <a:latin typeface="Times New Roman" pitchFamily="18" charset="0"/>
              </a:rPr>
              <a:t>   </a:t>
            </a:r>
            <a:r>
              <a:rPr lang="en-US" sz="2400" i="1">
                <a:latin typeface="Times New Roman" pitchFamily="18" charset="0"/>
              </a:rPr>
              <a:t>k</a:t>
            </a:r>
            <a:r>
              <a:rPr lang="en-US" sz="2400">
                <a:latin typeface="Times New Roman" pitchFamily="18" charset="0"/>
              </a:rPr>
              <a:t>  </a:t>
            </a:r>
            <a:r>
              <a:rPr lang="en-US" sz="2400" b="0" i="1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2400">
                <a:latin typeface="Times New Roman" pitchFamily="18" charset="0"/>
              </a:rPr>
              <a:t>  20</a:t>
            </a:r>
            <a:endParaRPr lang="el-GR" sz="2400">
              <a:latin typeface="Times New Roman" pitchFamily="18" charset="0"/>
            </a:endParaRPr>
          </a:p>
          <a:p>
            <a:pPr>
              <a:lnSpc>
                <a:spcPct val="80000"/>
              </a:lnSpc>
              <a:buClr>
                <a:srgbClr val="D4FBC3"/>
              </a:buClr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The above conditions guarantee resistance to all known attacks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Sometimes, a prime </a:t>
            </a:r>
            <a:r>
              <a:rPr lang="en-US" sz="2400" i="1"/>
              <a:t>m</a:t>
            </a:r>
            <a:r>
              <a:rPr lang="en-US" sz="2400"/>
              <a:t> may be additionally required</a:t>
            </a:r>
            <a:endParaRPr lang="el-GR" sz="2400"/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4191000" y="2268538"/>
            <a:ext cx="990600" cy="152400"/>
          </a:xfrm>
          <a:prstGeom prst="leftRightArrow">
            <a:avLst>
              <a:gd name="adj1" fmla="val 50000"/>
              <a:gd name="adj2" fmla="val 130000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B6BA71-AE7C-46AD-8FCF-E8C6DEFCBBF4}" type="slidenum">
              <a:rPr lang="en-GB"/>
              <a:pPr>
                <a:defRPr/>
              </a:pPr>
              <a:t>6</a:t>
            </a:fld>
            <a:endParaRPr lang="en-GB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Generation of ECs</a:t>
            </a:r>
            <a:endParaRPr lang="el-GR" dirty="0" smtClean="0"/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686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Clr>
                <a:srgbClr val="FFFF66"/>
              </a:buClr>
              <a:buFont typeface="Wingdings" pitchFamily="2" charset="2"/>
              <a:buChar char="ü"/>
            </a:pPr>
            <a:r>
              <a:rPr lang="en-US" sz="2800" dirty="0" smtClean="0"/>
              <a:t> Point Counting methods:</a:t>
            </a:r>
          </a:p>
          <a:p>
            <a:pPr eaLnBrk="1" hangingPunct="1">
              <a:lnSpc>
                <a:spcPct val="90000"/>
              </a:lnSpc>
              <a:buClr>
                <a:srgbClr val="FFFF66"/>
              </a:buClr>
              <a:buFont typeface="Wingdings" pitchFamily="2" charset="2"/>
              <a:buNone/>
            </a:pPr>
            <a:r>
              <a:rPr lang="en-US" sz="2800" dirty="0" smtClean="0"/>
              <a:t>   		</a:t>
            </a:r>
            <a:r>
              <a:rPr lang="en-US" sz="2400" b="0" dirty="0" smtClean="0">
                <a:solidFill>
                  <a:srgbClr val="FFFF66"/>
                </a:solidFill>
              </a:rPr>
              <a:t>Rather </a:t>
            </a:r>
            <a:r>
              <a:rPr lang="en-US" sz="2400" b="0" dirty="0" smtClean="0">
                <a:solidFill>
                  <a:srgbClr val="FFFF66"/>
                </a:solidFill>
              </a:rPr>
              <a:t>slow </a:t>
            </a:r>
            <a:endParaRPr lang="en-US" sz="2800" b="0" dirty="0" smtClean="0"/>
          </a:p>
          <a:p>
            <a:pPr eaLnBrk="1" hangingPunct="1">
              <a:lnSpc>
                <a:spcPct val="90000"/>
              </a:lnSpc>
              <a:buClr>
                <a:srgbClr val="FFFF66"/>
              </a:buClr>
              <a:buFont typeface="Wingdings" pitchFamily="2" charset="2"/>
              <a:buNone/>
            </a:pPr>
            <a:r>
              <a:rPr lang="en-US" sz="2400" b="0" dirty="0" smtClean="0">
                <a:solidFill>
                  <a:srgbClr val="FFFF66"/>
                </a:solidFill>
              </a:rPr>
              <a:t>			  (with 			)   </a:t>
            </a:r>
          </a:p>
          <a:p>
            <a:pPr eaLnBrk="1" hangingPunct="1">
              <a:lnSpc>
                <a:spcPct val="90000"/>
              </a:lnSpc>
              <a:buClr>
                <a:srgbClr val="FFFF66"/>
              </a:buClr>
              <a:buFont typeface="Wingdings" pitchFamily="2" charset="2"/>
              <a:buNone/>
            </a:pPr>
            <a:r>
              <a:rPr lang="en-US" sz="2400" b="0" dirty="0" smtClean="0">
                <a:solidFill>
                  <a:srgbClr val="FFFF66"/>
                </a:solidFill>
              </a:rPr>
              <a:t>		</a:t>
            </a:r>
          </a:p>
          <a:p>
            <a:pPr eaLnBrk="1" hangingPunct="1">
              <a:lnSpc>
                <a:spcPct val="90000"/>
              </a:lnSpc>
              <a:buClr>
                <a:srgbClr val="FFFF66"/>
              </a:buClr>
              <a:buFont typeface="Wingdings" pitchFamily="2" charset="2"/>
              <a:buNone/>
            </a:pPr>
            <a:r>
              <a:rPr lang="en-US" sz="2400" b="0" dirty="0" smtClean="0">
                <a:solidFill>
                  <a:srgbClr val="FFFF66"/>
                </a:solidFill>
              </a:rPr>
              <a:t>		ECs have to be tried before a prime order EC is found 	in </a:t>
            </a:r>
            <a:r>
              <a:rPr lang="en-US" sz="2400" b="0" i="1" dirty="0" err="1" smtClean="0">
                <a:solidFill>
                  <a:srgbClr val="FFFF66"/>
                </a:solidFill>
              </a:rPr>
              <a:t>F</a:t>
            </a:r>
            <a:r>
              <a:rPr lang="en-US" sz="2400" b="0" i="1" baseline="-25000" dirty="0" err="1" smtClean="0">
                <a:solidFill>
                  <a:srgbClr val="FFFF66"/>
                </a:solidFill>
              </a:rPr>
              <a:t>p</a:t>
            </a:r>
            <a:endParaRPr lang="en-US" sz="2400" b="0" i="1" baseline="-25000" dirty="0" smtClean="0">
              <a:solidFill>
                <a:srgbClr val="FFFF66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FF66"/>
              </a:buClr>
              <a:buFont typeface="Wingdings" pitchFamily="2" charset="2"/>
              <a:buNone/>
            </a:pPr>
            <a:endParaRPr lang="en-US" sz="2800" i="1" dirty="0" smtClean="0"/>
          </a:p>
          <a:p>
            <a:pPr eaLnBrk="1" hangingPunct="1">
              <a:lnSpc>
                <a:spcPct val="90000"/>
              </a:lnSpc>
              <a:buClr>
                <a:srgbClr val="FFFF66"/>
              </a:buClr>
              <a:buFont typeface="Wingdings" pitchFamily="2" charset="2"/>
              <a:buChar char="ü"/>
            </a:pPr>
            <a:r>
              <a:rPr lang="en-US" sz="2800" dirty="0" smtClean="0"/>
              <a:t> Complex Multiplication (CM) method:</a:t>
            </a:r>
          </a:p>
          <a:p>
            <a:pPr eaLnBrk="1" hangingPunct="1">
              <a:lnSpc>
                <a:spcPct val="90000"/>
              </a:lnSpc>
              <a:buClr>
                <a:srgbClr val="FFFF66"/>
              </a:buClr>
              <a:buFont typeface="Wingdings" pitchFamily="2" charset="2"/>
              <a:buNone/>
            </a:pPr>
            <a:r>
              <a:rPr lang="en-US" sz="2800" dirty="0" smtClean="0"/>
              <a:t> 		</a:t>
            </a:r>
            <a:r>
              <a:rPr lang="en-US" sz="2400" b="0" dirty="0" smtClean="0">
                <a:solidFill>
                  <a:srgbClr val="FFFF66"/>
                </a:solidFill>
              </a:rPr>
              <a:t>Rather involved implementation, but more efficient              	first the order is selected and then the EC is constructed</a:t>
            </a:r>
            <a:endParaRPr lang="el-GR" sz="2400" b="0" dirty="0" smtClean="0">
              <a:solidFill>
                <a:srgbClr val="FFFF66"/>
              </a:solidFill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196975" y="2743200"/>
          <a:ext cx="784225" cy="914400"/>
        </p:xfrm>
        <a:graphic>
          <a:graphicData uri="http://schemas.openxmlformats.org/presentationml/2006/ole">
            <p:oleObj spid="_x0000_s1026" name="Εξίσωση" r:id="rId3" imgW="380880" imgH="444240" progId="Equation.3">
              <p:embed/>
            </p:oleObj>
          </a:graphicData>
        </a:graphic>
      </p:graphicFrame>
      <p:sp>
        <p:nvSpPr>
          <p:cNvPr id="1032" name="AutoShape 5"/>
          <p:cNvSpPr>
            <a:spLocks noChangeArrowheads="1"/>
          </p:cNvSpPr>
          <p:nvPr/>
        </p:nvSpPr>
        <p:spPr bwMode="auto">
          <a:xfrm>
            <a:off x="381000" y="26670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l-GR"/>
          </a:p>
        </p:txBody>
      </p:sp>
      <p:sp>
        <p:nvSpPr>
          <p:cNvPr id="1033" name="AutoShape 6"/>
          <p:cNvSpPr>
            <a:spLocks noChangeArrowheads="1"/>
          </p:cNvSpPr>
          <p:nvPr/>
        </p:nvSpPr>
        <p:spPr bwMode="auto">
          <a:xfrm>
            <a:off x="381000" y="556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l-GR"/>
          </a:p>
        </p:txBody>
      </p:sp>
      <p:sp>
        <p:nvSpPr>
          <p:cNvPr id="1034" name="AutoShape 7"/>
          <p:cNvSpPr>
            <a:spLocks noChangeArrowheads="1"/>
          </p:cNvSpPr>
          <p:nvPr/>
        </p:nvSpPr>
        <p:spPr bwMode="auto">
          <a:xfrm>
            <a:off x="381000" y="5943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l-GR"/>
          </a:p>
        </p:txBody>
      </p:sp>
      <p:sp>
        <p:nvSpPr>
          <p:cNvPr id="1035" name="AutoShape 8"/>
          <p:cNvSpPr>
            <a:spLocks noChangeArrowheads="1"/>
          </p:cNvSpPr>
          <p:nvPr/>
        </p:nvSpPr>
        <p:spPr bwMode="auto">
          <a:xfrm>
            <a:off x="381000" y="31242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l-GR"/>
          </a:p>
        </p:txBody>
      </p:sp>
      <p:graphicFrame>
        <p:nvGraphicFramePr>
          <p:cNvPr id="1027" name="Object 9"/>
          <p:cNvGraphicFramePr>
            <a:graphicFrameLocks noChangeAspect="1"/>
          </p:cNvGraphicFramePr>
          <p:nvPr/>
        </p:nvGraphicFramePr>
        <p:xfrm>
          <a:off x="2895600" y="2959100"/>
          <a:ext cx="1981200" cy="469900"/>
        </p:xfrm>
        <a:graphic>
          <a:graphicData uri="http://schemas.openxmlformats.org/presentationml/2006/ole">
            <p:oleObj spid="_x0000_s1027" name="Εξίσωση" r:id="rId4" imgW="10159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9737FE-BF5F-4532-B949-730097457DAD}" type="slidenum">
              <a:rPr lang="en-GB"/>
              <a:pPr/>
              <a:t>7</a:t>
            </a:fld>
            <a:endParaRPr lang="en-GB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</a:t>
            </a:r>
            <a:r>
              <a:rPr lang="en-US" dirty="0"/>
              <a:t>Multiplication method</a:t>
            </a:r>
            <a:endParaRPr lang="el-GR" dirty="0"/>
          </a:p>
        </p:txBody>
      </p:sp>
      <p:sp>
        <p:nvSpPr>
          <p:cNvPr id="142342" name="Text Box 6"/>
          <p:cNvSpPr txBox="1">
            <a:spLocks noChangeArrowheads="1"/>
          </p:cNvSpPr>
          <p:nvPr/>
        </p:nvSpPr>
        <p:spPr bwMode="auto">
          <a:xfrm>
            <a:off x="3733800" y="1752600"/>
            <a:ext cx="25908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600">
                <a:solidFill>
                  <a:schemeClr val="tx1"/>
                </a:solidFill>
              </a:rPr>
              <a:t> Input:a prime p</a:t>
            </a:r>
            <a:endParaRPr lang="el-GR" sz="1600">
              <a:solidFill>
                <a:schemeClr val="tx1"/>
              </a:solidFill>
            </a:endParaRP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3581400" y="1752600"/>
            <a:ext cx="2057400" cy="685800"/>
            <a:chOff x="2256" y="1104"/>
            <a:chExt cx="1296" cy="432"/>
          </a:xfrm>
        </p:grpSpPr>
        <p:sp>
          <p:nvSpPr>
            <p:cNvPr id="142343" name="Rectangle 7"/>
            <p:cNvSpPr>
              <a:spLocks noChangeArrowheads="1"/>
            </p:cNvSpPr>
            <p:nvPr/>
          </p:nvSpPr>
          <p:spPr bwMode="auto">
            <a:xfrm>
              <a:off x="2256" y="1104"/>
              <a:ext cx="129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l-GR"/>
            </a:p>
          </p:txBody>
        </p:sp>
        <p:sp>
          <p:nvSpPr>
            <p:cNvPr id="142344" name="Line 8"/>
            <p:cNvSpPr>
              <a:spLocks noChangeShapeType="1"/>
            </p:cNvSpPr>
            <p:nvPr/>
          </p:nvSpPr>
          <p:spPr bwMode="auto">
            <a:xfrm>
              <a:off x="2880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2075" tIns="46038" rIns="92075" bIns="46038"/>
            <a:lstStyle/>
            <a:p>
              <a:endParaRPr lang="el-GR"/>
            </a:p>
          </p:txBody>
        </p: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685800" y="4724400"/>
            <a:ext cx="8382000" cy="1676400"/>
            <a:chOff x="432" y="2976"/>
            <a:chExt cx="5280" cy="1056"/>
          </a:xfrm>
        </p:grpSpPr>
        <p:sp>
          <p:nvSpPr>
            <p:cNvPr id="142349" name="Rectangle 13"/>
            <p:cNvSpPr>
              <a:spLocks noChangeArrowheads="1"/>
            </p:cNvSpPr>
            <p:nvPr/>
          </p:nvSpPr>
          <p:spPr bwMode="auto">
            <a:xfrm>
              <a:off x="432" y="2976"/>
              <a:ext cx="129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l-GR"/>
            </a:p>
          </p:txBody>
        </p:sp>
        <p:sp>
          <p:nvSpPr>
            <p:cNvPr id="142350" name="Rectangle 14"/>
            <p:cNvSpPr>
              <a:spLocks noChangeArrowheads="1"/>
            </p:cNvSpPr>
            <p:nvPr/>
          </p:nvSpPr>
          <p:spPr bwMode="auto">
            <a:xfrm>
              <a:off x="4032" y="2976"/>
              <a:ext cx="129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l-GR"/>
            </a:p>
          </p:txBody>
        </p:sp>
        <p:sp>
          <p:nvSpPr>
            <p:cNvPr id="142351" name="Text Box 15"/>
            <p:cNvSpPr txBox="1">
              <a:spLocks noChangeArrowheads="1"/>
            </p:cNvSpPr>
            <p:nvPr/>
          </p:nvSpPr>
          <p:spPr bwMode="auto">
            <a:xfrm>
              <a:off x="4080" y="3019"/>
              <a:ext cx="163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dirty="0">
                  <a:solidFill>
                    <a:schemeClr val="tx1"/>
                  </a:solidFill>
                </a:rPr>
                <a:t> </a:t>
              </a:r>
              <a:r>
                <a:rPr lang="en-US" sz="1600" dirty="0" smtClean="0">
                  <a:solidFill>
                    <a:schemeClr val="tx1"/>
                  </a:solidFill>
                </a:rPr>
                <a:t>Class </a:t>
              </a:r>
              <a:r>
                <a:rPr lang="en-US" sz="1600" dirty="0">
                  <a:solidFill>
                    <a:schemeClr val="tx1"/>
                  </a:solidFill>
                </a:rPr>
                <a:t>polynomial</a:t>
              </a:r>
              <a:endParaRPr lang="el-GR" sz="1600" dirty="0">
                <a:solidFill>
                  <a:schemeClr val="tx1"/>
                </a:solidFill>
              </a:endParaRPr>
            </a:p>
          </p:txBody>
        </p:sp>
        <p:sp>
          <p:nvSpPr>
            <p:cNvPr id="142352" name="Text Box 16"/>
            <p:cNvSpPr txBox="1">
              <a:spLocks noChangeArrowheads="1"/>
            </p:cNvSpPr>
            <p:nvPr/>
          </p:nvSpPr>
          <p:spPr bwMode="auto">
            <a:xfrm>
              <a:off x="480" y="3019"/>
              <a:ext cx="163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>
                  <a:solidFill>
                    <a:schemeClr val="tx1"/>
                  </a:solidFill>
                </a:rPr>
                <a:t> Hilbert polynomial</a:t>
              </a:r>
              <a:endParaRPr lang="el-GR" sz="1600">
                <a:solidFill>
                  <a:schemeClr val="tx1"/>
                </a:solidFill>
              </a:endParaRPr>
            </a:p>
          </p:txBody>
        </p:sp>
        <p:sp>
          <p:nvSpPr>
            <p:cNvPr id="142354" name="Rectangle 18"/>
            <p:cNvSpPr>
              <a:spLocks noChangeArrowheads="1"/>
            </p:cNvSpPr>
            <p:nvPr/>
          </p:nvSpPr>
          <p:spPr bwMode="auto">
            <a:xfrm>
              <a:off x="2208" y="3792"/>
              <a:ext cx="129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l-GR"/>
            </a:p>
          </p:txBody>
        </p:sp>
        <p:sp>
          <p:nvSpPr>
            <p:cNvPr id="142355" name="Rectangle 19"/>
            <p:cNvSpPr>
              <a:spLocks noChangeArrowheads="1"/>
            </p:cNvSpPr>
            <p:nvPr/>
          </p:nvSpPr>
          <p:spPr bwMode="auto">
            <a:xfrm>
              <a:off x="4032" y="3360"/>
              <a:ext cx="129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l-GR"/>
            </a:p>
          </p:txBody>
        </p:sp>
        <p:sp>
          <p:nvSpPr>
            <p:cNvPr id="142358" name="Line 22"/>
            <p:cNvSpPr>
              <a:spLocks noChangeShapeType="1"/>
            </p:cNvSpPr>
            <p:nvPr/>
          </p:nvSpPr>
          <p:spPr bwMode="auto">
            <a:xfrm>
              <a:off x="4656" y="32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2075" tIns="46038" rIns="92075" bIns="46038"/>
            <a:lstStyle/>
            <a:p>
              <a:endParaRPr lang="el-GR"/>
            </a:p>
          </p:txBody>
        </p:sp>
        <p:sp>
          <p:nvSpPr>
            <p:cNvPr id="142359" name="Text Box 23"/>
            <p:cNvSpPr txBox="1">
              <a:spLocks noChangeArrowheads="1"/>
            </p:cNvSpPr>
            <p:nvPr/>
          </p:nvSpPr>
          <p:spPr bwMode="auto">
            <a:xfrm>
              <a:off x="4032" y="3360"/>
              <a:ext cx="163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>
                  <a:solidFill>
                    <a:schemeClr val="tx1"/>
                  </a:solidFill>
                </a:rPr>
                <a:t> Transform the roots</a:t>
              </a:r>
              <a:endParaRPr lang="el-GR" sz="1600">
                <a:solidFill>
                  <a:schemeClr val="tx1"/>
                </a:solidFill>
                <a:sym typeface="Symbol" pitchFamily="18" charset="2"/>
              </a:endParaRPr>
            </a:p>
          </p:txBody>
        </p:sp>
        <p:sp>
          <p:nvSpPr>
            <p:cNvPr id="142361" name="Text Box 25"/>
            <p:cNvSpPr txBox="1">
              <a:spLocks noChangeArrowheads="1"/>
            </p:cNvSpPr>
            <p:nvPr/>
          </p:nvSpPr>
          <p:spPr bwMode="auto">
            <a:xfrm>
              <a:off x="2304" y="3792"/>
              <a:ext cx="163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>
                  <a:solidFill>
                    <a:schemeClr val="tx1"/>
                  </a:solidFill>
                </a:rPr>
                <a:t> Construct the EC</a:t>
              </a:r>
              <a:endParaRPr lang="el-GR" sz="1600">
                <a:solidFill>
                  <a:schemeClr val="tx1"/>
                </a:solidFill>
                <a:sym typeface="Symbol" pitchFamily="18" charset="2"/>
              </a:endParaRPr>
            </a:p>
          </p:txBody>
        </p:sp>
        <p:sp>
          <p:nvSpPr>
            <p:cNvPr id="142376" name="Line 40"/>
            <p:cNvSpPr>
              <a:spLocks noChangeShapeType="1"/>
            </p:cNvSpPr>
            <p:nvPr/>
          </p:nvSpPr>
          <p:spPr bwMode="auto">
            <a:xfrm>
              <a:off x="2928" y="3120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2075" tIns="46038" rIns="92075" bIns="46038"/>
            <a:lstStyle/>
            <a:p>
              <a:endParaRPr lang="el-GR"/>
            </a:p>
          </p:txBody>
        </p:sp>
        <p:sp>
          <p:nvSpPr>
            <p:cNvPr id="142377" name="Line 41"/>
            <p:cNvSpPr>
              <a:spLocks noChangeShapeType="1"/>
            </p:cNvSpPr>
            <p:nvPr/>
          </p:nvSpPr>
          <p:spPr bwMode="auto">
            <a:xfrm flipH="1">
              <a:off x="1728" y="3120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2075" tIns="46038" rIns="92075" bIns="46038"/>
            <a:lstStyle/>
            <a:p>
              <a:endParaRPr lang="el-GR"/>
            </a:p>
          </p:txBody>
        </p:sp>
        <p:sp>
          <p:nvSpPr>
            <p:cNvPr id="142379" name="Line 43"/>
            <p:cNvSpPr>
              <a:spLocks noChangeShapeType="1"/>
            </p:cNvSpPr>
            <p:nvPr/>
          </p:nvSpPr>
          <p:spPr bwMode="auto">
            <a:xfrm>
              <a:off x="1056" y="3216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endParaRPr lang="el-GR"/>
            </a:p>
          </p:txBody>
        </p:sp>
        <p:sp>
          <p:nvSpPr>
            <p:cNvPr id="142380" name="Line 44"/>
            <p:cNvSpPr>
              <a:spLocks noChangeShapeType="1"/>
            </p:cNvSpPr>
            <p:nvPr/>
          </p:nvSpPr>
          <p:spPr bwMode="auto">
            <a:xfrm>
              <a:off x="1056" y="3888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2075" tIns="46038" rIns="92075" bIns="46038"/>
            <a:lstStyle/>
            <a:p>
              <a:endParaRPr lang="el-GR"/>
            </a:p>
          </p:txBody>
        </p:sp>
        <p:sp>
          <p:nvSpPr>
            <p:cNvPr id="142381" name="Line 45"/>
            <p:cNvSpPr>
              <a:spLocks noChangeShapeType="1"/>
            </p:cNvSpPr>
            <p:nvPr/>
          </p:nvSpPr>
          <p:spPr bwMode="auto">
            <a:xfrm flipH="1">
              <a:off x="3504" y="3888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2075" tIns="46038" rIns="92075" bIns="46038"/>
            <a:lstStyle/>
            <a:p>
              <a:endParaRPr lang="el-GR"/>
            </a:p>
          </p:txBody>
        </p:sp>
        <p:sp>
          <p:nvSpPr>
            <p:cNvPr id="142382" name="Line 46"/>
            <p:cNvSpPr>
              <a:spLocks noChangeShapeType="1"/>
            </p:cNvSpPr>
            <p:nvPr/>
          </p:nvSpPr>
          <p:spPr bwMode="auto">
            <a:xfrm>
              <a:off x="4656" y="360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endParaRPr lang="el-GR"/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1763713" y="2420938"/>
            <a:ext cx="5334000" cy="2514600"/>
            <a:chOff x="1111" y="1525"/>
            <a:chExt cx="3360" cy="1584"/>
          </a:xfrm>
        </p:grpSpPr>
        <p:sp>
          <p:nvSpPr>
            <p:cNvPr id="142345" name="Rectangle 9"/>
            <p:cNvSpPr>
              <a:spLocks noChangeArrowheads="1"/>
            </p:cNvSpPr>
            <p:nvPr/>
          </p:nvSpPr>
          <p:spPr bwMode="auto">
            <a:xfrm>
              <a:off x="1591" y="1525"/>
              <a:ext cx="259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l-GR"/>
            </a:p>
          </p:txBody>
        </p:sp>
        <p:sp>
          <p:nvSpPr>
            <p:cNvPr id="142346" name="Text Box 10"/>
            <p:cNvSpPr txBox="1">
              <a:spLocks noChangeArrowheads="1"/>
            </p:cNvSpPr>
            <p:nvPr/>
          </p:nvSpPr>
          <p:spPr bwMode="auto">
            <a:xfrm>
              <a:off x="1591" y="1525"/>
              <a:ext cx="2880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>
                  <a:solidFill>
                    <a:schemeClr val="tx1"/>
                  </a:solidFill>
                </a:rPr>
                <a:t> Determine D s.t. 4p=x</a:t>
              </a:r>
              <a:r>
                <a:rPr lang="en-US" sz="1600" baseline="30000">
                  <a:solidFill>
                    <a:schemeClr val="tx1"/>
                  </a:solidFill>
                </a:rPr>
                <a:t>2</a:t>
              </a:r>
              <a:r>
                <a:rPr lang="en-US" sz="1600">
                  <a:solidFill>
                    <a:schemeClr val="tx1"/>
                  </a:solidFill>
                </a:rPr>
                <a:t>+Dy</a:t>
              </a:r>
              <a:r>
                <a:rPr lang="en-US" sz="1600" baseline="30000">
                  <a:solidFill>
                    <a:schemeClr val="tx1"/>
                  </a:solidFill>
                </a:rPr>
                <a:t>2</a:t>
              </a:r>
              <a:r>
                <a:rPr lang="en-US" sz="1600">
                  <a:solidFill>
                    <a:schemeClr val="tx1"/>
                  </a:solidFill>
                </a:rPr>
                <a:t> for x,y integers </a:t>
              </a:r>
              <a:endParaRPr lang="el-GR" sz="1600">
                <a:solidFill>
                  <a:schemeClr val="tx1"/>
                </a:solidFill>
              </a:endParaRPr>
            </a:p>
          </p:txBody>
        </p:sp>
        <p:sp>
          <p:nvSpPr>
            <p:cNvPr id="142353" name="Rectangle 17"/>
            <p:cNvSpPr>
              <a:spLocks noChangeArrowheads="1"/>
            </p:cNvSpPr>
            <p:nvPr/>
          </p:nvSpPr>
          <p:spPr bwMode="auto">
            <a:xfrm>
              <a:off x="2215" y="1957"/>
              <a:ext cx="129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l-GR"/>
            </a:p>
          </p:txBody>
        </p:sp>
        <p:sp>
          <p:nvSpPr>
            <p:cNvPr id="142356" name="Text Box 20"/>
            <p:cNvSpPr txBox="1">
              <a:spLocks noChangeArrowheads="1"/>
            </p:cNvSpPr>
            <p:nvPr/>
          </p:nvSpPr>
          <p:spPr bwMode="auto">
            <a:xfrm>
              <a:off x="2215" y="1957"/>
              <a:ext cx="163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>
                  <a:solidFill>
                    <a:schemeClr val="tx1"/>
                  </a:solidFill>
                </a:rPr>
                <a:t> EC order m=p+1 </a:t>
              </a:r>
              <a:r>
                <a:rPr lang="en-US" sz="1600">
                  <a:solidFill>
                    <a:schemeClr val="tx1"/>
                  </a:solidFill>
                  <a:sym typeface="Symbol" pitchFamily="18" charset="2"/>
                </a:rPr>
                <a:t> x</a:t>
              </a:r>
              <a:endParaRPr lang="el-GR" sz="1600">
                <a:solidFill>
                  <a:schemeClr val="tx1"/>
                </a:solidFill>
                <a:sym typeface="Symbol" pitchFamily="18" charset="2"/>
              </a:endParaRPr>
            </a:p>
          </p:txBody>
        </p:sp>
        <p:sp>
          <p:nvSpPr>
            <p:cNvPr id="142357" name="Line 21"/>
            <p:cNvSpPr>
              <a:spLocks noChangeShapeType="1"/>
            </p:cNvSpPr>
            <p:nvPr/>
          </p:nvSpPr>
          <p:spPr bwMode="auto">
            <a:xfrm>
              <a:off x="2887" y="176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2075" tIns="46038" rIns="92075" bIns="46038"/>
            <a:lstStyle/>
            <a:p>
              <a:endParaRPr lang="el-GR"/>
            </a:p>
          </p:txBody>
        </p:sp>
        <p:sp>
          <p:nvSpPr>
            <p:cNvPr id="142364" name="Line 28"/>
            <p:cNvSpPr>
              <a:spLocks noChangeShapeType="1"/>
            </p:cNvSpPr>
            <p:nvPr/>
          </p:nvSpPr>
          <p:spPr bwMode="auto">
            <a:xfrm>
              <a:off x="2887" y="2197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2075" tIns="46038" rIns="92075" bIns="46038"/>
            <a:lstStyle/>
            <a:p>
              <a:endParaRPr lang="el-GR"/>
            </a:p>
          </p:txBody>
        </p:sp>
        <p:sp>
          <p:nvSpPr>
            <p:cNvPr id="142365" name="Text Box 29"/>
            <p:cNvSpPr txBox="1">
              <a:spLocks noChangeArrowheads="1"/>
            </p:cNvSpPr>
            <p:nvPr/>
          </p:nvSpPr>
          <p:spPr bwMode="auto">
            <a:xfrm>
              <a:off x="2109" y="2389"/>
              <a:ext cx="163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>
                  <a:solidFill>
                    <a:schemeClr val="tx1"/>
                  </a:solidFill>
                </a:rPr>
                <a:t> Is the order m suitable?</a:t>
              </a:r>
              <a:endParaRPr lang="el-GR" sz="1600">
                <a:solidFill>
                  <a:schemeClr val="tx1"/>
                </a:solidFill>
                <a:sym typeface="Symbol" pitchFamily="18" charset="2"/>
              </a:endParaRPr>
            </a:p>
          </p:txBody>
        </p:sp>
        <p:sp>
          <p:nvSpPr>
            <p:cNvPr id="142366" name="Rectangle 30"/>
            <p:cNvSpPr>
              <a:spLocks noChangeArrowheads="1"/>
            </p:cNvSpPr>
            <p:nvPr/>
          </p:nvSpPr>
          <p:spPr bwMode="auto">
            <a:xfrm>
              <a:off x="2127" y="2389"/>
              <a:ext cx="1479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l-GR"/>
            </a:p>
          </p:txBody>
        </p:sp>
        <p:sp>
          <p:nvSpPr>
            <p:cNvPr id="142367" name="Line 31"/>
            <p:cNvSpPr>
              <a:spLocks noChangeShapeType="1"/>
            </p:cNvSpPr>
            <p:nvPr/>
          </p:nvSpPr>
          <p:spPr bwMode="auto">
            <a:xfrm>
              <a:off x="2743" y="262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endParaRPr lang="el-GR"/>
            </a:p>
          </p:txBody>
        </p:sp>
        <p:sp>
          <p:nvSpPr>
            <p:cNvPr id="142368" name="Line 32"/>
            <p:cNvSpPr>
              <a:spLocks noChangeShapeType="1"/>
            </p:cNvSpPr>
            <p:nvPr/>
          </p:nvSpPr>
          <p:spPr bwMode="auto">
            <a:xfrm flipH="1">
              <a:off x="1111" y="2821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endParaRPr lang="el-GR"/>
            </a:p>
          </p:txBody>
        </p:sp>
        <p:sp>
          <p:nvSpPr>
            <p:cNvPr id="142369" name="Text Box 33"/>
            <p:cNvSpPr txBox="1">
              <a:spLocks noChangeArrowheads="1"/>
            </p:cNvSpPr>
            <p:nvPr/>
          </p:nvSpPr>
          <p:spPr bwMode="auto">
            <a:xfrm>
              <a:off x="2311" y="2624"/>
              <a:ext cx="624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>
                  <a:solidFill>
                    <a:schemeClr val="tx1"/>
                  </a:solidFill>
                </a:rPr>
                <a:t> NO</a:t>
              </a:r>
              <a:endParaRPr lang="el-GR" sz="1600">
                <a:solidFill>
                  <a:schemeClr val="tx1"/>
                </a:solidFill>
                <a:sym typeface="Symbol" pitchFamily="18" charset="2"/>
              </a:endParaRPr>
            </a:p>
          </p:txBody>
        </p:sp>
        <p:sp>
          <p:nvSpPr>
            <p:cNvPr id="142370" name="Line 34"/>
            <p:cNvSpPr>
              <a:spLocks noChangeShapeType="1"/>
            </p:cNvSpPr>
            <p:nvPr/>
          </p:nvSpPr>
          <p:spPr bwMode="auto">
            <a:xfrm flipV="1">
              <a:off x="1111" y="1669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endParaRPr lang="el-GR"/>
            </a:p>
          </p:txBody>
        </p:sp>
        <p:sp>
          <p:nvSpPr>
            <p:cNvPr id="142371" name="Line 35"/>
            <p:cNvSpPr>
              <a:spLocks noChangeShapeType="1"/>
            </p:cNvSpPr>
            <p:nvPr/>
          </p:nvSpPr>
          <p:spPr bwMode="auto">
            <a:xfrm>
              <a:off x="1111" y="1669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2075" tIns="46038" rIns="92075" bIns="46038"/>
            <a:lstStyle/>
            <a:p>
              <a:endParaRPr lang="el-GR"/>
            </a:p>
          </p:txBody>
        </p:sp>
        <p:sp>
          <p:nvSpPr>
            <p:cNvPr id="142372" name="Text Box 36"/>
            <p:cNvSpPr txBox="1">
              <a:spLocks noChangeArrowheads="1"/>
            </p:cNvSpPr>
            <p:nvPr/>
          </p:nvSpPr>
          <p:spPr bwMode="auto">
            <a:xfrm>
              <a:off x="2935" y="2629"/>
              <a:ext cx="624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>
                  <a:solidFill>
                    <a:schemeClr val="tx1"/>
                  </a:solidFill>
                </a:rPr>
                <a:t> YES</a:t>
              </a:r>
              <a:endParaRPr lang="el-GR" sz="1600">
                <a:solidFill>
                  <a:schemeClr val="tx1"/>
                </a:solidFill>
                <a:sym typeface="Symbol" pitchFamily="18" charset="2"/>
              </a:endParaRPr>
            </a:p>
          </p:txBody>
        </p:sp>
        <p:sp>
          <p:nvSpPr>
            <p:cNvPr id="142384" name="Line 48"/>
            <p:cNvSpPr>
              <a:spLocks noChangeShapeType="1"/>
            </p:cNvSpPr>
            <p:nvPr/>
          </p:nvSpPr>
          <p:spPr bwMode="auto">
            <a:xfrm>
              <a:off x="2887" y="2629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2075" tIns="46038" rIns="92075" bIns="46038"/>
            <a:lstStyle/>
            <a:p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0A5564-4C2F-45D4-9AF5-E24284E42202}" type="slidenum">
              <a:rPr lang="en-GB"/>
              <a:pPr>
                <a:defRPr/>
              </a:pPr>
              <a:t>8</a:t>
            </a:fld>
            <a:endParaRPr lang="en-GB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 field polynomials</a:t>
            </a:r>
            <a:endParaRPr lang="el-GR" dirty="0" smtClean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686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D4FBC3"/>
              </a:buClr>
              <a:buFont typeface="Wingdings" pitchFamily="2" charset="2"/>
              <a:buNone/>
              <a:defRPr/>
            </a:pPr>
            <a:endParaRPr lang="en-US" sz="2800" b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800" i="1" smtClean="0">
                <a:solidFill>
                  <a:srgbClr val="C81C1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0" smtClean="0">
                <a:latin typeface="Times New Roman" pitchFamily="18" charset="0"/>
              </a:rPr>
              <a:t>Class field polynomials: polynomials with integer coefficients whose roots (class invariants) generate the Hilbert class field of the imaginary quadratic field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800" b="0" smtClean="0">
                <a:latin typeface="Times New Roman" pitchFamily="18" charset="0"/>
              </a:rPr>
              <a:t>	K = Q(       ).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800" i="1" smtClean="0">
              <a:solidFill>
                <a:srgbClr val="C8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800" i="1" smtClean="0">
                <a:solidFill>
                  <a:srgbClr val="C81C1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Drawback</a:t>
            </a:r>
            <a:r>
              <a:rPr lang="en-US" sz="2800" b="0" smtClean="0">
                <a:latin typeface="Times New Roman" pitchFamily="18" charset="0"/>
              </a:rPr>
              <a:t> of Hilbert polynomials: large coefficients; time consuming construction; difficult to implement in devices of limited resources.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800" b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800" b="0" smtClean="0">
                <a:latin typeface="Times New Roman" pitchFamily="18" charset="0"/>
              </a:rPr>
              <a:t>other class field polynomials: </a:t>
            </a:r>
            <a:r>
              <a:rPr lang="en-US" sz="2800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much smaller </a:t>
            </a:r>
            <a:r>
              <a:rPr lang="en-US" sz="2800" b="0" smtClean="0">
                <a:latin typeface="Times New Roman" pitchFamily="18" charset="0"/>
              </a:rPr>
              <a:t>coefficients.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800" b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l-GR" sz="280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524000" y="3276600"/>
          <a:ext cx="685800" cy="376238"/>
        </p:xfrm>
        <a:graphic>
          <a:graphicData uri="http://schemas.openxmlformats.org/presentationml/2006/ole">
            <p:oleObj spid="_x0000_s2050" name="Εξίσωση" r:id="rId3" imgW="3934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43C39B-9324-431D-AA76-99DBE50D6125}" type="slidenum">
              <a:rPr lang="en-GB"/>
              <a:pPr>
                <a:defRPr/>
              </a:pPr>
              <a:t>9</a:t>
            </a:fld>
            <a:endParaRPr lang="en-GB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 field polynomials</a:t>
            </a:r>
            <a:endParaRPr lang="el-GR" dirty="0" smtClean="0"/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686800" cy="47244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z="2800" b="0" dirty="0" smtClean="0">
                <a:latin typeface="Times New Roman" pitchFamily="18" charset="0"/>
              </a:rPr>
              <a:t>Alternative class field polynomials:</a:t>
            </a:r>
          </a:p>
          <a:p>
            <a:pPr marL="609600" indent="-609600" eaLnBrk="1" hangingPunct="1">
              <a:buClr>
                <a:srgbClr val="FFFF00"/>
              </a:buClr>
              <a:buFont typeface="Wingdings" pitchFamily="2" charset="2"/>
              <a:buAutoNum type="arabicParenR"/>
            </a:pPr>
            <a:r>
              <a:rPr lang="en-US" sz="2800" b="0" dirty="0" smtClean="0">
                <a:latin typeface="Times New Roman" pitchFamily="18" charset="0"/>
              </a:rPr>
              <a:t>Weber polynomials</a:t>
            </a:r>
          </a:p>
          <a:p>
            <a:pPr marL="609600" indent="-609600" eaLnBrk="1" hangingPunct="1">
              <a:buClr>
                <a:srgbClr val="FFFF00"/>
              </a:buClr>
              <a:buFont typeface="Wingdings" pitchFamily="2" charset="2"/>
              <a:buAutoNum type="arabicParenR"/>
            </a:pPr>
            <a:r>
              <a:rPr lang="en-US" sz="2800" b="0" dirty="0" err="1" smtClean="0">
                <a:latin typeface="Times New Roman" pitchFamily="18" charset="0"/>
              </a:rPr>
              <a:t>M</a:t>
            </a:r>
            <a:r>
              <a:rPr lang="en-US" sz="2800" b="0" baseline="-25000" dirty="0" err="1" smtClean="0">
                <a:latin typeface="Times New Roman" pitchFamily="18" charset="0"/>
              </a:rPr>
              <a:t>D,l</a:t>
            </a:r>
            <a:r>
              <a:rPr lang="en-US" sz="2800" b="0" dirty="0" smtClean="0">
                <a:latin typeface="Times New Roman" pitchFamily="18" charset="0"/>
              </a:rPr>
              <a:t>(x) polynomials</a:t>
            </a:r>
          </a:p>
          <a:p>
            <a:pPr marL="609600" indent="-609600" eaLnBrk="1" hangingPunct="1">
              <a:buClr>
                <a:srgbClr val="FFFF00"/>
              </a:buClr>
              <a:buFont typeface="Wingdings" pitchFamily="2" charset="2"/>
              <a:buAutoNum type="arabicParenR"/>
            </a:pPr>
            <a:r>
              <a:rPr lang="en-US" sz="2800" b="0" dirty="0" smtClean="0">
                <a:latin typeface="Times New Roman" pitchFamily="18" charset="0"/>
              </a:rPr>
              <a:t>M</a:t>
            </a:r>
            <a:r>
              <a:rPr lang="en-US" sz="2800" b="0" baseline="-25000" dirty="0" smtClean="0">
                <a:latin typeface="Times New Roman" pitchFamily="18" charset="0"/>
              </a:rPr>
              <a:t>D,p1,p2</a:t>
            </a:r>
            <a:r>
              <a:rPr lang="en-US" sz="2800" b="0" dirty="0" smtClean="0">
                <a:latin typeface="Times New Roman" pitchFamily="18" charset="0"/>
              </a:rPr>
              <a:t>(x) polynomials or Double eta polynomials</a:t>
            </a:r>
          </a:p>
          <a:p>
            <a:pPr marL="609600" indent="-609600" eaLnBrk="1" hangingPunct="1">
              <a:buClr>
                <a:srgbClr val="FFFF00"/>
              </a:buClr>
              <a:buFont typeface="Wingdings" pitchFamily="2" charset="2"/>
              <a:buAutoNum type="arabicParenR"/>
            </a:pPr>
            <a:r>
              <a:rPr lang="en-US" sz="2800" b="0" dirty="0" err="1" smtClean="0">
                <a:latin typeface="Times New Roman" pitchFamily="18" charset="0"/>
              </a:rPr>
              <a:t>Ramanujan</a:t>
            </a:r>
            <a:r>
              <a:rPr lang="en-US" sz="2800" b="0" dirty="0" smtClean="0">
                <a:latin typeface="Times New Roman" pitchFamily="18" charset="0"/>
              </a:rPr>
              <a:t> polynomials T</a:t>
            </a:r>
            <a:r>
              <a:rPr lang="en-US" sz="2800" b="0" baseline="-25000" dirty="0" smtClean="0">
                <a:latin typeface="Times New Roman" pitchFamily="18" charset="0"/>
              </a:rPr>
              <a:t>D</a:t>
            </a:r>
            <a:r>
              <a:rPr lang="en-US" sz="2800" b="0" dirty="0" smtClean="0">
                <a:latin typeface="Times New Roman" pitchFamily="18" charset="0"/>
              </a:rPr>
              <a:t>(x)</a:t>
            </a:r>
            <a:r>
              <a:rPr lang="en-US" sz="2800" b="0" baseline="-25000" dirty="0" smtClean="0">
                <a:latin typeface="Times New Roman" pitchFamily="18" charset="0"/>
              </a:rPr>
              <a:t> </a:t>
            </a:r>
            <a:endParaRPr lang="en-US" sz="2800" b="0" dirty="0" smtClean="0">
              <a:latin typeface="Times New Roman" pitchFamily="18" charset="0"/>
            </a:endParaRPr>
          </a:p>
          <a:p>
            <a:pPr marL="609600" indent="-609600" eaLnBrk="1" hangingPunct="1">
              <a:buClr>
                <a:srgbClr val="FFFF00"/>
              </a:buClr>
              <a:buFont typeface="Wingdings" pitchFamily="2" charset="2"/>
              <a:buAutoNum type="arabicParenR"/>
            </a:pPr>
            <a:endParaRPr lang="en-US" sz="2800" b="0" dirty="0" smtClean="0">
              <a:latin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800" b="0" dirty="0" smtClean="0">
                <a:latin typeface="Times New Roman" pitchFamily="18" charset="0"/>
              </a:rPr>
              <a:t>	All are associated with a modular polynomial </a:t>
            </a:r>
            <a:r>
              <a:rPr lang="el-GR" sz="2800" b="0" dirty="0" smtClean="0">
                <a:solidFill>
                  <a:srgbClr val="FFFF00"/>
                </a:solidFill>
                <a:latin typeface="Times New Roman" pitchFamily="18" charset="0"/>
              </a:rPr>
              <a:t>Φ</a:t>
            </a:r>
            <a:r>
              <a:rPr lang="en-US" sz="2800" b="0" dirty="0" smtClean="0">
                <a:solidFill>
                  <a:srgbClr val="FFFF00"/>
                </a:solidFill>
                <a:latin typeface="Times New Roman" pitchFamily="18" charset="0"/>
              </a:rPr>
              <a:t>(</a:t>
            </a:r>
            <a:r>
              <a:rPr lang="en-US" sz="2800" b="0" i="1" dirty="0" smtClean="0">
                <a:solidFill>
                  <a:srgbClr val="FFFF00"/>
                </a:solidFill>
                <a:latin typeface="Times New Roman" pitchFamily="18" charset="0"/>
              </a:rPr>
              <a:t>x</a:t>
            </a:r>
            <a:r>
              <a:rPr lang="en-US" sz="2800" b="0" dirty="0" smtClean="0">
                <a:solidFill>
                  <a:srgbClr val="FFFF00"/>
                </a:solidFill>
                <a:latin typeface="Times New Roman" pitchFamily="18" charset="0"/>
              </a:rPr>
              <a:t>, </a:t>
            </a:r>
            <a:r>
              <a:rPr lang="en-US" sz="2800" b="0" i="1" dirty="0" smtClean="0">
                <a:solidFill>
                  <a:srgbClr val="FFFF00"/>
                </a:solidFill>
                <a:latin typeface="Times New Roman" pitchFamily="18" charset="0"/>
              </a:rPr>
              <a:t>j</a:t>
            </a:r>
            <a:r>
              <a:rPr lang="en-US" sz="2800" b="0" dirty="0" smtClean="0">
                <a:solidFill>
                  <a:srgbClr val="FFFF00"/>
                </a:solidFill>
                <a:latin typeface="Times New Roman" pitchFamily="18" charset="0"/>
              </a:rPr>
              <a:t>)</a:t>
            </a:r>
            <a:r>
              <a:rPr lang="en-US" sz="2800" b="0" dirty="0" smtClean="0">
                <a:latin typeface="Times New Roman" pitchFamily="18" charset="0"/>
              </a:rPr>
              <a:t> that transforms a root </a:t>
            </a:r>
            <a:r>
              <a:rPr lang="en-US" sz="2800" b="0" i="1" dirty="0" smtClean="0">
                <a:latin typeface="Times New Roman" pitchFamily="18" charset="0"/>
              </a:rPr>
              <a:t>x </a:t>
            </a:r>
            <a:r>
              <a:rPr lang="en-US" sz="2800" b="0" dirty="0" smtClean="0">
                <a:latin typeface="Times New Roman" pitchFamily="18" charset="0"/>
              </a:rPr>
              <a:t>of these polynomials to a root </a:t>
            </a:r>
            <a:r>
              <a:rPr lang="en-US" sz="2800" b="0" i="1" dirty="0" smtClean="0">
                <a:latin typeface="Times New Roman" pitchFamily="18" charset="0"/>
              </a:rPr>
              <a:t>j</a:t>
            </a:r>
            <a:r>
              <a:rPr lang="en-US" sz="2800" b="0" dirty="0" smtClean="0">
                <a:latin typeface="Times New Roman" pitchFamily="18" charset="0"/>
              </a:rPr>
              <a:t> of the Hilbert polynomial.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l-GR" sz="2800" b="0" dirty="0" smtClean="0">
              <a:latin typeface="Times New Roman" pitchFamily="18" charset="0"/>
            </a:endParaRPr>
          </a:p>
        </p:txBody>
      </p:sp>
      <p:sp>
        <p:nvSpPr>
          <p:cNvPr id="23558" name="AutoShape 4"/>
          <p:cNvSpPr>
            <a:spLocks noChangeArrowheads="1"/>
          </p:cNvSpPr>
          <p:nvPr/>
        </p:nvSpPr>
        <p:spPr bwMode="auto">
          <a:xfrm>
            <a:off x="142844" y="5143512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">
  <a:themeElements>
    <a:clrScheme name="Project Overview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Project Overview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•"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•"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Office\Templates\1033\Project Overview.pot</Template>
  <TotalTime>22425</TotalTime>
  <Words>922</Words>
  <Application>Microsoft Office PowerPoint</Application>
  <PresentationFormat>Προβολή στην οθόνη (4:3)</PresentationFormat>
  <Paragraphs>238</Paragraphs>
  <Slides>30</Slides>
  <Notes>1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4</vt:i4>
      </vt:variant>
      <vt:variant>
        <vt:lpstr>Τίτλοι διαφανειών</vt:lpstr>
      </vt:variant>
      <vt:variant>
        <vt:i4>30</vt:i4>
      </vt:variant>
    </vt:vector>
  </HeadingPairs>
  <TitlesOfParts>
    <vt:vector size="40" baseType="lpstr">
      <vt:lpstr>Arial</vt:lpstr>
      <vt:lpstr>Times New Roman</vt:lpstr>
      <vt:lpstr>Wingdings</vt:lpstr>
      <vt:lpstr>Symbol</vt:lpstr>
      <vt:lpstr>MS Mincho</vt:lpstr>
      <vt:lpstr>Project Overview</vt:lpstr>
      <vt:lpstr>Εξίσωση</vt:lpstr>
      <vt:lpstr>Equation</vt:lpstr>
      <vt:lpstr>Εικόνα bitmap</vt:lpstr>
      <vt:lpstr>Microsoft Equation 3.0</vt:lpstr>
      <vt:lpstr>Selecting Class Polynomials for the Generation of Elliptic Curves </vt:lpstr>
      <vt:lpstr>Why Elliptic Curves?</vt:lpstr>
      <vt:lpstr>Frequent Generation of ECs</vt:lpstr>
      <vt:lpstr>Generation of ECs</vt:lpstr>
      <vt:lpstr>Generation of secure ECs</vt:lpstr>
      <vt:lpstr>Generation of ECs</vt:lpstr>
      <vt:lpstr>Complex Multiplication method</vt:lpstr>
      <vt:lpstr>Class field polynomials</vt:lpstr>
      <vt:lpstr>Class field polynomials</vt:lpstr>
      <vt:lpstr>An example (D = 292)</vt:lpstr>
      <vt:lpstr>Congruences for D</vt:lpstr>
      <vt:lpstr>Hilbert polynomials</vt:lpstr>
      <vt:lpstr>Weber polynomials</vt:lpstr>
      <vt:lpstr>MD,l(x) polynomials</vt:lpstr>
      <vt:lpstr>MD,p1,p2(x) polynomials</vt:lpstr>
      <vt:lpstr>Ramanujan polynomials TD(x) </vt:lpstr>
      <vt:lpstr>Precision Requirements</vt:lpstr>
      <vt:lpstr>Precision Requirements </vt:lpstr>
      <vt:lpstr>Precision Requirements</vt:lpstr>
      <vt:lpstr>Precision Requirements</vt:lpstr>
      <vt:lpstr>Ramanujan polynomials</vt:lpstr>
      <vt:lpstr>Precision Estimates</vt:lpstr>
      <vt:lpstr>Precision Estimates</vt:lpstr>
      <vt:lpstr>Precision Estimates</vt:lpstr>
      <vt:lpstr>Experiments</vt:lpstr>
      <vt:lpstr>Construction of polynomials (bit prec.)</vt:lpstr>
      <vt:lpstr>Construction of polynomials (bit prec.)</vt:lpstr>
      <vt:lpstr>Experimental observations</vt:lpstr>
      <vt:lpstr>Conclusions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684</cp:revision>
  <cp:lastPrinted>1601-01-01T00:00:00Z</cp:lastPrinted>
  <dcterms:created xsi:type="dcterms:W3CDTF">1601-01-01T00:00:00Z</dcterms:created>
  <dcterms:modified xsi:type="dcterms:W3CDTF">2014-03-16T20:48:30Z</dcterms:modified>
</cp:coreProperties>
</file>