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2" r:id="rId6"/>
    <p:sldId id="282" r:id="rId7"/>
    <p:sldId id="283" r:id="rId8"/>
    <p:sldId id="284" r:id="rId9"/>
    <p:sldId id="285" r:id="rId10"/>
    <p:sldId id="286" r:id="rId11"/>
    <p:sldId id="287" r:id="rId12"/>
    <p:sldId id="261" r:id="rId13"/>
    <p:sldId id="263" r:id="rId14"/>
    <p:sldId id="264" r:id="rId15"/>
    <p:sldId id="265" r:id="rId16"/>
    <p:sldId id="266" r:id="rId17"/>
    <p:sldId id="290" r:id="rId18"/>
    <p:sldId id="267" r:id="rId19"/>
    <p:sldId id="268" r:id="rId20"/>
    <p:sldId id="288" r:id="rId21"/>
    <p:sldId id="289" r:id="rId22"/>
    <p:sldId id="277" r:id="rId23"/>
    <p:sldId id="278" r:id="rId24"/>
    <p:sldId id="279" r:id="rId25"/>
    <p:sldId id="280" r:id="rId26"/>
    <p:sldId id="291" r:id="rId27"/>
    <p:sldId id="292" r:id="rId28"/>
    <p:sldId id="281" r:id="rId29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57200" rtl="0" fontAlgn="base"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57200" rtl="0" fontAlgn="base"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57200" rtl="0" fontAlgn="base"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57200" rtl="0" fontAlgn="base"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7" autoAdjust="0"/>
    <p:restoredTop sz="86364" autoAdjust="0"/>
  </p:normalViewPr>
  <p:slideViewPr>
    <p:cSldViewPr>
      <p:cViewPr>
        <p:scale>
          <a:sx n="100" d="100"/>
          <a:sy n="100" d="100"/>
        </p:scale>
        <p:origin x="-1854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image" Target="../media/image9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>
              <a:ea typeface="+mn-ea"/>
              <a:cs typeface="Times New Roman" pitchFamily="16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>
              <a:ea typeface="+mn-ea"/>
              <a:cs typeface="Times New Roman" pitchFamily="1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3587" y="0"/>
            <a:ext cx="3168226" cy="4783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  <a:defRPr sz="1300" smtClean="0">
                <a:solidFill>
                  <a:srgbClr val="000000"/>
                </a:solidFill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>
              <a:ea typeface="+mn-ea"/>
              <a:cs typeface="Times New Roman" pitchFamily="16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  <a:defRPr sz="1300" smtClean="0">
                <a:solidFill>
                  <a:srgbClr val="000000"/>
                </a:solidFill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fld id="{E7EB0322-F468-4A01-ADF5-10A768DD59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13A9C8-4B21-44B8-A5C6-D83D4A6E22AA}" type="slidenum">
              <a:rPr lang="el-GR">
                <a:ea typeface="Microsoft YaHei" charset="-122"/>
              </a:rPr>
              <a:pPr/>
              <a:t>1</a:t>
            </a:fld>
            <a:endParaRPr lang="el-GR">
              <a:ea typeface="Microsoft YaHei" charset="-122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E7EC77F-03E6-499C-9FCD-5F9AC34EA925}" type="slidenum">
              <a:rPr lang="el-GR">
                <a:ea typeface="Microsoft YaHei" charset="-122"/>
              </a:rPr>
              <a:pPr/>
              <a:t>10</a:t>
            </a:fld>
            <a:endParaRPr lang="el-GR">
              <a:ea typeface="Microsoft YaHei" charset="-122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AE5129B-B355-4266-962A-CEECCE553EE0}" type="slidenum">
              <a:rPr lang="el-GR">
                <a:ea typeface="Microsoft YaHei" charset="-122"/>
              </a:rPr>
              <a:pPr/>
              <a:t>11</a:t>
            </a:fld>
            <a:endParaRPr lang="el-GR">
              <a:ea typeface="Microsoft YaHei" charset="-122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CD0225A-C430-4CEE-8A48-BC809DDEABF4}" type="slidenum">
              <a:rPr lang="el-GR">
                <a:ea typeface="Microsoft YaHei" charset="-122"/>
              </a:rPr>
              <a:pPr/>
              <a:t>12</a:t>
            </a:fld>
            <a:endParaRPr lang="el-GR">
              <a:ea typeface="Microsoft YaHei" charset="-122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2201E87-1F69-4628-8DF5-3D83B7AD0F1B}" type="slidenum">
              <a:rPr lang="el-GR">
                <a:ea typeface="Microsoft YaHei" charset="-122"/>
              </a:rPr>
              <a:pPr/>
              <a:t>13</a:t>
            </a:fld>
            <a:endParaRPr lang="el-GR">
              <a:ea typeface="Microsoft YaHei" charset="-122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BA776BD-B2C2-4A56-9AD2-DDE3D61229A9}" type="slidenum">
              <a:rPr lang="el-GR">
                <a:ea typeface="Microsoft YaHei" charset="-122"/>
              </a:rPr>
              <a:pPr/>
              <a:t>14</a:t>
            </a:fld>
            <a:endParaRPr lang="el-GR">
              <a:ea typeface="Microsoft YaHei" charset="-122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95FCFB2-CEE6-4B09-9E07-245CF151B2BC}" type="slidenum">
              <a:rPr lang="el-GR">
                <a:ea typeface="Microsoft YaHei" charset="-122"/>
              </a:rPr>
              <a:pPr/>
              <a:t>15</a:t>
            </a:fld>
            <a:endParaRPr lang="el-GR">
              <a:ea typeface="Microsoft YaHei" charset="-122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73CD07-BEC4-481B-8016-0C8778137279}" type="slidenum">
              <a:rPr lang="el-GR">
                <a:ea typeface="Microsoft YaHei" charset="-122"/>
              </a:rPr>
              <a:pPr/>
              <a:t>16</a:t>
            </a:fld>
            <a:endParaRPr lang="el-GR">
              <a:ea typeface="Microsoft YaHei" charset="-122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50B7536-3F30-4EF7-8C59-4AF2954EAE23}" type="slidenum">
              <a:rPr lang="el-GR">
                <a:ea typeface="Microsoft YaHei" charset="-122"/>
              </a:rPr>
              <a:pPr/>
              <a:t>18</a:t>
            </a:fld>
            <a:endParaRPr lang="el-GR">
              <a:ea typeface="Microsoft YaHei" charset="-122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1984A7-F61C-4209-AA03-EB81CDB28AD6}" type="slidenum">
              <a:rPr lang="el-GR">
                <a:ea typeface="Microsoft YaHei" charset="-122"/>
              </a:rPr>
              <a:pPr/>
              <a:t>19</a:t>
            </a:fld>
            <a:endParaRPr lang="el-GR">
              <a:ea typeface="Microsoft YaHei" charset="-122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C1DA752-4D66-44BA-BF0D-3C70F33320B1}" type="slidenum">
              <a:rPr lang="el-GR">
                <a:ea typeface="Microsoft YaHei" charset="-122"/>
              </a:rPr>
              <a:pPr/>
              <a:t>20</a:t>
            </a:fld>
            <a:endParaRPr lang="el-GR">
              <a:ea typeface="Microsoft YaHei" charset="-122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4030BCE-4791-40C2-8CCC-DA36A7E25383}" type="slidenum">
              <a:rPr lang="el-GR">
                <a:ea typeface="Microsoft YaHei" charset="-122"/>
              </a:rPr>
              <a:pPr/>
              <a:t>2</a:t>
            </a:fld>
            <a:endParaRPr lang="el-GR">
              <a:ea typeface="Microsoft YaHei" charset="-122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BA4805-0E73-44F3-A24E-0D37A90712A6}" type="slidenum">
              <a:rPr lang="el-GR">
                <a:ea typeface="Microsoft YaHei" charset="-122"/>
              </a:rPr>
              <a:pPr/>
              <a:t>21</a:t>
            </a:fld>
            <a:endParaRPr lang="el-GR">
              <a:ea typeface="Microsoft YaHei" charset="-122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ABC28A8-0970-4146-B61F-17961C29074C}" type="slidenum">
              <a:rPr lang="el-GR">
                <a:ea typeface="Microsoft YaHei" charset="-122"/>
              </a:rPr>
              <a:pPr/>
              <a:t>22</a:t>
            </a:fld>
            <a:endParaRPr lang="el-GR">
              <a:ea typeface="Microsoft YaHei" charset="-122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1F8118B-3B50-44B9-9C21-7AC762FCBD71}" type="slidenum">
              <a:rPr lang="el-GR">
                <a:ea typeface="Microsoft YaHei" charset="-122"/>
              </a:rPr>
              <a:pPr/>
              <a:t>23</a:t>
            </a:fld>
            <a:endParaRPr lang="el-GR">
              <a:ea typeface="Microsoft YaHei" charset="-122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DB3623C-1F25-4501-B3C5-64F645FF54AC}" type="slidenum">
              <a:rPr lang="el-GR">
                <a:ea typeface="Microsoft YaHei" charset="-122"/>
              </a:rPr>
              <a:pPr/>
              <a:t>24</a:t>
            </a:fld>
            <a:endParaRPr lang="el-GR">
              <a:ea typeface="Microsoft YaHei" charset="-122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12325D-4652-4F15-A074-91615927F9AA}" type="slidenum">
              <a:rPr lang="el-GR">
                <a:ea typeface="Microsoft YaHei" charset="-122"/>
              </a:rPr>
              <a:pPr/>
              <a:t>25</a:t>
            </a:fld>
            <a:endParaRPr lang="el-GR">
              <a:ea typeface="Microsoft YaHei" charset="-122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4B0478-BC45-4B56-A805-94B88D6FED64}" type="slidenum">
              <a:rPr lang="el-GR">
                <a:ea typeface="Microsoft YaHei" charset="-122"/>
              </a:rPr>
              <a:pPr/>
              <a:t>28</a:t>
            </a:fld>
            <a:endParaRPr lang="el-GR">
              <a:ea typeface="Microsoft YaHei" charset="-122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EDA04C3-87A6-4C45-A5FD-3524F3364F74}" type="slidenum">
              <a:rPr lang="el-GR">
                <a:ea typeface="Microsoft YaHei" charset="-122"/>
              </a:rPr>
              <a:pPr/>
              <a:t>3</a:t>
            </a:fld>
            <a:endParaRPr lang="el-GR">
              <a:ea typeface="Microsoft YaHei" charset="-122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F328035-F574-47D1-97E3-7C052EABE0B2}" type="slidenum">
              <a:rPr lang="el-GR">
                <a:ea typeface="Microsoft YaHei" charset="-122"/>
              </a:rPr>
              <a:pPr/>
              <a:t>4</a:t>
            </a:fld>
            <a:endParaRPr lang="el-GR">
              <a:ea typeface="Microsoft YaHei" charset="-122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9F24AC7-46BD-4BC3-AA29-1A2CEA1839D0}" type="slidenum">
              <a:rPr lang="el-GR">
                <a:ea typeface="Microsoft YaHei" charset="-122"/>
              </a:rPr>
              <a:pPr/>
              <a:t>5</a:t>
            </a:fld>
            <a:endParaRPr lang="el-GR">
              <a:ea typeface="Microsoft YaHei" charset="-122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8BF2F2-3A7F-48E0-B1F2-09134A1EC33F}" type="slidenum">
              <a:rPr lang="el-GR">
                <a:ea typeface="Microsoft YaHei" charset="-122"/>
              </a:rPr>
              <a:pPr/>
              <a:t>6</a:t>
            </a:fld>
            <a:endParaRPr lang="el-GR">
              <a:ea typeface="Microsoft YaHei" charset="-122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40C5883-D6C3-42FF-B026-D447582BC078}" type="slidenum">
              <a:rPr lang="el-GR">
                <a:ea typeface="Microsoft YaHei" charset="-122"/>
              </a:rPr>
              <a:pPr/>
              <a:t>7</a:t>
            </a:fld>
            <a:endParaRPr lang="el-GR">
              <a:ea typeface="Microsoft YaHei" charset="-122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7D37A8A-3C81-4613-9C46-AEEE5FDC66EC}" type="slidenum">
              <a:rPr lang="el-GR">
                <a:ea typeface="Microsoft YaHei" charset="-122"/>
              </a:rPr>
              <a:pPr/>
              <a:t>8</a:t>
            </a:fld>
            <a:endParaRPr lang="el-GR">
              <a:ea typeface="Microsoft YaHei" charset="-122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8BD2499-2C60-443B-A524-75A98028F6CD}" type="slidenum">
              <a:rPr lang="el-GR">
                <a:ea typeface="Microsoft YaHei" charset="-122"/>
              </a:rPr>
              <a:pPr/>
              <a:t>9</a:t>
            </a:fld>
            <a:endParaRPr lang="el-GR">
              <a:ea typeface="Microsoft YaHei" charset="-122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FB03-AB86-4030-A96F-3ED23058E0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C4F1-69AB-4B2B-A69D-01A63E8DDC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9506-34A6-434E-B737-4B43414E07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1E0E5-3E73-4154-BD23-8C40D6D77A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2D7F-7CEB-48ED-B9D4-84DEF7F015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C91A6-874F-4C17-947E-2FDAB71812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4FC5-7954-4C2F-BDFE-951DF39545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7675-8367-4593-85FB-983595832A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6EFC-5B83-44E6-B5D4-ECAD43FA9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8664A-B3E8-490F-8027-ECA902F048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B3A5A-BB08-4B57-9853-9EE6928496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17F5-1D5A-45AC-950E-C479FFD6C2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Times New Roman" pitchFamily="16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Times New Roman" pitchFamily="1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898989"/>
                </a:solidFill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fld id="{EA5CC63A-601B-4DE6-B2BB-F5F4F25E8C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3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23.png"/><Relationship Id="rId9" Type="http://schemas.openxmlformats.org/officeDocument/2006/relationships/image" Target="../media/image57.png"/><Relationship Id="rId1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4.png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04.pn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103.png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39725" y="1524000"/>
            <a:ext cx="3640910" cy="1387176"/>
          </a:xfrm>
          <a:prstGeom prst="rect">
            <a:avLst/>
          </a:prstGeom>
          <a:noFill/>
          <a:ln w="63360">
            <a:solidFill>
              <a:srgbClr val="00008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Introduction </a:t>
            </a:r>
            <a:r>
              <a:rPr lang="en-US" sz="2800" b="1" dirty="0">
                <a:solidFill>
                  <a:srgbClr val="000000"/>
                </a:solidFill>
              </a:rPr>
              <a:t>to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Broadband Dielectric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Spectroscopy BDS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81000" y="4953000"/>
            <a:ext cx="4808537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457200" indent="-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</a:rPr>
              <a:t>A.N. Papathanassiou     </a:t>
            </a:r>
          </a:p>
          <a:p>
            <a:pPr marL="457200" indent="-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Asst. Professor, N.K.U. A.</a:t>
            </a:r>
          </a:p>
          <a:p>
            <a:pPr marL="457200" indent="-4572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l-GR" sz="2000" b="1" dirty="0">
                <a:solidFill>
                  <a:srgbClr val="000000"/>
                </a:solidFill>
              </a:rPr>
              <a:t>http</a:t>
            </a:r>
            <a:r>
              <a:rPr lang="el-GR" sz="2000" b="1" dirty="0" smtClean="0">
                <a:solidFill>
                  <a:srgbClr val="000000"/>
                </a:solidFill>
              </a:rPr>
              <a:t>://</a:t>
            </a:r>
            <a:r>
              <a:rPr lang="en-US" sz="2000" b="1" dirty="0" smtClean="0">
                <a:solidFill>
                  <a:srgbClr val="000000"/>
                </a:solidFill>
              </a:rPr>
              <a:t>http://scholar.uoa.gr/antpapa/home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3810000" cy="4801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1"/>
          <p:cNvSpPr txBox="1">
            <a:spLocks noChangeArrowheads="1"/>
          </p:cNvSpPr>
          <p:nvPr/>
        </p:nvSpPr>
        <p:spPr bwMode="auto">
          <a:xfrm>
            <a:off x="2206625" y="457200"/>
            <a:ext cx="45989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Distributed relaxation time model</a:t>
            </a:r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3738563" y="31861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590800" y="1752600"/>
          <a:ext cx="3276600" cy="955675"/>
        </p:xfrm>
        <a:graphic>
          <a:graphicData uri="http://schemas.openxmlformats.org/presentationml/2006/ole">
            <p:oleObj spid="_x0000_s68610" r:id="rId4" imgW="1878120" imgH="393480" progId="Equation.3">
              <p:embed/>
            </p:oleObj>
          </a:graphicData>
        </a:graphic>
      </p:graphicFrame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4171950" y="31861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3352800" y="990600"/>
          <a:ext cx="1524000" cy="925513"/>
        </p:xfrm>
        <a:graphic>
          <a:graphicData uri="http://schemas.openxmlformats.org/presentationml/2006/ole">
            <p:oleObj spid="_x0000_s68611" r:id="rId5" imgW="913320" imgH="393480" progId="Equation.3">
              <p:embed/>
            </p:oleObj>
          </a:graphicData>
        </a:graphic>
      </p:graphicFrame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1123950" y="2860675"/>
            <a:ext cx="71723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Correlations: The stretched exponential KWW model</a:t>
            </a: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3733800" y="31480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762000" y="5638800"/>
          <a:ext cx="3200400" cy="1073150"/>
        </p:xfrm>
        <a:graphic>
          <a:graphicData uri="http://schemas.openxmlformats.org/presentationml/2006/ole">
            <p:oleObj spid="_x0000_s68612" r:id="rId6" imgW="1747800" imgH="480600" progId="Equation.3">
              <p:embed/>
            </p:oleObj>
          </a:graphicData>
        </a:graphic>
      </p:graphicFrame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4157663" y="33147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3" name="Object 10"/>
          <p:cNvGraphicFramePr>
            <a:graphicFrameLocks noChangeAspect="1"/>
          </p:cNvGraphicFramePr>
          <p:nvPr/>
        </p:nvGraphicFramePr>
        <p:xfrm>
          <a:off x="4038600" y="5943600"/>
          <a:ext cx="1828800" cy="504825"/>
        </p:xfrm>
        <a:graphic>
          <a:graphicData uri="http://schemas.openxmlformats.org/presentationml/2006/ole">
            <p:oleObj spid="_x0000_s68613" r:id="rId7" imgW="828720" imgH="201960" progId="Equation.3">
              <p:embed/>
            </p:oleObj>
          </a:graphicData>
        </a:graphic>
      </p:graphicFrame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455613" y="3352800"/>
            <a:ext cx="16049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Relaxation:</a:t>
            </a:r>
          </a:p>
        </p:txBody>
      </p:sp>
      <p:sp>
        <p:nvSpPr>
          <p:cNvPr id="7182" name="Text Box 12"/>
          <p:cNvSpPr txBox="1">
            <a:spLocks noChangeArrowheads="1"/>
          </p:cNvSpPr>
          <p:nvPr/>
        </p:nvSpPr>
        <p:spPr bwMode="auto">
          <a:xfrm>
            <a:off x="2139950" y="3352800"/>
            <a:ext cx="154463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P(t)=F(t)E</a:t>
            </a:r>
            <a:r>
              <a:rPr lang="en-US" baseline="-25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452438" y="4495800"/>
            <a:ext cx="5365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Single relax. time model:</a:t>
            </a:r>
            <a:r>
              <a:rPr lang="en-US">
                <a:solidFill>
                  <a:srgbClr val="000000"/>
                </a:solidFill>
              </a:rPr>
              <a:t> dF(t)/dt= - wF(t)</a:t>
            </a:r>
          </a:p>
        </p:txBody>
      </p:sp>
      <p:pic>
        <p:nvPicPr>
          <p:cNvPr id="718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3810000"/>
            <a:ext cx="22098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85" name="AutoShape 15"/>
          <p:cNvSpPr>
            <a:spLocks/>
          </p:cNvSpPr>
          <p:nvPr/>
        </p:nvSpPr>
        <p:spPr bwMode="auto">
          <a:xfrm>
            <a:off x="5867400" y="3962400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16"/>
          <p:cNvSpPr txBox="1">
            <a:spLocks noChangeArrowheads="1"/>
          </p:cNvSpPr>
          <p:nvPr/>
        </p:nvSpPr>
        <p:spPr bwMode="auto">
          <a:xfrm>
            <a:off x="6246813" y="4232275"/>
            <a:ext cx="27574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Identical, with </a:t>
            </a:r>
            <a:r>
              <a:rPr lang="el-GR">
                <a:solidFill>
                  <a:srgbClr val="000000"/>
                </a:solidFill>
              </a:rPr>
              <a:t>τ</a:t>
            </a:r>
            <a:r>
              <a:rPr lang="el-GR" baseline="-25000">
                <a:solidFill>
                  <a:srgbClr val="000000"/>
                </a:solidFill>
              </a:rPr>
              <a:t>ε</a:t>
            </a:r>
            <a:r>
              <a:rPr lang="el-GR">
                <a:solidFill>
                  <a:srgbClr val="000000"/>
                </a:solidFill>
              </a:rPr>
              <a:t>=</a:t>
            </a:r>
            <a:r>
              <a:rPr lang="en-US">
                <a:solidFill>
                  <a:srgbClr val="000000"/>
                </a:solidFill>
              </a:rPr>
              <a:t>w</a:t>
            </a:r>
            <a:r>
              <a:rPr lang="en-US" baseline="3000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7187" name="AutoShape 17"/>
          <p:cNvSpPr>
            <a:spLocks noChangeArrowheads="1"/>
          </p:cNvSpPr>
          <p:nvPr/>
        </p:nvSpPr>
        <p:spPr bwMode="auto">
          <a:xfrm>
            <a:off x="7010400" y="4724400"/>
            <a:ext cx="1524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4" name="Object 18"/>
          <p:cNvGraphicFramePr>
            <a:graphicFrameLocks noChangeAspect="1"/>
          </p:cNvGraphicFramePr>
          <p:nvPr/>
        </p:nvGraphicFramePr>
        <p:xfrm>
          <a:off x="6840538" y="5105400"/>
          <a:ext cx="2303462" cy="976313"/>
        </p:xfrm>
        <a:graphic>
          <a:graphicData uri="http://schemas.openxmlformats.org/presentationml/2006/ole">
            <p:oleObj spid="_x0000_s68614" r:id="rId9" imgW="1289520" imgH="479160" progId="Equation.3">
              <p:embed/>
            </p:oleObj>
          </a:graphicData>
        </a:graphic>
      </p:graphicFrame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1068388" y="3810000"/>
            <a:ext cx="2054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Debye system;</a:t>
            </a:r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1219200" y="5105400"/>
            <a:ext cx="18335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Real system;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8215312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2840038" y="381000"/>
            <a:ext cx="35655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Dielectric relaxation time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962025" y="1260475"/>
            <a:ext cx="703738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Time-scale for molecular motion (molecular dynamics)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or spatially localized electric charge flow.</a:t>
            </a:r>
          </a:p>
        </p:txBody>
      </p:sp>
      <p:sp>
        <p:nvSpPr>
          <p:cNvPr id="4103" name="AutoShape 3"/>
          <p:cNvSpPr>
            <a:spLocks noChangeArrowheads="1"/>
          </p:cNvSpPr>
          <p:nvPr/>
        </p:nvSpPr>
        <p:spPr bwMode="auto">
          <a:xfrm>
            <a:off x="533400" y="2438400"/>
            <a:ext cx="2971800" cy="1371600"/>
          </a:xfrm>
          <a:prstGeom prst="downArrow">
            <a:avLst>
              <a:gd name="adj1" fmla="val 50000"/>
              <a:gd name="adj2" fmla="val 25000"/>
            </a:avLst>
          </a:prstGeom>
          <a:noFill/>
          <a:ln w="5724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4"/>
          <p:cNvSpPr>
            <a:spLocks noChangeArrowheads="1"/>
          </p:cNvSpPr>
          <p:nvPr/>
        </p:nvSpPr>
        <p:spPr bwMode="auto">
          <a:xfrm>
            <a:off x="5791200" y="2438400"/>
            <a:ext cx="2971800" cy="1371600"/>
          </a:xfrm>
          <a:prstGeom prst="downArrow">
            <a:avLst>
              <a:gd name="adj1" fmla="val 50000"/>
              <a:gd name="adj2" fmla="val 25000"/>
            </a:avLst>
          </a:prstGeom>
          <a:noFill/>
          <a:ln w="5724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319213" y="2438400"/>
          <a:ext cx="1398587" cy="935038"/>
        </p:xfrm>
        <a:graphic>
          <a:graphicData uri="http://schemas.openxmlformats.org/presentationml/2006/ole">
            <p:oleObj spid="_x0000_s4098" r:id="rId4" imgW="864360" imgH="396720" progId="Equation.3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838950" y="2543175"/>
          <a:ext cx="862013" cy="1009650"/>
        </p:xfrm>
        <a:graphic>
          <a:graphicData uri="http://schemas.openxmlformats.org/presentationml/2006/ole">
            <p:oleObj spid="_x0000_s4099" r:id="rId5" imgW="456120" imgH="361440" progId="Equation.3">
              <p:embed/>
            </p:oleObj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715000" y="5029200"/>
            <a:ext cx="3148013" cy="1438275"/>
          </a:xfrm>
          <a:prstGeom prst="rect">
            <a:avLst/>
          </a:prstGeom>
          <a:solidFill>
            <a:srgbClr val="FFCC00"/>
          </a:solidFill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00"/>
                </a:solidFill>
              </a:rPr>
              <a:t>Its correlation with physical quantities of the system </a:t>
            </a:r>
          </a:p>
          <a:p>
            <a:pPr algn="ctr">
              <a:spcBef>
                <a:spcPts val="10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000000"/>
                </a:solidFill>
              </a:rPr>
              <a:t>depends on the physical picture and modeling of the atomic (molecular) motion</a:t>
            </a:r>
          </a:p>
        </p:txBody>
      </p:sp>
      <p:sp>
        <p:nvSpPr>
          <p:cNvPr id="4106" name="Oval 8"/>
          <p:cNvSpPr>
            <a:spLocks noChangeArrowheads="1"/>
          </p:cNvSpPr>
          <p:nvPr/>
        </p:nvSpPr>
        <p:spPr bwMode="auto">
          <a:xfrm>
            <a:off x="1524000" y="3886200"/>
            <a:ext cx="1066800" cy="914400"/>
          </a:xfrm>
          <a:prstGeom prst="ellipse">
            <a:avLst/>
          </a:prstGeom>
          <a:solidFill>
            <a:srgbClr val="FFCC00">
              <a:alpha val="50195"/>
            </a:srgbClr>
          </a:solidFill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9"/>
          <p:cNvSpPr>
            <a:spLocks noChangeArrowheads="1"/>
          </p:cNvSpPr>
          <p:nvPr/>
        </p:nvSpPr>
        <p:spPr bwMode="auto">
          <a:xfrm>
            <a:off x="685800" y="5105400"/>
            <a:ext cx="990600" cy="914400"/>
          </a:xfrm>
          <a:prstGeom prst="ellips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914400" y="5257800"/>
          <a:ext cx="612775" cy="576263"/>
        </p:xfrm>
        <a:graphic>
          <a:graphicData uri="http://schemas.openxmlformats.org/presentationml/2006/ole">
            <p:oleObj spid="_x0000_s4100" r:id="rId6" imgW="288720" imgH="192240" progId="Equation.3">
              <p:embed/>
            </p:oleObj>
          </a:graphicData>
        </a:graphic>
      </p:graphicFrame>
      <p:sp>
        <p:nvSpPr>
          <p:cNvPr id="4108" name="AutoShape 11"/>
          <p:cNvSpPr>
            <a:spLocks noChangeArrowheads="1"/>
          </p:cNvSpPr>
          <p:nvPr/>
        </p:nvSpPr>
        <p:spPr bwMode="auto">
          <a:xfrm rot="-1740000">
            <a:off x="1751013" y="4953000"/>
            <a:ext cx="228600" cy="762000"/>
          </a:xfrm>
          <a:prstGeom prst="curvedRight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6705600" y="3962400"/>
            <a:ext cx="1066800" cy="914400"/>
          </a:xfrm>
          <a:prstGeom prst="ellipse">
            <a:avLst/>
          </a:prstGeom>
          <a:solidFill>
            <a:srgbClr val="CC66FF">
              <a:alpha val="50195"/>
            </a:srgbClr>
          </a:solidFill>
          <a:ln w="7632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1774825" y="4040188"/>
            <a:ext cx="674688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>
                <a:solidFill>
                  <a:srgbClr val="000000"/>
                </a:solidFill>
              </a:rPr>
              <a:t>h</a:t>
            </a:r>
            <a:r>
              <a:rPr lang="en-US" sz="3000" b="1" baseline="30000">
                <a:solidFill>
                  <a:srgbClr val="000000"/>
                </a:solidFill>
              </a:rPr>
              <a:t>act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6934200" y="4114800"/>
            <a:ext cx="838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000" b="1">
                <a:solidFill>
                  <a:srgbClr val="000000"/>
                </a:solidFill>
              </a:rPr>
              <a:t>υ</a:t>
            </a:r>
            <a:r>
              <a:rPr lang="en-US" sz="3000" b="1" baseline="30000">
                <a:solidFill>
                  <a:srgbClr val="000000"/>
                </a:solidFill>
              </a:rPr>
              <a:t>act</a:t>
            </a: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2286000" y="5181600"/>
            <a:ext cx="1066800" cy="914400"/>
          </a:xfrm>
          <a:prstGeom prst="ellipse">
            <a:avLst/>
          </a:prstGeom>
          <a:solidFill>
            <a:srgbClr val="FFCC00">
              <a:alpha val="50195"/>
            </a:srgbClr>
          </a:solidFill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2536825" y="5334000"/>
            <a:ext cx="65246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>
                <a:solidFill>
                  <a:srgbClr val="000000"/>
                </a:solidFill>
              </a:rPr>
              <a:t>g</a:t>
            </a:r>
            <a:r>
              <a:rPr lang="en-US" sz="3000" b="1" baseline="30000">
                <a:solidFill>
                  <a:srgbClr val="000000"/>
                </a:solidFill>
              </a:rPr>
              <a:t>act</a:t>
            </a:r>
          </a:p>
        </p:txBody>
      </p:sp>
      <p:cxnSp>
        <p:nvCxnSpPr>
          <p:cNvPr id="4114" name="AutoShape 17"/>
          <p:cNvCxnSpPr>
            <a:cxnSpLocks noChangeShapeType="1"/>
          </p:cNvCxnSpPr>
          <p:nvPr/>
        </p:nvCxnSpPr>
        <p:spPr bwMode="auto">
          <a:xfrm flipV="1">
            <a:off x="5943600" y="4419600"/>
            <a:ext cx="723900" cy="590550"/>
          </a:xfrm>
          <a:prstGeom prst="curvedConnector3">
            <a:avLst>
              <a:gd name="adj1" fmla="val 50000"/>
            </a:avLst>
          </a:prstGeom>
          <a:noFill/>
          <a:ln w="50760">
            <a:solidFill>
              <a:srgbClr val="800080"/>
            </a:solidFill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24384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220980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962400"/>
            <a:ext cx="4267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386388"/>
            <a:ext cx="1952625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5791200"/>
            <a:ext cx="260985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6172200"/>
            <a:ext cx="25146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046413" y="304800"/>
            <a:ext cx="2876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Dielectric Functions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77788" y="990600"/>
            <a:ext cx="3132137" cy="460375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Relaxation function F(t)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3355975" y="990600"/>
            <a:ext cx="2911475" cy="460375"/>
          </a:xfrm>
          <a:prstGeom prst="rect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Response function f(t)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6402388" y="990600"/>
            <a:ext cx="2630487" cy="460375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Susceptibility </a:t>
            </a:r>
            <a:r>
              <a:rPr lang="el-GR">
                <a:solidFill>
                  <a:srgbClr val="000000"/>
                </a:solidFill>
              </a:rPr>
              <a:t>χ*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el-GR">
                <a:solidFill>
                  <a:srgbClr val="000000"/>
                </a:solidFill>
              </a:rPr>
              <a:t>ω)</a:t>
            </a:r>
          </a:p>
        </p:txBody>
      </p:sp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1676400"/>
            <a:ext cx="2667000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3579813" y="1676400"/>
            <a:ext cx="24288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</a:rPr>
              <a:t>δ</a:t>
            </a:r>
            <a:r>
              <a:rPr lang="en-US">
                <a:solidFill>
                  <a:srgbClr val="000000"/>
                </a:solidFill>
              </a:rPr>
              <a:t>-function ‘force’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152400" y="3429000"/>
            <a:ext cx="6096000" cy="460375"/>
          </a:xfrm>
          <a:prstGeom prst="rect">
            <a:avLst/>
          </a:prstGeom>
          <a:solidFill>
            <a:srgbClr val="00FFFF"/>
          </a:solidFill>
          <a:ln w="25560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Time-domain experiments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6400800" y="3429000"/>
            <a:ext cx="2590800" cy="460375"/>
          </a:xfrm>
          <a:prstGeom prst="rect">
            <a:avLst/>
          </a:prstGeom>
          <a:solidFill>
            <a:srgbClr val="FF9900"/>
          </a:solidFill>
          <a:ln w="25560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Frequency domain</a:t>
            </a: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7486650" y="6019800"/>
            <a:ext cx="1039813" cy="46037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</a:rPr>
              <a:t>ω</a:t>
            </a:r>
            <a:r>
              <a:rPr lang="en-US">
                <a:solidFill>
                  <a:srgbClr val="000000"/>
                </a:solidFill>
              </a:rPr>
              <a:t>=2</a:t>
            </a:r>
            <a:r>
              <a:rPr lang="el-GR">
                <a:solidFill>
                  <a:srgbClr val="000000"/>
                </a:solidFill>
              </a:rPr>
              <a:t>π</a:t>
            </a:r>
            <a:r>
              <a:rPr lang="en-US">
                <a:solidFill>
                  <a:srgbClr val="000000"/>
                </a:solidFill>
              </a:rPr>
              <a:t>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850"/>
            <a:ext cx="9144000" cy="666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1375"/>
            <a:ext cx="9144000" cy="51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590800" y="1447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667000" y="990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</a:t>
            </a:r>
            <a:endParaRPr lang="el-GR"/>
          </a:p>
        </p:txBody>
      </p:sp>
      <p:graphicFrame>
        <p:nvGraphicFramePr>
          <p:cNvPr id="27" name="Object 0"/>
          <p:cNvGraphicFramePr>
            <a:graphicFrameLocks noChangeAspect="1"/>
          </p:cNvGraphicFramePr>
          <p:nvPr/>
        </p:nvGraphicFramePr>
        <p:xfrm>
          <a:off x="2895600" y="1066800"/>
          <a:ext cx="2895600" cy="1042988"/>
        </p:xfrm>
        <a:graphic>
          <a:graphicData uri="http://schemas.openxmlformats.org/presentationml/2006/ole">
            <p:oleObj spid="_x0000_s5123" name="Εξίσωση" r:id="rId4" imgW="1269720" imgH="457200" progId="Equation.3">
              <p:embed/>
            </p:oleObj>
          </a:graphicData>
        </a:graphic>
      </p:graphicFrame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2819400" y="1066800"/>
            <a:ext cx="32766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5" descr="The a real part, b imaginary part of the complex permittivity, c los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The a real part, b imaginary part of the complex permittivity, c los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/>
          <a:srcRect t="-129" r="49434" b="52515"/>
          <a:stretch>
            <a:fillRect/>
          </a:stretch>
        </p:blipFill>
        <p:spPr bwMode="auto">
          <a:xfrm>
            <a:off x="1524000" y="2362200"/>
            <a:ext cx="5611957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95400"/>
            <a:ext cx="4800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el-GR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14478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endParaRPr lang="el-GR"/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2362200" y="16764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el-GR"/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685800" y="6858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</a:t>
            </a:r>
            <a:endParaRPr lang="el-GR"/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2667000" y="228600"/>
            <a:ext cx="357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Phenomenological Theory</a:t>
            </a:r>
            <a:endParaRPr lang="el-GR" b="1" dirty="0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81000" y="2667000"/>
            <a:ext cx="311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Superposition principle:</a:t>
            </a:r>
            <a:endParaRPr lang="el-GR" dirty="0"/>
          </a:p>
        </p:txBody>
      </p:sp>
      <p:pic>
        <p:nvPicPr>
          <p:cNvPr id="513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05200"/>
            <a:ext cx="6172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657600" y="6172200"/>
            <a:ext cx="325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Dielectric decay function</a:t>
            </a:r>
            <a:endParaRPr lang="el-GR" i="1" dirty="0"/>
          </a:p>
        </p:txBody>
      </p:sp>
      <p:sp>
        <p:nvSpPr>
          <p:cNvPr id="5141" name="AutoShape 22"/>
          <p:cNvSpPr>
            <a:spLocks noChangeArrowheads="1"/>
          </p:cNvSpPr>
          <p:nvPr/>
        </p:nvSpPr>
        <p:spPr bwMode="auto">
          <a:xfrm rot="-1946079">
            <a:off x="5904525" y="2346568"/>
            <a:ext cx="381000" cy="533400"/>
          </a:xfrm>
          <a:prstGeom prst="curvedLeftArrow">
            <a:avLst>
              <a:gd name="adj1" fmla="val 0"/>
              <a:gd name="adj2" fmla="val 56000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/>
        </p:nvSpPr>
        <p:spPr bwMode="auto">
          <a:xfrm flipV="1">
            <a:off x="5638800" y="4114800"/>
            <a:ext cx="609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7239000" y="4648200"/>
            <a:ext cx="1447800" cy="1295400"/>
          </a:xfrm>
          <a:prstGeom prst="ellipse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smtClean="0"/>
              <a:t>Ψ</a:t>
            </a:r>
            <a:r>
              <a:rPr lang="el-GR" dirty="0" smtClean="0">
                <a:solidFill>
                  <a:srgbClr val="000000"/>
                </a:solidFill>
              </a:rPr>
              <a:t>Ψ</a:t>
            </a:r>
            <a:r>
              <a:rPr lang="en-US" dirty="0" smtClean="0">
                <a:solidFill>
                  <a:srgbClr val="000000"/>
                </a:solidFill>
              </a:rPr>
              <a:t>(t) = ?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t) = ?</a:t>
            </a:r>
            <a:endParaRPr lang="el-GR" dirty="0"/>
          </a:p>
        </p:txBody>
      </p:sp>
      <p:sp>
        <p:nvSpPr>
          <p:cNvPr id="5144" name="AutoShape 27"/>
          <p:cNvSpPr>
            <a:spLocks/>
          </p:cNvSpPr>
          <p:nvPr/>
        </p:nvSpPr>
        <p:spPr bwMode="auto">
          <a:xfrm rot="5377954">
            <a:off x="7808913" y="-117475"/>
            <a:ext cx="381000" cy="22860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28"/>
          <p:cNvSpPr txBox="1">
            <a:spLocks noChangeArrowheads="1"/>
          </p:cNvSpPr>
          <p:nvPr/>
        </p:nvSpPr>
        <p:spPr bwMode="auto">
          <a:xfrm>
            <a:off x="6802438" y="457200"/>
            <a:ext cx="234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Polarization term</a:t>
            </a:r>
            <a:endParaRPr lang="el-GR" i="1" dirty="0"/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914400" y="762000"/>
          <a:ext cx="2895600" cy="1042988"/>
        </p:xfrm>
        <a:graphic>
          <a:graphicData uri="http://schemas.openxmlformats.org/presentationml/2006/ole">
            <p:oleObj spid="_x0000_s109570" name="Εξίσωση" r:id="rId5" imgW="1269720" imgH="457200" progId="Equation.3">
              <p:embed/>
            </p:oleObj>
          </a:graphicData>
        </a:graphic>
      </p:graphicFrame>
      <p:sp>
        <p:nvSpPr>
          <p:cNvPr id="5146" name="Rectangle 30"/>
          <p:cNvSpPr>
            <a:spLocks noChangeArrowheads="1"/>
          </p:cNvSpPr>
          <p:nvPr/>
        </p:nvSpPr>
        <p:spPr bwMode="auto">
          <a:xfrm>
            <a:off x="685800" y="762000"/>
            <a:ext cx="32766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67000" y="228600"/>
            <a:ext cx="3578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</a:rPr>
              <a:t>Phenomenological Theory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438400" y="2362200"/>
            <a:ext cx="31257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Superposition principle: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429000" y="5181600"/>
            <a:ext cx="3268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</a:rPr>
              <a:t>Dielectric decay function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800850" y="381000"/>
            <a:ext cx="23431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</a:rPr>
              <a:t>Polarization term</a:t>
            </a:r>
          </a:p>
        </p:txBody>
      </p:sp>
      <p:sp>
        <p:nvSpPr>
          <p:cNvPr id="109572" name="AutoShape 4" descr="Factors that affect electrical permittivity — Electromagnetic Geophysics"/>
          <p:cNvSpPr>
            <a:spLocks noChangeAspect="1" noChangeArrowheads="1"/>
          </p:cNvSpPr>
          <p:nvPr/>
        </p:nvSpPr>
        <p:spPr bwMode="auto">
          <a:xfrm>
            <a:off x="155575" y="-846138"/>
            <a:ext cx="23145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4" name="AutoShape 6" descr="Factors that affect electrical permittivity — Electromagnetic Geophysics"/>
          <p:cNvSpPr>
            <a:spLocks noChangeAspect="1" noChangeArrowheads="1"/>
          </p:cNvSpPr>
          <p:nvPr/>
        </p:nvSpPr>
        <p:spPr bwMode="auto">
          <a:xfrm>
            <a:off x="155575" y="-846138"/>
            <a:ext cx="23145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5791200"/>
            <a:ext cx="23907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6553200" y="3733800"/>
            <a:ext cx="1219200" cy="5334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901825" y="228600"/>
            <a:ext cx="49958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Single relaxation time model (Debye)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81088"/>
            <a:ext cx="1895475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990600"/>
            <a:ext cx="22098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209800"/>
            <a:ext cx="19812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68300" y="2098675"/>
            <a:ext cx="280193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Assumption: Single </a:t>
            </a:r>
            <a:r>
              <a:rPr lang="el-GR" i="1">
                <a:solidFill>
                  <a:srgbClr val="000000"/>
                </a:solidFill>
              </a:rPr>
              <a:t>τ</a:t>
            </a:r>
            <a:r>
              <a:rPr lang="el-GR" i="1" baseline="-25000">
                <a:solidFill>
                  <a:srgbClr val="000000"/>
                </a:solidFill>
              </a:rPr>
              <a:t>ε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6019800" y="2286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209800"/>
            <a:ext cx="23907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810000"/>
            <a:ext cx="3667125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2895600"/>
            <a:ext cx="41910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684213" y="2971800"/>
            <a:ext cx="1987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Previous slide: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7239000" y="3200400"/>
            <a:ext cx="457200" cy="990600"/>
          </a:xfrm>
          <a:prstGeom prst="curvedLeftArrow">
            <a:avLst>
              <a:gd name="adj1" fmla="val 43333"/>
              <a:gd name="adj2" fmla="val 86667"/>
              <a:gd name="adj3" fmla="val 33333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7621588" y="3429000"/>
            <a:ext cx="7826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d/dt</a:t>
            </a:r>
          </a:p>
        </p:txBody>
      </p:sp>
      <p:sp>
        <p:nvSpPr>
          <p:cNvPr id="22542" name="AutoShape 13"/>
          <p:cNvSpPr>
            <a:spLocks noChangeArrowheads="1"/>
          </p:cNvSpPr>
          <p:nvPr/>
        </p:nvSpPr>
        <p:spPr bwMode="auto">
          <a:xfrm>
            <a:off x="7848600" y="2590800"/>
            <a:ext cx="228600" cy="838200"/>
          </a:xfrm>
          <a:prstGeom prst="lightningBol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638800"/>
            <a:ext cx="2257425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4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5638800"/>
            <a:ext cx="2314575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304800" y="4572000"/>
            <a:ext cx="2968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u="sng">
                <a:solidFill>
                  <a:srgbClr val="000000"/>
                </a:solidFill>
              </a:rPr>
              <a:t>AC harmonic voltage: </a:t>
            </a:r>
          </a:p>
        </p:txBody>
      </p:sp>
      <p:pic>
        <p:nvPicPr>
          <p:cNvPr id="22546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4433888"/>
            <a:ext cx="1876425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7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4848225"/>
            <a:ext cx="260985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48" name="AutoShape 19"/>
          <p:cNvSpPr>
            <a:spLocks noChangeArrowheads="1"/>
          </p:cNvSpPr>
          <p:nvPr/>
        </p:nvSpPr>
        <p:spPr bwMode="auto">
          <a:xfrm>
            <a:off x="3124200" y="4419600"/>
            <a:ext cx="16764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49" name="Picture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9800" y="5334000"/>
            <a:ext cx="2162175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50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6096000"/>
            <a:ext cx="2571750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51" name="AutoShape 22"/>
          <p:cNvSpPr>
            <a:spLocks noChangeArrowheads="1"/>
          </p:cNvSpPr>
          <p:nvPr/>
        </p:nvSpPr>
        <p:spPr bwMode="auto">
          <a:xfrm>
            <a:off x="2362200" y="5867400"/>
            <a:ext cx="457200" cy="152400"/>
          </a:xfrm>
          <a:prstGeom prst="leftRightArrow">
            <a:avLst>
              <a:gd name="adj1" fmla="val 50000"/>
              <a:gd name="adj2" fmla="val 59722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AutoShape 23"/>
          <p:cNvSpPr>
            <a:spLocks/>
          </p:cNvSpPr>
          <p:nvPr/>
        </p:nvSpPr>
        <p:spPr bwMode="auto">
          <a:xfrm>
            <a:off x="5791200" y="54864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24"/>
          <p:cNvSpPr txBox="1">
            <a:spLocks noChangeArrowheads="1"/>
          </p:cNvSpPr>
          <p:nvPr/>
        </p:nvSpPr>
        <p:spPr bwMode="auto">
          <a:xfrm>
            <a:off x="2424113" y="955675"/>
            <a:ext cx="5191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4495800" cy="285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586163"/>
            <a:ext cx="4953000" cy="327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4286250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4267200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943600" y="304800"/>
          <a:ext cx="1219200" cy="838200"/>
        </p:xfrm>
        <a:graphic>
          <a:graphicData uri="http://schemas.openxmlformats.org/presentationml/2006/ole">
            <p:oleObj spid="_x0000_s6146" r:id="rId6" imgW="661680" imgH="393840" progId="Equation.3">
              <p:embed/>
            </p:oleObj>
          </a:graphicData>
        </a:graphic>
      </p:graphicFrame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4019550" y="32385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5715000" y="1295400"/>
          <a:ext cx="2362200" cy="815975"/>
        </p:xfrm>
        <a:graphic>
          <a:graphicData uri="http://schemas.openxmlformats.org/presentationml/2006/ole">
            <p:oleObj spid="_x0000_s6147" r:id="rId7" imgW="1198440" imgH="393840" progId="Equation.3">
              <p:embed/>
            </p:oleObj>
          </a:graphicData>
        </a:graphic>
      </p:graphicFrame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4038600" y="32385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5791200" y="2286000"/>
          <a:ext cx="2362200" cy="842963"/>
        </p:xfrm>
        <a:graphic>
          <a:graphicData uri="http://schemas.openxmlformats.org/presentationml/2006/ole">
            <p:oleObj spid="_x0000_s6148" r:id="rId8" imgW="1161720" imgH="39384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053513" cy="4503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1"/>
          <p:cNvSpPr txBox="1">
            <a:spLocks noChangeArrowheads="1"/>
          </p:cNvSpPr>
          <p:nvPr/>
        </p:nvSpPr>
        <p:spPr bwMode="auto">
          <a:xfrm>
            <a:off x="2592388" y="533400"/>
            <a:ext cx="42783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</a:rPr>
              <a:t>DC conductivity traced by BDS</a:t>
            </a:r>
          </a:p>
        </p:txBody>
      </p: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-6350" y="1143000"/>
            <a:ext cx="33893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000000"/>
                </a:solidFill>
              </a:rPr>
              <a:t>Empty (parallel) capacitor</a:t>
            </a:r>
          </a:p>
        </p:txBody>
      </p:sp>
      <p:sp>
        <p:nvSpPr>
          <p:cNvPr id="8202" name="Rectangle 3"/>
          <p:cNvSpPr>
            <a:spLocks noChangeArrowheads="1"/>
          </p:cNvSpPr>
          <p:nvPr/>
        </p:nvSpPr>
        <p:spPr bwMode="auto">
          <a:xfrm>
            <a:off x="3957638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4071938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2895600" y="1752600"/>
          <a:ext cx="1524000" cy="595313"/>
        </p:xfrm>
        <a:graphic>
          <a:graphicData uri="http://schemas.openxmlformats.org/presentationml/2006/ole">
            <p:oleObj spid="_x0000_s71682" r:id="rId4" imgW="1056600" imgH="361440" progId="Equation.3">
              <p:embed/>
            </p:oleObj>
          </a:graphicData>
        </a:graphic>
      </p:graphicFrame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4722813" y="1752600"/>
            <a:ext cx="4156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out of phase to V(</a:t>
            </a:r>
            <a:r>
              <a:rPr lang="el-GR">
                <a:solidFill>
                  <a:srgbClr val="000000"/>
                </a:solidFill>
              </a:rPr>
              <a:t>ω</a:t>
            </a:r>
            <a:r>
              <a:rPr lang="en-US">
                <a:solidFill>
                  <a:srgbClr val="000000"/>
                </a:solidFill>
              </a:rPr>
              <a:t>) (no losses)</a:t>
            </a:r>
          </a:p>
        </p:txBody>
      </p:sp>
      <p:sp>
        <p:nvSpPr>
          <p:cNvPr id="8205" name="Text Box 7"/>
          <p:cNvSpPr txBox="1">
            <a:spLocks noChangeArrowheads="1"/>
          </p:cNvSpPr>
          <p:nvPr/>
        </p:nvSpPr>
        <p:spPr bwMode="auto">
          <a:xfrm>
            <a:off x="14288" y="2286000"/>
            <a:ext cx="602773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</a:rPr>
              <a:t>Capacitor with material of DC conductivity </a:t>
            </a:r>
            <a:r>
              <a:rPr lang="el-GR" u="sng" dirty="0">
                <a:solidFill>
                  <a:srgbClr val="000000"/>
                </a:solidFill>
              </a:rPr>
              <a:t>σ</a:t>
            </a:r>
            <a:r>
              <a:rPr lang="en-US" u="sng" baseline="-25000" dirty="0">
                <a:solidFill>
                  <a:srgbClr val="000000"/>
                </a:solidFill>
              </a:rPr>
              <a:t>DC </a:t>
            </a: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3767138" y="33147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3276600" y="1219200"/>
          <a:ext cx="2743200" cy="388938"/>
        </p:xfrm>
        <a:graphic>
          <a:graphicData uri="http://schemas.openxmlformats.org/presentationml/2006/ole">
            <p:oleObj spid="_x0000_s71683" r:id="rId5" imgW="1719720" imgH="204840" progId="Equation.3">
              <p:embed/>
            </p:oleObj>
          </a:graphicData>
        </a:graphic>
      </p:graphicFrame>
      <p:sp>
        <p:nvSpPr>
          <p:cNvPr id="8207" name="Text Box 10"/>
          <p:cNvSpPr txBox="1">
            <a:spLocks noChangeArrowheads="1"/>
          </p:cNvSpPr>
          <p:nvPr/>
        </p:nvSpPr>
        <p:spPr bwMode="auto">
          <a:xfrm>
            <a:off x="6310313" y="1184275"/>
            <a:ext cx="20605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(Q, V in phase)</a:t>
            </a:r>
          </a:p>
        </p:txBody>
      </p:sp>
      <p:sp>
        <p:nvSpPr>
          <p:cNvPr id="8208" name="AutoShape 11"/>
          <p:cNvSpPr>
            <a:spLocks noChangeArrowheads="1"/>
          </p:cNvSpPr>
          <p:nvPr/>
        </p:nvSpPr>
        <p:spPr bwMode="auto">
          <a:xfrm>
            <a:off x="2362200" y="19812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4076700" y="33289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1143000" y="4191000"/>
          <a:ext cx="1752600" cy="354013"/>
        </p:xfrm>
        <a:graphic>
          <a:graphicData uri="http://schemas.openxmlformats.org/presentationml/2006/ole">
            <p:oleObj spid="_x0000_s71684" r:id="rId6" imgW="1052640" imgH="183600" progId="Equation.3">
              <p:embed/>
            </p:oleObj>
          </a:graphicData>
        </a:graphic>
      </p:graphicFrame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4057650" y="28956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7" name="Object 15"/>
          <p:cNvGraphicFramePr>
            <a:graphicFrameLocks noChangeAspect="1"/>
          </p:cNvGraphicFramePr>
          <p:nvPr/>
        </p:nvGraphicFramePr>
        <p:xfrm>
          <a:off x="3676650" y="3810000"/>
          <a:ext cx="2173288" cy="422275"/>
        </p:xfrm>
        <a:graphic>
          <a:graphicData uri="http://schemas.openxmlformats.org/presentationml/2006/ole">
            <p:oleObj spid="_x0000_s71685" r:id="rId7" imgW="1312920" imgH="204840" progId="Equation.3">
              <p:embed/>
            </p:oleObj>
          </a:graphicData>
        </a:graphic>
      </p:graphicFrame>
      <p:sp>
        <p:nvSpPr>
          <p:cNvPr id="8211" name="Text Box 16"/>
          <p:cNvSpPr txBox="1">
            <a:spLocks noChangeArrowheads="1"/>
          </p:cNvSpPr>
          <p:nvPr/>
        </p:nvSpPr>
        <p:spPr bwMode="auto">
          <a:xfrm>
            <a:off x="5868988" y="2819400"/>
            <a:ext cx="28940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I=GV in phase with V</a:t>
            </a:r>
          </a:p>
        </p:txBody>
      </p:sp>
      <p:sp>
        <p:nvSpPr>
          <p:cNvPr id="8212" name="Text Box 17"/>
          <p:cNvSpPr txBox="1">
            <a:spLocks noChangeArrowheads="1"/>
          </p:cNvSpPr>
          <p:nvPr/>
        </p:nvSpPr>
        <p:spPr bwMode="auto">
          <a:xfrm>
            <a:off x="169863" y="3505200"/>
            <a:ext cx="3141662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Conductance G=</a:t>
            </a:r>
            <a:r>
              <a:rPr lang="el-GR">
                <a:solidFill>
                  <a:srgbClr val="000000"/>
                </a:solidFill>
              </a:rPr>
              <a:t>σ</a:t>
            </a:r>
            <a:r>
              <a:rPr lang="en-US" baseline="-25000">
                <a:solidFill>
                  <a:srgbClr val="000000"/>
                </a:solidFill>
              </a:rPr>
              <a:t>DC</a:t>
            </a:r>
            <a:r>
              <a:rPr lang="el-GR">
                <a:solidFill>
                  <a:srgbClr val="000000"/>
                </a:solidFill>
              </a:rPr>
              <a:t>Α/</a:t>
            </a:r>
            <a:r>
              <a:rPr 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8213" name="AutoShape 18"/>
          <p:cNvSpPr>
            <a:spLocks/>
          </p:cNvSpPr>
          <p:nvPr/>
        </p:nvSpPr>
        <p:spPr bwMode="auto">
          <a:xfrm>
            <a:off x="3276600" y="3657600"/>
            <a:ext cx="152400" cy="13716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AutoShape 19"/>
          <p:cNvSpPr>
            <a:spLocks noChangeArrowheads="1"/>
          </p:cNvSpPr>
          <p:nvPr/>
        </p:nvSpPr>
        <p:spPr bwMode="auto">
          <a:xfrm rot="1680000">
            <a:off x="5106988" y="2895600"/>
            <a:ext cx="838200" cy="381000"/>
          </a:xfrm>
          <a:prstGeom prst="curvedUp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8" name="Object 20"/>
          <p:cNvGraphicFramePr>
            <a:graphicFrameLocks noChangeAspect="1"/>
          </p:cNvGraphicFramePr>
          <p:nvPr/>
        </p:nvGraphicFramePr>
        <p:xfrm>
          <a:off x="4038600" y="4572000"/>
          <a:ext cx="1636713" cy="422275"/>
        </p:xfrm>
        <a:graphic>
          <a:graphicData uri="http://schemas.openxmlformats.org/presentationml/2006/ole">
            <p:oleObj spid="_x0000_s71686" r:id="rId8" imgW="1047600" imgH="204840" progId="Equation.3">
              <p:embed/>
            </p:oleObj>
          </a:graphicData>
        </a:graphic>
      </p:graphicFrame>
      <p:sp>
        <p:nvSpPr>
          <p:cNvPr id="8215" name="Text Box 21"/>
          <p:cNvSpPr txBox="1">
            <a:spLocks noChangeArrowheads="1"/>
          </p:cNvSpPr>
          <p:nvPr/>
        </p:nvSpPr>
        <p:spPr bwMode="auto">
          <a:xfrm>
            <a:off x="3810000" y="4876800"/>
            <a:ext cx="18653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</a:rPr>
              <a:t> ε*(ω)=ε’-</a:t>
            </a:r>
            <a:r>
              <a:rPr lang="en-US">
                <a:solidFill>
                  <a:srgbClr val="000000"/>
                </a:solidFill>
              </a:rPr>
              <a:t>j</a:t>
            </a:r>
            <a:r>
              <a:rPr lang="el-GR">
                <a:solidFill>
                  <a:srgbClr val="000000"/>
                </a:solidFill>
              </a:rPr>
              <a:t>ε</a:t>
            </a:r>
            <a:r>
              <a:rPr lang="en-US">
                <a:solidFill>
                  <a:srgbClr val="000000"/>
                </a:solidFill>
              </a:rPr>
              <a:t>’’</a:t>
            </a:r>
          </a:p>
        </p:txBody>
      </p:sp>
      <p:sp>
        <p:nvSpPr>
          <p:cNvPr id="8216" name="AutoShape 22"/>
          <p:cNvSpPr>
            <a:spLocks noChangeArrowheads="1"/>
          </p:cNvSpPr>
          <p:nvPr/>
        </p:nvSpPr>
        <p:spPr bwMode="auto">
          <a:xfrm>
            <a:off x="4419600" y="4267200"/>
            <a:ext cx="914400" cy="304800"/>
          </a:xfrm>
          <a:prstGeom prst="upDownArrow">
            <a:avLst>
              <a:gd name="adj1" fmla="val 50000"/>
              <a:gd name="adj2" fmla="val 19907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23"/>
          <p:cNvSpPr>
            <a:spLocks/>
          </p:cNvSpPr>
          <p:nvPr/>
        </p:nvSpPr>
        <p:spPr bwMode="auto">
          <a:xfrm>
            <a:off x="5943600" y="3810000"/>
            <a:ext cx="457200" cy="1600200"/>
          </a:xfrm>
          <a:prstGeom prst="rightBrace">
            <a:avLst>
              <a:gd name="adj1" fmla="val 29167"/>
              <a:gd name="adj2" fmla="val 50000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9" name="Object 24"/>
          <p:cNvGraphicFramePr>
            <a:graphicFrameLocks noChangeAspect="1"/>
          </p:cNvGraphicFramePr>
          <p:nvPr/>
        </p:nvGraphicFramePr>
        <p:xfrm>
          <a:off x="6934200" y="4259263"/>
          <a:ext cx="1371600" cy="752475"/>
        </p:xfrm>
        <a:graphic>
          <a:graphicData uri="http://schemas.openxmlformats.org/presentationml/2006/ole">
            <p:oleObj spid="_x0000_s71687" r:id="rId9" imgW="885240" imgH="426240" progId="Equation.3">
              <p:embed/>
            </p:oleObj>
          </a:graphicData>
        </a:graphic>
      </p:graphicFrame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1654175" y="5832475"/>
            <a:ext cx="54562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Straight line with slope –1 in a log-log plot</a:t>
            </a:r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6629400" y="4878388"/>
            <a:ext cx="685800" cy="914400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95400" y="52578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endParaRPr lang="en-US" dirty="0"/>
          </a:p>
        </p:txBody>
      </p: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1524000" y="4572000"/>
            <a:ext cx="155457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C=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n-US" baseline="-25000" dirty="0" smtClean="0">
                <a:solidFill>
                  <a:srgbClr val="000000"/>
                </a:solidFill>
              </a:rPr>
              <a:t>o</a:t>
            </a:r>
            <a:r>
              <a:rPr lang="el-GR" dirty="0" smtClean="0">
                <a:solidFill>
                  <a:srgbClr val="000000"/>
                </a:solidFill>
              </a:rPr>
              <a:t> ε Α/</a:t>
            </a:r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1785938" y="5580063"/>
          <a:ext cx="2600325" cy="355600"/>
        </p:xfrm>
        <a:graphic>
          <a:graphicData uri="http://schemas.openxmlformats.org/presentationml/2006/ole">
            <p:oleObj spid="_x0000_s72706" r:id="rId4" imgW="1654920" imgH="183600" progId="Equation.3">
              <p:embed/>
            </p:oleObj>
          </a:graphicData>
        </a:graphic>
      </p:graphicFrame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1905000" y="5046663"/>
          <a:ext cx="2362200" cy="363537"/>
        </p:xfrm>
        <a:graphic>
          <a:graphicData uri="http://schemas.openxmlformats.org/presentationml/2006/ole">
            <p:oleObj spid="_x0000_s72707" r:id="rId5" imgW="1509120" imgH="204840" progId="Equation.3">
              <p:embed/>
            </p:oleObj>
          </a:graphicData>
        </a:graphic>
      </p:graphicFrame>
      <p:sp>
        <p:nvSpPr>
          <p:cNvPr id="9223" name="AutoShape 3"/>
          <p:cNvSpPr>
            <a:spLocks/>
          </p:cNvSpPr>
          <p:nvPr/>
        </p:nvSpPr>
        <p:spPr bwMode="auto">
          <a:xfrm>
            <a:off x="4495800" y="5046663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181600" y="4997450"/>
          <a:ext cx="2438400" cy="384175"/>
        </p:xfrm>
        <a:graphic>
          <a:graphicData uri="http://schemas.openxmlformats.org/presentationml/2006/ole">
            <p:oleObj spid="_x0000_s72708" r:id="rId6" imgW="1584720" imgH="20484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257800" y="5503863"/>
          <a:ext cx="2551113" cy="417512"/>
        </p:xfrm>
        <a:graphic>
          <a:graphicData uri="http://schemas.openxmlformats.org/presentationml/2006/ole">
            <p:oleObj spid="_x0000_s72709" r:id="rId7" imgW="1595520" imgH="204840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0" y="1600200"/>
          <a:ext cx="3838575" cy="852488"/>
        </p:xfrm>
        <a:graphic>
          <a:graphicData uri="http://schemas.openxmlformats.org/presentationml/2006/ole">
            <p:oleObj spid="_x0000_s72710" r:id="rId8" imgW="2010240" imgH="426240" progId="Equation.3">
              <p:embed/>
            </p:oleObj>
          </a:graphicData>
        </a:graphic>
      </p:graphicFrame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1371600" y="304800"/>
            <a:ext cx="8382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0"/>
            <a:ext cx="4572000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788025" y="4114800"/>
            <a:ext cx="3152775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500" b="1" i="1">
                <a:solidFill>
                  <a:srgbClr val="000000"/>
                </a:solidFill>
              </a:rPr>
              <a:t>A.N.Papathanassiou et al APL (2013)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"/>
          <p:cNvSpPr txBox="1">
            <a:spLocks noChangeArrowheads="1"/>
          </p:cNvSpPr>
          <p:nvPr/>
        </p:nvSpPr>
        <p:spPr bwMode="auto">
          <a:xfrm>
            <a:off x="982663" y="228600"/>
            <a:ext cx="71167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Localizec electric charge flow in disordered material: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‘free’ charges in non-polar dielectrics</a:t>
            </a:r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830263" y="1066800"/>
            <a:ext cx="757872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>
                <a:solidFill>
                  <a:srgbClr val="000000"/>
                </a:solidFill>
              </a:rPr>
              <a:t>A.N. Papathanassiou, I. Sakellis and J. Grammatikakis</a:t>
            </a:r>
            <a:br>
              <a:rPr lang="el-GR" sz="1800">
                <a:solidFill>
                  <a:srgbClr val="000000"/>
                </a:solidFill>
              </a:rPr>
            </a:br>
            <a:r>
              <a:rPr lang="el-GR" sz="1800" i="1">
                <a:solidFill>
                  <a:srgbClr val="000000"/>
                </a:solidFill>
              </a:rPr>
              <a:t> Universal frequency-dependent ac conductivity of conducting polymer networks</a:t>
            </a:r>
            <a:br>
              <a:rPr lang="el-GR" sz="1800" i="1">
                <a:solidFill>
                  <a:srgbClr val="000000"/>
                </a:solidFill>
              </a:rPr>
            </a:br>
            <a:r>
              <a:rPr lang="el-GR" sz="1800">
                <a:solidFill>
                  <a:srgbClr val="000000"/>
                </a:solidFill>
              </a:rPr>
              <a:t>Appl. Phys. Lett. 91, 122911 (2007) 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228600" y="2555875"/>
            <a:ext cx="2438400" cy="18288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4"/>
          <p:cNvSpPr>
            <a:spLocks noChangeArrowheads="1"/>
          </p:cNvSpPr>
          <p:nvPr/>
        </p:nvSpPr>
        <p:spPr bwMode="auto">
          <a:xfrm>
            <a:off x="244475" y="3109913"/>
            <a:ext cx="1892300" cy="1141412"/>
          </a:xfrm>
          <a:custGeom>
            <a:avLst/>
            <a:gdLst>
              <a:gd name="T0" fmla="*/ 2147483647 w 761"/>
              <a:gd name="T1" fmla="*/ 2147483647 h 501"/>
              <a:gd name="T2" fmla="*/ 2147483647 w 761"/>
              <a:gd name="T3" fmla="*/ 2147483647 h 501"/>
              <a:gd name="T4" fmla="*/ 2147483647 w 761"/>
              <a:gd name="T5" fmla="*/ 0 h 501"/>
              <a:gd name="T6" fmla="*/ 2147483647 w 761"/>
              <a:gd name="T7" fmla="*/ 2147483647 h 501"/>
              <a:gd name="T8" fmla="*/ 2147483647 w 761"/>
              <a:gd name="T9" fmla="*/ 2147483647 h 501"/>
              <a:gd name="T10" fmla="*/ 2147483647 w 761"/>
              <a:gd name="T11" fmla="*/ 2147483647 h 501"/>
              <a:gd name="T12" fmla="*/ 2147483647 w 761"/>
              <a:gd name="T13" fmla="*/ 2147483647 h 501"/>
              <a:gd name="T14" fmla="*/ 2147483647 w 761"/>
              <a:gd name="T15" fmla="*/ 2147483647 h 501"/>
              <a:gd name="T16" fmla="*/ 2147483647 w 761"/>
              <a:gd name="T17" fmla="*/ 2147483647 h 501"/>
              <a:gd name="T18" fmla="*/ 2147483647 w 761"/>
              <a:gd name="T19" fmla="*/ 2147483647 h 501"/>
              <a:gd name="T20" fmla="*/ 2147483647 w 761"/>
              <a:gd name="T21" fmla="*/ 2147483647 h 501"/>
              <a:gd name="T22" fmla="*/ 2147483647 w 761"/>
              <a:gd name="T23" fmla="*/ 2147483647 h 501"/>
              <a:gd name="T24" fmla="*/ 2147483647 w 761"/>
              <a:gd name="T25" fmla="*/ 2147483647 h 501"/>
              <a:gd name="T26" fmla="*/ 2147483647 w 761"/>
              <a:gd name="T27" fmla="*/ 2147483647 h 501"/>
              <a:gd name="T28" fmla="*/ 2147483647 w 761"/>
              <a:gd name="T29" fmla="*/ 2147483647 h 501"/>
              <a:gd name="T30" fmla="*/ 2147483647 w 761"/>
              <a:gd name="T31" fmla="*/ 2147483647 h 501"/>
              <a:gd name="T32" fmla="*/ 2147483647 w 761"/>
              <a:gd name="T33" fmla="*/ 2147483647 h 501"/>
              <a:gd name="T34" fmla="*/ 2147483647 w 761"/>
              <a:gd name="T35" fmla="*/ 2147483647 h 501"/>
              <a:gd name="T36" fmla="*/ 2147483647 w 761"/>
              <a:gd name="T37" fmla="*/ 2147483647 h 501"/>
              <a:gd name="T38" fmla="*/ 2147483647 w 761"/>
              <a:gd name="T39" fmla="*/ 2147483647 h 501"/>
              <a:gd name="T40" fmla="*/ 2147483647 w 761"/>
              <a:gd name="T41" fmla="*/ 2147483647 h 501"/>
              <a:gd name="T42" fmla="*/ 2147483647 w 761"/>
              <a:gd name="T43" fmla="*/ 2147483647 h 501"/>
              <a:gd name="T44" fmla="*/ 2147483647 w 761"/>
              <a:gd name="T45" fmla="*/ 2147483647 h 501"/>
              <a:gd name="T46" fmla="*/ 2147483647 w 761"/>
              <a:gd name="T47" fmla="*/ 2147483647 h 501"/>
              <a:gd name="T48" fmla="*/ 2147483647 w 761"/>
              <a:gd name="T49" fmla="*/ 2147483647 h 501"/>
              <a:gd name="T50" fmla="*/ 2147483647 w 761"/>
              <a:gd name="T51" fmla="*/ 2147483647 h 501"/>
              <a:gd name="T52" fmla="*/ 2147483647 w 761"/>
              <a:gd name="T53" fmla="*/ 2147483647 h 50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61"/>
              <a:gd name="T82" fmla="*/ 0 h 501"/>
              <a:gd name="T83" fmla="*/ 761 w 761"/>
              <a:gd name="T84" fmla="*/ 501 h 50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61" h="501">
                <a:moveTo>
                  <a:pt x="1" y="132"/>
                </a:moveTo>
                <a:cubicBezTo>
                  <a:pt x="6" y="93"/>
                  <a:pt x="0" y="44"/>
                  <a:pt x="40" y="23"/>
                </a:cubicBezTo>
                <a:cubicBezTo>
                  <a:pt x="69" y="8"/>
                  <a:pt x="134" y="0"/>
                  <a:pt x="134" y="0"/>
                </a:cubicBezTo>
                <a:cubicBezTo>
                  <a:pt x="149" y="3"/>
                  <a:pt x="166" y="1"/>
                  <a:pt x="180" y="8"/>
                </a:cubicBezTo>
                <a:cubicBezTo>
                  <a:pt x="206" y="21"/>
                  <a:pt x="203" y="95"/>
                  <a:pt x="204" y="101"/>
                </a:cubicBezTo>
                <a:cubicBezTo>
                  <a:pt x="209" y="131"/>
                  <a:pt x="223" y="159"/>
                  <a:pt x="235" y="187"/>
                </a:cubicBezTo>
                <a:cubicBezTo>
                  <a:pt x="242" y="202"/>
                  <a:pt x="239" y="222"/>
                  <a:pt x="250" y="233"/>
                </a:cubicBezTo>
                <a:cubicBezTo>
                  <a:pt x="256" y="239"/>
                  <a:pt x="266" y="238"/>
                  <a:pt x="274" y="241"/>
                </a:cubicBezTo>
                <a:cubicBezTo>
                  <a:pt x="288" y="295"/>
                  <a:pt x="270" y="252"/>
                  <a:pt x="313" y="296"/>
                </a:cubicBezTo>
                <a:cubicBezTo>
                  <a:pt x="349" y="333"/>
                  <a:pt x="334" y="323"/>
                  <a:pt x="391" y="335"/>
                </a:cubicBezTo>
                <a:cubicBezTo>
                  <a:pt x="421" y="324"/>
                  <a:pt x="435" y="314"/>
                  <a:pt x="453" y="288"/>
                </a:cubicBezTo>
                <a:cubicBezTo>
                  <a:pt x="438" y="274"/>
                  <a:pt x="420" y="264"/>
                  <a:pt x="406" y="249"/>
                </a:cubicBezTo>
                <a:cubicBezTo>
                  <a:pt x="379" y="221"/>
                  <a:pt x="374" y="207"/>
                  <a:pt x="336" y="195"/>
                </a:cubicBezTo>
                <a:cubicBezTo>
                  <a:pt x="326" y="197"/>
                  <a:pt x="310" y="212"/>
                  <a:pt x="305" y="202"/>
                </a:cubicBezTo>
                <a:cubicBezTo>
                  <a:pt x="287" y="166"/>
                  <a:pt x="317" y="144"/>
                  <a:pt x="336" y="124"/>
                </a:cubicBezTo>
                <a:cubicBezTo>
                  <a:pt x="341" y="109"/>
                  <a:pt x="336" y="75"/>
                  <a:pt x="352" y="78"/>
                </a:cubicBezTo>
                <a:cubicBezTo>
                  <a:pt x="406" y="89"/>
                  <a:pt x="452" y="114"/>
                  <a:pt x="507" y="124"/>
                </a:cubicBezTo>
                <a:cubicBezTo>
                  <a:pt x="525" y="115"/>
                  <a:pt x="543" y="95"/>
                  <a:pt x="562" y="101"/>
                </a:cubicBezTo>
                <a:cubicBezTo>
                  <a:pt x="581" y="107"/>
                  <a:pt x="592" y="129"/>
                  <a:pt x="609" y="140"/>
                </a:cubicBezTo>
                <a:cubicBezTo>
                  <a:pt x="632" y="176"/>
                  <a:pt x="618" y="186"/>
                  <a:pt x="609" y="226"/>
                </a:cubicBezTo>
                <a:cubicBezTo>
                  <a:pt x="621" y="264"/>
                  <a:pt x="607" y="243"/>
                  <a:pt x="655" y="257"/>
                </a:cubicBezTo>
                <a:cubicBezTo>
                  <a:pt x="679" y="264"/>
                  <a:pt x="725" y="280"/>
                  <a:pt x="725" y="280"/>
                </a:cubicBezTo>
                <a:cubicBezTo>
                  <a:pt x="659" y="326"/>
                  <a:pt x="761" y="261"/>
                  <a:pt x="593" y="303"/>
                </a:cubicBezTo>
                <a:cubicBezTo>
                  <a:pt x="575" y="308"/>
                  <a:pt x="546" y="335"/>
                  <a:pt x="546" y="335"/>
                </a:cubicBezTo>
                <a:cubicBezTo>
                  <a:pt x="527" y="364"/>
                  <a:pt x="484" y="420"/>
                  <a:pt x="484" y="420"/>
                </a:cubicBezTo>
                <a:cubicBezTo>
                  <a:pt x="481" y="428"/>
                  <a:pt x="476" y="436"/>
                  <a:pt x="476" y="444"/>
                </a:cubicBezTo>
                <a:cubicBezTo>
                  <a:pt x="476" y="501"/>
                  <a:pt x="503" y="498"/>
                  <a:pt x="476" y="49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5"/>
          <p:cNvSpPr>
            <a:spLocks noChangeArrowheads="1"/>
          </p:cNvSpPr>
          <p:nvPr/>
        </p:nvSpPr>
        <p:spPr bwMode="auto">
          <a:xfrm>
            <a:off x="1708150" y="2860675"/>
            <a:ext cx="958850" cy="1362075"/>
          </a:xfrm>
          <a:custGeom>
            <a:avLst/>
            <a:gdLst>
              <a:gd name="T0" fmla="*/ 2147483647 w 282"/>
              <a:gd name="T1" fmla="*/ 2147483647 h 593"/>
              <a:gd name="T2" fmla="*/ 2147483647 w 282"/>
              <a:gd name="T3" fmla="*/ 2147483647 h 593"/>
              <a:gd name="T4" fmla="*/ 2147483647 w 282"/>
              <a:gd name="T5" fmla="*/ 2147483647 h 593"/>
              <a:gd name="T6" fmla="*/ 2147483647 w 282"/>
              <a:gd name="T7" fmla="*/ 2147483647 h 593"/>
              <a:gd name="T8" fmla="*/ 2147483647 w 282"/>
              <a:gd name="T9" fmla="*/ 2147483647 h 593"/>
              <a:gd name="T10" fmla="*/ 2147483647 w 282"/>
              <a:gd name="T11" fmla="*/ 2147483647 h 593"/>
              <a:gd name="T12" fmla="*/ 2147483647 w 282"/>
              <a:gd name="T13" fmla="*/ 2147483647 h 593"/>
              <a:gd name="T14" fmla="*/ 2147483647 w 282"/>
              <a:gd name="T15" fmla="*/ 2147483647 h 593"/>
              <a:gd name="T16" fmla="*/ 2147483647 w 282"/>
              <a:gd name="T17" fmla="*/ 2147483647 h 593"/>
              <a:gd name="T18" fmla="*/ 2147483647 w 282"/>
              <a:gd name="T19" fmla="*/ 2147483647 h 593"/>
              <a:gd name="T20" fmla="*/ 2147483647 w 282"/>
              <a:gd name="T21" fmla="*/ 2147483647 h 593"/>
              <a:gd name="T22" fmla="*/ 2147483647 w 282"/>
              <a:gd name="T23" fmla="*/ 2147483647 h 593"/>
              <a:gd name="T24" fmla="*/ 2147483647 w 282"/>
              <a:gd name="T25" fmla="*/ 2147483647 h 593"/>
              <a:gd name="T26" fmla="*/ 2147483647 w 282"/>
              <a:gd name="T27" fmla="*/ 2147483647 h 593"/>
              <a:gd name="T28" fmla="*/ 2147483647 w 282"/>
              <a:gd name="T29" fmla="*/ 2147483647 h 593"/>
              <a:gd name="T30" fmla="*/ 2147483647 w 282"/>
              <a:gd name="T31" fmla="*/ 2147483647 h 593"/>
              <a:gd name="T32" fmla="*/ 2147483647 w 282"/>
              <a:gd name="T33" fmla="*/ 2147483647 h 5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2"/>
              <a:gd name="T52" fmla="*/ 0 h 593"/>
              <a:gd name="T53" fmla="*/ 282 w 282"/>
              <a:gd name="T54" fmla="*/ 593 h 59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2" h="593">
                <a:moveTo>
                  <a:pt x="282" y="17"/>
                </a:moveTo>
                <a:cubicBezTo>
                  <a:pt x="198" y="0"/>
                  <a:pt x="126" y="3"/>
                  <a:pt x="40" y="9"/>
                </a:cubicBezTo>
                <a:cubicBezTo>
                  <a:pt x="4" y="45"/>
                  <a:pt x="0" y="100"/>
                  <a:pt x="48" y="133"/>
                </a:cubicBezTo>
                <a:cubicBezTo>
                  <a:pt x="85" y="158"/>
                  <a:pt x="136" y="146"/>
                  <a:pt x="180" y="149"/>
                </a:cubicBezTo>
                <a:cubicBezTo>
                  <a:pt x="223" y="176"/>
                  <a:pt x="197" y="157"/>
                  <a:pt x="250" y="211"/>
                </a:cubicBezTo>
                <a:cubicBezTo>
                  <a:pt x="256" y="217"/>
                  <a:pt x="235" y="206"/>
                  <a:pt x="227" y="203"/>
                </a:cubicBezTo>
                <a:cubicBezTo>
                  <a:pt x="217" y="206"/>
                  <a:pt x="204" y="204"/>
                  <a:pt x="196" y="211"/>
                </a:cubicBezTo>
                <a:cubicBezTo>
                  <a:pt x="174" y="229"/>
                  <a:pt x="176" y="268"/>
                  <a:pt x="188" y="289"/>
                </a:cubicBezTo>
                <a:cubicBezTo>
                  <a:pt x="192" y="296"/>
                  <a:pt x="204" y="294"/>
                  <a:pt x="212" y="297"/>
                </a:cubicBezTo>
                <a:cubicBezTo>
                  <a:pt x="217" y="305"/>
                  <a:pt x="223" y="312"/>
                  <a:pt x="227" y="320"/>
                </a:cubicBezTo>
                <a:cubicBezTo>
                  <a:pt x="234" y="335"/>
                  <a:pt x="243" y="367"/>
                  <a:pt x="243" y="367"/>
                </a:cubicBezTo>
                <a:cubicBezTo>
                  <a:pt x="237" y="458"/>
                  <a:pt x="238" y="483"/>
                  <a:pt x="219" y="554"/>
                </a:cubicBezTo>
                <a:cubicBezTo>
                  <a:pt x="216" y="564"/>
                  <a:pt x="219" y="577"/>
                  <a:pt x="212" y="585"/>
                </a:cubicBezTo>
                <a:cubicBezTo>
                  <a:pt x="207" y="592"/>
                  <a:pt x="196" y="590"/>
                  <a:pt x="188" y="593"/>
                </a:cubicBezTo>
                <a:cubicBezTo>
                  <a:pt x="119" y="583"/>
                  <a:pt x="150" y="591"/>
                  <a:pt x="87" y="569"/>
                </a:cubicBezTo>
                <a:cubicBezTo>
                  <a:pt x="79" y="566"/>
                  <a:pt x="64" y="561"/>
                  <a:pt x="64" y="561"/>
                </a:cubicBezTo>
                <a:cubicBezTo>
                  <a:pt x="61" y="569"/>
                  <a:pt x="56" y="585"/>
                  <a:pt x="56" y="585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6"/>
          <p:cNvSpPr>
            <a:spLocks noChangeArrowheads="1"/>
          </p:cNvSpPr>
          <p:nvPr/>
        </p:nvSpPr>
        <p:spPr bwMode="auto">
          <a:xfrm>
            <a:off x="854075" y="3562350"/>
            <a:ext cx="995363" cy="831850"/>
          </a:xfrm>
          <a:custGeom>
            <a:avLst/>
            <a:gdLst>
              <a:gd name="T0" fmla="*/ 2147483647 w 400"/>
              <a:gd name="T1" fmla="*/ 2147483647 h 365"/>
              <a:gd name="T2" fmla="*/ 2147483647 w 400"/>
              <a:gd name="T3" fmla="*/ 2147483647 h 365"/>
              <a:gd name="T4" fmla="*/ 2147483647 w 400"/>
              <a:gd name="T5" fmla="*/ 2147483647 h 365"/>
              <a:gd name="T6" fmla="*/ 0 w 400"/>
              <a:gd name="T7" fmla="*/ 2147483647 h 365"/>
              <a:gd name="T8" fmla="*/ 2147483647 w 400"/>
              <a:gd name="T9" fmla="*/ 2147483647 h 365"/>
              <a:gd name="T10" fmla="*/ 2147483647 w 400"/>
              <a:gd name="T11" fmla="*/ 2147483647 h 365"/>
              <a:gd name="T12" fmla="*/ 2147483647 w 400"/>
              <a:gd name="T13" fmla="*/ 2147483647 h 365"/>
              <a:gd name="T14" fmla="*/ 2147483647 w 400"/>
              <a:gd name="T15" fmla="*/ 2147483647 h 365"/>
              <a:gd name="T16" fmla="*/ 2147483647 w 400"/>
              <a:gd name="T17" fmla="*/ 2147483647 h 365"/>
              <a:gd name="T18" fmla="*/ 2147483647 w 400"/>
              <a:gd name="T19" fmla="*/ 0 h 365"/>
              <a:gd name="T20" fmla="*/ 2147483647 w 400"/>
              <a:gd name="T21" fmla="*/ 2147483647 h 365"/>
              <a:gd name="T22" fmla="*/ 2147483647 w 400"/>
              <a:gd name="T23" fmla="*/ 2147483647 h 365"/>
              <a:gd name="T24" fmla="*/ 2147483647 w 400"/>
              <a:gd name="T25" fmla="*/ 2147483647 h 365"/>
              <a:gd name="T26" fmla="*/ 2147483647 w 400"/>
              <a:gd name="T27" fmla="*/ 2147483647 h 365"/>
              <a:gd name="T28" fmla="*/ 2147483647 w 400"/>
              <a:gd name="T29" fmla="*/ 2147483647 h 3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0"/>
              <a:gd name="T46" fmla="*/ 0 h 365"/>
              <a:gd name="T47" fmla="*/ 400 w 400"/>
              <a:gd name="T48" fmla="*/ 365 h 3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0" h="365">
                <a:moveTo>
                  <a:pt x="32" y="365"/>
                </a:moveTo>
                <a:cubicBezTo>
                  <a:pt x="27" y="350"/>
                  <a:pt x="21" y="334"/>
                  <a:pt x="16" y="319"/>
                </a:cubicBezTo>
                <a:cubicBezTo>
                  <a:pt x="13" y="311"/>
                  <a:pt x="11" y="303"/>
                  <a:pt x="8" y="295"/>
                </a:cubicBezTo>
                <a:cubicBezTo>
                  <a:pt x="5" y="287"/>
                  <a:pt x="0" y="272"/>
                  <a:pt x="0" y="272"/>
                </a:cubicBezTo>
                <a:cubicBezTo>
                  <a:pt x="22" y="240"/>
                  <a:pt x="24" y="228"/>
                  <a:pt x="63" y="241"/>
                </a:cubicBezTo>
                <a:cubicBezTo>
                  <a:pt x="109" y="273"/>
                  <a:pt x="78" y="285"/>
                  <a:pt x="141" y="272"/>
                </a:cubicBezTo>
                <a:cubicBezTo>
                  <a:pt x="156" y="249"/>
                  <a:pt x="161" y="223"/>
                  <a:pt x="179" y="202"/>
                </a:cubicBezTo>
                <a:cubicBezTo>
                  <a:pt x="215" y="160"/>
                  <a:pt x="255" y="157"/>
                  <a:pt x="304" y="140"/>
                </a:cubicBezTo>
                <a:cubicBezTo>
                  <a:pt x="323" y="111"/>
                  <a:pt x="356" y="96"/>
                  <a:pt x="390" y="85"/>
                </a:cubicBezTo>
                <a:cubicBezTo>
                  <a:pt x="400" y="51"/>
                  <a:pt x="380" y="19"/>
                  <a:pt x="351" y="0"/>
                </a:cubicBezTo>
                <a:cubicBezTo>
                  <a:pt x="343" y="5"/>
                  <a:pt x="336" y="14"/>
                  <a:pt x="327" y="15"/>
                </a:cubicBezTo>
                <a:cubicBezTo>
                  <a:pt x="316" y="16"/>
                  <a:pt x="307" y="7"/>
                  <a:pt x="296" y="7"/>
                </a:cubicBezTo>
                <a:cubicBezTo>
                  <a:pt x="260" y="7"/>
                  <a:pt x="223" y="12"/>
                  <a:pt x="187" y="15"/>
                </a:cubicBezTo>
                <a:cubicBezTo>
                  <a:pt x="172" y="20"/>
                  <a:pt x="157" y="28"/>
                  <a:pt x="141" y="31"/>
                </a:cubicBezTo>
                <a:cubicBezTo>
                  <a:pt x="112" y="36"/>
                  <a:pt x="55" y="46"/>
                  <a:pt x="55" y="4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7"/>
          <p:cNvSpPr>
            <a:spLocks noChangeArrowheads="1"/>
          </p:cNvSpPr>
          <p:nvPr/>
        </p:nvSpPr>
        <p:spPr bwMode="auto">
          <a:xfrm>
            <a:off x="990600" y="3119438"/>
            <a:ext cx="1054100" cy="655637"/>
          </a:xfrm>
          <a:custGeom>
            <a:avLst/>
            <a:gdLst>
              <a:gd name="T0" fmla="*/ 0 w 424"/>
              <a:gd name="T1" fmla="*/ 0 h 288"/>
              <a:gd name="T2" fmla="*/ 2147483647 w 424"/>
              <a:gd name="T3" fmla="*/ 2147483647 h 288"/>
              <a:gd name="T4" fmla="*/ 2147483647 w 424"/>
              <a:gd name="T5" fmla="*/ 2147483647 h 288"/>
              <a:gd name="T6" fmla="*/ 2147483647 w 424"/>
              <a:gd name="T7" fmla="*/ 2147483647 h 288"/>
              <a:gd name="T8" fmla="*/ 2147483647 w 424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288"/>
              <a:gd name="T17" fmla="*/ 424 w 42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288">
                <a:moveTo>
                  <a:pt x="0" y="0"/>
                </a:moveTo>
                <a:cubicBezTo>
                  <a:pt x="60" y="36"/>
                  <a:pt x="120" y="72"/>
                  <a:pt x="144" y="96"/>
                </a:cubicBezTo>
                <a:cubicBezTo>
                  <a:pt x="168" y="120"/>
                  <a:pt x="104" y="128"/>
                  <a:pt x="144" y="144"/>
                </a:cubicBezTo>
                <a:cubicBezTo>
                  <a:pt x="184" y="160"/>
                  <a:pt x="344" y="168"/>
                  <a:pt x="384" y="192"/>
                </a:cubicBezTo>
                <a:cubicBezTo>
                  <a:pt x="424" y="216"/>
                  <a:pt x="400" y="264"/>
                  <a:pt x="384" y="28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utoShape 8"/>
          <p:cNvSpPr>
            <a:spLocks noChangeArrowheads="1"/>
          </p:cNvSpPr>
          <p:nvPr/>
        </p:nvSpPr>
        <p:spPr bwMode="auto">
          <a:xfrm>
            <a:off x="1317625" y="2724150"/>
            <a:ext cx="1412875" cy="1203325"/>
          </a:xfrm>
          <a:custGeom>
            <a:avLst/>
            <a:gdLst>
              <a:gd name="T0" fmla="*/ 0 w 568"/>
              <a:gd name="T1" fmla="*/ 0 h 528"/>
              <a:gd name="T2" fmla="*/ 2147483647 w 568"/>
              <a:gd name="T3" fmla="*/ 2147483647 h 528"/>
              <a:gd name="T4" fmla="*/ 2147483647 w 568"/>
              <a:gd name="T5" fmla="*/ 2147483647 h 528"/>
              <a:gd name="T6" fmla="*/ 2147483647 w 568"/>
              <a:gd name="T7" fmla="*/ 2147483647 h 528"/>
              <a:gd name="T8" fmla="*/ 2147483647 w 568"/>
              <a:gd name="T9" fmla="*/ 2147483647 h 528"/>
              <a:gd name="T10" fmla="*/ 2147483647 w 568"/>
              <a:gd name="T11" fmla="*/ 2147483647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8"/>
              <a:gd name="T19" fmla="*/ 0 h 528"/>
              <a:gd name="T20" fmla="*/ 568 w 568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8" h="528">
                <a:moveTo>
                  <a:pt x="0" y="0"/>
                </a:moveTo>
                <a:cubicBezTo>
                  <a:pt x="88" y="12"/>
                  <a:pt x="176" y="24"/>
                  <a:pt x="192" y="48"/>
                </a:cubicBezTo>
                <a:cubicBezTo>
                  <a:pt x="208" y="72"/>
                  <a:pt x="96" y="96"/>
                  <a:pt x="96" y="144"/>
                </a:cubicBezTo>
                <a:cubicBezTo>
                  <a:pt x="96" y="192"/>
                  <a:pt x="120" y="288"/>
                  <a:pt x="192" y="336"/>
                </a:cubicBezTo>
                <a:cubicBezTo>
                  <a:pt x="264" y="384"/>
                  <a:pt x="488" y="400"/>
                  <a:pt x="528" y="432"/>
                </a:cubicBezTo>
                <a:cubicBezTo>
                  <a:pt x="568" y="464"/>
                  <a:pt x="448" y="512"/>
                  <a:pt x="432" y="52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utoShape 9"/>
          <p:cNvSpPr>
            <a:spLocks noChangeArrowheads="1"/>
          </p:cNvSpPr>
          <p:nvPr/>
        </p:nvSpPr>
        <p:spPr bwMode="auto">
          <a:xfrm>
            <a:off x="552450" y="2619375"/>
            <a:ext cx="584200" cy="371475"/>
          </a:xfrm>
          <a:custGeom>
            <a:avLst/>
            <a:gdLst>
              <a:gd name="T0" fmla="*/ 0 w 368"/>
              <a:gd name="T1" fmla="*/ 2147483647 h 234"/>
              <a:gd name="T2" fmla="*/ 2147483647 w 368"/>
              <a:gd name="T3" fmla="*/ 2147483647 h 234"/>
              <a:gd name="T4" fmla="*/ 2147483647 w 368"/>
              <a:gd name="T5" fmla="*/ 2147483647 h 234"/>
              <a:gd name="T6" fmla="*/ 2147483647 w 368"/>
              <a:gd name="T7" fmla="*/ 2147483647 h 234"/>
              <a:gd name="T8" fmla="*/ 2147483647 w 368"/>
              <a:gd name="T9" fmla="*/ 2147483647 h 234"/>
              <a:gd name="T10" fmla="*/ 2147483647 w 368"/>
              <a:gd name="T11" fmla="*/ 2147483647 h 234"/>
              <a:gd name="T12" fmla="*/ 2147483647 w 368"/>
              <a:gd name="T13" fmla="*/ 2147483647 h 234"/>
              <a:gd name="T14" fmla="*/ 2147483647 w 368"/>
              <a:gd name="T15" fmla="*/ 2147483647 h 234"/>
              <a:gd name="T16" fmla="*/ 2147483647 w 368"/>
              <a:gd name="T17" fmla="*/ 0 h 2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8"/>
              <a:gd name="T28" fmla="*/ 0 h 234"/>
              <a:gd name="T29" fmla="*/ 368 w 368"/>
              <a:gd name="T30" fmla="*/ 234 h 2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8" h="234">
                <a:moveTo>
                  <a:pt x="0" y="139"/>
                </a:moveTo>
                <a:cubicBezTo>
                  <a:pt x="20" y="141"/>
                  <a:pt x="41" y="143"/>
                  <a:pt x="61" y="146"/>
                </a:cubicBezTo>
                <a:cubicBezTo>
                  <a:pt x="79" y="148"/>
                  <a:pt x="103" y="140"/>
                  <a:pt x="115" y="154"/>
                </a:cubicBezTo>
                <a:cubicBezTo>
                  <a:pt x="129" y="169"/>
                  <a:pt x="110" y="198"/>
                  <a:pt x="122" y="215"/>
                </a:cubicBezTo>
                <a:cubicBezTo>
                  <a:pt x="131" y="228"/>
                  <a:pt x="168" y="231"/>
                  <a:pt x="168" y="231"/>
                </a:cubicBezTo>
                <a:cubicBezTo>
                  <a:pt x="181" y="228"/>
                  <a:pt x="199" y="234"/>
                  <a:pt x="207" y="223"/>
                </a:cubicBezTo>
                <a:cubicBezTo>
                  <a:pt x="235" y="186"/>
                  <a:pt x="199" y="168"/>
                  <a:pt x="238" y="131"/>
                </a:cubicBezTo>
                <a:cubicBezTo>
                  <a:pt x="252" y="86"/>
                  <a:pt x="279" y="86"/>
                  <a:pt x="322" y="77"/>
                </a:cubicBezTo>
                <a:cubicBezTo>
                  <a:pt x="334" y="42"/>
                  <a:pt x="320" y="0"/>
                  <a:pt x="368" y="0"/>
                </a:cubicBezTo>
              </a:path>
            </a:pathLst>
          </a:custGeom>
          <a:noFill/>
          <a:ln w="3816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AutoShape 10"/>
          <p:cNvSpPr>
            <a:spLocks noChangeArrowheads="1"/>
          </p:cNvSpPr>
          <p:nvPr/>
        </p:nvSpPr>
        <p:spPr bwMode="auto">
          <a:xfrm>
            <a:off x="222250" y="3430588"/>
            <a:ext cx="2451100" cy="688975"/>
          </a:xfrm>
          <a:custGeom>
            <a:avLst/>
            <a:gdLst>
              <a:gd name="T0" fmla="*/ 0 w 1544"/>
              <a:gd name="T1" fmla="*/ 2147483647 h 434"/>
              <a:gd name="T2" fmla="*/ 2147483647 w 1544"/>
              <a:gd name="T3" fmla="*/ 2147483647 h 434"/>
              <a:gd name="T4" fmla="*/ 2147483647 w 1544"/>
              <a:gd name="T5" fmla="*/ 2147483647 h 434"/>
              <a:gd name="T6" fmla="*/ 2147483647 w 1544"/>
              <a:gd name="T7" fmla="*/ 2147483647 h 434"/>
              <a:gd name="T8" fmla="*/ 2147483647 w 1544"/>
              <a:gd name="T9" fmla="*/ 2147483647 h 434"/>
              <a:gd name="T10" fmla="*/ 2147483647 w 1544"/>
              <a:gd name="T11" fmla="*/ 2147483647 h 434"/>
              <a:gd name="T12" fmla="*/ 2147483647 w 1544"/>
              <a:gd name="T13" fmla="*/ 2147483647 h 434"/>
              <a:gd name="T14" fmla="*/ 2147483647 w 1544"/>
              <a:gd name="T15" fmla="*/ 2147483647 h 434"/>
              <a:gd name="T16" fmla="*/ 2147483647 w 1544"/>
              <a:gd name="T17" fmla="*/ 2147483647 h 434"/>
              <a:gd name="T18" fmla="*/ 2147483647 w 1544"/>
              <a:gd name="T19" fmla="*/ 2147483647 h 434"/>
              <a:gd name="T20" fmla="*/ 2147483647 w 1544"/>
              <a:gd name="T21" fmla="*/ 2147483647 h 434"/>
              <a:gd name="T22" fmla="*/ 2147483647 w 1544"/>
              <a:gd name="T23" fmla="*/ 2147483647 h 434"/>
              <a:gd name="T24" fmla="*/ 2147483647 w 1544"/>
              <a:gd name="T25" fmla="*/ 2147483647 h 434"/>
              <a:gd name="T26" fmla="*/ 2147483647 w 1544"/>
              <a:gd name="T27" fmla="*/ 2147483647 h 434"/>
              <a:gd name="T28" fmla="*/ 2147483647 w 1544"/>
              <a:gd name="T29" fmla="*/ 2147483647 h 434"/>
              <a:gd name="T30" fmla="*/ 2147483647 w 1544"/>
              <a:gd name="T31" fmla="*/ 2147483647 h 434"/>
              <a:gd name="T32" fmla="*/ 2147483647 w 1544"/>
              <a:gd name="T33" fmla="*/ 2147483647 h 434"/>
              <a:gd name="T34" fmla="*/ 2147483647 w 1544"/>
              <a:gd name="T35" fmla="*/ 2147483647 h 434"/>
              <a:gd name="T36" fmla="*/ 2147483647 w 1544"/>
              <a:gd name="T37" fmla="*/ 2147483647 h 434"/>
              <a:gd name="T38" fmla="*/ 2147483647 w 1544"/>
              <a:gd name="T39" fmla="*/ 2147483647 h 434"/>
              <a:gd name="T40" fmla="*/ 2147483647 w 1544"/>
              <a:gd name="T41" fmla="*/ 2147483647 h 434"/>
              <a:gd name="T42" fmla="*/ 2147483647 w 1544"/>
              <a:gd name="T43" fmla="*/ 2147483647 h 434"/>
              <a:gd name="T44" fmla="*/ 2147483647 w 1544"/>
              <a:gd name="T45" fmla="*/ 2147483647 h 434"/>
              <a:gd name="T46" fmla="*/ 2147483647 w 1544"/>
              <a:gd name="T47" fmla="*/ 2147483647 h 434"/>
              <a:gd name="T48" fmla="*/ 2147483647 w 1544"/>
              <a:gd name="T49" fmla="*/ 2147483647 h 434"/>
              <a:gd name="T50" fmla="*/ 2147483647 w 1544"/>
              <a:gd name="T51" fmla="*/ 2147483647 h 4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44"/>
              <a:gd name="T79" fmla="*/ 0 h 434"/>
              <a:gd name="T80" fmla="*/ 1544 w 1544"/>
              <a:gd name="T81" fmla="*/ 434 h 4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44" h="434">
                <a:moveTo>
                  <a:pt x="0" y="19"/>
                </a:moveTo>
                <a:cubicBezTo>
                  <a:pt x="62" y="0"/>
                  <a:pt x="34" y="67"/>
                  <a:pt x="69" y="96"/>
                </a:cubicBezTo>
                <a:cubicBezTo>
                  <a:pt x="105" y="125"/>
                  <a:pt x="161" y="108"/>
                  <a:pt x="208" y="111"/>
                </a:cubicBezTo>
                <a:cubicBezTo>
                  <a:pt x="216" y="145"/>
                  <a:pt x="212" y="161"/>
                  <a:pt x="246" y="173"/>
                </a:cubicBezTo>
                <a:cubicBezTo>
                  <a:pt x="255" y="166"/>
                  <a:pt x="284" y="148"/>
                  <a:pt x="292" y="134"/>
                </a:cubicBezTo>
                <a:cubicBezTo>
                  <a:pt x="296" y="127"/>
                  <a:pt x="294" y="117"/>
                  <a:pt x="300" y="111"/>
                </a:cubicBezTo>
                <a:cubicBezTo>
                  <a:pt x="313" y="98"/>
                  <a:pt x="346" y="81"/>
                  <a:pt x="346" y="81"/>
                </a:cubicBezTo>
                <a:cubicBezTo>
                  <a:pt x="355" y="51"/>
                  <a:pt x="366" y="44"/>
                  <a:pt x="392" y="27"/>
                </a:cubicBezTo>
                <a:cubicBezTo>
                  <a:pt x="446" y="36"/>
                  <a:pt x="466" y="44"/>
                  <a:pt x="484" y="96"/>
                </a:cubicBezTo>
                <a:cubicBezTo>
                  <a:pt x="487" y="114"/>
                  <a:pt x="485" y="133"/>
                  <a:pt x="492" y="150"/>
                </a:cubicBezTo>
                <a:cubicBezTo>
                  <a:pt x="496" y="158"/>
                  <a:pt x="508" y="159"/>
                  <a:pt x="515" y="165"/>
                </a:cubicBezTo>
                <a:cubicBezTo>
                  <a:pt x="535" y="181"/>
                  <a:pt x="558" y="193"/>
                  <a:pt x="576" y="211"/>
                </a:cubicBezTo>
                <a:cubicBezTo>
                  <a:pt x="610" y="245"/>
                  <a:pt x="626" y="259"/>
                  <a:pt x="668" y="280"/>
                </a:cubicBezTo>
                <a:cubicBezTo>
                  <a:pt x="711" y="273"/>
                  <a:pt x="733" y="265"/>
                  <a:pt x="768" y="242"/>
                </a:cubicBezTo>
                <a:cubicBezTo>
                  <a:pt x="839" y="254"/>
                  <a:pt x="810" y="254"/>
                  <a:pt x="830" y="196"/>
                </a:cubicBezTo>
                <a:cubicBezTo>
                  <a:pt x="838" y="123"/>
                  <a:pt x="837" y="114"/>
                  <a:pt x="906" y="96"/>
                </a:cubicBezTo>
                <a:cubicBezTo>
                  <a:pt x="928" y="33"/>
                  <a:pt x="988" y="71"/>
                  <a:pt x="1037" y="81"/>
                </a:cubicBezTo>
                <a:cubicBezTo>
                  <a:pt x="1052" y="124"/>
                  <a:pt x="1067" y="147"/>
                  <a:pt x="1098" y="181"/>
                </a:cubicBezTo>
                <a:cubicBezTo>
                  <a:pt x="1101" y="206"/>
                  <a:pt x="1097" y="233"/>
                  <a:pt x="1106" y="257"/>
                </a:cubicBezTo>
                <a:cubicBezTo>
                  <a:pt x="1109" y="265"/>
                  <a:pt x="1122" y="261"/>
                  <a:pt x="1129" y="265"/>
                </a:cubicBezTo>
                <a:cubicBezTo>
                  <a:pt x="1168" y="285"/>
                  <a:pt x="1191" y="289"/>
                  <a:pt x="1237" y="296"/>
                </a:cubicBezTo>
                <a:cubicBezTo>
                  <a:pt x="1299" y="315"/>
                  <a:pt x="1330" y="375"/>
                  <a:pt x="1390" y="396"/>
                </a:cubicBezTo>
                <a:cubicBezTo>
                  <a:pt x="1409" y="414"/>
                  <a:pt x="1427" y="418"/>
                  <a:pt x="1452" y="426"/>
                </a:cubicBezTo>
                <a:cubicBezTo>
                  <a:pt x="1470" y="399"/>
                  <a:pt x="1462" y="395"/>
                  <a:pt x="1498" y="411"/>
                </a:cubicBezTo>
                <a:cubicBezTo>
                  <a:pt x="1506" y="415"/>
                  <a:pt x="1513" y="422"/>
                  <a:pt x="1521" y="426"/>
                </a:cubicBezTo>
                <a:cubicBezTo>
                  <a:pt x="1528" y="430"/>
                  <a:pt x="1544" y="434"/>
                  <a:pt x="1544" y="434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1"/>
          <p:cNvSpPr>
            <a:spLocks noChangeArrowheads="1"/>
          </p:cNvSpPr>
          <p:nvPr/>
        </p:nvSpPr>
        <p:spPr bwMode="auto">
          <a:xfrm>
            <a:off x="247650" y="3686175"/>
            <a:ext cx="735013" cy="531813"/>
          </a:xfrm>
          <a:custGeom>
            <a:avLst/>
            <a:gdLst>
              <a:gd name="T0" fmla="*/ 0 w 463"/>
              <a:gd name="T1" fmla="*/ 2147483647 h 335"/>
              <a:gd name="T2" fmla="*/ 2147483647 w 463"/>
              <a:gd name="T3" fmla="*/ 2147483647 h 335"/>
              <a:gd name="T4" fmla="*/ 2147483647 w 463"/>
              <a:gd name="T5" fmla="*/ 2147483647 h 335"/>
              <a:gd name="T6" fmla="*/ 2147483647 w 463"/>
              <a:gd name="T7" fmla="*/ 2147483647 h 335"/>
              <a:gd name="T8" fmla="*/ 2147483647 w 463"/>
              <a:gd name="T9" fmla="*/ 2147483647 h 335"/>
              <a:gd name="T10" fmla="*/ 2147483647 w 463"/>
              <a:gd name="T11" fmla="*/ 2147483647 h 335"/>
              <a:gd name="T12" fmla="*/ 2147483647 w 463"/>
              <a:gd name="T13" fmla="*/ 2147483647 h 335"/>
              <a:gd name="T14" fmla="*/ 2147483647 w 463"/>
              <a:gd name="T15" fmla="*/ 2147483647 h 335"/>
              <a:gd name="T16" fmla="*/ 2147483647 w 463"/>
              <a:gd name="T17" fmla="*/ 2147483647 h 335"/>
              <a:gd name="T18" fmla="*/ 2147483647 w 463"/>
              <a:gd name="T19" fmla="*/ 2147483647 h 335"/>
              <a:gd name="T20" fmla="*/ 2147483647 w 463"/>
              <a:gd name="T21" fmla="*/ 2147483647 h 3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3"/>
              <a:gd name="T34" fmla="*/ 0 h 335"/>
              <a:gd name="T35" fmla="*/ 463 w 463"/>
              <a:gd name="T36" fmla="*/ 335 h 3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3" h="335">
                <a:moveTo>
                  <a:pt x="0" y="334"/>
                </a:moveTo>
                <a:cubicBezTo>
                  <a:pt x="10" y="332"/>
                  <a:pt x="23" y="335"/>
                  <a:pt x="30" y="327"/>
                </a:cubicBezTo>
                <a:cubicBezTo>
                  <a:pt x="41" y="315"/>
                  <a:pt x="46" y="281"/>
                  <a:pt x="46" y="281"/>
                </a:cubicBezTo>
                <a:cubicBezTo>
                  <a:pt x="46" y="278"/>
                  <a:pt x="59" y="99"/>
                  <a:pt x="61" y="96"/>
                </a:cubicBezTo>
                <a:cubicBezTo>
                  <a:pt x="64" y="91"/>
                  <a:pt x="114" y="109"/>
                  <a:pt x="122" y="112"/>
                </a:cubicBezTo>
                <a:cubicBezTo>
                  <a:pt x="153" y="109"/>
                  <a:pt x="192" y="125"/>
                  <a:pt x="215" y="104"/>
                </a:cubicBezTo>
                <a:cubicBezTo>
                  <a:pt x="236" y="85"/>
                  <a:pt x="199" y="36"/>
                  <a:pt x="222" y="20"/>
                </a:cubicBezTo>
                <a:cubicBezTo>
                  <a:pt x="252" y="0"/>
                  <a:pt x="294" y="25"/>
                  <a:pt x="330" y="27"/>
                </a:cubicBezTo>
                <a:cubicBezTo>
                  <a:pt x="358" y="56"/>
                  <a:pt x="339" y="39"/>
                  <a:pt x="391" y="73"/>
                </a:cubicBezTo>
                <a:cubicBezTo>
                  <a:pt x="397" y="77"/>
                  <a:pt x="400" y="87"/>
                  <a:pt x="407" y="89"/>
                </a:cubicBezTo>
                <a:cubicBezTo>
                  <a:pt x="463" y="108"/>
                  <a:pt x="460" y="77"/>
                  <a:pt x="460" y="104"/>
                </a:cubicBezTo>
              </a:path>
            </a:pathLst>
          </a:custGeom>
          <a:noFill/>
          <a:ln w="50760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2"/>
          <p:cNvSpPr>
            <a:spLocks noChangeArrowheads="1"/>
          </p:cNvSpPr>
          <p:nvPr/>
        </p:nvSpPr>
        <p:spPr bwMode="auto">
          <a:xfrm>
            <a:off x="7239000" y="2555875"/>
            <a:ext cx="12954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L</a:t>
            </a:r>
            <a:r>
              <a:rPr lang="en-US" baseline="-30000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000000"/>
                </a:solidFill>
              </a:rPr>
              <a:t>.=</a:t>
            </a:r>
            <a:r>
              <a:rPr lang="el-GR">
                <a:solidFill>
                  <a:srgbClr val="000000"/>
                </a:solidFill>
              </a:rPr>
              <a:t>υ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l-GR">
                <a:solidFill>
                  <a:srgbClr val="000000"/>
                </a:solidFill>
              </a:rPr>
              <a:t>ω</a:t>
            </a:r>
            <a:r>
              <a:rPr lang="en-US" baseline="-30000">
                <a:solidFill>
                  <a:srgbClr val="000000"/>
                </a:solidFill>
              </a:rPr>
              <a:t>c</a:t>
            </a:r>
            <a:r>
              <a:rPr lang="el-GR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3048000" y="2784475"/>
          <a:ext cx="3133725" cy="723900"/>
        </p:xfrm>
        <a:graphic>
          <a:graphicData uri="http://schemas.openxmlformats.org/presentationml/2006/ole">
            <p:oleObj spid="_x0000_s10242" r:id="rId4" imgW="1682640" imgH="354960" progId="Equation.3">
              <p:embed/>
            </p:oleObj>
          </a:graphicData>
        </a:graphic>
      </p:graphicFrame>
      <p:sp>
        <p:nvSpPr>
          <p:cNvPr id="10257" name="Rectangle 14"/>
          <p:cNvSpPr>
            <a:spLocks noChangeArrowheads="1"/>
          </p:cNvSpPr>
          <p:nvPr/>
        </p:nvSpPr>
        <p:spPr bwMode="auto">
          <a:xfrm>
            <a:off x="2362200" y="36576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3" name="Object 15"/>
          <p:cNvGraphicFramePr>
            <a:graphicFrameLocks noChangeAspect="1"/>
          </p:cNvGraphicFramePr>
          <p:nvPr/>
        </p:nvGraphicFramePr>
        <p:xfrm>
          <a:off x="381000" y="4613275"/>
          <a:ext cx="8077200" cy="862013"/>
        </p:xfrm>
        <a:graphic>
          <a:graphicData uri="http://schemas.openxmlformats.org/presentationml/2006/ole">
            <p:oleObj spid="_x0000_s10243" r:id="rId5" imgW="4393080" imgH="474840" progId="Equation.3">
              <p:embed/>
            </p:oleObj>
          </a:graphicData>
        </a:graphic>
      </p:graphicFrame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3729038" y="3851275"/>
            <a:ext cx="4041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Distribution in lengths  f(logL)</a:t>
            </a:r>
            <a:r>
              <a:rPr lang="el-GR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4252913" y="33099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4" name="Object 18"/>
          <p:cNvGraphicFramePr>
            <a:graphicFrameLocks noChangeAspect="1"/>
          </p:cNvGraphicFramePr>
          <p:nvPr/>
        </p:nvGraphicFramePr>
        <p:xfrm>
          <a:off x="7315200" y="3089275"/>
          <a:ext cx="1143000" cy="427038"/>
        </p:xfrm>
        <a:graphic>
          <a:graphicData uri="http://schemas.openxmlformats.org/presentationml/2006/ole">
            <p:oleObj spid="_x0000_s10244" r:id="rId6" imgW="613800" imgH="224640" progId="Equation.3">
              <p:embed/>
            </p:oleObj>
          </a:graphicData>
        </a:graphic>
      </p:graphicFrame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447675" y="5786438"/>
            <a:ext cx="8004175" cy="703262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u="sng">
                <a:solidFill>
                  <a:srgbClr val="000000"/>
                </a:solidFill>
              </a:rPr>
              <a:t>Generalization: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</a:rPr>
              <a:t>Chains </a:t>
            </a:r>
            <a:r>
              <a:rPr lang="en-US" sz="2000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2000" b="1">
                <a:solidFill>
                  <a:srgbClr val="000000"/>
                </a:solidFill>
              </a:rPr>
              <a:t> Pathways of various lengths accesible to transporting charges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3100388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267200" y="196850"/>
          <a:ext cx="4724400" cy="671513"/>
        </p:xfrm>
        <a:graphic>
          <a:graphicData uri="http://schemas.openxmlformats.org/presentationml/2006/ole">
            <p:oleObj spid="_x0000_s11266" r:id="rId4" imgW="3066480" imgH="375120" progId="Equation.3">
              <p:embed/>
            </p:oleObj>
          </a:graphicData>
        </a:graphic>
      </p:graphicFrame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74613" y="304800"/>
            <a:ext cx="3886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Normal distribution of log-L’s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2933700" y="31623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895600" y="1143000"/>
          <a:ext cx="5943600" cy="966788"/>
        </p:xfrm>
        <a:graphic>
          <a:graphicData uri="http://schemas.openxmlformats.org/presentationml/2006/ole">
            <p:oleObj spid="_x0000_s11267" r:id="rId5" imgW="3335760" imgH="498960" progId="Equation.3">
              <p:embed/>
            </p:oleObj>
          </a:graphicData>
        </a:graphic>
      </p:graphicFrame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992188" y="1295400"/>
            <a:ext cx="9667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</a:rPr>
              <a:t>υ</a:t>
            </a:r>
            <a:r>
              <a:rPr lang="en-US">
                <a:solidFill>
                  <a:srgbClr val="000000"/>
                </a:solidFill>
              </a:rPr>
              <a:t>=L</a:t>
            </a:r>
            <a:r>
              <a:rPr lang="el-GR">
                <a:solidFill>
                  <a:srgbClr val="000000"/>
                </a:solidFill>
              </a:rPr>
              <a:t>ω </a:t>
            </a:r>
          </a:p>
        </p:txBody>
      </p:sp>
      <p:sp>
        <p:nvSpPr>
          <p:cNvPr id="11273" name="AutoShape 7"/>
          <p:cNvSpPr>
            <a:spLocks noChangeArrowheads="1"/>
          </p:cNvSpPr>
          <p:nvPr/>
        </p:nvSpPr>
        <p:spPr bwMode="auto">
          <a:xfrm>
            <a:off x="838200" y="1143000"/>
            <a:ext cx="1371600" cy="838200"/>
          </a:xfrm>
          <a:prstGeom prst="rightArrow">
            <a:avLst>
              <a:gd name="adj1" fmla="val 50000"/>
              <a:gd name="adj2" fmla="val 40909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1150"/>
            <a:ext cx="5638800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138488" y="31623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4114800" y="2590800"/>
          <a:ext cx="5029200" cy="935038"/>
        </p:xfrm>
        <a:graphic>
          <a:graphicData uri="http://schemas.openxmlformats.org/presentationml/2006/ole">
            <p:oleObj spid="_x0000_s11268" r:id="rId7" imgW="3058200" imgH="49896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143000" y="1285875"/>
          <a:ext cx="2674938" cy="500063"/>
        </p:xfrm>
        <a:graphic>
          <a:graphicData uri="http://schemas.openxmlformats.org/presentationml/2006/ole">
            <p:oleObj spid="_x0000_s12290" r:id="rId4" imgW="1256400" imgH="183600" progId="Equation.3">
              <p:embed/>
            </p:oleObj>
          </a:graphicData>
        </a:graphic>
      </p:graphicFrame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5286375" y="785813"/>
          <a:ext cx="2530475" cy="642937"/>
        </p:xfrm>
        <a:graphic>
          <a:graphicData uri="http://schemas.openxmlformats.org/presentationml/2006/ole">
            <p:oleObj spid="_x0000_s12291" r:id="rId5" imgW="1932120" imgH="409320" progId="Equation.3">
              <p:embed/>
            </p:oleObj>
          </a:graphicData>
        </a:graphic>
      </p:graphicFrame>
      <p:sp>
        <p:nvSpPr>
          <p:cNvPr id="1230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5286375" y="1643063"/>
          <a:ext cx="2586038" cy="642937"/>
        </p:xfrm>
        <a:graphic>
          <a:graphicData uri="http://schemas.openxmlformats.org/presentationml/2006/ole">
            <p:oleObj spid="_x0000_s12292" r:id="rId6" imgW="1945440" imgH="409320" progId="Equation.3">
              <p:embed/>
            </p:oleObj>
          </a:graphicData>
        </a:graphic>
      </p:graphicFrame>
      <p:sp>
        <p:nvSpPr>
          <p:cNvPr id="12302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50800" y="2571750"/>
          <a:ext cx="5468938" cy="781050"/>
        </p:xfrm>
        <a:graphic>
          <a:graphicData uri="http://schemas.openxmlformats.org/presentationml/2006/ole">
            <p:oleObj spid="_x0000_s12293" r:id="rId7" imgW="3340800" imgH="500400" progId="Equation.3">
              <p:embed/>
            </p:oleObj>
          </a:graphicData>
        </a:graphic>
      </p:graphicFrame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4" name="Object 10"/>
          <p:cNvGraphicFramePr>
            <a:graphicFrameLocks noChangeAspect="1"/>
          </p:cNvGraphicFramePr>
          <p:nvPr/>
        </p:nvGraphicFramePr>
        <p:xfrm>
          <a:off x="5929313" y="2709863"/>
          <a:ext cx="1285875" cy="447675"/>
        </p:xfrm>
        <a:graphic>
          <a:graphicData uri="http://schemas.openxmlformats.org/presentationml/2006/ole">
            <p:oleObj spid="_x0000_s12294" r:id="rId8" imgW="678240" imgH="201960" progId="Equation.3">
              <p:embed/>
            </p:oleObj>
          </a:graphicData>
        </a:graphic>
      </p:graphicFrame>
      <p:sp>
        <p:nvSpPr>
          <p:cNvPr id="12304" name="Rectangle 1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5" name="Object 13"/>
          <p:cNvGraphicFramePr>
            <a:graphicFrameLocks noChangeAspect="1"/>
          </p:cNvGraphicFramePr>
          <p:nvPr/>
        </p:nvGraphicFramePr>
        <p:xfrm>
          <a:off x="7740650" y="2714625"/>
          <a:ext cx="1403350" cy="442913"/>
        </p:xfrm>
        <a:graphic>
          <a:graphicData uri="http://schemas.openxmlformats.org/presentationml/2006/ole">
            <p:oleObj spid="_x0000_s12295" r:id="rId9" imgW="712800" imgH="201960" progId="Equation.3">
              <p:embed/>
            </p:oleObj>
          </a:graphicData>
        </a:graphic>
      </p:graphicFrame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6" name="Object 15"/>
          <p:cNvGraphicFramePr>
            <a:graphicFrameLocks noChangeAspect="1"/>
          </p:cNvGraphicFramePr>
          <p:nvPr/>
        </p:nvGraphicFramePr>
        <p:xfrm>
          <a:off x="2714625" y="3857625"/>
          <a:ext cx="2214563" cy="742950"/>
        </p:xfrm>
        <a:graphic>
          <a:graphicData uri="http://schemas.openxmlformats.org/presentationml/2006/ole">
            <p:oleObj spid="_x0000_s12296" r:id="rId10" imgW="1499040" imgH="500400" progId="Equation.3">
              <p:embed/>
            </p:oleObj>
          </a:graphicData>
        </a:graphic>
      </p:graphicFrame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7" name="Object 17"/>
          <p:cNvGraphicFramePr>
            <a:graphicFrameLocks noChangeAspect="1"/>
          </p:cNvGraphicFramePr>
          <p:nvPr/>
        </p:nvGraphicFramePr>
        <p:xfrm>
          <a:off x="2786063" y="4929188"/>
          <a:ext cx="2339975" cy="714375"/>
        </p:xfrm>
        <a:graphic>
          <a:graphicData uri="http://schemas.openxmlformats.org/presentationml/2006/ole">
            <p:oleObj spid="_x0000_s12297" r:id="rId11" imgW="1512360" imgH="463320" progId="Equation.3">
              <p:embed/>
            </p:oleObj>
          </a:graphicData>
        </a:graphic>
      </p:graphicFrame>
      <p:sp>
        <p:nvSpPr>
          <p:cNvPr id="12308" name="Text Box 18"/>
          <p:cNvSpPr txBox="1">
            <a:spLocks noChangeArrowheads="1"/>
          </p:cNvSpPr>
          <p:nvPr/>
        </p:nvSpPr>
        <p:spPr bwMode="auto">
          <a:xfrm>
            <a:off x="1252538" y="214313"/>
            <a:ext cx="6813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ELECTRIC (or DIELECTRIC MODULUS M*(</a:t>
            </a:r>
            <a:r>
              <a:rPr lang="el-GR" b="1">
                <a:solidFill>
                  <a:srgbClr val="000000"/>
                </a:solidFill>
              </a:rPr>
              <a:t>ω</a:t>
            </a:r>
            <a:r>
              <a:rPr lang="en-US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8" name="Object 20"/>
          <p:cNvGraphicFramePr>
            <a:graphicFrameLocks noChangeAspect="1"/>
          </p:cNvGraphicFramePr>
          <p:nvPr/>
        </p:nvGraphicFramePr>
        <p:xfrm>
          <a:off x="6572250" y="4500563"/>
          <a:ext cx="1712913" cy="390525"/>
        </p:xfrm>
        <a:graphic>
          <a:graphicData uri="http://schemas.openxmlformats.org/presentationml/2006/ole">
            <p:oleObj spid="_x0000_s12298" r:id="rId12" imgW="1113480" imgH="20484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>
                <a:solidFill>
                  <a:srgbClr val="000000"/>
                </a:solidFill>
              </a:rPr>
              <a:t>If the dc conductivity mechanism co-exists with a dielectric relaxation</a:t>
            </a:r>
            <a:r>
              <a:rPr lang="en-US" sz="2000">
                <a:solidFill>
                  <a:srgbClr val="000000"/>
                </a:solidFill>
              </a:rPr>
              <a:t> mechanism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071688" y="428625"/>
          <a:ext cx="4765675" cy="785813"/>
        </p:xfrm>
        <a:graphic>
          <a:graphicData uri="http://schemas.openxmlformats.org/presentationml/2006/ole">
            <p:oleObj spid="_x0000_s13314" r:id="rId4" imgW="2724480" imgH="426240" progId="Equation.3">
              <p:embed/>
            </p:oleObj>
          </a:graphicData>
        </a:graphic>
      </p:graphicFrame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205663" y="1143000"/>
            <a:ext cx="1897062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</a:rPr>
              <a:t>τ</a:t>
            </a:r>
            <a:r>
              <a:rPr lang="en-US" baseline="-25000">
                <a:solidFill>
                  <a:srgbClr val="000000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=(M</a:t>
            </a:r>
            <a:r>
              <a:rPr lang="en-US" baseline="-25000">
                <a:solidFill>
                  <a:srgbClr val="000000"/>
                </a:solidFill>
              </a:rPr>
              <a:t>s</a:t>
            </a:r>
            <a:r>
              <a:rPr lang="en-US">
                <a:solidFill>
                  <a:srgbClr val="000000"/>
                </a:solidFill>
              </a:rPr>
              <a:t>/M</a:t>
            </a:r>
            <a:r>
              <a:rPr lang="en-US" baseline="-25000">
                <a:solidFill>
                  <a:srgbClr val="000000"/>
                </a:solidFill>
                <a:latin typeface="Symbol" pitchFamily="16" charset="2"/>
              </a:rPr>
              <a:t></a:t>
            </a:r>
            <a:r>
              <a:rPr lang="en-US" baseline="30000">
                <a:solidFill>
                  <a:srgbClr val="000000"/>
                </a:solidFill>
              </a:rPr>
              <a:t>)</a:t>
            </a:r>
            <a:r>
              <a:rPr lang="el-GR">
                <a:solidFill>
                  <a:srgbClr val="000000"/>
                </a:solidFill>
              </a:rPr>
              <a:t>τ</a:t>
            </a:r>
            <a:r>
              <a:rPr lang="el-GR" baseline="-25000">
                <a:solidFill>
                  <a:srgbClr val="000000"/>
                </a:solidFill>
              </a:rPr>
              <a:t>ε</a:t>
            </a:r>
            <a:r>
              <a:rPr lang="en-US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714500"/>
            <a:ext cx="74310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arbon Nano… “Onions?” What? - Modern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791821" cy="4928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ΨΝ</a:t>
            </a: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04863" y="142875"/>
            <a:ext cx="800120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Source Sans Pro Black" pitchFamily="34" charset="0"/>
                <a:ea typeface="Source Sans Pro Black" pitchFamily="34" charset="0"/>
              </a:rPr>
              <a:t>Application: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Source Sans Pro Black" pitchFamily="34" charset="0"/>
                <a:ea typeface="Source Sans Pro Black" pitchFamily="34" charset="0"/>
              </a:rPr>
              <a:t>Polynanile</a:t>
            </a:r>
            <a:r>
              <a:rPr lang="en-US" dirty="0">
                <a:solidFill>
                  <a:srgbClr val="000000"/>
                </a:solidFill>
                <a:latin typeface="Source Sans Pro Black" pitchFamily="34" charset="0"/>
                <a:ea typeface="Source Sans Pro Black" pitchFamily="34" charset="0"/>
              </a:rPr>
              <a:t>: Carbon </a:t>
            </a:r>
            <a:r>
              <a:rPr lang="en-US" dirty="0" err="1">
                <a:solidFill>
                  <a:srgbClr val="000000"/>
                </a:solidFill>
                <a:latin typeface="Source Sans Pro Black" pitchFamily="34" charset="0"/>
                <a:ea typeface="Source Sans Pro Black" pitchFamily="34" charset="0"/>
              </a:rPr>
              <a:t>Nano</a:t>
            </a:r>
            <a:r>
              <a:rPr lang="en-US" dirty="0">
                <a:solidFill>
                  <a:srgbClr val="000000"/>
                </a:solidFill>
                <a:latin typeface="Source Sans Pro Black" pitchFamily="34" charset="0"/>
                <a:ea typeface="Source Sans Pro Black" pitchFamily="34" charset="0"/>
              </a:rPr>
              <a:t>-Onions (PANI/CNO composites)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264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62000" y="5181600"/>
            <a:ext cx="4900807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Reversible </a:t>
            </a:r>
            <a:r>
              <a:rPr lang="en-US" dirty="0" err="1" smtClean="0">
                <a:solidFill>
                  <a:srgbClr val="000000"/>
                </a:solidFill>
              </a:rPr>
              <a:t>dopping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Oxidatuion</a:t>
            </a:r>
            <a:r>
              <a:rPr lang="en-US" dirty="0" smtClean="0">
                <a:solidFill>
                  <a:srgbClr val="000000"/>
                </a:solidFill>
              </a:rPr>
              <a:t> by HCL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H+ (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polarons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3097213" y="4267200"/>
          <a:ext cx="3365500" cy="530225"/>
        </p:xfrm>
        <a:graphic>
          <a:graphicData uri="http://schemas.openxmlformats.org/presentationml/2006/ole">
            <p:oleObj spid="_x0000_s14338" name="Equation" r:id="rId4" imgW="1892160" imgH="253800" progId="Equation.3">
              <p:embed/>
            </p:oleObj>
          </a:graphicData>
        </a:graphic>
      </p:graphicFrame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3276600" y="4724400"/>
          <a:ext cx="2357438" cy="357187"/>
        </p:xfrm>
        <a:graphic>
          <a:graphicData uri="http://schemas.openxmlformats.org/presentationml/2006/ole">
            <p:oleObj spid="_x0000_s14339" r:id="rId5" imgW="1271880" imgH="211320" progId="Equation.3">
              <p:embed/>
            </p:oleObj>
          </a:graphicData>
        </a:graphic>
      </p:graphicFrame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6878637" y="4724400"/>
          <a:ext cx="2036763" cy="428625"/>
        </p:xfrm>
        <a:graphic>
          <a:graphicData uri="http://schemas.openxmlformats.org/presentationml/2006/ole">
            <p:oleObj spid="_x0000_s14340" r:id="rId6" imgW="1361160" imgH="240480" progId="Equation.3">
              <p:embed/>
            </p:oleObj>
          </a:graphicData>
        </a:graphic>
      </p:graphicFrame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1" name="Object 9"/>
          <p:cNvGraphicFramePr>
            <a:graphicFrameLocks noChangeAspect="1"/>
          </p:cNvGraphicFramePr>
          <p:nvPr/>
        </p:nvGraphicFramePr>
        <p:xfrm>
          <a:off x="4664075" y="5081587"/>
          <a:ext cx="711200" cy="357188"/>
        </p:xfrm>
        <a:graphic>
          <a:graphicData uri="http://schemas.openxmlformats.org/presentationml/2006/ole">
            <p:oleObj spid="_x0000_s14341" r:id="rId7" imgW="491760" imgH="224640" progId="Equation.3">
              <p:embed/>
            </p:oleObj>
          </a:graphicData>
        </a:graphic>
      </p:graphicFrame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2" name="Object 11"/>
          <p:cNvGraphicFramePr>
            <a:graphicFrameLocks noChangeAspect="1"/>
          </p:cNvGraphicFramePr>
          <p:nvPr/>
        </p:nvGraphicFramePr>
        <p:xfrm>
          <a:off x="1676400" y="5715000"/>
          <a:ext cx="1103312" cy="428625"/>
        </p:xfrm>
        <a:graphic>
          <a:graphicData uri="http://schemas.openxmlformats.org/presentationml/2006/ole">
            <p:oleObj spid="_x0000_s14342" r:id="rId8" imgW="802440" imgH="280800" progId="Equation.3">
              <p:embed/>
            </p:oleObj>
          </a:graphicData>
        </a:graphic>
      </p:graphicFrame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3" name="Object 13"/>
          <p:cNvGraphicFramePr>
            <a:graphicFrameLocks noChangeAspect="1"/>
          </p:cNvGraphicFramePr>
          <p:nvPr/>
        </p:nvGraphicFramePr>
        <p:xfrm>
          <a:off x="4267200" y="5638800"/>
          <a:ext cx="2081212" cy="452437"/>
        </p:xfrm>
        <a:graphic>
          <a:graphicData uri="http://schemas.openxmlformats.org/presentationml/2006/ole">
            <p:oleObj spid="_x0000_s14343" r:id="rId9" imgW="1126440" imgH="201960" progId="Equation.3">
              <p:embed/>
            </p:oleObj>
          </a:graphicData>
        </a:graphic>
      </p:graphicFrame>
      <p:pic>
        <p:nvPicPr>
          <p:cNvPr id="14351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1071563"/>
            <a:ext cx="2071688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914400"/>
            <a:ext cx="3344862" cy="150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53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228600"/>
            <a:ext cx="2424113" cy="277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54" name="AutoShape 17"/>
          <p:cNvSpPr>
            <a:spLocks/>
          </p:cNvSpPr>
          <p:nvPr/>
        </p:nvSpPr>
        <p:spPr bwMode="auto">
          <a:xfrm>
            <a:off x="6450012" y="4367212"/>
            <a:ext cx="142875" cy="1071563"/>
          </a:xfrm>
          <a:prstGeom prst="rightBrace">
            <a:avLst>
              <a:gd name="adj1" fmla="val 8333"/>
              <a:gd name="adj2" fmla="val 50000"/>
            </a:avLst>
          </a:pr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3200400"/>
            <a:ext cx="7696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Dielectric relaxation peak:</a:t>
            </a:r>
            <a:endParaRPr lang="el-GR" sz="2000" dirty="0" smtClean="0"/>
          </a:p>
          <a:p>
            <a:r>
              <a:rPr lang="el-GR" sz="2000" dirty="0" smtClean="0"/>
              <a:t> α=</a:t>
            </a:r>
            <a:r>
              <a:rPr lang="en-US" sz="2000" dirty="0" smtClean="0"/>
              <a:t>inverse localization length (1/radius of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wave-function)</a:t>
            </a:r>
            <a:endParaRPr lang="el-GR" sz="2000" dirty="0" smtClean="0"/>
          </a:p>
          <a:p>
            <a:r>
              <a:rPr lang="en-US" sz="2000" dirty="0" smtClean="0"/>
              <a:t>R=typical dimension of the </a:t>
            </a:r>
            <a:r>
              <a:rPr lang="en-US" sz="2000" dirty="0" err="1" smtClean="0"/>
              <a:t>regieon</a:t>
            </a:r>
            <a:r>
              <a:rPr lang="en-US" sz="2000" dirty="0" smtClean="0"/>
              <a:t> wherein trapped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relax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343400"/>
            <a:ext cx="2895600" cy="7848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Transition Rate Theory:</a:t>
            </a:r>
          </a:p>
          <a:p>
            <a:pPr algn="r"/>
            <a:endParaRPr lang="en-US" sz="1500" dirty="0" smtClean="0"/>
          </a:p>
          <a:p>
            <a:pPr algn="r"/>
            <a:r>
              <a:rPr lang="en-US" sz="1500" dirty="0" smtClean="0"/>
              <a:t>Linear fit to </a:t>
            </a:r>
            <a:r>
              <a:rPr lang="en-US" sz="1500" i="1" dirty="0" err="1" smtClean="0"/>
              <a:t>lnf</a:t>
            </a:r>
            <a:r>
              <a:rPr lang="en-US" sz="1500" i="1" baseline="-25000" dirty="0" err="1" smtClean="0"/>
              <a:t>o</a:t>
            </a:r>
            <a:r>
              <a:rPr lang="en-US" sz="1500" i="1" dirty="0" smtClean="0"/>
              <a:t>(1/</a:t>
            </a:r>
            <a:r>
              <a:rPr lang="en-US" sz="1500" i="1" dirty="0" err="1" smtClean="0"/>
              <a:t>kT</a:t>
            </a:r>
            <a:r>
              <a:rPr lang="en-US" sz="1500" i="1" dirty="0" smtClean="0"/>
              <a:t>) </a:t>
            </a:r>
            <a:r>
              <a:rPr lang="en-US" sz="1500" dirty="0" smtClean="0"/>
              <a:t>data points:</a:t>
            </a:r>
            <a:endParaRPr lang="en-US" sz="15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1"/>
          <p:cNvSpPr txBox="1">
            <a:spLocks noChangeArrowheads="1"/>
          </p:cNvSpPr>
          <p:nvPr/>
        </p:nvSpPr>
        <p:spPr bwMode="auto">
          <a:xfrm>
            <a:off x="849313" y="152400"/>
            <a:ext cx="6697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</a:rPr>
              <a:t>THE MATTER IN </a:t>
            </a:r>
            <a:r>
              <a:rPr lang="en-US" b="1" dirty="0">
                <a:solidFill>
                  <a:srgbClr val="FF0000"/>
                </a:solidFill>
              </a:rPr>
              <a:t>STATIC</a:t>
            </a:r>
            <a:r>
              <a:rPr lang="en-US" b="1" dirty="0">
                <a:solidFill>
                  <a:srgbClr val="000000"/>
                </a:solidFill>
              </a:rPr>
              <a:t> ELECTRIC FIELDS</a:t>
            </a:r>
          </a:p>
        </p:txBody>
      </p:sp>
      <p:sp>
        <p:nvSpPr>
          <p:cNvPr id="1033" name="Rectangle 2"/>
          <p:cNvSpPr>
            <a:spLocks noChangeArrowheads="1"/>
          </p:cNvSpPr>
          <p:nvPr/>
        </p:nvSpPr>
        <p:spPr bwMode="auto">
          <a:xfrm>
            <a:off x="3833813" y="320992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292475" y="914400"/>
          <a:ext cx="2559050" cy="747713"/>
        </p:xfrm>
        <a:graphic>
          <a:graphicData uri="http://schemas.openxmlformats.org/presentationml/2006/ole">
            <p:oleObj spid="_x0000_s1026" r:id="rId4" imgW="1705680" imgH="398160" progId="Equation.3">
              <p:embed/>
            </p:oleObj>
          </a:graphicData>
        </a:graphic>
      </p:graphicFrame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1141413" y="990600"/>
            <a:ext cx="1657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Polarization</a:t>
            </a: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4176713" y="33051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372100" y="1752600"/>
          <a:ext cx="2057400" cy="549275"/>
        </p:xfrm>
        <a:graphic>
          <a:graphicData uri="http://schemas.openxmlformats.org/presentationml/2006/ole">
            <p:oleObj spid="_x0000_s1027" r:id="rId5" imgW="807840" imgH="218880" progId="Equation.3">
              <p:embed/>
            </p:oleObj>
          </a:graphicData>
        </a:graphic>
      </p:graphicFrame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28575" y="1828800"/>
            <a:ext cx="54117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</a:rPr>
              <a:t>If  </a:t>
            </a:r>
            <a:r>
              <a:rPr lang="el-GR" i="1">
                <a:solidFill>
                  <a:srgbClr val="000000"/>
                </a:solidFill>
              </a:rPr>
              <a:t>ρ</a:t>
            </a:r>
            <a:r>
              <a:rPr lang="en-US" i="1" baseline="-25000" dirty="0">
                <a:solidFill>
                  <a:srgbClr val="000000"/>
                </a:solidFill>
              </a:rPr>
              <a:t>FREE </a:t>
            </a:r>
            <a:r>
              <a:rPr lang="en-US" i="1" dirty="0">
                <a:solidFill>
                  <a:srgbClr val="000000"/>
                </a:solidFill>
              </a:rPr>
              <a:t>polarize the dipoles:</a:t>
            </a:r>
            <a:r>
              <a:rPr lang="en-US" dirty="0">
                <a:solidFill>
                  <a:srgbClr val="000000"/>
                </a:solidFill>
              </a:rPr>
              <a:t> Displacement</a:t>
            </a:r>
          </a:p>
        </p:txBody>
      </p:sp>
      <p:sp>
        <p:nvSpPr>
          <p:cNvPr id="1037" name="Text Box 8"/>
          <p:cNvSpPr txBox="1">
            <a:spLocks noChangeArrowheads="1"/>
          </p:cNvSpPr>
          <p:nvPr/>
        </p:nvSpPr>
        <p:spPr bwMode="auto">
          <a:xfrm>
            <a:off x="3200400" y="2362200"/>
            <a:ext cx="5029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(related with electric flux (Gauss law))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143000" y="2906713"/>
          <a:ext cx="1697038" cy="522287"/>
        </p:xfrm>
        <a:graphic>
          <a:graphicData uri="http://schemas.openxmlformats.org/presentationml/2006/ole">
            <p:oleObj spid="_x0000_s1028" r:id="rId6" imgW="866160" imgH="186480" progId="Equation.3">
              <p:embed/>
            </p:oleObj>
          </a:graphicData>
        </a:graphic>
      </p:graphicFrame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3425825" y="2971800"/>
            <a:ext cx="37258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related with force on charges</a:t>
            </a: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531813" y="3657600"/>
            <a:ext cx="22082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Linear response:</a:t>
            </a: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4276725" y="33051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3276600" y="3657600"/>
          <a:ext cx="1295400" cy="542925"/>
        </p:xfrm>
        <a:graphic>
          <a:graphicData uri="http://schemas.openxmlformats.org/presentationml/2006/ole">
            <p:oleObj spid="_x0000_s1029" r:id="rId7" imgW="688320" imgH="218880" progId="Equation.3">
              <p:embed/>
            </p:oleObj>
          </a:graphicData>
        </a:graphic>
      </p:graphicFrame>
      <p:sp>
        <p:nvSpPr>
          <p:cNvPr id="1041" name="AutoShape 14"/>
          <p:cNvSpPr>
            <a:spLocks noChangeArrowheads="1"/>
          </p:cNvSpPr>
          <p:nvPr/>
        </p:nvSpPr>
        <p:spPr bwMode="auto">
          <a:xfrm>
            <a:off x="3886200" y="4191000"/>
            <a:ext cx="4572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2" name="Text Box 15"/>
          <p:cNvSpPr txBox="1">
            <a:spLocks noChangeArrowheads="1"/>
          </p:cNvSpPr>
          <p:nvPr/>
        </p:nvSpPr>
        <p:spPr bwMode="auto">
          <a:xfrm>
            <a:off x="1978025" y="4191000"/>
            <a:ext cx="1828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</a:rPr>
              <a:t>Susceptibility</a:t>
            </a:r>
          </a:p>
        </p:txBody>
      </p:sp>
      <p:cxnSp>
        <p:nvCxnSpPr>
          <p:cNvPr id="1043" name="AutoShape 16"/>
          <p:cNvCxnSpPr>
            <a:cxnSpLocks noChangeShapeType="1"/>
          </p:cNvCxnSpPr>
          <p:nvPr/>
        </p:nvCxnSpPr>
        <p:spPr bwMode="auto">
          <a:xfrm flipH="1">
            <a:off x="5372100" y="2027238"/>
            <a:ext cx="2057400" cy="1782762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44" name="AutoShape 17"/>
          <p:cNvSpPr>
            <a:spLocks noChangeArrowheads="1"/>
          </p:cNvSpPr>
          <p:nvPr/>
        </p:nvSpPr>
        <p:spPr bwMode="auto">
          <a:xfrm>
            <a:off x="4724400" y="3886200"/>
            <a:ext cx="762000" cy="76200"/>
          </a:xfrm>
          <a:prstGeom prst="rightArrow">
            <a:avLst>
              <a:gd name="adj1" fmla="val 50000"/>
              <a:gd name="adj2" fmla="val 250000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5" name="Rectangle 18"/>
          <p:cNvSpPr>
            <a:spLocks noChangeArrowheads="1"/>
          </p:cNvSpPr>
          <p:nvPr/>
        </p:nvSpPr>
        <p:spPr bwMode="auto">
          <a:xfrm>
            <a:off x="4572000" y="34099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30" name="Object 19"/>
          <p:cNvGraphicFramePr>
            <a:graphicFrameLocks noChangeAspect="1"/>
          </p:cNvGraphicFramePr>
          <p:nvPr/>
        </p:nvGraphicFramePr>
        <p:xfrm>
          <a:off x="5818188" y="3644900"/>
          <a:ext cx="2792412" cy="546100"/>
        </p:xfrm>
        <a:graphic>
          <a:graphicData uri="http://schemas.openxmlformats.org/presentationml/2006/ole">
            <p:oleObj spid="_x0000_s1030" r:id="rId8" imgW="1353960" imgH="218880" progId="Equation.3">
              <p:embed/>
            </p:oleObj>
          </a:graphicData>
        </a:graphic>
      </p:graphicFrame>
      <p:sp>
        <p:nvSpPr>
          <p:cNvPr id="1046" name="AutoShape 20"/>
          <p:cNvSpPr>
            <a:spLocks noChangeArrowheads="1"/>
          </p:cNvSpPr>
          <p:nvPr/>
        </p:nvSpPr>
        <p:spPr bwMode="auto">
          <a:xfrm>
            <a:off x="7162800" y="4114800"/>
            <a:ext cx="4572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7" name="Text Box 21"/>
          <p:cNvSpPr txBox="1">
            <a:spLocks noChangeArrowheads="1"/>
          </p:cNvSpPr>
          <p:nvPr/>
        </p:nvSpPr>
        <p:spPr bwMode="auto">
          <a:xfrm>
            <a:off x="4721225" y="4114800"/>
            <a:ext cx="2514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</a:rPr>
              <a:t>Dielectric constant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</a:rPr>
              <a:t>(tensor)</a:t>
            </a:r>
          </a:p>
        </p:txBody>
      </p:sp>
      <p:graphicFrame>
        <p:nvGraphicFramePr>
          <p:cNvPr id="1031" name="Object 22"/>
          <p:cNvGraphicFramePr>
            <a:graphicFrameLocks noChangeAspect="1"/>
          </p:cNvGraphicFramePr>
          <p:nvPr/>
        </p:nvGraphicFramePr>
        <p:xfrm>
          <a:off x="4724400" y="4849813"/>
          <a:ext cx="2433638" cy="661987"/>
        </p:xfrm>
        <a:graphic>
          <a:graphicData uri="http://schemas.openxmlformats.org/presentationml/2006/ole">
            <p:oleObj spid="_x0000_s1031" r:id="rId9" imgW="848160" imgH="21132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1"/>
          <p:cNvSpPr txBox="1">
            <a:spLocks noChangeArrowheads="1"/>
          </p:cNvSpPr>
          <p:nvPr/>
        </p:nvSpPr>
        <p:spPr bwMode="auto">
          <a:xfrm>
            <a:off x="3197225" y="2514600"/>
            <a:ext cx="2209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solidFill>
                  <a:srgbClr val="000000"/>
                </a:solidFill>
              </a:rPr>
              <a:t>Polarizabilities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211138" y="803275"/>
            <a:ext cx="2835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Induced polarization: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948113" y="33051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124200" y="838200"/>
          <a:ext cx="2209800" cy="438150"/>
        </p:xfrm>
        <a:graphic>
          <a:graphicData uri="http://schemas.openxmlformats.org/presentationml/2006/ole">
            <p:oleObj spid="_x0000_s2050" r:id="rId4" imgW="1338120" imgH="21888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810000" y="1371600"/>
          <a:ext cx="1143000" cy="479425"/>
        </p:xfrm>
        <a:graphic>
          <a:graphicData uri="http://schemas.openxmlformats.org/presentationml/2006/ole">
            <p:oleObj spid="_x0000_s2051" r:id="rId5" imgW="688320" imgH="218880" progId="Equation.3">
              <p:embed/>
            </p:oleObj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3505200" y="1919288"/>
          <a:ext cx="1595438" cy="433387"/>
        </p:xfrm>
        <a:graphic>
          <a:graphicData uri="http://schemas.openxmlformats.org/presentationml/2006/ole">
            <p:oleObj spid="_x0000_s2052" r:id="rId6" imgW="848160" imgH="211320" progId="Equation.3">
              <p:embed/>
            </p:oleObj>
          </a:graphicData>
        </a:graphic>
      </p:graphicFrame>
      <p:sp>
        <p:nvSpPr>
          <p:cNvPr id="2057" name="AutoShape 7"/>
          <p:cNvSpPr>
            <a:spLocks/>
          </p:cNvSpPr>
          <p:nvPr/>
        </p:nvSpPr>
        <p:spPr bwMode="auto">
          <a:xfrm>
            <a:off x="5257800" y="9144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3986213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5715000" y="1371600"/>
          <a:ext cx="2057400" cy="754063"/>
        </p:xfrm>
        <a:graphic>
          <a:graphicData uri="http://schemas.openxmlformats.org/presentationml/2006/ole">
            <p:oleObj spid="_x0000_s2053" r:id="rId7" imgW="1182600" imgH="426240" progId="Equation.3">
              <p:embed/>
            </p:oleObj>
          </a:graphicData>
        </a:graphic>
      </p:graphicFrame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1120775" y="422275"/>
            <a:ext cx="69453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Correlation of macroscopic to molecular properties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296863" y="3048000"/>
            <a:ext cx="4624128" cy="4157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0000"/>
                </a:solidFill>
              </a:rPr>
              <a:t>Electronic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0000"/>
                </a:solidFill>
              </a:rPr>
              <a:t>Atomic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Permanent electric dipole rotation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Spatial localization of ‘free’ </a:t>
            </a:r>
            <a:r>
              <a:rPr lang="en-US" dirty="0" smtClean="0">
                <a:solidFill>
                  <a:srgbClr val="000000"/>
                </a:solidFill>
              </a:rPr>
              <a:t>charges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solidFill>
                  <a:srgbClr val="000000"/>
                </a:solidFill>
              </a:rPr>
              <a:t>Electrode polarization:</a:t>
            </a:r>
            <a:endParaRPr lang="en-US" sz="2200" i="1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i="1" dirty="0" smtClean="0">
                <a:solidFill>
                  <a:srgbClr val="000000"/>
                </a:solidFill>
              </a:rPr>
              <a:t>Experimental and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i="1" dirty="0" smtClean="0">
                <a:solidFill>
                  <a:srgbClr val="000000"/>
                </a:solidFill>
              </a:rPr>
              <a:t>Computational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i="1" dirty="0" smtClean="0">
                <a:solidFill>
                  <a:srgbClr val="000000"/>
                </a:solidFill>
              </a:rPr>
              <a:t>suppression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5102225" y="3429000"/>
            <a:ext cx="38449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Space charge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Interfacial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Disorder induced localization</a:t>
            </a:r>
          </a:p>
        </p:txBody>
      </p:sp>
      <p:sp>
        <p:nvSpPr>
          <p:cNvPr id="2062" name="AutoShape 13"/>
          <p:cNvSpPr>
            <a:spLocks/>
          </p:cNvSpPr>
          <p:nvPr/>
        </p:nvSpPr>
        <p:spPr bwMode="auto">
          <a:xfrm>
            <a:off x="4953000" y="39624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63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5029200"/>
            <a:ext cx="4381500" cy="156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"/>
          <p:cNvSpPr txBox="1">
            <a:spLocks noChangeArrowheads="1"/>
          </p:cNvSpPr>
          <p:nvPr/>
        </p:nvSpPr>
        <p:spPr bwMode="auto">
          <a:xfrm>
            <a:off x="3197225" y="533400"/>
            <a:ext cx="2835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Dielectric relaxation</a:t>
            </a: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3044825" y="1143000"/>
            <a:ext cx="2386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External ‘force’ E</a:t>
            </a:r>
          </a:p>
        </p:txBody>
      </p:sp>
      <p:sp>
        <p:nvSpPr>
          <p:cNvPr id="3078" name="AutoShape 3"/>
          <p:cNvSpPr>
            <a:spLocks noChangeArrowheads="1"/>
          </p:cNvSpPr>
          <p:nvPr/>
        </p:nvSpPr>
        <p:spPr bwMode="auto">
          <a:xfrm>
            <a:off x="2209800" y="1676400"/>
            <a:ext cx="4800600" cy="762000"/>
          </a:xfrm>
          <a:prstGeom prst="curvedDownArrow">
            <a:avLst>
              <a:gd name="adj1" fmla="val 126000"/>
              <a:gd name="adj2" fmla="val 252000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758825" y="2514600"/>
            <a:ext cx="25225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Equilibrium state 1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407025" y="2514600"/>
            <a:ext cx="25225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Equilibrium state 2</a:t>
            </a: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128838" y="5334000"/>
            <a:ext cx="481965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Linear Response Theory (LRT):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Response proportional to perturbation</a:t>
            </a: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1311275" y="3200400"/>
            <a:ext cx="6443663" cy="460375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Correlation between spatial and temporal scales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2133600" y="4060825"/>
          <a:ext cx="1189038" cy="412750"/>
        </p:xfrm>
        <a:graphic>
          <a:graphicData uri="http://schemas.openxmlformats.org/presentationml/2006/ole">
            <p:oleObj spid="_x0000_s3074" r:id="rId4" imgW="508320" imgH="169560" progId="Equation.3">
              <p:embed/>
            </p:oleObj>
          </a:graphicData>
        </a:graphic>
      </p:graphicFrame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5105400" y="4052888"/>
          <a:ext cx="1676400" cy="427037"/>
        </p:xfrm>
        <a:graphic>
          <a:graphicData uri="http://schemas.openxmlformats.org/presentationml/2006/ole">
            <p:oleObj spid="_x0000_s3075" r:id="rId5" imgW="652320" imgH="16956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17563" y="422275"/>
            <a:ext cx="78438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Extraction of Debye equations from microscopic principles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10000" y="33099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033838" y="332422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843338" y="33289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590925" y="30384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581400" y="30384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49530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419100" y="5075238"/>
            <a:ext cx="83407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Electric field modifies the potential, </a:t>
            </a:r>
            <a:r>
              <a:rPr lang="en-US" b="1" u="sng">
                <a:solidFill>
                  <a:srgbClr val="000000"/>
                </a:solidFill>
              </a:rPr>
              <a:t>but</a:t>
            </a:r>
            <a:r>
              <a:rPr lang="en-US">
                <a:solidFill>
                  <a:srgbClr val="000000"/>
                </a:solidFill>
              </a:rPr>
              <a:t> too weak to push charges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>
                <a:solidFill>
                  <a:srgbClr val="000000"/>
                </a:solidFill>
              </a:rPr>
              <a:t>Δ</a:t>
            </a:r>
            <a:r>
              <a:rPr lang="en-US">
                <a:solidFill>
                  <a:srgbClr val="000000"/>
                </a:solidFill>
              </a:rPr>
              <a:t>G&gt;&gt;kT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Fluctuations / thermal vibrations are needed.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7200900" y="3276600"/>
            <a:ext cx="19431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Work=bFcos</a:t>
            </a:r>
            <a:r>
              <a:rPr lang="el-GR" i="1">
                <a:solidFill>
                  <a:srgbClr val="000000"/>
                </a:solidFill>
              </a:rPr>
              <a:t>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=beEcos</a:t>
            </a:r>
            <a:r>
              <a:rPr lang="el-GR" i="1">
                <a:solidFill>
                  <a:srgbClr val="000000"/>
                </a:solidFill>
              </a:rPr>
              <a:t>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048125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1000" y="990600"/>
            <a:ext cx="12192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34988" y="381000"/>
            <a:ext cx="10699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State 1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743200" y="990600"/>
            <a:ext cx="1219200" cy="1066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820988" y="381000"/>
            <a:ext cx="10699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State 2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769938" y="1295400"/>
            <a:ext cx="43815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n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132138" y="1295400"/>
            <a:ext cx="43815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n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1828800" y="11430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1752600" y="160020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2055813" y="727075"/>
            <a:ext cx="550862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</a:rPr>
              <a:t>Γ</a:t>
            </a:r>
            <a:r>
              <a:rPr lang="en-US" b="1" baseline="-250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1979613" y="1793875"/>
            <a:ext cx="550862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</a:rPr>
              <a:t>Γ</a:t>
            </a:r>
            <a:r>
              <a:rPr lang="el-GR" b="1" baseline="-25000">
                <a:solidFill>
                  <a:srgbClr val="000000"/>
                </a:solidFill>
              </a:rPr>
              <a:t>21</a:t>
            </a:r>
          </a:p>
        </p:txBody>
      </p:sp>
      <p:pic>
        <p:nvPicPr>
          <p:cNvPr id="2458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"/>
            <a:ext cx="318135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9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39624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455613" y="2971800"/>
            <a:ext cx="30051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>
                <a:solidFill>
                  <a:srgbClr val="000000"/>
                </a:solidFill>
              </a:rPr>
              <a:t>Thermal fluctuatioons</a:t>
            </a:r>
          </a:p>
        </p:txBody>
      </p:sp>
      <p:pic>
        <p:nvPicPr>
          <p:cNvPr id="2459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24275"/>
            <a:ext cx="52101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93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267200"/>
            <a:ext cx="22860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94" name="AutoShape 17"/>
          <p:cNvSpPr>
            <a:spLocks noChangeArrowheads="1"/>
          </p:cNvSpPr>
          <p:nvPr/>
        </p:nvSpPr>
        <p:spPr bwMode="auto">
          <a:xfrm rot="780000">
            <a:off x="5676900" y="3733800"/>
            <a:ext cx="1447800" cy="304800"/>
          </a:xfrm>
          <a:prstGeom prst="curvedDownArrow">
            <a:avLst>
              <a:gd name="adj1" fmla="val 95000"/>
              <a:gd name="adj2" fmla="val 190000"/>
              <a:gd name="adj3" fmla="val 33333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18"/>
          <p:cNvSpPr txBox="1">
            <a:spLocks noChangeArrowheads="1"/>
          </p:cNvSpPr>
          <p:nvPr/>
        </p:nvSpPr>
        <p:spPr bwMode="auto">
          <a:xfrm>
            <a:off x="5943600" y="3276600"/>
            <a:ext cx="17922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>
                <a:solidFill>
                  <a:srgbClr val="000000"/>
                </a:solidFill>
              </a:rPr>
              <a:t>Perturbation</a:t>
            </a:r>
          </a:p>
        </p:txBody>
      </p:sp>
      <p:pic>
        <p:nvPicPr>
          <p:cNvPr id="2459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724400"/>
            <a:ext cx="257175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97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5715000"/>
            <a:ext cx="1800225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98" name="Text Box 21"/>
          <p:cNvSpPr txBox="1">
            <a:spLocks noChangeArrowheads="1"/>
          </p:cNvSpPr>
          <p:nvPr/>
        </p:nvSpPr>
        <p:spPr bwMode="auto">
          <a:xfrm>
            <a:off x="2743200" y="4419600"/>
            <a:ext cx="3121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Work=bFcos</a:t>
            </a:r>
            <a:r>
              <a:rPr lang="el-GR">
                <a:solidFill>
                  <a:srgbClr val="000000"/>
                </a:solidFill>
              </a:rPr>
              <a:t>θ</a:t>
            </a:r>
            <a:r>
              <a:rPr lang="en-US">
                <a:solidFill>
                  <a:srgbClr val="000000"/>
                </a:solidFill>
              </a:rPr>
              <a:t>=beEcos</a:t>
            </a:r>
            <a:r>
              <a:rPr lang="el-GR">
                <a:solidFill>
                  <a:srgbClr val="000000"/>
                </a:solidFill>
              </a:rPr>
              <a:t>θ</a:t>
            </a:r>
          </a:p>
        </p:txBody>
      </p:sp>
      <p:sp>
        <p:nvSpPr>
          <p:cNvPr id="24599" name="Text Box 22"/>
          <p:cNvSpPr txBox="1">
            <a:spLocks noChangeArrowheads="1"/>
          </p:cNvSpPr>
          <p:nvPr/>
        </p:nvSpPr>
        <p:spPr bwMode="auto">
          <a:xfrm>
            <a:off x="1600200" y="5562600"/>
            <a:ext cx="36734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n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~exp{(-</a:t>
            </a:r>
            <a:r>
              <a:rPr lang="el-GR">
                <a:solidFill>
                  <a:srgbClr val="000000"/>
                </a:solidFill>
              </a:rPr>
              <a:t>Δ</a:t>
            </a:r>
            <a:r>
              <a:rPr lang="en-US">
                <a:solidFill>
                  <a:srgbClr val="000000"/>
                </a:solidFill>
              </a:rPr>
              <a:t>G-</a:t>
            </a:r>
            <a:r>
              <a:rPr lang="el-GR">
                <a:solidFill>
                  <a:srgbClr val="000000"/>
                </a:solidFill>
              </a:rPr>
              <a:t>Δ</a:t>
            </a:r>
            <a:r>
              <a:rPr lang="en-US">
                <a:solidFill>
                  <a:srgbClr val="000000"/>
                </a:solidFill>
              </a:rPr>
              <a:t>U)/kT}</a:t>
            </a:r>
          </a:p>
        </p:txBody>
      </p:sp>
      <p:sp>
        <p:nvSpPr>
          <p:cNvPr id="24600" name="Text Box 23"/>
          <p:cNvSpPr txBox="1">
            <a:spLocks noChangeArrowheads="1"/>
          </p:cNvSpPr>
          <p:nvPr/>
        </p:nvSpPr>
        <p:spPr bwMode="auto">
          <a:xfrm>
            <a:off x="1600200" y="6172200"/>
            <a:ext cx="36734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n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~exp{(-</a:t>
            </a:r>
            <a:r>
              <a:rPr lang="el-GR">
                <a:solidFill>
                  <a:srgbClr val="000000"/>
                </a:solidFill>
              </a:rPr>
              <a:t>Δ</a:t>
            </a:r>
            <a:r>
              <a:rPr lang="en-US">
                <a:solidFill>
                  <a:srgbClr val="000000"/>
                </a:solidFill>
              </a:rPr>
              <a:t>G+</a:t>
            </a:r>
            <a:r>
              <a:rPr lang="el-GR">
                <a:solidFill>
                  <a:srgbClr val="000000"/>
                </a:solidFill>
              </a:rPr>
              <a:t>Δ</a:t>
            </a:r>
            <a:r>
              <a:rPr lang="en-US">
                <a:solidFill>
                  <a:srgbClr val="000000"/>
                </a:solidFill>
              </a:rPr>
              <a:t>U)/kT}</a:t>
            </a:r>
          </a:p>
        </p:txBody>
      </p:sp>
      <p:sp>
        <p:nvSpPr>
          <p:cNvPr id="24601" name="AutoShape 24"/>
          <p:cNvSpPr>
            <a:spLocks/>
          </p:cNvSpPr>
          <p:nvPr/>
        </p:nvSpPr>
        <p:spPr bwMode="auto">
          <a:xfrm>
            <a:off x="4724400" y="56388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5"/>
          <p:cNvSpPr>
            <a:spLocks noChangeShapeType="1"/>
          </p:cNvSpPr>
          <p:nvPr/>
        </p:nvSpPr>
        <p:spPr bwMode="auto">
          <a:xfrm flipV="1">
            <a:off x="4953000" y="5335588"/>
            <a:ext cx="13716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2057400" y="0"/>
            <a:ext cx="2022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000000"/>
                </a:solidFill>
              </a:rPr>
              <a:t>Transition rate</a:t>
            </a:r>
          </a:p>
        </p:txBody>
      </p:sp>
      <p:sp>
        <p:nvSpPr>
          <p:cNvPr id="24604" name="Line 27"/>
          <p:cNvSpPr>
            <a:spLocks noChangeShapeType="1"/>
          </p:cNvSpPr>
          <p:nvPr/>
        </p:nvSpPr>
        <p:spPr bwMode="auto">
          <a:xfrm flipH="1">
            <a:off x="2211388" y="381000"/>
            <a:ext cx="152400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819400" y="304800"/>
            <a:ext cx="26177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>
                <a:solidFill>
                  <a:srgbClr val="000000"/>
                </a:solidFill>
              </a:rPr>
              <a:t>Switch off E, at t=0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24000"/>
            <a:ext cx="272415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657600" y="914400"/>
            <a:ext cx="1066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038600" y="990600"/>
            <a:ext cx="457200" cy="46037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</a:rPr>
              <a:t>Γ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626745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271838" y="3546475"/>
            <a:ext cx="211613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dn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b="1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</a:rPr>
              <a:t>dn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 rot="-10200000">
            <a:off x="4038600" y="2820988"/>
            <a:ext cx="304800" cy="762000"/>
          </a:xfrm>
          <a:prstGeom prst="lightningBol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 rot="2400000">
            <a:off x="4038600" y="1827213"/>
            <a:ext cx="304800" cy="762000"/>
          </a:xfrm>
          <a:prstGeom prst="lightningBol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8525" y="4503738"/>
            <a:ext cx="2962275" cy="90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762000" y="4724400"/>
            <a:ext cx="23415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>
                <a:solidFill>
                  <a:srgbClr val="000000"/>
                </a:solidFill>
              </a:rPr>
              <a:t>(Debye equation)</a:t>
            </a:r>
          </a:p>
        </p:txBody>
      </p:sp>
      <p:sp>
        <p:nvSpPr>
          <p:cNvPr id="25612" name="AutoShape 11"/>
          <p:cNvSpPr>
            <a:spLocks/>
          </p:cNvSpPr>
          <p:nvPr/>
        </p:nvSpPr>
        <p:spPr bwMode="auto">
          <a:xfrm rot="1320000">
            <a:off x="7321550" y="2654300"/>
            <a:ext cx="304800" cy="27432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7762875" y="4232275"/>
            <a:ext cx="1230313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l-GR" b="1">
                <a:solidFill>
                  <a:srgbClr val="000000"/>
                </a:solidFill>
              </a:rPr>
              <a:t>τ</a:t>
            </a:r>
            <a:r>
              <a:rPr lang="el-GR" b="1" baseline="-25000">
                <a:solidFill>
                  <a:srgbClr val="000000"/>
                </a:solidFill>
              </a:rPr>
              <a:t>ε</a:t>
            </a:r>
            <a:r>
              <a:rPr lang="el-GR" b="1">
                <a:solidFill>
                  <a:srgbClr val="000000"/>
                </a:solidFill>
              </a:rPr>
              <a:t>=1/2Γ</a:t>
            </a:r>
          </a:p>
        </p:txBody>
      </p:sp>
      <p:pic>
        <p:nvPicPr>
          <p:cNvPr id="2561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52600"/>
            <a:ext cx="1800225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15" name="AutoShape 14"/>
          <p:cNvSpPr>
            <a:spLocks noChangeArrowheads="1"/>
          </p:cNvSpPr>
          <p:nvPr/>
        </p:nvSpPr>
        <p:spPr bwMode="auto">
          <a:xfrm rot="-3000000">
            <a:off x="477838" y="2058988"/>
            <a:ext cx="609600" cy="1295400"/>
          </a:xfrm>
          <a:prstGeom prst="curvedRightArrow">
            <a:avLst>
              <a:gd name="adj1" fmla="val 42500"/>
              <a:gd name="adj2" fmla="val 85000"/>
              <a:gd name="adj3" fmla="val 33333"/>
            </a:avLst>
          </a:prstGeom>
          <a:solidFill>
            <a:srgbClr val="4F81B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824288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15290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048125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500563" cy="327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3810000" cy="157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514600"/>
            <a:ext cx="1905000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48000"/>
            <a:ext cx="5486400" cy="163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810000"/>
            <a:ext cx="198120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946650"/>
            <a:ext cx="7467600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5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6237288"/>
            <a:ext cx="4724400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592138" y="117475"/>
            <a:ext cx="39465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Assymetric potential minima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644</Words>
  <PresentationFormat>On-screen Show (4:3)</PresentationFormat>
  <Paragraphs>168</Paragraphs>
  <Slides>28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Microsoft Equation 3.0</vt:lpstr>
      <vt:lpstr>Εξίσωση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uoa</dc:creator>
  <cp:lastModifiedBy>uoa</cp:lastModifiedBy>
  <cp:revision>33</cp:revision>
  <dcterms:modified xsi:type="dcterms:W3CDTF">2023-11-08T14:50:07Z</dcterms:modified>
</cp:coreProperties>
</file>