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3CC304-4854-4BC8-919A-CC3A9C3FCD40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3AB5A5-C1E8-4EB5-9F3E-A7775F93ECA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X</a:t>
            </a:r>
            <a:r>
              <a:rPr lang="el-GR" dirty="0" err="1" smtClean="0"/>
              <a:t>ρησικτησ</a:t>
            </a:r>
            <a:r>
              <a:rPr lang="en-US" dirty="0" err="1" smtClean="0"/>
              <a:t>i</a:t>
            </a:r>
            <a:r>
              <a:rPr lang="el-GR" dirty="0" smtClean="0"/>
              <a:t>α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/>
              <a:t>Usucapio</a:t>
            </a:r>
            <a:endParaRPr lang="el-GR" sz="4000" dirty="0"/>
          </a:p>
        </p:txBody>
      </p:sp>
      <p:pic>
        <p:nvPicPr>
          <p:cNvPr id="28674" name="Picture 2" descr="http://upload.wikimedia.org/wikipedia/commons/f/f7/Roman_aqueduct_in_grain_fie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5657850" cy="4248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IV. </a:t>
            </a:r>
            <a:r>
              <a:rPr lang="el-GR" b="1" dirty="0" smtClean="0"/>
              <a:t>Καλή πίστη </a:t>
            </a:r>
            <a:r>
              <a:rPr lang="fr-CA" dirty="0" smtClean="0"/>
              <a:t>(</a:t>
            </a:r>
            <a:r>
              <a:rPr lang="fr-CA" dirty="0" err="1" smtClean="0"/>
              <a:t>fides</a:t>
            </a:r>
            <a:r>
              <a:rPr lang="fr-CA" dirty="0" smtClean="0"/>
              <a:t>-</a:t>
            </a:r>
            <a:r>
              <a:rPr lang="fr-CA" dirty="0" err="1" smtClean="0"/>
              <a:t>bona</a:t>
            </a:r>
            <a:r>
              <a:rPr lang="fr-CA" dirty="0" smtClean="0"/>
              <a:t> </a:t>
            </a:r>
            <a:r>
              <a:rPr lang="fr-CA" dirty="0" err="1" smtClean="0"/>
              <a:t>fides</a:t>
            </a:r>
            <a:r>
              <a:rPr lang="fr-CA" dirty="0" smtClean="0"/>
              <a:t>) :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Στο πλαίσιο της χρησικτησίας, ως καλή πίστη νοείται η πεποίθηση  του </a:t>
            </a:r>
            <a:r>
              <a:rPr lang="el-GR" dirty="0" err="1" smtClean="0"/>
              <a:t>χρησιδεσπόζοντος</a:t>
            </a:r>
            <a:r>
              <a:rPr lang="el-GR" dirty="0" smtClean="0"/>
              <a:t> ότι αποκτά νομίμως, κατά το </a:t>
            </a:r>
            <a:r>
              <a:rPr lang="fr-CA" dirty="0" err="1" smtClean="0"/>
              <a:t>ius</a:t>
            </a:r>
            <a:r>
              <a:rPr lang="fr-CA" dirty="0" smtClean="0"/>
              <a:t> civile</a:t>
            </a:r>
            <a:r>
              <a:rPr lang="el-GR" dirty="0" smtClean="0"/>
              <a:t>, την κυριότητα του πράγματος του οποίου αποκτά τη νομή, ή ότι απέκτησε από τον πραγματικό κύριο.  </a:t>
            </a:r>
          </a:p>
          <a:p>
            <a:r>
              <a:rPr lang="el-GR" dirty="0" err="1" smtClean="0"/>
              <a:t>Κατ’εξαίρεση</a:t>
            </a:r>
            <a:r>
              <a:rPr lang="el-GR" dirty="0" smtClean="0"/>
              <a:t>, δεν απαιτείται καλή πίστη στην </a:t>
            </a:r>
            <a:r>
              <a:rPr lang="el-GR" dirty="0" err="1" smtClean="0"/>
              <a:t>βονιταρία</a:t>
            </a:r>
            <a:r>
              <a:rPr lang="el-GR" dirty="0" smtClean="0"/>
              <a:t> κυριότητα και την χρησικτησία </a:t>
            </a:r>
            <a:r>
              <a:rPr lang="el-GR" dirty="0" err="1" smtClean="0"/>
              <a:t>εγκαταλειφθέντων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Η καλή πίστη πρέπει να υφίσταται κατά τον χρόνο που αποκτάται η νομή, ενώ η επιγενόμενη κακή πίστη δεν βλάπτει: </a:t>
            </a:r>
            <a:r>
              <a:rPr lang="en-US" b="1" dirty="0" smtClean="0"/>
              <a:t>mala fides </a:t>
            </a:r>
            <a:r>
              <a:rPr lang="en-US" b="1" dirty="0" err="1" smtClean="0"/>
              <a:t>superveniens</a:t>
            </a:r>
            <a:r>
              <a:rPr lang="en-US" b="1" dirty="0" smtClean="0"/>
              <a:t> non </a:t>
            </a:r>
            <a:r>
              <a:rPr lang="en-US" b="1" dirty="0" err="1" smtClean="0"/>
              <a:t>nocet</a:t>
            </a:r>
            <a:r>
              <a:rPr lang="el-GR" dirty="0" smtClean="0"/>
              <a:t>. Εάν δηλαδή ο αποκτών πληροφορηθεί αργότερα ότι αυτός από τον οποίο απέκτησε δεν ήταν κύριος, η χρησικτησία δεν διακόπτεται. </a:t>
            </a:r>
          </a:p>
          <a:p>
            <a:r>
              <a:rPr lang="el-GR" dirty="0" err="1" smtClean="0"/>
              <a:t>Κατ’εξαίρεση</a:t>
            </a:r>
            <a:r>
              <a:rPr lang="el-GR" dirty="0" smtClean="0"/>
              <a:t>, επί των </a:t>
            </a:r>
            <a:r>
              <a:rPr lang="el-GR" b="1" dirty="0" smtClean="0"/>
              <a:t>κλοπιμαίων και με βία αφαιρεθέντων πραγμάτων</a:t>
            </a:r>
            <a:r>
              <a:rPr lang="el-GR" dirty="0" smtClean="0"/>
              <a:t>, η καλή πίστη του τρίτου αποκτώντος δεν λαμβάνεται </a:t>
            </a:r>
            <a:r>
              <a:rPr lang="el-GR" dirty="0" err="1" smtClean="0"/>
              <a:t>υπ’όψιν</a:t>
            </a:r>
            <a:r>
              <a:rPr lang="el-GR" dirty="0" smtClean="0"/>
              <a:t>.</a:t>
            </a:r>
          </a:p>
          <a:p>
            <a:r>
              <a:rPr lang="el-GR" i="1" dirty="0" smtClean="0"/>
              <a:t>Η καλή πίστη του </a:t>
            </a:r>
            <a:r>
              <a:rPr lang="el-GR" i="1" dirty="0" err="1" smtClean="0"/>
              <a:t>χρησιδεσπόζοντος</a:t>
            </a:r>
            <a:r>
              <a:rPr lang="el-GR" i="1" dirty="0" smtClean="0"/>
              <a:t> ορίζεται στον ΑΚ ως η πεποίθησή του, χωρίς βαριά αμέλεια, ότι έχει αποκτήσει την κυριότητα (άρθρο1042). Η καλή πίστη πρέπει, όπως και στο Ρωμαϊκό Δίκαιο, να υπάρχει κατά το χρόνο αποκτήσεως της νομής, ενώ η επιγενόμενη κακή πίστη δεν βλάπτει (1044 ΑΚ). Κατά τον ίδιο τρόπο, η τακτική χρησικτησία δεν είναι δυνατή επί πραγμάτων που έχουν κλαπεί ή απολεσθεί από τον ιδιοκτήτη τους (1038 ΑΚ).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</a:t>
            </a:r>
            <a:r>
              <a:rPr lang="el-GR" dirty="0" smtClean="0"/>
              <a:t>. </a:t>
            </a:r>
            <a:r>
              <a:rPr lang="el-GR" b="1" dirty="0" smtClean="0"/>
              <a:t>Νομή του πράγματος: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Προϋπόθεση της χρησικτησίας αποτελεί και η νομή του πράγματος, δηλαδή η </a:t>
            </a:r>
            <a:r>
              <a:rPr lang="el-GR" b="1" dirty="0" smtClean="0"/>
              <a:t>χρησιμοποίηση</a:t>
            </a:r>
            <a:r>
              <a:rPr lang="el-GR" dirty="0" smtClean="0"/>
              <a:t> του πράγματος, συνεχώς και </a:t>
            </a:r>
            <a:r>
              <a:rPr lang="el-GR" dirty="0" err="1" smtClean="0"/>
              <a:t>αδιαταράκτως</a:t>
            </a:r>
            <a:r>
              <a:rPr lang="el-GR" dirty="0" smtClean="0"/>
              <a:t>, από τον </a:t>
            </a:r>
            <a:r>
              <a:rPr lang="el-GR" dirty="0" err="1" smtClean="0"/>
              <a:t>χρησιδεσπόζοντα</a:t>
            </a:r>
            <a:r>
              <a:rPr lang="el-GR" dirty="0" smtClean="0"/>
              <a:t> </a:t>
            </a:r>
            <a:r>
              <a:rPr lang="el-GR" b="1" dirty="0" smtClean="0"/>
              <a:t>σαν να ήταν δικό του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Αν χαθεί η νομή, διακόπτεται η χρησικτησία. </a:t>
            </a:r>
          </a:p>
          <a:p>
            <a:r>
              <a:rPr lang="el-GR" i="1" dirty="0" smtClean="0"/>
              <a:t>Σήμερα ο ΑΚ θεσπίζει τεκμήριο νομής (άρθ. 1046). Όποιος έχει τη νομή πράγματος, </a:t>
            </a:r>
            <a:r>
              <a:rPr lang="el-GR" i="1" dirty="0" err="1" smtClean="0"/>
              <a:t>διανοία</a:t>
            </a:r>
            <a:r>
              <a:rPr lang="el-GR" i="1" dirty="0" smtClean="0"/>
              <a:t> κυρίου, κατά την έναρξη και το τέλος μίας περιόδου, τεκμαίρεται ότι το έχει νεμηθεί  και κατά τον ενδιάμεσο χρόνο.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VI. </a:t>
            </a:r>
            <a:r>
              <a:rPr lang="el-GR" b="1" dirty="0" smtClean="0"/>
              <a:t>Πάροδος ορισμένου χρόνου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Κατά την προκλασική και κλασική περίοδο του Ρωμαϊκού Δικαίου, η χρησικτησία συνέχισε να διέπεται από τις διατάξεις του </a:t>
            </a:r>
            <a:r>
              <a:rPr lang="el-GR" dirty="0" err="1" smtClean="0"/>
              <a:t>Δωδεκαδέλτου</a:t>
            </a:r>
            <a:r>
              <a:rPr lang="el-GR" dirty="0" smtClean="0"/>
              <a:t> που όριζαν ως χρόνο χρησικτησίας, </a:t>
            </a:r>
            <a:r>
              <a:rPr lang="el-GR" u="sng" dirty="0" smtClean="0"/>
              <a:t>το </a:t>
            </a:r>
            <a:r>
              <a:rPr lang="el-GR" b="1" u="sng" dirty="0" smtClean="0"/>
              <a:t>ένα έτος για τα κινητά και τα δύο έτη για τα ακίνητα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Ο χρόνος χρησικτησίας διακόπτεται σε περίπτωση πραγματικής απώλειας της νομής. Η έγερση διεκδικητικής αγωγής δεν αποτελεί λόγο διακοπής του χρόνου χρησικτησίας. </a:t>
            </a:r>
          </a:p>
          <a:p>
            <a:r>
              <a:rPr lang="el-GR" dirty="0" smtClean="0"/>
              <a:t>Η χρησικτησία που άρχισε στο πρόσωπο κληρονομουμένου, μπορούσε να συνεχίσει στο πρόσωπο του κληρονόμου του. Ο κληρονόμος </a:t>
            </a:r>
            <a:r>
              <a:rPr lang="el-GR" dirty="0" err="1" smtClean="0"/>
              <a:t>νεμομένου</a:t>
            </a:r>
            <a:r>
              <a:rPr lang="el-GR" dirty="0" smtClean="0"/>
              <a:t> πράγμα με τα προσόντα της χρησικτησίας, δικαιούται να προσμετρήσει στον δικό του τον χρόνο χρησικτησίας του προ αυτού </a:t>
            </a:r>
            <a:r>
              <a:rPr lang="el-GR" dirty="0" err="1" smtClean="0"/>
              <a:t>χρησιδεσπόσαντα</a:t>
            </a:r>
            <a:r>
              <a:rPr lang="el-GR" dirty="0" smtClean="0"/>
              <a:t>. Περί το τέλος των κλασικών χρόνων, ο ειδικός διάδοχος μπορεί να προσμετρήσει τη νομή του δικαιοπαρόχου. </a:t>
            </a:r>
          </a:p>
          <a:p>
            <a:r>
              <a:rPr lang="el-GR" i="1" dirty="0" smtClean="0"/>
              <a:t>Σήμερα, η χρησικτησία διακόπτεται επίσης με την απώλεια της νομής (1048 ΑΚ), η διακοπή όμως λογίζεται ότι δεν επήλθε, αν αυτός που απώλεσε τη νομή την ανέκτησε εντός έτους, ή αργότερα αλλά με αγωγή που ασκήθηκε εντός του έτους. Σύμφωνα με το άρθρο ΑΚ 1051 αυτός που απέκτησε το πράγμα με καθολική ή ειδική διαδοχή, μπορεί να συνυπολογίσει τον χρόνο χρησικτησίας του αυτόν του δικαιοπαρόχου του.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γ. </a:t>
            </a:r>
            <a:r>
              <a:rPr lang="el-GR" sz="3200" u="sng" dirty="0" smtClean="0"/>
              <a:t>Μακρού χρόνου παραγραφή</a:t>
            </a:r>
            <a:r>
              <a:rPr lang="el-GR" sz="3200" dirty="0" smtClean="0"/>
              <a:t> (</a:t>
            </a:r>
            <a:r>
              <a:rPr lang="fr-CA" sz="3200" dirty="0" err="1" smtClean="0"/>
              <a:t>longi</a:t>
            </a:r>
            <a:r>
              <a:rPr lang="fr-CA" sz="3200" dirty="0" smtClean="0"/>
              <a:t> </a:t>
            </a:r>
            <a:r>
              <a:rPr lang="fr-CA" sz="3200" dirty="0" err="1" smtClean="0"/>
              <a:t>temporis</a:t>
            </a:r>
            <a:r>
              <a:rPr lang="fr-CA" sz="3200" dirty="0" smtClean="0"/>
              <a:t> </a:t>
            </a:r>
            <a:r>
              <a:rPr lang="fr-CA" sz="3200" dirty="0" err="1" smtClean="0"/>
              <a:t>praescriptio</a:t>
            </a:r>
            <a:r>
              <a:rPr lang="el-GR" sz="3200" dirty="0" smtClean="0"/>
              <a:t>)</a:t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Τα επαρχιακά ακίνητα δεν ήταν δεκτικά χρησικτησίας. Στο τέλος όμως της κλασικής περιόδου, με </a:t>
            </a:r>
            <a:r>
              <a:rPr lang="fr-CA" dirty="0" err="1" smtClean="0"/>
              <a:t>Resciptum</a:t>
            </a:r>
            <a:r>
              <a:rPr lang="el-GR" dirty="0" smtClean="0"/>
              <a:t> του </a:t>
            </a:r>
            <a:r>
              <a:rPr lang="el-GR" dirty="0" err="1" smtClean="0"/>
              <a:t>Σεπτίμιου</a:t>
            </a:r>
            <a:r>
              <a:rPr lang="el-GR" dirty="0" smtClean="0"/>
              <a:t> Σεβήρου και του </a:t>
            </a:r>
            <a:r>
              <a:rPr lang="el-GR" dirty="0" err="1" smtClean="0"/>
              <a:t>Καρακάλλα</a:t>
            </a:r>
            <a:r>
              <a:rPr lang="el-GR" dirty="0" smtClean="0"/>
              <a:t> ορίσθηκε ότι ο </a:t>
            </a:r>
            <a:r>
              <a:rPr lang="el-GR" dirty="0" err="1" smtClean="0"/>
              <a:t>νεμόμενος</a:t>
            </a:r>
            <a:r>
              <a:rPr lang="el-GR" dirty="0" smtClean="0"/>
              <a:t> </a:t>
            </a:r>
            <a:r>
              <a:rPr lang="el-GR" dirty="0" err="1" smtClean="0"/>
              <a:t>αδιαταράκτως</a:t>
            </a:r>
            <a:r>
              <a:rPr lang="el-GR" dirty="0" smtClean="0"/>
              <a:t> με νόμιμο τίτλο (και, πιθανώς, και καλή πίστη), επαρχιακό ακίνητο </a:t>
            </a:r>
            <a:r>
              <a:rPr lang="el-GR" b="1" dirty="0" smtClean="0"/>
              <a:t>για 10 χρόνια</a:t>
            </a:r>
            <a:r>
              <a:rPr lang="el-GR" dirty="0" smtClean="0"/>
              <a:t> αν ο νομέας και ο κύριος έμεναν στην ίδια πόλη, </a:t>
            </a:r>
            <a:r>
              <a:rPr lang="el-GR" b="1" dirty="0" smtClean="0"/>
              <a:t>ή για 20 χρόνια </a:t>
            </a:r>
            <a:r>
              <a:rPr lang="el-GR" dirty="0" smtClean="0"/>
              <a:t>αν  έμεναν σε διαφορετικές πόλεις, προστατεύεται έναντι διεκδικήσεως του κυρίου, προτάσσοντας την «μακράς νομής παραγραφή» (</a:t>
            </a:r>
            <a:r>
              <a:rPr lang="fr-CA" dirty="0" err="1" smtClean="0"/>
              <a:t>praescriptio</a:t>
            </a:r>
            <a:r>
              <a:rPr lang="fr-CA" dirty="0" smtClean="0"/>
              <a:t> </a:t>
            </a:r>
            <a:r>
              <a:rPr lang="fr-CA" dirty="0" err="1" smtClean="0"/>
              <a:t>longae</a:t>
            </a:r>
            <a:r>
              <a:rPr lang="fr-CA" dirty="0" smtClean="0"/>
              <a:t> </a:t>
            </a:r>
            <a:r>
              <a:rPr lang="fr-CA" dirty="0" err="1" smtClean="0"/>
              <a:t>possessionis</a:t>
            </a:r>
            <a:r>
              <a:rPr lang="el-GR" dirty="0" smtClean="0"/>
              <a:t>-</a:t>
            </a:r>
            <a:r>
              <a:rPr lang="fr-CA" dirty="0" err="1" smtClean="0"/>
              <a:t>longi</a:t>
            </a:r>
            <a:r>
              <a:rPr lang="fr-CA" dirty="0" smtClean="0"/>
              <a:t> </a:t>
            </a:r>
            <a:r>
              <a:rPr lang="fr-CA" dirty="0" err="1" smtClean="0"/>
              <a:t>temporis</a:t>
            </a:r>
            <a:r>
              <a:rPr lang="el-GR" dirty="0" smtClean="0"/>
              <a:t>), η οποία αποτελεί αποσβεστική προθεσμία για την έγερση της διεκδικητικής αγωγής.  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μαρκού</a:t>
            </a:r>
            <a:r>
              <a:rPr lang="el-GR" dirty="0" smtClean="0"/>
              <a:t> χρόνου παραγραφή δεν αποτελεί τρόπο κτήσεως κυριότητας, αλλά </a:t>
            </a:r>
            <a:r>
              <a:rPr lang="el-GR" b="1" dirty="0" smtClean="0"/>
              <a:t>ένσταση</a:t>
            </a:r>
            <a:r>
              <a:rPr lang="el-GR" dirty="0" smtClean="0"/>
              <a:t>, δικονομικό δηλαδή τρόπο προστασίας, η οποία μπορούσε να αντιταχθεί από τον </a:t>
            </a:r>
            <a:r>
              <a:rPr lang="el-GR" dirty="0" err="1" smtClean="0"/>
              <a:t>νεμόμενο</a:t>
            </a:r>
            <a:r>
              <a:rPr lang="el-GR" dirty="0" smtClean="0"/>
              <a:t> το πράγμα κατά του διεκδικούντος κυρίου. </a:t>
            </a:r>
          </a:p>
          <a:p>
            <a:r>
              <a:rPr lang="el-GR" dirty="0" smtClean="0"/>
              <a:t>Αυτός που, «</a:t>
            </a:r>
            <a:r>
              <a:rPr lang="el-GR" i="1" dirty="0" smtClean="0"/>
              <a:t>άνευ τινός αμφισβητήσεως» </a:t>
            </a:r>
            <a:r>
              <a:rPr lang="el-GR" dirty="0" smtClean="0"/>
              <a:t>κατά την έκφραση των αρχαίων πηγών, άφησε να καταπατηθεί η ιδιοκτησία του, θεωρείται ότι την άφησε από αδιαφορία να χαθεί. 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μαρκού</a:t>
            </a:r>
            <a:r>
              <a:rPr lang="el-GR" dirty="0" smtClean="0"/>
              <a:t> χρόνου παραγραφή διακόπτεται με την έγερση διεκδικητικής αγωγής (</a:t>
            </a:r>
            <a:r>
              <a:rPr lang="el-GR" i="1" dirty="0" smtClean="0"/>
              <a:t>όπως και η έκτακτη χρησικτησία στο σύγχρονο δίκαιο, άρθρο 1049 ΑΚ), </a:t>
            </a:r>
            <a:r>
              <a:rPr lang="el-GR" dirty="0" smtClean="0"/>
              <a:t>και</a:t>
            </a:r>
            <a:r>
              <a:rPr lang="el-GR" i="1" dirty="0" smtClean="0"/>
              <a:t> </a:t>
            </a:r>
            <a:r>
              <a:rPr lang="el-GR" dirty="0" smtClean="0"/>
              <a:t>ίσχυε υπέρ των Ρωμαίων και των </a:t>
            </a:r>
            <a:r>
              <a:rPr lang="en-US" dirty="0" err="1" smtClean="0"/>
              <a:t>peregrini</a:t>
            </a:r>
            <a:r>
              <a:rPr lang="el-GR" dirty="0" smtClean="0"/>
              <a:t>, για τα ακίνητα και τα κινητά. </a:t>
            </a:r>
          </a:p>
          <a:p>
            <a:r>
              <a:rPr lang="el-GR" dirty="0" smtClean="0"/>
              <a:t>Αργότερα, η αποσβεστική αυτή προθεσμία κατέληξε να αποτελεί κτητική παραγραφή και η πλήρωση των προϋποθέσεων της μακράς νομής οδηγούσε σε κτήση κυριότητας επί των επαρχιακών ακινήτων.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δ. </a:t>
            </a:r>
            <a:r>
              <a:rPr lang="en-US" sz="2800" u="sng" dirty="0" smtClean="0"/>
              <a:t>M</a:t>
            </a:r>
            <a:r>
              <a:rPr lang="el-GR" sz="2800" u="sng" dirty="0" err="1" smtClean="0"/>
              <a:t>ακροτάτου</a:t>
            </a:r>
            <a:r>
              <a:rPr lang="el-GR" sz="2800" u="sng" dirty="0" smtClean="0"/>
              <a:t> χρόνου παραγραφή</a:t>
            </a:r>
            <a:r>
              <a:rPr lang="el-GR" sz="2800" dirty="0" smtClean="0"/>
              <a:t> (</a:t>
            </a:r>
            <a:r>
              <a:rPr lang="en-US" sz="2800" dirty="0" err="1" smtClean="0"/>
              <a:t>longissimi</a:t>
            </a:r>
            <a:r>
              <a:rPr lang="en-US" sz="2800" dirty="0" smtClean="0"/>
              <a:t> </a:t>
            </a:r>
            <a:r>
              <a:rPr lang="en-US" sz="2800" dirty="0" err="1" smtClean="0"/>
              <a:t>temporis</a:t>
            </a:r>
            <a:r>
              <a:rPr lang="en-US" sz="2800" dirty="0" smtClean="0"/>
              <a:t> </a:t>
            </a:r>
            <a:r>
              <a:rPr lang="en-US" sz="2800" dirty="0" err="1" smtClean="0"/>
              <a:t>praescriptio</a:t>
            </a:r>
            <a:r>
              <a:rPr lang="el-GR" sz="2800" dirty="0" smtClean="0"/>
              <a:t>) </a:t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Με </a:t>
            </a:r>
            <a:r>
              <a:rPr lang="en-US" dirty="0" err="1" smtClean="0"/>
              <a:t>rescriptum</a:t>
            </a:r>
            <a:r>
              <a:rPr lang="el-GR" dirty="0" smtClean="0"/>
              <a:t> του </a:t>
            </a:r>
            <a:r>
              <a:rPr lang="en-US" dirty="0" smtClean="0"/>
              <a:t>M</a:t>
            </a:r>
            <a:r>
              <a:rPr lang="el-GR" dirty="0" smtClean="0"/>
              <a:t>. Κων/νου ορίσθηκε ότι ο </a:t>
            </a:r>
            <a:r>
              <a:rPr lang="el-GR" dirty="0" err="1" smtClean="0"/>
              <a:t>νεμόμενος</a:t>
            </a:r>
            <a:r>
              <a:rPr lang="el-GR" dirty="0" smtClean="0"/>
              <a:t> ακίνητο </a:t>
            </a:r>
            <a:r>
              <a:rPr lang="el-GR" b="1" dirty="0" smtClean="0"/>
              <a:t>για 40 χρόνια</a:t>
            </a:r>
            <a:r>
              <a:rPr lang="el-GR" dirty="0" smtClean="0"/>
              <a:t>, χωρίς τη συνδρομή καμίας άλλης προϋπόθεσης, προστατεύεται έναντι διεκδικήσεως του κυρίου, με την εισαγωγή της «</a:t>
            </a:r>
            <a:r>
              <a:rPr lang="el-GR" dirty="0" err="1" smtClean="0"/>
              <a:t>μακροτάτου</a:t>
            </a:r>
            <a:r>
              <a:rPr lang="el-GR" dirty="0" smtClean="0"/>
              <a:t> χρόνου παραγραφής».  </a:t>
            </a:r>
          </a:p>
          <a:p>
            <a:r>
              <a:rPr lang="el-GR" i="1" dirty="0" smtClean="0"/>
              <a:t>Η </a:t>
            </a:r>
            <a:r>
              <a:rPr lang="el-GR" i="1" dirty="0" err="1" smtClean="0"/>
              <a:t>μακροτάτου</a:t>
            </a:r>
            <a:r>
              <a:rPr lang="el-GR" i="1" dirty="0" smtClean="0"/>
              <a:t> χρόνου παραγραφή του Ρωμαϊκού Δικαίου έχει την αντιστοιχία της, στο σύγχρονο δίκαιο, στην </a:t>
            </a:r>
            <a:r>
              <a:rPr lang="el-GR" b="1" i="1" dirty="0" smtClean="0"/>
              <a:t>έκτακτη χρησικτησία, η οποία ορίζεται σε (ΑΚ 1045) 20 έτη νομής για κινητά και ακίνητα</a:t>
            </a:r>
            <a:r>
              <a:rPr lang="el-GR" i="1" dirty="0" smtClean="0"/>
              <a:t>, χωρίς άλλες προϋποθέσεις.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ε. </a:t>
            </a:r>
            <a:r>
              <a:rPr lang="el-GR" u="sng" dirty="0" smtClean="0"/>
              <a:t>Ιουστινιάνειο δίκαιο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>
            <a:noAutofit/>
          </a:bodyPr>
          <a:lstStyle/>
          <a:p>
            <a:r>
              <a:rPr lang="el-GR" sz="1800" dirty="0" smtClean="0"/>
              <a:t>Ο Ιουστινιανός αναμόρφωσε το θεσμό της χρησικτησίας. Ο όρος </a:t>
            </a:r>
            <a:r>
              <a:rPr lang="fr-CA" sz="1800" dirty="0" err="1" smtClean="0"/>
              <a:t>Usucapio</a:t>
            </a:r>
            <a:r>
              <a:rPr lang="el-GR" sz="1800" dirty="0" smtClean="0"/>
              <a:t> διατηρείται για τα κινητά μόνο, ο χρόνος χρησικτησίας των οποίων ορίζεται </a:t>
            </a:r>
            <a:r>
              <a:rPr lang="el-GR" sz="1800" b="1" dirty="0" smtClean="0"/>
              <a:t>σε 3 χρόνια. </a:t>
            </a:r>
          </a:p>
          <a:p>
            <a:r>
              <a:rPr lang="el-GR" sz="1800" dirty="0" smtClean="0"/>
              <a:t>Για τα ακίνητα γενικεύεται ο κανόνας της μακρού χρόνου παραγραφής (</a:t>
            </a:r>
            <a:r>
              <a:rPr lang="fr-CA" sz="1800" dirty="0" err="1" smtClean="0"/>
              <a:t>longi</a:t>
            </a:r>
            <a:r>
              <a:rPr lang="fr-CA" sz="1800" dirty="0" smtClean="0"/>
              <a:t> </a:t>
            </a:r>
            <a:r>
              <a:rPr lang="fr-CA" sz="1800" dirty="0" err="1" smtClean="0"/>
              <a:t>temporis</a:t>
            </a:r>
            <a:r>
              <a:rPr lang="fr-CA" sz="1800" dirty="0" smtClean="0"/>
              <a:t> </a:t>
            </a:r>
            <a:r>
              <a:rPr lang="fr-CA" sz="1800" dirty="0" err="1" smtClean="0"/>
              <a:t>praescriptio</a:t>
            </a:r>
            <a:r>
              <a:rPr lang="el-GR" sz="1800" dirty="0" smtClean="0"/>
              <a:t>), με χρόνο χρησικτησίας </a:t>
            </a:r>
            <a:r>
              <a:rPr lang="el-GR" sz="1800" b="1" dirty="0" smtClean="0"/>
              <a:t>τα 10 έτη μεταξύ παρόντων </a:t>
            </a:r>
            <a:r>
              <a:rPr lang="el-GR" sz="1800" dirty="0" smtClean="0"/>
              <a:t>(στην ίδια πόλη ή επαρχία), και </a:t>
            </a:r>
            <a:r>
              <a:rPr lang="el-GR" sz="1800" b="1" dirty="0" smtClean="0"/>
              <a:t>τα 20 έτη μεταξύ απόντων </a:t>
            </a:r>
            <a:r>
              <a:rPr lang="el-GR" sz="1800" dirty="0" smtClean="0"/>
              <a:t>(κατοίκων διαφορετικών επαρχιών). </a:t>
            </a:r>
          </a:p>
          <a:p>
            <a:r>
              <a:rPr lang="el-GR" sz="1800" dirty="0" smtClean="0"/>
              <a:t>Τόσο επί χρησικτησίας κινητών όσο και επί ακινήτων, διατηρούνται οι λοιπές προϋποθέσεις: πράγμα δεκτικό χρησικτησίας, νόμιμος τίτλος, καλή πίστη και νομή. </a:t>
            </a:r>
          </a:p>
          <a:p>
            <a:r>
              <a:rPr lang="el-GR" sz="1600" dirty="0" smtClean="0"/>
              <a:t>Το Ιουστινιάνειο δίκαιο διατηρεί την </a:t>
            </a:r>
            <a:r>
              <a:rPr lang="el-GR" sz="1600" dirty="0" err="1" smtClean="0"/>
              <a:t>μακροτάτου</a:t>
            </a:r>
            <a:r>
              <a:rPr lang="el-GR" sz="1600" dirty="0" smtClean="0"/>
              <a:t> χρόνου παραγραφή, ανερχόμενη σε 30 έτη, ενώ </a:t>
            </a:r>
            <a:r>
              <a:rPr lang="el-GR" sz="1600" dirty="0" err="1" smtClean="0"/>
              <a:t>κατ’εξαίρεση</a:t>
            </a:r>
            <a:r>
              <a:rPr lang="el-GR" sz="1600" dirty="0" smtClean="0"/>
              <a:t>, για πράγματα που ανήκουν στην εκκλησία, σε μονές και ορφανοτροφεία ο χρόνος χρησικτησίας ανέρχεται σε 40 έτη. Για την </a:t>
            </a:r>
            <a:r>
              <a:rPr lang="el-GR" sz="1600" dirty="0" err="1" smtClean="0"/>
              <a:t>μακροτάτου</a:t>
            </a:r>
            <a:r>
              <a:rPr lang="el-GR" sz="1600" dirty="0" smtClean="0"/>
              <a:t> χρόνου παραγραφή του ιουστινιάνειου δικαίου, είναι απαραίτητη η καλή πίστη, όχι ο νόμιμος τίτλος. Από την </a:t>
            </a:r>
            <a:r>
              <a:rPr lang="el-GR" sz="1600" dirty="0" err="1" smtClean="0"/>
              <a:t>μακροτάτου</a:t>
            </a:r>
            <a:r>
              <a:rPr lang="el-GR" sz="1600" dirty="0" smtClean="0"/>
              <a:t> χρόνου παραγραφή εξαιρούνται τα βίαια αφαιρεθέντα πράγματα, όχι όμως τα κλοπιμαία. </a:t>
            </a:r>
          </a:p>
          <a:p>
            <a:r>
              <a:rPr lang="el-GR" sz="1800" i="1" dirty="0" smtClean="0"/>
              <a:t>Στο σύγχρονο δίκαιο, ο χρόνος </a:t>
            </a:r>
            <a:r>
              <a:rPr lang="el-GR" sz="1800" b="1" i="1" u="sng" dirty="0" smtClean="0"/>
              <a:t>τακτικής</a:t>
            </a:r>
            <a:r>
              <a:rPr lang="el-GR" sz="1800" i="1" dirty="0" smtClean="0"/>
              <a:t> χρησικτησίας ορίζεται σε </a:t>
            </a:r>
            <a:r>
              <a:rPr lang="el-GR" sz="1800" b="1" i="1" dirty="0" smtClean="0"/>
              <a:t>τρία χρόνια για τα κινητά και δέκα για τα ακίνητα</a:t>
            </a:r>
            <a:r>
              <a:rPr lang="el-GR" sz="1800" i="1" dirty="0" smtClean="0"/>
              <a:t> (άρθρο 1041 ΑΚ).</a:t>
            </a:r>
            <a:endParaRPr lang="el-GR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6. Επιδίκαση.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Πρωτότυπο τρόπος κτήσεως κυριότητας αποτελεί και η επιδίκαση (</a:t>
            </a:r>
            <a:r>
              <a:rPr lang="en-US" dirty="0" err="1" smtClean="0"/>
              <a:t>adiudicatio</a:t>
            </a:r>
            <a:r>
              <a:rPr lang="el-GR" dirty="0" smtClean="0"/>
              <a:t>), στις περιπτώσεις:</a:t>
            </a:r>
          </a:p>
          <a:p>
            <a:r>
              <a:rPr lang="el-GR" dirty="0" smtClean="0"/>
              <a:t> α) αγωγής </a:t>
            </a:r>
            <a:r>
              <a:rPr lang="el-GR" dirty="0" err="1" smtClean="0"/>
              <a:t>ιθύνσεως</a:t>
            </a:r>
            <a:r>
              <a:rPr lang="el-GR" dirty="0" smtClean="0"/>
              <a:t> ορίων, </a:t>
            </a:r>
          </a:p>
          <a:p>
            <a:r>
              <a:rPr lang="el-GR" dirty="0" smtClean="0"/>
              <a:t>β) διανομής κληρονομίας και </a:t>
            </a:r>
          </a:p>
          <a:p>
            <a:r>
              <a:rPr lang="el-GR" dirty="0" smtClean="0"/>
              <a:t>γ) διανομής </a:t>
            </a:r>
            <a:r>
              <a:rPr lang="el-GR" dirty="0" err="1" smtClean="0"/>
              <a:t>επικοίνου</a:t>
            </a:r>
            <a:r>
              <a:rPr lang="el-GR" dirty="0" smtClean="0"/>
              <a:t>. 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Πρωτότυπος τρόπος κτήσεως κυριότητας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χρησικτησία (</a:t>
            </a:r>
            <a:r>
              <a:rPr lang="en-US" dirty="0" err="1" smtClean="0"/>
              <a:t>usucapio</a:t>
            </a:r>
            <a:r>
              <a:rPr lang="el-GR" dirty="0" smtClean="0"/>
              <a:t>), αποτελεί </a:t>
            </a:r>
            <a:r>
              <a:rPr lang="el-GR" i="1" dirty="0" smtClean="0"/>
              <a:t>την κτήση της κυριότητας με την για ορισμένο χρόνο άσκηση εξουσίας επί του πράγματο</a:t>
            </a:r>
            <a:r>
              <a:rPr lang="el-GR" dirty="0" smtClean="0"/>
              <a:t>ς. </a:t>
            </a:r>
          </a:p>
          <a:p>
            <a:r>
              <a:rPr lang="el-GR" dirty="0" smtClean="0"/>
              <a:t>Με την χρησικτησία, ο πραγματικός κύριος καθίσταται και νόμιμος κύριος. 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χρησιδεσπόζων</a:t>
            </a:r>
            <a:r>
              <a:rPr lang="el-GR" dirty="0" smtClean="0"/>
              <a:t> (ο κατέχων δηλαδή το πράγμα) δεν στηρίζει το δικαίωμά του στο δικαίωμα του προκατόχου του, αλλά αποκτά κυριότητα ανεξάρτητα από τη θέληση του τελευταίου.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Σήμερα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 θεσμός της χρησικτησίας έχει κυρίως σημασία για τα ακίνητα, ιδίως όπου δεν υφίσταται κτηματολόγιο. </a:t>
            </a:r>
          </a:p>
          <a:p>
            <a:r>
              <a:rPr lang="el-GR" dirty="0" smtClean="0"/>
              <a:t>Σκοπός του είναι:</a:t>
            </a:r>
          </a:p>
          <a:p>
            <a:pPr lvl="1"/>
            <a:r>
              <a:rPr lang="el-GR" dirty="0" smtClean="0"/>
              <a:t> α) η προστασία αυτού που απέκτησε καλόπιστα, αν ο τίτλος του δεν είναι έγκυρος (τακτική χρησικτησία),</a:t>
            </a:r>
          </a:p>
          <a:p>
            <a:pPr lvl="1"/>
            <a:r>
              <a:rPr lang="el-GR" dirty="0" smtClean="0"/>
              <a:t> β) η νομιμοποίηση μίας πραγματικής καταστάσεως όμοιας με την ιδιοκτησία που δημιουργείται από τη μακροχρόνια κατοχή και οικονομική εκμετάλλευση του πράγματος,</a:t>
            </a:r>
          </a:p>
          <a:p>
            <a:pPr lvl="1"/>
            <a:r>
              <a:rPr lang="el-GR" dirty="0" smtClean="0"/>
              <a:t> γ) η άρση της αβεβαιότητας για την τύχη των πραγμάτων, και η εκκαθάριση των σχέσεων προσώπου και πράγματος και </a:t>
            </a:r>
          </a:p>
          <a:p>
            <a:pPr lvl="1"/>
            <a:r>
              <a:rPr lang="el-GR" dirty="0" smtClean="0"/>
              <a:t>δ) κοινωνικό-οικονομικοί σκοποί που επιβάλλουν την αξιοποίηση των αγαθών.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Αρχαϊκή χρησικτησία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501208"/>
          </a:xfrm>
        </p:spPr>
        <p:txBody>
          <a:bodyPr>
            <a:normAutofit fontScale="47500" lnSpcReduction="20000"/>
          </a:bodyPr>
          <a:lstStyle/>
          <a:p>
            <a:r>
              <a:rPr lang="el-GR" sz="3200" dirty="0" smtClean="0"/>
              <a:t> Πρωτοεμφανίζεται ως θεσμός στο </a:t>
            </a:r>
            <a:r>
              <a:rPr lang="el-GR" sz="3200" dirty="0" err="1" smtClean="0"/>
              <a:t>Δωδεκάδελτο</a:t>
            </a:r>
            <a:r>
              <a:rPr lang="el-GR" sz="3200" dirty="0" smtClean="0"/>
              <a:t>. </a:t>
            </a:r>
          </a:p>
          <a:p>
            <a:r>
              <a:rPr lang="el-GR" sz="3200" dirty="0" smtClean="0"/>
              <a:t>Προϋπόθεση αποτελεί η   «χρησιμοποίηση του πράγματος συνεχώς και </a:t>
            </a:r>
            <a:r>
              <a:rPr lang="el-GR" sz="3200" dirty="0" err="1" smtClean="0"/>
              <a:t>αδιαταράκτως</a:t>
            </a:r>
            <a:r>
              <a:rPr lang="el-GR" sz="3200" dirty="0" smtClean="0"/>
              <a:t> από κάποιον, σαν να ήταν δικό του», καθώς και ο νομέας να αντλεί το δικαίωμά του από το νόμιμο δικαιούχο (</a:t>
            </a:r>
            <a:r>
              <a:rPr lang="en-US" sz="3200" dirty="0" err="1" smtClean="0"/>
              <a:t>usus</a:t>
            </a:r>
            <a:r>
              <a:rPr lang="en-US" sz="3200" dirty="0" smtClean="0"/>
              <a:t> </a:t>
            </a:r>
            <a:r>
              <a:rPr lang="en-US" sz="3200" dirty="0" err="1" smtClean="0"/>
              <a:t>auctoritas</a:t>
            </a:r>
            <a:r>
              <a:rPr lang="el-GR" sz="3200" dirty="0" smtClean="0"/>
              <a:t>). </a:t>
            </a:r>
          </a:p>
          <a:p>
            <a:r>
              <a:rPr lang="el-GR" sz="3200" dirty="0" smtClean="0"/>
              <a:t> Ο χρόνος της αρχαϊκής χρησικτησίας, ονομαζόμενος </a:t>
            </a:r>
            <a:r>
              <a:rPr lang="en-US" sz="3200" dirty="0" smtClean="0"/>
              <a:t>u</a:t>
            </a:r>
            <a:r>
              <a:rPr lang="fr-CA" sz="3200" dirty="0" smtClean="0"/>
              <a:t>sus</a:t>
            </a:r>
            <a:r>
              <a:rPr lang="el-GR" sz="3200" dirty="0" smtClean="0"/>
              <a:t> (= νομή) οριζόταν σε </a:t>
            </a:r>
            <a:r>
              <a:rPr lang="el-GR" sz="3200" u="sng" dirty="0" smtClean="0"/>
              <a:t>ένα έτος για κινητά και δύο έτη για τα ακίνητα</a:t>
            </a:r>
            <a:r>
              <a:rPr lang="el-GR" sz="3200" dirty="0" smtClean="0"/>
              <a:t>.</a:t>
            </a:r>
          </a:p>
          <a:p>
            <a:r>
              <a:rPr lang="el-GR" sz="3200" dirty="0" smtClean="0"/>
              <a:t> </a:t>
            </a:r>
            <a:r>
              <a:rPr lang="en-US" sz="3200" dirty="0" smtClean="0"/>
              <a:t>H</a:t>
            </a:r>
            <a:r>
              <a:rPr lang="el-GR" sz="3200" dirty="0" smtClean="0"/>
              <a:t> κληρονομία επίσης, ως </a:t>
            </a:r>
            <a:r>
              <a:rPr lang="el-GR" sz="3200" dirty="0" err="1" smtClean="0"/>
              <a:t>ολότης</a:t>
            </a:r>
            <a:r>
              <a:rPr lang="el-GR" sz="3200" dirty="0" smtClean="0"/>
              <a:t>, </a:t>
            </a:r>
            <a:r>
              <a:rPr lang="el-GR" sz="3200" dirty="0" err="1" smtClean="0"/>
              <a:t>υπόκειτο</a:t>
            </a:r>
            <a:r>
              <a:rPr lang="el-GR" sz="3200" dirty="0" smtClean="0"/>
              <a:t> σε ετήσια χρησικτησία. </a:t>
            </a:r>
          </a:p>
          <a:p>
            <a:r>
              <a:rPr lang="el-GR" sz="3200" dirty="0" smtClean="0"/>
              <a:t>Ο χρόνος διεκόπτετο αν ο κύριος του πράγματος το διεκδικήσει από το νομέα και εάν τρίτος στραφεί εναντίον του κυρίου, επικαλούμενος ισχυρότερο δικαίωμα. Στην περίπτωση αυτή ο χρόνος χρησικτησίας διακόπτεται γιατί το δικαίωμα του νομέα δεν θεμελιώνεται πλέον στην </a:t>
            </a:r>
            <a:r>
              <a:rPr lang="en-US" sz="3200" dirty="0" err="1" smtClean="0"/>
              <a:t>auctoritas</a:t>
            </a:r>
            <a:r>
              <a:rPr lang="el-GR" sz="3200" dirty="0" smtClean="0"/>
              <a:t> του νόμιμου δικαιούχου. </a:t>
            </a:r>
          </a:p>
          <a:p>
            <a:r>
              <a:rPr lang="el-GR" sz="3200" dirty="0" smtClean="0"/>
              <a:t>Ορισμένες κατηγορίες πραγμάτων εξαιρούντο της χρησικτησίας:</a:t>
            </a:r>
          </a:p>
          <a:p>
            <a:pPr lvl="1"/>
            <a:r>
              <a:rPr lang="el-GR" sz="2800" dirty="0" smtClean="0"/>
              <a:t>Οι </a:t>
            </a:r>
            <a:r>
              <a:rPr lang="fr-CA" sz="2800" dirty="0" err="1" smtClean="0"/>
              <a:t>res</a:t>
            </a:r>
            <a:r>
              <a:rPr lang="fr-CA" sz="2800" dirty="0" smtClean="0"/>
              <a:t> </a:t>
            </a:r>
            <a:r>
              <a:rPr lang="fr-CA" sz="2800" dirty="0" err="1" smtClean="0"/>
              <a:t>religiosae</a:t>
            </a:r>
            <a:r>
              <a:rPr lang="el-GR" sz="2800" dirty="0" smtClean="0"/>
              <a:t>: τα θρησκευτικού χαρακτήρα πράγματα. Ο </a:t>
            </a:r>
            <a:r>
              <a:rPr lang="el-GR" sz="2800" dirty="0" err="1" smtClean="0"/>
              <a:t>Δωδεκάδελτος</a:t>
            </a:r>
            <a:r>
              <a:rPr lang="el-GR" sz="2800" dirty="0" smtClean="0"/>
              <a:t> ειδικότερα απαγόρευε την χρησικτησία επί του προαυλίου χώρου τάφου, όπως και του χώρου όπου έγινε η καύση νεκρού. </a:t>
            </a:r>
          </a:p>
          <a:p>
            <a:pPr lvl="1"/>
            <a:r>
              <a:rPr lang="el-GR" sz="2800" dirty="0" smtClean="0"/>
              <a:t>Ο χώρος που αποτελούσε το όριο (</a:t>
            </a:r>
            <a:r>
              <a:rPr lang="fr-CA" sz="2800" dirty="0" smtClean="0"/>
              <a:t>limes</a:t>
            </a:r>
            <a:r>
              <a:rPr lang="el-GR" sz="2800" dirty="0" smtClean="0"/>
              <a:t>) μεταξύ οριοθετημένων αγροτικών ακινήτων, σε έκταση πέντε  ποδών. </a:t>
            </a:r>
          </a:p>
          <a:p>
            <a:pPr lvl="1"/>
            <a:r>
              <a:rPr lang="fr-CA" sz="2800" dirty="0" err="1" smtClean="0"/>
              <a:t>Res</a:t>
            </a:r>
            <a:r>
              <a:rPr lang="fr-CA" sz="2800" dirty="0" smtClean="0"/>
              <a:t> </a:t>
            </a:r>
            <a:r>
              <a:rPr lang="fr-CA" sz="2800" dirty="0" err="1" smtClean="0"/>
              <a:t>mancipi</a:t>
            </a:r>
            <a:r>
              <a:rPr lang="el-GR" sz="2800" dirty="0" smtClean="0"/>
              <a:t> που ανήκαν σε αυτεξούσιες γυναίκες που τελούσαν υπό επιτροπεία των αρρένων συγγενών τους, αν μεταβιβάστηκαν χωρία την άδεια του επιτρόπου. </a:t>
            </a:r>
          </a:p>
          <a:p>
            <a:pPr lvl="1"/>
            <a:r>
              <a:rPr lang="el-GR" sz="2800" dirty="0" smtClean="0"/>
              <a:t>Τα κλοπιμαία κινητά, τα οποία δεν μπορούσαν να αποτελέσουν αντικείμενο χρησικτησίας ούτε από τον κλέφτη, ούτε από τρίτο, καθώς η νομή </a:t>
            </a:r>
            <a:r>
              <a:rPr lang="el-GR" sz="2800" dirty="0" err="1" smtClean="0"/>
              <a:t>επ’αυτών</a:t>
            </a:r>
            <a:r>
              <a:rPr lang="el-GR" sz="2800" dirty="0" smtClean="0"/>
              <a:t> ασκείτο παρά τη θέληση του κυρίου του πράγματος. </a:t>
            </a:r>
          </a:p>
          <a:p>
            <a:pPr lvl="1"/>
            <a:r>
              <a:rPr lang="el-GR" sz="2800" dirty="0" smtClean="0"/>
              <a:t>Δεν μπορούσαν επίσης να αποκτήσουν κυριότητα κατά το </a:t>
            </a:r>
            <a:r>
              <a:rPr lang="fr-CA" sz="2800" dirty="0" err="1" smtClean="0"/>
              <a:t>ius</a:t>
            </a:r>
            <a:r>
              <a:rPr lang="fr-CA" sz="2800" dirty="0" smtClean="0"/>
              <a:t> civile</a:t>
            </a:r>
            <a:r>
              <a:rPr lang="el-GR" sz="2800" dirty="0" smtClean="0"/>
              <a:t> οι ξένοι.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Κλασικοί χρόνοι - προϋποθέσεις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Ι. </a:t>
            </a:r>
            <a:r>
              <a:rPr lang="el-GR" b="1" dirty="0" smtClean="0"/>
              <a:t>Πράγμα δεκτικό χρησικτησίας</a:t>
            </a:r>
            <a:r>
              <a:rPr lang="el-GR" dirty="0" smtClean="0"/>
              <a:t>: </a:t>
            </a:r>
          </a:p>
          <a:p>
            <a:r>
              <a:rPr lang="el-GR" dirty="0" smtClean="0"/>
              <a:t>Η εξαίρεση των </a:t>
            </a:r>
            <a:r>
              <a:rPr lang="fr-CA" dirty="0" err="1" smtClean="0"/>
              <a:t>res</a:t>
            </a:r>
            <a:r>
              <a:rPr lang="fr-CA" dirty="0" smtClean="0"/>
              <a:t> </a:t>
            </a:r>
            <a:r>
              <a:rPr lang="fr-CA" dirty="0" err="1" smtClean="0"/>
              <a:t>mancipi</a:t>
            </a:r>
            <a:r>
              <a:rPr lang="el-GR" dirty="0" smtClean="0"/>
              <a:t> των αυτεξουσίων γυναικών από τη δυνατότητα χρησικτησίας παύει να υφίσταται επί Κλαυδίου. Παρά αυτή τον περιορισμό αυτό όμως, ο κατάλογος των πραγμάτων που δεν ήταν δεκτικά χρησικτησίας, διευρύνεται και περιλαμβάνει: </a:t>
            </a:r>
          </a:p>
          <a:p>
            <a:pPr lvl="0"/>
            <a:r>
              <a:rPr lang="el-GR" dirty="0" smtClean="0"/>
              <a:t>Προς τα μη δεκτικά χρησικτησίας κλοπιμαία εξομοιώνονται, με ειδικούς νόμους του τέλους της Δημοκρατίας, όσα  </a:t>
            </a:r>
            <a:r>
              <a:rPr lang="el-GR" b="1" dirty="0" smtClean="0"/>
              <a:t>πράγματα αποκτήθηκαν με χρήση βίας</a:t>
            </a:r>
            <a:r>
              <a:rPr lang="el-GR" dirty="0" smtClean="0"/>
              <a:t>. Η χρησικτησία τους δεν επιτρέπεται ούτε από τον βίαια </a:t>
            </a:r>
            <a:r>
              <a:rPr lang="el-GR" dirty="0" err="1" smtClean="0"/>
              <a:t>αφαιρέσαντα</a:t>
            </a:r>
            <a:r>
              <a:rPr lang="el-GR" dirty="0" smtClean="0"/>
              <a:t>, αλλά ούτε και από καλόπιστο τρίτο κάτοχο.</a:t>
            </a:r>
          </a:p>
          <a:p>
            <a:pPr lvl="0"/>
            <a:r>
              <a:rPr lang="el-GR" dirty="0" smtClean="0"/>
              <a:t>Τα </a:t>
            </a:r>
            <a:r>
              <a:rPr lang="el-GR" b="1" dirty="0" smtClean="0"/>
              <a:t>Ιερά πράγματα </a:t>
            </a:r>
            <a:r>
              <a:rPr lang="el-GR" dirty="0" smtClean="0"/>
              <a:t>(</a:t>
            </a:r>
            <a:r>
              <a:rPr lang="fr-CA" dirty="0" err="1" smtClean="0"/>
              <a:t>res</a:t>
            </a:r>
            <a:r>
              <a:rPr lang="fr-CA" dirty="0" smtClean="0"/>
              <a:t> </a:t>
            </a:r>
            <a:r>
              <a:rPr lang="fr-CA" dirty="0" err="1" smtClean="0"/>
              <a:t>sacrae</a:t>
            </a:r>
            <a:r>
              <a:rPr lang="el-GR" dirty="0" smtClean="0"/>
              <a:t>), αλλά και τα </a:t>
            </a:r>
            <a:r>
              <a:rPr lang="el-GR" b="1" dirty="0" smtClean="0"/>
              <a:t>θρησκευτικού χαρακτήρα </a:t>
            </a:r>
            <a:r>
              <a:rPr lang="el-GR" dirty="0" smtClean="0"/>
              <a:t>(</a:t>
            </a:r>
            <a:r>
              <a:rPr lang="en-US" dirty="0" smtClean="0"/>
              <a:t>res </a:t>
            </a:r>
            <a:r>
              <a:rPr lang="en-US" dirty="0" err="1" smtClean="0"/>
              <a:t>religiosae</a:t>
            </a:r>
            <a:r>
              <a:rPr lang="el-GR" dirty="0" smtClean="0"/>
              <a:t>), και γενικώς τα εκτός συναλλαγής. </a:t>
            </a:r>
          </a:p>
          <a:p>
            <a:pPr lvl="0"/>
            <a:r>
              <a:rPr lang="el-GR" dirty="0" smtClean="0"/>
              <a:t>Δεν είναι επίσης δυνατή η χρησικτησία πραγμάτων που ανήκουν σε </a:t>
            </a:r>
            <a:r>
              <a:rPr lang="el-GR" b="1" dirty="0" smtClean="0"/>
              <a:t>στρατιώτες</a:t>
            </a:r>
            <a:r>
              <a:rPr lang="el-GR" dirty="0" smtClean="0"/>
              <a:t> που βρίσκονται σε εκστρατεία και όσων ανήκουν σε </a:t>
            </a:r>
            <a:r>
              <a:rPr lang="el-GR" b="1" dirty="0" smtClean="0"/>
              <a:t>ανηλίκους</a:t>
            </a:r>
            <a:r>
              <a:rPr lang="el-GR" dirty="0" smtClean="0"/>
              <a:t>. </a:t>
            </a:r>
          </a:p>
          <a:p>
            <a:pPr lvl="0"/>
            <a:r>
              <a:rPr lang="el-GR" dirty="0" smtClean="0"/>
              <a:t>Όσα πράγματα ανήκουν στο </a:t>
            </a:r>
            <a:r>
              <a:rPr lang="el-GR" b="1" dirty="0" smtClean="0"/>
              <a:t>δημόσιο</a:t>
            </a:r>
            <a:r>
              <a:rPr lang="el-GR" dirty="0" smtClean="0"/>
              <a:t> (</a:t>
            </a:r>
            <a:r>
              <a:rPr lang="fr-CA" dirty="0" err="1" smtClean="0"/>
              <a:t>fiscus</a:t>
            </a:r>
            <a:r>
              <a:rPr lang="el-GR" dirty="0" smtClean="0"/>
              <a:t>). </a:t>
            </a:r>
          </a:p>
          <a:p>
            <a:pPr lvl="0"/>
            <a:r>
              <a:rPr lang="fr-CA" dirty="0" smtClean="0"/>
              <a:t>T</a:t>
            </a:r>
            <a:r>
              <a:rPr lang="el-GR" dirty="0" smtClean="0"/>
              <a:t>α </a:t>
            </a:r>
            <a:r>
              <a:rPr lang="el-GR" b="1" dirty="0" smtClean="0"/>
              <a:t>επαρχιακά ακίνητα</a:t>
            </a:r>
            <a:r>
              <a:rPr lang="el-GR" dirty="0" smtClean="0"/>
              <a:t>, εκτός από όσα τους είχε απονεμηθεί το </a:t>
            </a:r>
            <a:r>
              <a:rPr lang="fr-CA" dirty="0" err="1" smtClean="0"/>
              <a:t>ius</a:t>
            </a:r>
            <a:r>
              <a:rPr lang="fr-CA" dirty="0" smtClean="0"/>
              <a:t> </a:t>
            </a:r>
            <a:r>
              <a:rPr lang="fr-CA" dirty="0" err="1" smtClean="0"/>
              <a:t>italicum</a:t>
            </a:r>
            <a:r>
              <a:rPr lang="el-GR" dirty="0" smtClean="0"/>
              <a:t>. </a:t>
            </a:r>
          </a:p>
          <a:p>
            <a:pPr lvl="0"/>
            <a:r>
              <a:rPr lang="el-GR" dirty="0" smtClean="0"/>
              <a:t>Δεν </a:t>
            </a:r>
            <a:r>
              <a:rPr lang="el-GR" dirty="0" err="1" smtClean="0"/>
              <a:t>χρησιδεσπόζονται</a:t>
            </a:r>
            <a:r>
              <a:rPr lang="el-GR" dirty="0" smtClean="0"/>
              <a:t> επίσης οι ελεύθεροι </a:t>
            </a:r>
            <a:r>
              <a:rPr lang="el-GR" b="1" dirty="0" smtClean="0"/>
              <a:t>άνθρωποι</a:t>
            </a:r>
            <a:r>
              <a:rPr lang="el-GR" dirty="0" smtClean="0"/>
              <a:t>.</a:t>
            </a:r>
          </a:p>
          <a:p>
            <a:r>
              <a:rPr lang="el-GR" i="1" dirty="0" smtClean="0"/>
              <a:t>Σήμερα (άρθρο 1054 ΑΚ), θεωρούνται επίσης ανεπίδεκτα χρησικτησίας τα εκτός συναλλαγής πράγματα, καθώς και (1055 ΑΚ), όσα ανήκουν σε πρόσωπα που τελούν υπό πατρική εξουσία, επιτροπεία, κηδεμονία, ή δικαστική αντίληψη.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ΙΙ. </a:t>
            </a:r>
            <a:r>
              <a:rPr lang="el-GR" sz="3200" b="1" dirty="0" smtClean="0"/>
              <a:t>Νόμιμος τίτλος ή νόμιμη αιτία χρησικτησίας: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r>
              <a:rPr lang="el-GR" sz="4300" dirty="0" smtClean="0"/>
              <a:t>Νόμιμος τίτλος = νομικό γεγονός, το οποίο θα επέφερε άμεση κτήση της κυριότητας κατά το </a:t>
            </a:r>
            <a:r>
              <a:rPr lang="fr-CA" sz="4300" dirty="0" err="1" smtClean="0"/>
              <a:t>ius</a:t>
            </a:r>
            <a:r>
              <a:rPr lang="fr-CA" sz="4300" dirty="0" smtClean="0"/>
              <a:t> civile</a:t>
            </a:r>
            <a:r>
              <a:rPr lang="el-GR" sz="4300" dirty="0" smtClean="0"/>
              <a:t>, εάν δεν υπήρχε ελάττωμα είτε:</a:t>
            </a:r>
          </a:p>
          <a:p>
            <a:r>
              <a:rPr lang="el-GR" sz="4300" dirty="0" smtClean="0"/>
              <a:t>α) στον τρόπο κτήσεως του πράγματος, είτε </a:t>
            </a:r>
          </a:p>
          <a:p>
            <a:r>
              <a:rPr lang="el-GR" sz="4300" dirty="0" smtClean="0"/>
              <a:t>β) στο δικαίωμα του δικαιοπαρόχου (π.χ. ο δικαιοπάροχος δεν είχε κυριότητα). </a:t>
            </a:r>
          </a:p>
          <a:p>
            <a:r>
              <a:rPr lang="el-GR" sz="4300" dirty="0" smtClean="0"/>
              <a:t>Οι Ρωμαίοι απέδιδαν τόση σημασία στη νόμιμη αιτία, ώστε είχαν προσδιορίσει επακριβώς τις περιπτώσεις που την συνιστούσαν, και ήταν: </a:t>
            </a:r>
            <a:r>
              <a:rPr lang="en-US" sz="4300" dirty="0" err="1" smtClean="0"/>
              <a:t>usucapio</a:t>
            </a:r>
            <a:r>
              <a:rPr lang="en-US" sz="4300" dirty="0" smtClean="0"/>
              <a:t> pro </a:t>
            </a:r>
            <a:r>
              <a:rPr lang="en-US" sz="4300" dirty="0" err="1" smtClean="0"/>
              <a:t>emptore</a:t>
            </a:r>
            <a:r>
              <a:rPr lang="el-GR" sz="4300" dirty="0" smtClean="0"/>
              <a:t> (αγοραπωλησία), </a:t>
            </a:r>
            <a:r>
              <a:rPr lang="en-US" sz="4300" dirty="0" smtClean="0"/>
              <a:t>pro </a:t>
            </a:r>
            <a:r>
              <a:rPr lang="en-US" sz="4300" dirty="0" err="1" smtClean="0"/>
              <a:t>herede</a:t>
            </a:r>
            <a:r>
              <a:rPr lang="el-GR" sz="4300" dirty="0" smtClean="0"/>
              <a:t> (κληρονομία), </a:t>
            </a:r>
            <a:r>
              <a:rPr lang="en-US" sz="4300" dirty="0" smtClean="0"/>
              <a:t>pro legato</a:t>
            </a:r>
            <a:r>
              <a:rPr lang="el-GR" sz="4300" dirty="0" smtClean="0"/>
              <a:t> (κληροδοσία), </a:t>
            </a:r>
            <a:r>
              <a:rPr lang="en-US" sz="4300" dirty="0" smtClean="0"/>
              <a:t>pro dote</a:t>
            </a:r>
            <a:r>
              <a:rPr lang="el-GR" sz="4300" dirty="0" smtClean="0"/>
              <a:t> (προίκα), </a:t>
            </a:r>
            <a:r>
              <a:rPr lang="en-US" sz="4300" dirty="0" smtClean="0"/>
              <a:t>pro </a:t>
            </a:r>
            <a:r>
              <a:rPr lang="en-US" sz="4300" dirty="0" err="1" smtClean="0"/>
              <a:t>donato</a:t>
            </a:r>
            <a:r>
              <a:rPr lang="el-GR" sz="4300" dirty="0" smtClean="0"/>
              <a:t> (δωρεά), </a:t>
            </a:r>
            <a:r>
              <a:rPr lang="en-US" sz="4300" dirty="0" smtClean="0"/>
              <a:t>pro </a:t>
            </a:r>
            <a:r>
              <a:rPr lang="en-US" sz="4300" dirty="0" err="1" smtClean="0"/>
              <a:t>derelicto</a:t>
            </a:r>
            <a:r>
              <a:rPr lang="el-GR" sz="4300" dirty="0" smtClean="0"/>
              <a:t> (κτήση </a:t>
            </a:r>
            <a:r>
              <a:rPr lang="el-GR" sz="4300" dirty="0" err="1" smtClean="0"/>
              <a:t>εγκαταλειφθέντος</a:t>
            </a:r>
            <a:r>
              <a:rPr lang="el-GR" sz="4300" dirty="0" smtClean="0"/>
              <a:t> πράγματος), και </a:t>
            </a:r>
            <a:r>
              <a:rPr lang="en-US" sz="4300" dirty="0" smtClean="0"/>
              <a:t>pro </a:t>
            </a:r>
            <a:r>
              <a:rPr lang="en-US" sz="4300" dirty="0" err="1" smtClean="0"/>
              <a:t>suo</a:t>
            </a:r>
            <a:r>
              <a:rPr lang="el-GR" sz="4300" dirty="0" smtClean="0"/>
              <a:t> (όλες οι περιπτώσεις όπου δεν ήταν δυνατό να κατονομασθεί επακριβώς η </a:t>
            </a:r>
            <a:r>
              <a:rPr lang="en-US" sz="4300" dirty="0" err="1" smtClean="0"/>
              <a:t>iusta</a:t>
            </a:r>
            <a:r>
              <a:rPr lang="en-US" sz="4300" dirty="0" smtClean="0"/>
              <a:t> </a:t>
            </a:r>
            <a:r>
              <a:rPr lang="en-US" sz="4300" dirty="0" err="1" smtClean="0"/>
              <a:t>causa</a:t>
            </a:r>
            <a:r>
              <a:rPr lang="el-GR" sz="4300" dirty="0" smtClean="0"/>
              <a:t>). </a:t>
            </a:r>
          </a:p>
          <a:p>
            <a:endParaRPr lang="el-GR" sz="4300" u="sng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Νόμιμες αιτίες χρησικτησίας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3200" u="sng" dirty="0" smtClean="0"/>
              <a:t>Νόμιμη αιτία χρησικτησίας</a:t>
            </a:r>
            <a:r>
              <a:rPr lang="el-GR" sz="3200" dirty="0" smtClean="0"/>
              <a:t> αποτελεί, λοιπόν, κάθε νομικό γεγονός που συνιστά νόμιμη αιτία κτήσεως κυριότητας δια παραδόσεως (</a:t>
            </a:r>
            <a:r>
              <a:rPr lang="fr-CA" sz="3200" dirty="0" err="1" smtClean="0"/>
              <a:t>traditio</a:t>
            </a:r>
            <a:r>
              <a:rPr lang="el-GR" sz="3200" dirty="0" smtClean="0"/>
              <a:t>):</a:t>
            </a:r>
          </a:p>
          <a:p>
            <a:pPr lvl="0"/>
            <a:r>
              <a:rPr lang="el-GR" sz="3200" i="1" dirty="0" smtClean="0"/>
              <a:t>Η αγοραπωλησία</a:t>
            </a:r>
            <a:r>
              <a:rPr lang="el-GR" sz="3200" dirty="0" smtClean="0"/>
              <a:t> (</a:t>
            </a:r>
            <a:r>
              <a:rPr lang="fr-CA" sz="3200" dirty="0" err="1" smtClean="0"/>
              <a:t>usucapio</a:t>
            </a:r>
            <a:r>
              <a:rPr lang="fr-CA" sz="3200" dirty="0" smtClean="0"/>
              <a:t> pro </a:t>
            </a:r>
            <a:r>
              <a:rPr lang="fr-CA" sz="3200" dirty="0" err="1" smtClean="0"/>
              <a:t>emptore</a:t>
            </a:r>
            <a:r>
              <a:rPr lang="el-GR" sz="3200" dirty="0" smtClean="0"/>
              <a:t>). </a:t>
            </a:r>
          </a:p>
          <a:p>
            <a:pPr lvl="1"/>
            <a:r>
              <a:rPr lang="el-GR" dirty="0" smtClean="0"/>
              <a:t>Καθώς η μεταβίβαση των </a:t>
            </a:r>
            <a:r>
              <a:rPr lang="en-US" dirty="0" smtClean="0"/>
              <a:t>res </a:t>
            </a:r>
            <a:r>
              <a:rPr lang="en-US" dirty="0" err="1" smtClean="0"/>
              <a:t>mancipi</a:t>
            </a:r>
            <a:r>
              <a:rPr lang="el-GR" dirty="0" smtClean="0"/>
              <a:t> έπρεπε να γίνει με ορισμένες προϋποθέσεις, η μη τήρηση των προϋποθέσεων αυτών </a:t>
            </a:r>
            <a:r>
              <a:rPr lang="el-GR" dirty="0" err="1" smtClean="0"/>
              <a:t>συνεπάγετο</a:t>
            </a:r>
            <a:r>
              <a:rPr lang="el-GR" dirty="0" smtClean="0"/>
              <a:t> ότι, για να αποκτηθεί κυριότητα επί του μεταβιβαζόμενου πράγματος, έπρεπε να συμπληρωθεί και ο χρόνος χρησικτησίας. Π.χ. σε περίπτωση μεταβίβασης </a:t>
            </a:r>
            <a:r>
              <a:rPr lang="fr-CA" dirty="0" err="1" smtClean="0"/>
              <a:t>res</a:t>
            </a:r>
            <a:r>
              <a:rPr lang="fr-CA" dirty="0" smtClean="0"/>
              <a:t> </a:t>
            </a:r>
            <a:r>
              <a:rPr lang="fr-CA" dirty="0" err="1" smtClean="0"/>
              <a:t>mancipi</a:t>
            </a:r>
            <a:r>
              <a:rPr lang="el-GR" dirty="0" smtClean="0"/>
              <a:t> από </a:t>
            </a:r>
            <a:r>
              <a:rPr lang="el-GR" i="1" dirty="0" smtClean="0"/>
              <a:t>μη</a:t>
            </a:r>
            <a:r>
              <a:rPr lang="el-GR" dirty="0" smtClean="0"/>
              <a:t> Ρωμαίο, ή μεταβίβασης </a:t>
            </a:r>
            <a:r>
              <a:rPr lang="fr-CA" dirty="0" err="1" smtClean="0"/>
              <a:t>res</a:t>
            </a:r>
            <a:r>
              <a:rPr lang="fr-CA" dirty="0" smtClean="0"/>
              <a:t> </a:t>
            </a:r>
            <a:r>
              <a:rPr lang="fr-CA" dirty="0" err="1" smtClean="0"/>
              <a:t>mancipi</a:t>
            </a:r>
            <a:r>
              <a:rPr lang="el-GR" dirty="0" smtClean="0"/>
              <a:t> από Ρωμαίο </a:t>
            </a:r>
            <a:r>
              <a:rPr lang="el-GR" i="1" dirty="0" smtClean="0"/>
              <a:t>με παράδοση</a:t>
            </a:r>
            <a:r>
              <a:rPr lang="el-GR" dirty="0" smtClean="0"/>
              <a:t> (</a:t>
            </a:r>
            <a:r>
              <a:rPr lang="fr-CA" dirty="0" err="1" smtClean="0"/>
              <a:t>traditio</a:t>
            </a:r>
            <a:r>
              <a:rPr lang="el-GR" dirty="0" smtClean="0"/>
              <a:t>), η κυριότητα κατά το </a:t>
            </a:r>
            <a:r>
              <a:rPr lang="fr-CA" dirty="0" err="1" smtClean="0"/>
              <a:t>ius</a:t>
            </a:r>
            <a:r>
              <a:rPr lang="fr-CA" dirty="0" smtClean="0"/>
              <a:t> civile</a:t>
            </a:r>
            <a:r>
              <a:rPr lang="el-GR" dirty="0" smtClean="0"/>
              <a:t> επερχόταν με τη συμπλήρωση του χρόνου χρησικτησίας. </a:t>
            </a:r>
          </a:p>
          <a:p>
            <a:pPr lvl="0"/>
            <a:r>
              <a:rPr lang="el-GR" sz="3200" i="1" dirty="0" smtClean="0"/>
              <a:t>Η δωρεά </a:t>
            </a:r>
            <a:r>
              <a:rPr lang="en-US" sz="3200" dirty="0" smtClean="0"/>
              <a:t>(</a:t>
            </a:r>
            <a:r>
              <a:rPr lang="en-US" sz="3200" dirty="0" err="1" smtClean="0"/>
              <a:t>usucapio</a:t>
            </a:r>
            <a:r>
              <a:rPr lang="en-US" sz="3200" dirty="0" smtClean="0"/>
              <a:t> pro </a:t>
            </a:r>
            <a:r>
              <a:rPr lang="en-US" sz="3200" dirty="0" err="1" smtClean="0"/>
              <a:t>donato</a:t>
            </a:r>
            <a:r>
              <a:rPr lang="en-US" sz="3200" dirty="0" smtClean="0"/>
              <a:t>).</a:t>
            </a:r>
            <a:endParaRPr lang="el-GR" sz="3200" dirty="0" smtClean="0"/>
          </a:p>
          <a:p>
            <a:pPr lvl="0"/>
            <a:r>
              <a:rPr lang="el-GR" sz="3200" i="1" dirty="0" smtClean="0"/>
              <a:t>Η προίκα </a:t>
            </a:r>
            <a:r>
              <a:rPr lang="el-GR" sz="3200" dirty="0" smtClean="0"/>
              <a:t>(</a:t>
            </a:r>
            <a:r>
              <a:rPr lang="en-US" sz="3200" dirty="0" err="1" smtClean="0"/>
              <a:t>usucapio</a:t>
            </a:r>
            <a:r>
              <a:rPr lang="en-US" sz="3200" dirty="0" smtClean="0"/>
              <a:t> pro dote</a:t>
            </a:r>
            <a:r>
              <a:rPr lang="el-GR" sz="3200" dirty="0" smtClean="0"/>
              <a:t>), αν ο γάμος είναι νόμιμος.</a:t>
            </a:r>
          </a:p>
          <a:p>
            <a:pPr lvl="0"/>
            <a:r>
              <a:rPr lang="el-GR" sz="3200" i="1" dirty="0" smtClean="0"/>
              <a:t>Η εξόφληση </a:t>
            </a:r>
            <a:r>
              <a:rPr lang="el-GR" sz="3200" dirty="0" smtClean="0"/>
              <a:t>(</a:t>
            </a:r>
            <a:r>
              <a:rPr lang="en-US" sz="3200" dirty="0" err="1" smtClean="0"/>
              <a:t>usucapio</a:t>
            </a:r>
            <a:r>
              <a:rPr lang="en-US" sz="3200" dirty="0" smtClean="0"/>
              <a:t> pro </a:t>
            </a:r>
            <a:r>
              <a:rPr lang="en-US" sz="3200" dirty="0" err="1" smtClean="0"/>
              <a:t>soluto</a:t>
            </a:r>
            <a:r>
              <a:rPr lang="el-GR" sz="3200" dirty="0" smtClean="0"/>
              <a:t>).</a:t>
            </a:r>
          </a:p>
          <a:p>
            <a:pPr lvl="0"/>
            <a:r>
              <a:rPr lang="el-GR" sz="3200" i="1" dirty="0" smtClean="0"/>
              <a:t>Η κληροδοσία </a:t>
            </a:r>
            <a:r>
              <a:rPr lang="el-GR" sz="3200" dirty="0" smtClean="0"/>
              <a:t>(</a:t>
            </a:r>
            <a:r>
              <a:rPr lang="en-US" sz="3200" dirty="0" err="1" smtClean="0"/>
              <a:t>usucapio</a:t>
            </a:r>
            <a:r>
              <a:rPr lang="en-US" sz="3200" dirty="0" smtClean="0"/>
              <a:t> pro legato</a:t>
            </a:r>
            <a:r>
              <a:rPr lang="el-GR" sz="3200" dirty="0" smtClean="0"/>
              <a:t>), αν ο κληροδοτών είναι καλής πίστεως νομέας του κληροδοτούμενου πράγματος.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νόμιμες αιτίες: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z="3200" u="sng" dirty="0" smtClean="0"/>
              <a:t>Νόμιμη αιτία (τίτλο) χρησικτησίας</a:t>
            </a:r>
            <a:r>
              <a:rPr lang="el-GR" sz="3200" dirty="0" smtClean="0"/>
              <a:t> αποτελούν και ορισμένες περιπτώσεις, όπου δεν τίθεται θέμα ελαττώματος στον τρόπο κτήσεως του πράγματος, ούτε υφίσταται δικαιοπάροχος, όπως:</a:t>
            </a:r>
          </a:p>
          <a:p>
            <a:pPr lvl="0"/>
            <a:r>
              <a:rPr lang="el-GR" sz="3200" i="1" dirty="0" smtClean="0"/>
              <a:t>Η κτήση </a:t>
            </a:r>
            <a:r>
              <a:rPr lang="el-GR" sz="3200" i="1" dirty="0" err="1" smtClean="0"/>
              <a:t>εγκαταλειφθέντος</a:t>
            </a:r>
            <a:r>
              <a:rPr lang="el-GR" sz="3200" i="1" dirty="0" smtClean="0"/>
              <a:t> πράγματος </a:t>
            </a:r>
            <a:r>
              <a:rPr lang="el-GR" sz="3200" dirty="0" smtClean="0"/>
              <a:t>(</a:t>
            </a:r>
            <a:r>
              <a:rPr lang="fr-CA" sz="3200" dirty="0" err="1" smtClean="0"/>
              <a:t>usucapio</a:t>
            </a:r>
            <a:r>
              <a:rPr lang="fr-CA" sz="3200" dirty="0" smtClean="0"/>
              <a:t> pro </a:t>
            </a:r>
            <a:r>
              <a:rPr lang="fr-CA" sz="3200" dirty="0" err="1" smtClean="0"/>
              <a:t>derelicto</a:t>
            </a:r>
            <a:r>
              <a:rPr lang="el-GR" sz="3200" dirty="0" smtClean="0"/>
              <a:t>), σύμφωνα με την άποψη της σχολής των </a:t>
            </a:r>
            <a:r>
              <a:rPr lang="el-GR" sz="3200" dirty="0" err="1" smtClean="0"/>
              <a:t>Προκουλιανών</a:t>
            </a:r>
            <a:r>
              <a:rPr lang="el-GR" sz="3200" dirty="0" smtClean="0"/>
              <a:t>, επιφέρει την κυριότητα αφού συμπληρωθεί ο χρόνος χρησικτησίας. </a:t>
            </a:r>
          </a:p>
          <a:p>
            <a:pPr lvl="0"/>
            <a:r>
              <a:rPr lang="el-GR" sz="3200" i="1" dirty="0" smtClean="0"/>
              <a:t>Η κληρονομία</a:t>
            </a:r>
            <a:r>
              <a:rPr lang="en-US" sz="3200" dirty="0" smtClean="0"/>
              <a:t> (</a:t>
            </a:r>
            <a:r>
              <a:rPr lang="en-US" sz="3200" dirty="0" err="1" smtClean="0"/>
              <a:t>usucapio</a:t>
            </a:r>
            <a:r>
              <a:rPr lang="en-US" sz="3200" dirty="0" smtClean="0"/>
              <a:t> pro </a:t>
            </a:r>
            <a:r>
              <a:rPr lang="en-US" sz="3200" dirty="0" err="1" smtClean="0"/>
              <a:t>herede</a:t>
            </a:r>
            <a:r>
              <a:rPr lang="en-US" sz="3200" dirty="0" smtClean="0"/>
              <a:t>). </a:t>
            </a:r>
            <a:r>
              <a:rPr lang="el-GR" sz="3200" dirty="0" smtClean="0"/>
              <a:t>Για τα </a:t>
            </a:r>
            <a:r>
              <a:rPr lang="el-GR" sz="3200" dirty="0" err="1" smtClean="0"/>
              <a:t>κληρονομιαία</a:t>
            </a:r>
            <a:r>
              <a:rPr lang="el-GR" sz="3200" dirty="0" smtClean="0"/>
              <a:t> πράγματα θεωρείται ότι </a:t>
            </a:r>
            <a:r>
              <a:rPr lang="el-GR" sz="3200" dirty="0" err="1" smtClean="0"/>
              <a:t>χρησιδεσπόζονται</a:t>
            </a:r>
            <a:r>
              <a:rPr lang="el-GR" sz="3200" dirty="0" smtClean="0"/>
              <a:t> όχι ως σύνολο, αλλά κάθε ένα ξεχωριστά. </a:t>
            </a:r>
          </a:p>
          <a:p>
            <a:pPr lvl="0"/>
            <a:r>
              <a:rPr lang="el-GR" sz="3200" dirty="0" smtClean="0"/>
              <a:t>Το κλασικό Ρωμαϊκό Δίκαιο αναγνωρίζει τίτλο χρησικτησίας </a:t>
            </a:r>
            <a:r>
              <a:rPr lang="en-US" sz="3200" i="1" dirty="0" smtClean="0"/>
              <a:t>pro </a:t>
            </a:r>
            <a:r>
              <a:rPr lang="en-US" sz="3200" i="1" dirty="0" err="1" smtClean="0"/>
              <a:t>suo</a:t>
            </a:r>
            <a:r>
              <a:rPr lang="el-GR" sz="3200" dirty="0" smtClean="0"/>
              <a:t> επί των πρωτοτύπων («φυσικών») τρόπων κτήσεως κυριότητας. </a:t>
            </a:r>
          </a:p>
          <a:p>
            <a:r>
              <a:rPr lang="el-GR" sz="3200" i="1" dirty="0" smtClean="0"/>
              <a:t>Σήμερα, κατά το άρθρο1041 ΑΚ (τακτική χρησικτησία), ορίζεται ότι όποιος έχει με καλή πίστη και νόμιμο τίτλο στη νομή του, </a:t>
            </a:r>
            <a:r>
              <a:rPr lang="el-GR" sz="3200" i="1" dirty="0" err="1" smtClean="0"/>
              <a:t>διανοία</a:t>
            </a:r>
            <a:r>
              <a:rPr lang="el-GR" sz="3200" i="1" dirty="0" smtClean="0"/>
              <a:t> κυρίου, πράγμα κινητό για τριετία και ακίνητο επί δεκαετία, γίνεται κύριος αυτού. </a:t>
            </a:r>
            <a:endParaRPr lang="el-GR" sz="32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ΙΙΙ. </a:t>
            </a:r>
            <a:r>
              <a:rPr lang="el-GR" sz="4000" b="1" dirty="0" smtClean="0"/>
              <a:t>Νομιζόμενος τίτλος</a:t>
            </a:r>
            <a:r>
              <a:rPr lang="el-GR" sz="4000" dirty="0" smtClean="0"/>
              <a:t> (</a:t>
            </a:r>
            <a:r>
              <a:rPr lang="fr-CA" sz="4000" dirty="0" err="1" smtClean="0"/>
              <a:t>titulus</a:t>
            </a:r>
            <a:r>
              <a:rPr lang="fr-CA" sz="4000" dirty="0" smtClean="0"/>
              <a:t> </a:t>
            </a:r>
            <a:r>
              <a:rPr lang="fr-CA" sz="4000" dirty="0" err="1" smtClean="0"/>
              <a:t>putativus</a:t>
            </a:r>
            <a:r>
              <a:rPr lang="el-GR" sz="4000" dirty="0" smtClean="0"/>
              <a:t>):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Νομιζόμενος τίτλος θεωρείται ότι υπάρχει όταν ο </a:t>
            </a:r>
            <a:r>
              <a:rPr lang="el-GR" dirty="0" err="1" smtClean="0"/>
              <a:t>χρησιδεσπόζων</a:t>
            </a:r>
            <a:r>
              <a:rPr lang="el-GR" dirty="0" smtClean="0"/>
              <a:t>, κατά συγγνωστή πλάνη, πιστεύει ότι υπάρχει νόμιμη αιτία, ενώ στην πραγματικότητα δεν υπάρχει. </a:t>
            </a:r>
          </a:p>
          <a:p>
            <a:r>
              <a:rPr lang="el-GR" dirty="0" smtClean="0"/>
              <a:t>Π.χ.: αυτός που μεταβίβασε ακίνητο δεν είχε ικανότητα προς δικαιοπραξία, ή δεν είχε εξουσία διαθέσεώς του. Ή, η κατάληψη ξένου πράγματος που κάνει κάποιος, νομίζοντας ότι είναι αδέσποτο. </a:t>
            </a:r>
          </a:p>
          <a:p>
            <a:r>
              <a:rPr lang="el-GR" dirty="0" smtClean="0"/>
              <a:t>Στο κλασικό ρωμαϊκό γινόταν δεκτή σε εξαιρετικές περιπτώσεις η θεμελίωση χρησικτησίας σε νομιζόμενο τίτλο, ενώ το Ιουστινιάνειο δίκαιο την αποκλείει.</a:t>
            </a:r>
          </a:p>
          <a:p>
            <a:r>
              <a:rPr lang="el-GR" i="1" dirty="0" smtClean="0"/>
              <a:t>Ο νομιζόμενος τίτλος θεμελιώνει χρησικτησία και στο σύγχρονο δίκαιο, </a:t>
            </a:r>
            <a:r>
              <a:rPr lang="el-GR" i="1" dirty="0" err="1" smtClean="0"/>
              <a:t>εφ’όσον</a:t>
            </a:r>
            <a:r>
              <a:rPr lang="el-GR" i="1" dirty="0" smtClean="0"/>
              <a:t> ο νομέας είναι καλόπιστος (ΑΚ 1043). Επί ακινήτων όμως, δεν υφίσταται νομιζόμενος τίτλος, καθόσον απαιτείται για την κτήση τους μεταγραφή και αυτή δεν υφίσταται.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2236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Xρησικτησiα </vt:lpstr>
      <vt:lpstr>Πρωτότυπος τρόπος κτήσεως κυριότητας</vt:lpstr>
      <vt:lpstr>Σήμερα </vt:lpstr>
      <vt:lpstr>Αρχαϊκή χρησικτησία</vt:lpstr>
      <vt:lpstr>Κλασικοί χρόνοι - προϋποθέσεις</vt:lpstr>
      <vt:lpstr>ΙΙ. Νόμιμος τίτλος ή νόμιμη αιτία χρησικτησίας: </vt:lpstr>
      <vt:lpstr>Νόμιμες αιτίες χρησικτησίας</vt:lpstr>
      <vt:lpstr>Άλλες νόμιμες αιτίες:</vt:lpstr>
      <vt:lpstr> ΙΙΙ. Νομιζόμενος τίτλος (titulus putativus):  </vt:lpstr>
      <vt:lpstr>IV. Καλή πίστη (fides-bona fides) :  </vt:lpstr>
      <vt:lpstr>V. Νομή του πράγματος: </vt:lpstr>
      <vt:lpstr>VI. Πάροδος ορισμένου χρόνου </vt:lpstr>
      <vt:lpstr>γ. Μακρού χρόνου παραγραφή (longi temporis praescriptio) </vt:lpstr>
      <vt:lpstr>δ. Mακροτάτου χρόνου παραγραφή (longissimi temporis praescriptio)  </vt:lpstr>
      <vt:lpstr>ε. Ιουστινιάνειο δίκαιο </vt:lpstr>
      <vt:lpstr>6. Επιδίκαση.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Athina</dc:creator>
  <cp:lastModifiedBy>ATHINA</cp:lastModifiedBy>
  <cp:revision>7</cp:revision>
  <dcterms:created xsi:type="dcterms:W3CDTF">2012-01-19T11:08:59Z</dcterms:created>
  <dcterms:modified xsi:type="dcterms:W3CDTF">2012-01-25T16:04:37Z</dcterms:modified>
</cp:coreProperties>
</file>