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4" r:id="rId5"/>
    <p:sldId id="265" r:id="rId6"/>
    <p:sldId id="266" r:id="rId7"/>
    <p:sldId id="267" r:id="rId8"/>
    <p:sldId id="261" r:id="rId9"/>
    <p:sldId id="262" r:id="rId10"/>
    <p:sldId id="263" r:id="rId11"/>
    <p:sldId id="268" r:id="rId12"/>
    <p:sldId id="269" r:id="rId13"/>
    <p:sldId id="270" r:id="rId14"/>
    <p:sldId id="271" r:id="rId15"/>
    <p:sldId id="272" r:id="rId16"/>
    <p:sldId id="286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7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0" y="25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3735-F10D-4FF4-8361-861151CDE09D}" type="datetimeFigureOut">
              <a:rPr lang="el-GR" smtClean="0"/>
              <a:pPr/>
              <a:t>30/1/2012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D2B8-CB51-4A06-97C2-5A76494F1B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3735-F10D-4FF4-8361-861151CDE09D}" type="datetimeFigureOut">
              <a:rPr lang="el-GR" smtClean="0"/>
              <a:pPr/>
              <a:t>30/1/2012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D2B8-CB51-4A06-97C2-5A76494F1B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3735-F10D-4FF4-8361-861151CDE09D}" type="datetimeFigureOut">
              <a:rPr lang="el-GR" smtClean="0"/>
              <a:pPr/>
              <a:t>30/1/2012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D2B8-CB51-4A06-97C2-5A76494F1B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3735-F10D-4FF4-8361-861151CDE09D}" type="datetimeFigureOut">
              <a:rPr lang="el-GR" smtClean="0"/>
              <a:pPr/>
              <a:t>30/1/2012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D2B8-CB51-4A06-97C2-5A76494F1B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3735-F10D-4FF4-8361-861151CDE09D}" type="datetimeFigureOut">
              <a:rPr lang="el-GR" smtClean="0"/>
              <a:pPr/>
              <a:t>30/1/2012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D2B8-CB51-4A06-97C2-5A76494F1B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3735-F10D-4FF4-8361-861151CDE09D}" type="datetimeFigureOut">
              <a:rPr lang="el-GR" smtClean="0"/>
              <a:pPr/>
              <a:t>30/1/2012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D2B8-CB51-4A06-97C2-5A76494F1B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3735-F10D-4FF4-8361-861151CDE09D}" type="datetimeFigureOut">
              <a:rPr lang="el-GR" smtClean="0"/>
              <a:pPr/>
              <a:t>30/1/2012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D2B8-CB51-4A06-97C2-5A76494F1B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3735-F10D-4FF4-8361-861151CDE09D}" type="datetimeFigureOut">
              <a:rPr lang="el-GR" smtClean="0"/>
              <a:pPr/>
              <a:t>30/1/2012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D2B8-CB51-4A06-97C2-5A76494F1B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3735-F10D-4FF4-8361-861151CDE09D}" type="datetimeFigureOut">
              <a:rPr lang="el-GR" smtClean="0"/>
              <a:pPr/>
              <a:t>30/1/2012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D2B8-CB51-4A06-97C2-5A76494F1B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3735-F10D-4FF4-8361-861151CDE09D}" type="datetimeFigureOut">
              <a:rPr lang="el-GR" smtClean="0"/>
              <a:pPr/>
              <a:t>30/1/2012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D2B8-CB51-4A06-97C2-5A76494F1B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3735-F10D-4FF4-8361-861151CDE09D}" type="datetimeFigureOut">
              <a:rPr lang="el-GR" smtClean="0"/>
              <a:pPr/>
              <a:t>30/1/2012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4BD2B8-CB51-4A06-97C2-5A76494F1B1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923735-F10D-4FF4-8361-861151CDE09D}" type="datetimeFigureOut">
              <a:rPr lang="el-GR" smtClean="0"/>
              <a:pPr/>
              <a:t>30/1/2012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4BD2B8-CB51-4A06-97C2-5A76494F1B13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cid:F3E0414A5BFC43D887639BB619866532@MichaelPC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Ρωμαϊκό Δίκαιο &amp; Σύγχρονο Δίκαιο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/>
              <a:t>Το ρωμαϊκό δίκαιο </a:t>
            </a:r>
          </a:p>
          <a:p>
            <a:pPr lvl="1">
              <a:lnSpc>
                <a:spcPct val="150000"/>
              </a:lnSpc>
            </a:pPr>
            <a:r>
              <a:rPr lang="el-GR" dirty="0" smtClean="0"/>
              <a:t> βάση του σύγχρονου ελληνικού δικαίου</a:t>
            </a:r>
          </a:p>
          <a:p>
            <a:pPr lvl="1">
              <a:lnSpc>
                <a:spcPct val="150000"/>
              </a:lnSpc>
            </a:pPr>
            <a:r>
              <a:rPr lang="el-GR" dirty="0" smtClean="0"/>
              <a:t>Βάση του δικαίου των περισσότερων ευρωπαϊκών χωρών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Εισαγωγή Αστικού Κώδικα:23 Φεβρουαρίου 1946</a:t>
            </a:r>
          </a:p>
          <a:p>
            <a:pPr lvl="1">
              <a:lnSpc>
                <a:spcPct val="150000"/>
              </a:lnSpc>
            </a:pPr>
            <a:r>
              <a:rPr lang="el-GR" dirty="0" smtClean="0"/>
              <a:t>Πριν: Ρωμαϊκό Δίκαιο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No</a:t>
            </a:r>
            <a:r>
              <a:rPr lang="el-GR" dirty="0" err="1" smtClean="0"/>
              <a:t>μομαθείς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Δύο «σχολές»: </a:t>
            </a:r>
          </a:p>
          <a:p>
            <a:pPr lvl="1"/>
            <a:r>
              <a:rPr lang="el-GR" dirty="0" err="1" smtClean="0"/>
              <a:t>Προκουλιανοί</a:t>
            </a:r>
            <a:endParaRPr lang="el-GR" dirty="0" smtClean="0"/>
          </a:p>
          <a:p>
            <a:pPr lvl="1"/>
            <a:r>
              <a:rPr lang="el-GR" dirty="0" err="1" smtClean="0"/>
              <a:t>Σαβινιανοί</a:t>
            </a:r>
            <a:endParaRPr lang="el-GR" dirty="0" smtClean="0"/>
          </a:p>
          <a:p>
            <a:pPr lvl="1"/>
            <a:endParaRPr lang="el-GR" dirty="0" smtClean="0"/>
          </a:p>
          <a:p>
            <a:r>
              <a:rPr lang="el-GR" dirty="0" smtClean="0"/>
              <a:t>Σπουδαίοι νομομαθείς: Γάιος, </a:t>
            </a:r>
            <a:r>
              <a:rPr lang="el-GR" dirty="0" err="1" smtClean="0"/>
              <a:t>Παπινιανός</a:t>
            </a:r>
            <a:r>
              <a:rPr lang="el-GR" dirty="0" smtClean="0"/>
              <a:t>, </a:t>
            </a:r>
            <a:r>
              <a:rPr lang="el-GR" dirty="0" err="1" smtClean="0"/>
              <a:t>Ουλπιανός</a:t>
            </a:r>
            <a:r>
              <a:rPr lang="el-GR" dirty="0" smtClean="0"/>
              <a:t>, Παύλος, </a:t>
            </a:r>
            <a:r>
              <a:rPr lang="el-GR" dirty="0" err="1" smtClean="0"/>
              <a:t>Μοδεστίνος</a:t>
            </a:r>
            <a:endParaRPr lang="el-GR" dirty="0" smtClean="0"/>
          </a:p>
          <a:p>
            <a:r>
              <a:rPr lang="el-GR" dirty="0" smtClean="0"/>
              <a:t>Συγγράφουν  νομικά έργα για κάθε κλάδο του δικαίου</a:t>
            </a:r>
          </a:p>
          <a:p>
            <a:pPr>
              <a:buNone/>
            </a:pPr>
            <a:endParaRPr lang="el-GR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Ιουστινιάνεια Κωδικοποίηση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l-GR" dirty="0" smtClean="0"/>
              <a:t>533-534 </a:t>
            </a:r>
            <a:r>
              <a:rPr lang="el-GR" dirty="0" err="1" smtClean="0"/>
              <a:t>μ.Χ</a:t>
            </a:r>
            <a:r>
              <a:rPr lang="el-GR" dirty="0" smtClean="0"/>
              <a:t>.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482952" cy="4445848"/>
          </a:xfrm>
        </p:spPr>
        <p:txBody>
          <a:bodyPr/>
          <a:lstStyle/>
          <a:p>
            <a:r>
              <a:rPr lang="en-US" b="1" i="1" dirty="0" smtClean="0"/>
              <a:t>Corpus </a:t>
            </a:r>
            <a:r>
              <a:rPr lang="en-US" b="1" i="1" dirty="0" err="1" smtClean="0"/>
              <a:t>Iuris</a:t>
            </a:r>
            <a:r>
              <a:rPr lang="en-US" b="1" i="1" dirty="0" smtClean="0"/>
              <a:t> </a:t>
            </a:r>
            <a:r>
              <a:rPr lang="en-US" b="1" i="1" dirty="0" err="1" smtClean="0"/>
              <a:t>Civilis</a:t>
            </a:r>
            <a:endParaRPr lang="el-GR" b="1" i="1" dirty="0" smtClean="0"/>
          </a:p>
          <a:p>
            <a:pPr lvl="1"/>
            <a:r>
              <a:rPr lang="el-GR" dirty="0" smtClean="0"/>
              <a:t>Έργα ρωμαίων νομικών   (Πανδέκτης, </a:t>
            </a:r>
            <a:r>
              <a:rPr lang="en-US" i="1" dirty="0" err="1" smtClean="0"/>
              <a:t>Digesta</a:t>
            </a:r>
            <a:r>
              <a:rPr lang="en-US" dirty="0" smtClean="0"/>
              <a:t>)</a:t>
            </a:r>
          </a:p>
          <a:p>
            <a:pPr lvl="1"/>
            <a:r>
              <a:rPr lang="el-GR" dirty="0" smtClean="0"/>
              <a:t>Νομοθετικές διατάξεις ρωμαίων αυτοκρατόρων (Κώδικας, </a:t>
            </a:r>
            <a:r>
              <a:rPr lang="en-US" i="1" dirty="0" smtClean="0"/>
              <a:t>Codex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 </a:t>
            </a:r>
            <a:r>
              <a:rPr lang="en-US" dirty="0" smtClean="0"/>
              <a:t>E</a:t>
            </a:r>
            <a:r>
              <a:rPr lang="el-GR" dirty="0" err="1" smtClean="0"/>
              <a:t>ισηγήσεις</a:t>
            </a:r>
            <a:r>
              <a:rPr lang="el-GR" dirty="0" smtClean="0"/>
              <a:t> </a:t>
            </a:r>
            <a:r>
              <a:rPr lang="en-US" i="1" dirty="0" smtClean="0"/>
              <a:t>(</a:t>
            </a:r>
            <a:r>
              <a:rPr lang="en-US" i="1" dirty="0" err="1" smtClean="0"/>
              <a:t>Institutiones</a:t>
            </a:r>
            <a:r>
              <a:rPr lang="en-US" dirty="0" smtClean="0"/>
              <a:t>)</a:t>
            </a:r>
            <a:endParaRPr lang="el-GR" dirty="0" smtClean="0"/>
          </a:p>
          <a:p>
            <a:pPr lvl="1"/>
            <a:r>
              <a:rPr lang="el-GR" dirty="0" smtClean="0"/>
              <a:t> Νεαρές</a:t>
            </a:r>
            <a:r>
              <a:rPr lang="el-GR" i="1" dirty="0" smtClean="0"/>
              <a:t> (</a:t>
            </a:r>
            <a:r>
              <a:rPr lang="en-US" i="1" dirty="0" err="1" smtClean="0"/>
              <a:t>Novellae</a:t>
            </a:r>
            <a:r>
              <a:rPr lang="en-US" i="1" dirty="0" smtClean="0"/>
              <a:t>)</a:t>
            </a:r>
          </a:p>
          <a:p>
            <a:endParaRPr lang="el-GR" dirty="0"/>
          </a:p>
        </p:txBody>
      </p:sp>
      <p:pic>
        <p:nvPicPr>
          <p:cNvPr id="4" name="Picture 2" descr="http://traumwerk.stanford.edu/philolog/Justinia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340768"/>
            <a:ext cx="3028950" cy="4248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Πηγές Ρωμαϊκού Δικαίου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690864" cy="4301832"/>
          </a:xfrm>
        </p:spPr>
        <p:txBody>
          <a:bodyPr/>
          <a:lstStyle/>
          <a:p>
            <a:r>
              <a:rPr lang="el-GR" dirty="0" smtClean="0"/>
              <a:t>Έργα ρωμαίων νομικών</a:t>
            </a:r>
          </a:p>
          <a:p>
            <a:r>
              <a:rPr lang="el-GR" dirty="0" smtClean="0"/>
              <a:t>Έργα Λατίνων συγγραφέων</a:t>
            </a:r>
          </a:p>
          <a:p>
            <a:r>
              <a:rPr lang="el-GR" dirty="0" smtClean="0"/>
              <a:t>Επιγραφές</a:t>
            </a:r>
          </a:p>
          <a:p>
            <a:r>
              <a:rPr lang="el-GR" dirty="0" smtClean="0"/>
              <a:t>Πάπυροι</a:t>
            </a:r>
          </a:p>
          <a:p>
            <a:endParaRPr lang="el-GR" dirty="0"/>
          </a:p>
        </p:txBody>
      </p:sp>
      <p:pic>
        <p:nvPicPr>
          <p:cNvPr id="4" name="Picture 2" descr="http://salamboblog.files.wordpress.com/2010/12/res-gest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3402" y="2852936"/>
            <a:ext cx="4746287" cy="3563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Πάπυροι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330824" cy="4301832"/>
          </a:xfrm>
        </p:spPr>
        <p:txBody>
          <a:bodyPr>
            <a:normAutofit/>
          </a:bodyPr>
          <a:lstStyle/>
          <a:p>
            <a:pPr marL="800100" lvl="1" indent="-342900" algn="r">
              <a:buFont typeface="Arial" pitchFamily="34" charset="0"/>
              <a:buChar char="•"/>
            </a:pPr>
            <a:r>
              <a:rPr lang="el-GR" sz="3200" dirty="0" smtClean="0">
                <a:solidFill>
                  <a:prstClr val="black"/>
                </a:solidFill>
              </a:rPr>
              <a:t>Συμβάσεις</a:t>
            </a:r>
          </a:p>
          <a:p>
            <a:pPr marL="800100" lvl="1" indent="-342900" algn="r">
              <a:buFont typeface="Arial" pitchFamily="34" charset="0"/>
              <a:buChar char="•"/>
            </a:pPr>
            <a:r>
              <a:rPr lang="el-GR" sz="3200" dirty="0" smtClean="0">
                <a:solidFill>
                  <a:prstClr val="black"/>
                </a:solidFill>
              </a:rPr>
              <a:t>Δικαστικά έγγραφα</a:t>
            </a:r>
          </a:p>
          <a:p>
            <a:pPr marL="800100" lvl="1" indent="-342900" algn="r">
              <a:buFont typeface="Arial" pitchFamily="34" charset="0"/>
              <a:buChar char="•"/>
            </a:pPr>
            <a:r>
              <a:rPr lang="el-GR" sz="3200" dirty="0" smtClean="0">
                <a:solidFill>
                  <a:prstClr val="black"/>
                </a:solidFill>
              </a:rPr>
              <a:t>Διοικητικά έγγραφα</a:t>
            </a:r>
            <a:endParaRPr lang="el-GR" sz="3200" dirty="0"/>
          </a:p>
        </p:txBody>
      </p:sp>
      <p:pic>
        <p:nvPicPr>
          <p:cNvPr id="5" name="Picture 4" descr="http://0.tqn.com/d/ancienthistory/1/G/R/C/3/OxyrhynchusPapyrusFrontispei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564904"/>
            <a:ext cx="3312368" cy="3324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Βυζαντινό Δίκαιο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266928" cy="437384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Βασίζεται στο Ρωμαϊκό Δίκαιο</a:t>
            </a:r>
          </a:p>
          <a:p>
            <a:pPr lvl="1"/>
            <a:r>
              <a:rPr lang="el-GR" sz="3200" dirty="0" smtClean="0"/>
              <a:t>Βασιλικά Λέοντος Στ’ Σοφού</a:t>
            </a:r>
          </a:p>
          <a:p>
            <a:pPr lvl="1"/>
            <a:r>
              <a:rPr lang="el-GR" sz="3200" dirty="0" err="1" smtClean="0"/>
              <a:t>Εξάβιβλος</a:t>
            </a:r>
            <a:r>
              <a:rPr lang="el-GR" sz="3200" dirty="0" smtClean="0"/>
              <a:t> Αρμενόπουλου</a:t>
            </a:r>
          </a:p>
        </p:txBody>
      </p:sp>
      <p:pic>
        <p:nvPicPr>
          <p:cNvPr id="1026" name="Picture 2" descr="http://byzantium.xronikon.com/images/Leo_w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908720"/>
            <a:ext cx="3627884" cy="2376264"/>
          </a:xfrm>
          <a:prstGeom prst="rect">
            <a:avLst/>
          </a:prstGeom>
          <a:noFill/>
        </p:spPr>
      </p:pic>
      <p:pic>
        <p:nvPicPr>
          <p:cNvPr id="1028" name="Picture 4" descr="http://anemi.lib.uoc.gr/metadata/5/1/5/attached-metadata-155-0000137/147844-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501008"/>
            <a:ext cx="2088232" cy="2913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404664"/>
            <a:ext cx="3960440" cy="1140736"/>
          </a:xfrm>
        </p:spPr>
        <p:txBody>
          <a:bodyPr>
            <a:normAutofit fontScale="90000"/>
          </a:bodyPr>
          <a:lstStyle/>
          <a:p>
            <a:pPr algn="r"/>
            <a:r>
              <a:rPr lang="en-US" sz="6000" dirty="0" err="1" smtClean="0"/>
              <a:t>Florentina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618856" cy="4373840"/>
          </a:xfrm>
        </p:spPr>
        <p:txBody>
          <a:bodyPr/>
          <a:lstStyle/>
          <a:p>
            <a:r>
              <a:rPr lang="el-GR" dirty="0" smtClean="0"/>
              <a:t>Ένα χειρόγραφο της Ιουστινιάνειας Κωδικοποίησης του 6</a:t>
            </a:r>
            <a:r>
              <a:rPr lang="el-GR" baseline="30000" dirty="0" smtClean="0"/>
              <a:t>ου</a:t>
            </a:r>
            <a:r>
              <a:rPr lang="el-GR" dirty="0" smtClean="0"/>
              <a:t> αι. </a:t>
            </a:r>
            <a:r>
              <a:rPr lang="el-GR" dirty="0" err="1" smtClean="0"/>
              <a:t>μ.Χ</a:t>
            </a:r>
            <a:r>
              <a:rPr lang="el-GR" dirty="0" smtClean="0"/>
              <a:t>. ανακαλύπτεται  τον 11</a:t>
            </a:r>
            <a:r>
              <a:rPr lang="el-GR" baseline="30000" dirty="0" smtClean="0"/>
              <a:t>ο</a:t>
            </a:r>
            <a:r>
              <a:rPr lang="el-GR" dirty="0" smtClean="0"/>
              <a:t> αιώνα στην Πίζα</a:t>
            </a:r>
          </a:p>
          <a:p>
            <a:r>
              <a:rPr lang="el-GR" dirty="0" smtClean="0"/>
              <a:t>Μεταφέρεται στη Φλωρεντία</a:t>
            </a:r>
            <a:endParaRPr lang="el-GR" dirty="0"/>
          </a:p>
        </p:txBody>
      </p:sp>
      <p:pic>
        <p:nvPicPr>
          <p:cNvPr id="29702" name="Picture 6" descr="http://classes.maxwell.syr.edu/his311/Lecture%20Three/Florentina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16832"/>
            <a:ext cx="3461227" cy="3888432"/>
          </a:xfrm>
          <a:prstGeom prst="rect">
            <a:avLst/>
          </a:prstGeom>
          <a:noFill/>
        </p:spPr>
      </p:pic>
      <p:pic>
        <p:nvPicPr>
          <p:cNvPr id="29704" name="Picture 8" descr="http://upload.wikimedia.org/wikipedia/commons/thumb/e/e4/Leaning_tower_of_pisa_2.jpg/250px-Leaning_tower_of_pis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3123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Δίγλωσσο: λατινικά </a:t>
            </a:r>
            <a:r>
              <a:rPr lang="el-GR" smtClean="0"/>
              <a:t>- ελληνικά</a:t>
            </a:r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988" y="1935163"/>
            <a:ext cx="373202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764704"/>
            <a:ext cx="3960440" cy="10081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Biblioteca</a:t>
            </a:r>
            <a:r>
              <a:rPr lang="en-US" dirty="0" smtClean="0"/>
              <a:t> </a:t>
            </a:r>
            <a:r>
              <a:rPr lang="en-US" dirty="0" err="1" smtClean="0"/>
              <a:t>Laurenziana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5400600" cy="432048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Το χειρόγραφο αποτελεί τη βάση των πρώτων εκδόσεων του κειμένου του </a:t>
            </a:r>
            <a:r>
              <a:rPr lang="en-US" sz="3200" dirty="0" smtClean="0"/>
              <a:t>Corpus.</a:t>
            </a:r>
          </a:p>
        </p:txBody>
      </p:sp>
      <p:pic>
        <p:nvPicPr>
          <p:cNvPr id="4" name="Picture 4" descr="http://www.daftblogger.com/wp-content/uploads/2010/02/Corpus-Juris-Civi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4575" y="3076575"/>
            <a:ext cx="3019425" cy="3781425"/>
          </a:xfrm>
          <a:prstGeom prst="rect">
            <a:avLst/>
          </a:prstGeom>
          <a:noFill/>
        </p:spPr>
      </p:pic>
      <p:pic>
        <p:nvPicPr>
          <p:cNvPr id="30722" name="Picture 2" descr="http://www.homeandabroad.com/s/siteImages/2/1292_BibliotecaLaurP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1762125" cy="1409700"/>
          </a:xfrm>
          <a:prstGeom prst="rect">
            <a:avLst/>
          </a:prstGeom>
          <a:noFill/>
        </p:spPr>
      </p:pic>
      <p:pic>
        <p:nvPicPr>
          <p:cNvPr id="30724" name="Picture 4" descr="http://www.aquinasonline.com/medieval/scri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32656"/>
            <a:ext cx="1752600" cy="2505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4248472" cy="4392488"/>
          </a:xfrm>
        </p:spPr>
        <p:txBody>
          <a:bodyPr/>
          <a:lstStyle/>
          <a:p>
            <a:r>
              <a:rPr lang="fr-CA" sz="2800" dirty="0" smtClean="0"/>
              <a:t>A</a:t>
            </a:r>
            <a:r>
              <a:rPr lang="el-GR" sz="2800" dirty="0" err="1" smtClean="0"/>
              <a:t>ναγέννηση</a:t>
            </a:r>
            <a:r>
              <a:rPr lang="el-GR" sz="2800" dirty="0" smtClean="0"/>
              <a:t> της μελέτης του δικαίου και νομικών σπουδών στην Ιταλία </a:t>
            </a:r>
            <a:endParaRPr lang="en-US" sz="2800" dirty="0" smtClean="0"/>
          </a:p>
          <a:p>
            <a:r>
              <a:rPr lang="fr-CA" sz="2800" dirty="0" smtClean="0"/>
              <a:t>No</a:t>
            </a:r>
            <a:r>
              <a:rPr lang="el-GR" sz="2800" dirty="0" err="1" smtClean="0"/>
              <a:t>μική</a:t>
            </a:r>
            <a:r>
              <a:rPr lang="el-GR" sz="2800" dirty="0" smtClean="0"/>
              <a:t> Σχολή της </a:t>
            </a:r>
            <a:r>
              <a:rPr lang="en-US" sz="2800" dirty="0" smtClean="0"/>
              <a:t>Bologna</a:t>
            </a:r>
          </a:p>
          <a:p>
            <a:r>
              <a:rPr lang="en-US" sz="2800" dirty="0" err="1" smtClean="0"/>
              <a:t>Glossatores</a:t>
            </a:r>
            <a:endParaRPr lang="en-US" sz="2800" dirty="0" smtClean="0"/>
          </a:p>
          <a:p>
            <a:r>
              <a:rPr lang="el-GR" sz="2800" dirty="0" smtClean="0"/>
              <a:t>Ρωμαϊκό Δίκαιο: δίκαιο </a:t>
            </a:r>
            <a:r>
              <a:rPr lang="en-US" sz="2800" dirty="0" err="1" smtClean="0"/>
              <a:t>universalis</a:t>
            </a:r>
            <a:endParaRPr lang="el-GR" sz="2800" dirty="0" smtClean="0"/>
          </a:p>
          <a:p>
            <a:endParaRPr lang="el-GR" dirty="0"/>
          </a:p>
        </p:txBody>
      </p:sp>
      <p:pic>
        <p:nvPicPr>
          <p:cNvPr id="31746" name="Picture 2" descr="http://images.ohobackup.multiply.com/image/1/photos/11/500x500/16/DSC05840.JPG?et=yb6BuUQIrL4se19gxGMOpw&amp;nmid=2350157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7530" y="332656"/>
            <a:ext cx="377287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Γερμανία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610744" cy="4229824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Pandektenrecht</a:t>
            </a:r>
            <a:r>
              <a:rPr lang="el-GR" sz="3200" dirty="0" smtClean="0"/>
              <a:t>=Δίκαιο των Πανδεκτών </a:t>
            </a:r>
            <a:endParaRPr lang="en-US" sz="3200" dirty="0" smtClean="0"/>
          </a:p>
          <a:p>
            <a:r>
              <a:rPr lang="fr-CA" sz="3200" dirty="0" smtClean="0"/>
              <a:t>K</a:t>
            </a:r>
            <a:r>
              <a:rPr lang="el-GR" sz="3200" dirty="0" err="1" smtClean="0"/>
              <a:t>αλλιέργεια</a:t>
            </a:r>
            <a:r>
              <a:rPr lang="el-GR" sz="3200" dirty="0" smtClean="0"/>
              <a:t> ρωμαϊκού δικαίου</a:t>
            </a:r>
          </a:p>
          <a:p>
            <a:r>
              <a:rPr lang="el-GR" sz="3200" dirty="0" smtClean="0"/>
              <a:t>Δίκαιο του κράτους έως το 1900</a:t>
            </a:r>
          </a:p>
          <a:p>
            <a:pPr>
              <a:buNone/>
            </a:pPr>
            <a:endParaRPr lang="el-GR" sz="3200" dirty="0" smtClean="0"/>
          </a:p>
        </p:txBody>
      </p:sp>
      <p:pic>
        <p:nvPicPr>
          <p:cNvPr id="32770" name="Picture 2" descr="https://encrypted.google.com/books?id=YYZDAAAAcAAJ&amp;printsec=frontcover&amp;img=1&amp;zoom=1&amp;source=gbs_a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72816"/>
            <a:ext cx="2883362" cy="4798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Ρώμη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5698976" cy="4335760"/>
          </a:xfrm>
        </p:spPr>
        <p:txBody>
          <a:bodyPr/>
          <a:lstStyle/>
          <a:p>
            <a:r>
              <a:rPr lang="el-GR" dirty="0" smtClean="0"/>
              <a:t>Αρχικά: μικρή αγροτική κοινωνία</a:t>
            </a:r>
          </a:p>
          <a:p>
            <a:r>
              <a:rPr lang="el-GR" dirty="0" smtClean="0"/>
              <a:t>Δημιουργεί τη ρωμαϊκή αυτοκρατορία</a:t>
            </a:r>
          </a:p>
          <a:p>
            <a:r>
              <a:rPr lang="el-GR" dirty="0" smtClean="0"/>
              <a:t>Δίκαιο: κοσμοπολιτικό χαρακτήρα</a:t>
            </a:r>
          </a:p>
          <a:p>
            <a:pPr lvl="1"/>
            <a:r>
              <a:rPr lang="el-GR" dirty="0" smtClean="0"/>
              <a:t>Εφαρμόζεται σε ένα μωσαϊκό λαών</a:t>
            </a:r>
          </a:p>
          <a:p>
            <a:pPr lvl="1"/>
            <a:r>
              <a:rPr lang="el-GR" dirty="0" smtClean="0"/>
              <a:t>Αφομοιώνει ξένες επιρροές: </a:t>
            </a:r>
          </a:p>
          <a:p>
            <a:pPr lvl="2"/>
            <a:r>
              <a:rPr lang="el-GR" dirty="0" smtClean="0"/>
              <a:t>Φιλοσοφία Στωικών &amp; </a:t>
            </a:r>
            <a:r>
              <a:rPr lang="el-GR" dirty="0" err="1" smtClean="0"/>
              <a:t>επικούριων</a:t>
            </a:r>
            <a:endParaRPr lang="el-GR" dirty="0" smtClean="0"/>
          </a:p>
          <a:p>
            <a:pPr lvl="2"/>
            <a:r>
              <a:rPr lang="el-GR" dirty="0" smtClean="0"/>
              <a:t>Στοιχεία ελληνιστικού δικαίου</a:t>
            </a:r>
            <a:endParaRPr lang="el-GR" dirty="0"/>
          </a:p>
        </p:txBody>
      </p:sp>
      <p:pic>
        <p:nvPicPr>
          <p:cNvPr id="4" name="Picture 2" descr="http://upload.wikimedia.org/wikipedia/commons/6/6a/She-wolf_suckles_Romulus_and_Rem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5594" y="1268760"/>
            <a:ext cx="3072341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Γαλλία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86808" cy="4373840"/>
          </a:xfrm>
        </p:spPr>
        <p:txBody>
          <a:bodyPr/>
          <a:lstStyle/>
          <a:p>
            <a:r>
              <a:rPr lang="en-US" dirty="0" smtClean="0"/>
              <a:t>Code Civil (1804)</a:t>
            </a:r>
            <a:endParaRPr lang="el-GR" dirty="0" smtClean="0"/>
          </a:p>
          <a:p>
            <a:r>
              <a:rPr lang="el-GR" dirty="0" smtClean="0"/>
              <a:t>Αμάλγαμα Ρωμαϊκού Δικαίου και εθιμικού γαλλικού δικαίου</a:t>
            </a:r>
          </a:p>
          <a:p>
            <a:r>
              <a:rPr lang="el-GR" dirty="0" smtClean="0"/>
              <a:t>Πρότυπο για:</a:t>
            </a:r>
          </a:p>
          <a:p>
            <a:pPr lvl="1"/>
            <a:r>
              <a:rPr lang="el-GR" dirty="0" smtClean="0"/>
              <a:t>Ιταλικό (1866)</a:t>
            </a:r>
          </a:p>
          <a:p>
            <a:pPr lvl="1"/>
            <a:r>
              <a:rPr lang="el-GR" dirty="0" smtClean="0"/>
              <a:t>Ισπανικό (1899)</a:t>
            </a:r>
          </a:p>
          <a:p>
            <a:pPr lvl="2"/>
            <a:r>
              <a:rPr lang="el-GR" dirty="0" smtClean="0"/>
              <a:t>Χώρες νότιας Αμερικής</a:t>
            </a:r>
          </a:p>
          <a:p>
            <a:pPr lvl="1"/>
            <a:r>
              <a:rPr lang="el-GR" dirty="0" smtClean="0"/>
              <a:t>Ρουμανικό (1864)</a:t>
            </a:r>
          </a:p>
          <a:p>
            <a:pPr lvl="1"/>
            <a:r>
              <a:rPr lang="el-GR" dirty="0" smtClean="0"/>
              <a:t>Ολλανδικό</a:t>
            </a:r>
          </a:p>
          <a:p>
            <a:pPr lvl="1"/>
            <a:endParaRPr lang="en-US" dirty="0" smtClean="0"/>
          </a:p>
          <a:p>
            <a:endParaRPr lang="el-GR" dirty="0"/>
          </a:p>
        </p:txBody>
      </p:sp>
      <p:pic>
        <p:nvPicPr>
          <p:cNvPr id="33794" name="Picture 2" descr="http://library.thinkquest.org/04oct/01942/Famous/Napole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44824"/>
            <a:ext cx="2600325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Γερμανικός Αστικός Κώδικας (</a:t>
            </a:r>
            <a:r>
              <a:rPr lang="en-US" dirty="0" smtClean="0"/>
              <a:t>B.G.B.)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1900 (</a:t>
            </a:r>
            <a:r>
              <a:rPr lang="el-GR" dirty="0" smtClean="0"/>
              <a:t>«κωδικοποίηση» ρωμαϊκού δικαίου)</a:t>
            </a:r>
          </a:p>
          <a:p>
            <a:r>
              <a:rPr lang="el-GR" dirty="0" smtClean="0"/>
              <a:t>Πρότυπο για:</a:t>
            </a:r>
          </a:p>
          <a:p>
            <a:pPr lvl="1"/>
            <a:r>
              <a:rPr lang="el-GR" dirty="0" smtClean="0"/>
              <a:t>Ελβετικό (1912)</a:t>
            </a:r>
          </a:p>
          <a:p>
            <a:pPr lvl="1"/>
            <a:r>
              <a:rPr lang="el-GR" dirty="0" smtClean="0"/>
              <a:t>Τουρκικό (1926)</a:t>
            </a:r>
          </a:p>
          <a:p>
            <a:pPr lvl="1"/>
            <a:r>
              <a:rPr lang="el-GR" dirty="0" smtClean="0"/>
              <a:t>Αυστριακό (1811)</a:t>
            </a:r>
          </a:p>
          <a:p>
            <a:pPr lvl="1"/>
            <a:r>
              <a:rPr lang="el-GR" dirty="0" smtClean="0"/>
              <a:t>Ιαπωνικό </a:t>
            </a:r>
          </a:p>
          <a:p>
            <a:pPr lvl="1"/>
            <a:r>
              <a:rPr lang="el-GR" dirty="0" smtClean="0"/>
              <a:t>Βραζιλίας</a:t>
            </a:r>
          </a:p>
          <a:p>
            <a:pPr lvl="1"/>
            <a:r>
              <a:rPr lang="el-GR" dirty="0" smtClean="0"/>
              <a:t>Κινεζικό</a:t>
            </a:r>
          </a:p>
          <a:p>
            <a:pPr lvl="1"/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law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Διαφορετική εξέλιξη από το ρωμαϊκό δίκαιο</a:t>
            </a:r>
          </a:p>
          <a:p>
            <a:r>
              <a:rPr lang="el-GR" dirty="0" smtClean="0"/>
              <a:t>Έχει όμως δύο κοινές αρχές:</a:t>
            </a:r>
          </a:p>
          <a:p>
            <a:pPr lvl="1"/>
            <a:r>
              <a:rPr lang="el-GR" dirty="0" smtClean="0"/>
              <a:t>Περιπτωσιολογική εξέταση νομικών υποθέσεων (</a:t>
            </a:r>
            <a:r>
              <a:rPr lang="en-US" dirty="0" smtClean="0"/>
              <a:t>case law)</a:t>
            </a:r>
          </a:p>
          <a:p>
            <a:pPr lvl="1"/>
            <a:r>
              <a:rPr lang="el-GR" dirty="0" smtClean="0"/>
              <a:t>Θεσμοθέτηση δεδικασμένων ως δίκαιο (</a:t>
            </a:r>
            <a:r>
              <a:rPr lang="en-US" dirty="0" smtClean="0"/>
              <a:t>precedents)</a:t>
            </a:r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Ελλάδα, 1821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978896" cy="4373840"/>
          </a:xfrm>
        </p:spPr>
        <p:txBody>
          <a:bodyPr/>
          <a:lstStyle/>
          <a:p>
            <a:r>
              <a:rPr lang="el-GR" dirty="0" smtClean="0"/>
              <a:t>Εθνοσυνέλευση Επιδαύρου 1822</a:t>
            </a:r>
          </a:p>
          <a:p>
            <a:r>
              <a:rPr lang="el-GR" dirty="0" smtClean="0"/>
              <a:t>Εθνοσυνέλευση </a:t>
            </a:r>
            <a:r>
              <a:rPr lang="el-GR" dirty="0" err="1" smtClean="0"/>
              <a:t>Άστρους</a:t>
            </a:r>
            <a:r>
              <a:rPr lang="el-GR" dirty="0" smtClean="0"/>
              <a:t> 1825</a:t>
            </a:r>
          </a:p>
          <a:p>
            <a:r>
              <a:rPr lang="el-GR" dirty="0" smtClean="0"/>
              <a:t>Εθνοσυνέλευση </a:t>
            </a:r>
            <a:r>
              <a:rPr lang="el-GR" dirty="0" err="1" smtClean="0"/>
              <a:t>Τροιζήνας</a:t>
            </a:r>
            <a:r>
              <a:rPr lang="el-GR" dirty="0" smtClean="0"/>
              <a:t> 1827</a:t>
            </a:r>
          </a:p>
          <a:p>
            <a:pPr lvl="1"/>
            <a:r>
              <a:rPr lang="el-GR" dirty="0" smtClean="0"/>
              <a:t>Ισχύον αστικό δίκαιο = οι νόμοι «των αειμνήστων ημών αυτοκρατόρων»</a:t>
            </a:r>
          </a:p>
          <a:p>
            <a:pPr lvl="1"/>
            <a:r>
              <a:rPr lang="el-GR" dirty="0" smtClean="0"/>
              <a:t>Κωδικοποιήσεις Λέοντος ΣΤ’ Σοφού, </a:t>
            </a:r>
            <a:r>
              <a:rPr lang="el-GR" i="1" dirty="0" smtClean="0"/>
              <a:t>Βασιλικά</a:t>
            </a:r>
            <a:endParaRPr lang="el-GR" dirty="0"/>
          </a:p>
        </p:txBody>
      </p:sp>
      <p:pic>
        <p:nvPicPr>
          <p:cNvPr id="4" name="Picture 2" descr="http://www.parliament.gr/1821/images/ekthemata/small/f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628800"/>
            <a:ext cx="3184194" cy="3244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Καποδίστριας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330824" cy="4733880"/>
          </a:xfrm>
        </p:spPr>
        <p:txBody>
          <a:bodyPr/>
          <a:lstStyle/>
          <a:p>
            <a:r>
              <a:rPr lang="el-GR" dirty="0" smtClean="0"/>
              <a:t>Υπάρχουν 2 αντίτυπα των Βασιλικών στην ελληνική επικράτεια</a:t>
            </a:r>
          </a:p>
          <a:p>
            <a:r>
              <a:rPr lang="el-GR" dirty="0" smtClean="0"/>
              <a:t>Ψήφισμα της 15</a:t>
            </a:r>
            <a:r>
              <a:rPr lang="el-GR" baseline="30000" dirty="0" smtClean="0"/>
              <a:t>ης</a:t>
            </a:r>
            <a:r>
              <a:rPr lang="el-GR" dirty="0" smtClean="0"/>
              <a:t> Δεκεμβρίου 1828: «Τα δικαστήρια ακολουθούν τους νόμους των αυτοκρατόρων περιεχόμενους εις την </a:t>
            </a:r>
            <a:r>
              <a:rPr lang="el-GR" dirty="0" err="1" smtClean="0"/>
              <a:t>Εξάβιβλον</a:t>
            </a:r>
            <a:r>
              <a:rPr lang="el-GR" dirty="0" smtClean="0"/>
              <a:t> του Αρμενοπούλου»</a:t>
            </a:r>
            <a:endParaRPr lang="el-GR" dirty="0"/>
          </a:p>
        </p:txBody>
      </p:sp>
      <p:pic>
        <p:nvPicPr>
          <p:cNvPr id="34818" name="Picture 2" descr="http://upload.wikimedia.org/wikipedia/commons/thumb/0/00/Kapodistrias2.jpg/225px-Kapodistria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84784"/>
            <a:ext cx="2732833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Διάταγμα της Αντιβασιλείας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194920" cy="4013800"/>
          </a:xfrm>
        </p:spPr>
        <p:txBody>
          <a:bodyPr/>
          <a:lstStyle/>
          <a:p>
            <a:r>
              <a:rPr lang="el-GR" dirty="0" smtClean="0"/>
              <a:t>23 Φεβρουαρίου 1835: «Οι πολιτικοί νόμοι των Βυζαντινών Αυτοκρατόρων, οι περιεχόμενοι εις την </a:t>
            </a:r>
            <a:r>
              <a:rPr lang="el-GR" dirty="0" err="1" smtClean="0"/>
              <a:t>Εξάβιβλον</a:t>
            </a:r>
            <a:r>
              <a:rPr lang="el-GR" dirty="0" smtClean="0"/>
              <a:t> του Αρμενοπούλου, θέλουν ισχύει μέχρις ου δημοσιευθεί ο πολιτικός </a:t>
            </a:r>
            <a:r>
              <a:rPr lang="el-GR" dirty="0" err="1" smtClean="0"/>
              <a:t>κώδιξ</a:t>
            </a:r>
            <a:r>
              <a:rPr lang="el-GR" dirty="0" smtClean="0"/>
              <a:t>, του οποίου την </a:t>
            </a:r>
            <a:r>
              <a:rPr lang="el-GR" dirty="0" err="1" smtClean="0"/>
              <a:t>σύνταξιν</a:t>
            </a:r>
            <a:r>
              <a:rPr lang="el-GR" dirty="0" smtClean="0"/>
              <a:t> </a:t>
            </a:r>
            <a:r>
              <a:rPr lang="el-GR" dirty="0" err="1" smtClean="0"/>
              <a:t>διετάξαμεν</a:t>
            </a:r>
            <a:r>
              <a:rPr lang="el-GR" dirty="0" smtClean="0"/>
              <a:t> ήδη»</a:t>
            </a:r>
            <a:endParaRPr lang="el-GR" dirty="0"/>
          </a:p>
        </p:txBody>
      </p:sp>
      <p:pic>
        <p:nvPicPr>
          <p:cNvPr id="38914" name="Picture 2" descr="http://pnyka21os.files.wordpress.com/2009/11/otho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916832"/>
            <a:ext cx="231457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Αστικός Κώδικας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554960" cy="4661872"/>
          </a:xfrm>
        </p:spPr>
        <p:txBody>
          <a:bodyPr/>
          <a:lstStyle/>
          <a:p>
            <a:r>
              <a:rPr lang="el-GR" dirty="0" smtClean="0"/>
              <a:t>Συντακτική επιτροπή με επικεφαλής τον Καθηγητή της Νομικής Σχολής Αθηνών, Γεώργιο </a:t>
            </a:r>
            <a:r>
              <a:rPr lang="el-GR" dirty="0" err="1" smtClean="0"/>
              <a:t>Μπαλή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Πρότυπο γερμανικού Α.Κ.</a:t>
            </a:r>
          </a:p>
          <a:p>
            <a:r>
              <a:rPr lang="el-GR" dirty="0" smtClean="0"/>
              <a:t>Ο Κώδικας τυπικά εισάγεται το 1940-1941, </a:t>
            </a:r>
          </a:p>
          <a:p>
            <a:r>
              <a:rPr lang="el-GR" dirty="0" smtClean="0"/>
              <a:t>Ουσιαστικά στις 23 Φεβρουαρίου 1946.</a:t>
            </a:r>
            <a:endParaRPr lang="el-GR" dirty="0"/>
          </a:p>
        </p:txBody>
      </p:sp>
      <p:pic>
        <p:nvPicPr>
          <p:cNvPr id="39938" name="Picture 2" descr="http://www.sakkoulas.com/eshop/Assets/Im_L/978-960-15-2405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844824"/>
            <a:ext cx="2745495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25" name="Picture 1" descr="File:LegalSystemsOfTheWorldMap.pn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457200"/>
            <a:ext cx="9189812" cy="412392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11560" y="4765303"/>
            <a:ext cx="39649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el-GR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Β</a:t>
            </a:r>
            <a:r>
              <a:rPr lang="en-US" sz="12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lue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l-G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Civil</a:t>
            </a: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law</a:t>
            </a: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Red: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Common</a:t>
            </a: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law</a:t>
            </a: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Brown: </a:t>
            </a: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Bijuridical</a:t>
            </a: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(</a:t>
            </a:r>
            <a:r>
              <a:rPr kumimoji="0" lang="el-G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civil</a:t>
            </a: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</a:t>
            </a: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common</a:t>
            </a: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law</a:t>
            </a: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Dark Brown: customary law</a:t>
            </a:r>
            <a:endParaRPr lang="el-GR" sz="12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Yellow: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islamic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law</a:t>
            </a:r>
            <a:endParaRPr lang="fr-CA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Πηγή</a:t>
            </a:r>
            <a:r>
              <a:rPr lang="el-GR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http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://en.wikipedia.org/wiki/Civil_law_(legal_system)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Που απαντούμε το Ρ.Δ.;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Σε όλες τις νομικές έννοιες</a:t>
            </a:r>
            <a:r>
              <a:rPr lang="en-US" dirty="0" smtClean="0"/>
              <a:t> &amp; </a:t>
            </a:r>
            <a:r>
              <a:rPr lang="el-GR" dirty="0" smtClean="0"/>
              <a:t>τη νομική ορολογία</a:t>
            </a:r>
            <a:endParaRPr lang="en-US" dirty="0" smtClean="0"/>
          </a:p>
          <a:p>
            <a:r>
              <a:rPr lang="el-GR" dirty="0" smtClean="0"/>
              <a:t>Διατάξεις του Αστικού Κώδικα, ιδίως,</a:t>
            </a:r>
          </a:p>
          <a:p>
            <a:pPr lvl="1"/>
            <a:r>
              <a:rPr lang="el-GR" dirty="0" smtClean="0"/>
              <a:t>Ενοχικό</a:t>
            </a:r>
          </a:p>
          <a:p>
            <a:pPr lvl="1"/>
            <a:r>
              <a:rPr lang="el-GR" dirty="0" smtClean="0"/>
              <a:t>Εμπράγματο </a:t>
            </a:r>
          </a:p>
          <a:p>
            <a:r>
              <a:rPr lang="el-GR" dirty="0" smtClean="0"/>
              <a:t>Βασικές αρχές του δικαίου</a:t>
            </a:r>
          </a:p>
          <a:p>
            <a:pPr lvl="1"/>
            <a:r>
              <a:rPr lang="el-GR" dirty="0" err="1" smtClean="0"/>
              <a:t>Επιείκιας</a:t>
            </a:r>
            <a:r>
              <a:rPr lang="el-GR" dirty="0" smtClean="0"/>
              <a:t> (</a:t>
            </a:r>
            <a:r>
              <a:rPr lang="en-US" dirty="0" err="1" smtClean="0"/>
              <a:t>aequitas</a:t>
            </a:r>
            <a:r>
              <a:rPr lang="en-US" dirty="0" smtClean="0"/>
              <a:t>)</a:t>
            </a:r>
          </a:p>
          <a:p>
            <a:pPr lvl="1"/>
            <a:r>
              <a:rPr lang="el-GR" dirty="0" smtClean="0"/>
              <a:t>Καλής πίστης (</a:t>
            </a:r>
            <a:r>
              <a:rPr lang="en-US" dirty="0" smtClean="0"/>
              <a:t>bona fides)</a:t>
            </a:r>
            <a:endParaRPr lang="el-GR" dirty="0" smtClean="0"/>
          </a:p>
          <a:p>
            <a:pPr lvl="1"/>
            <a:r>
              <a:rPr lang="el-GR" dirty="0" smtClean="0"/>
              <a:t>Συμφέροντος (</a:t>
            </a:r>
            <a:r>
              <a:rPr lang="en-US" dirty="0" err="1" smtClean="0"/>
              <a:t>utilitas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l-GR" dirty="0" smtClean="0"/>
              <a:t>Λατινικά αποφθέγματα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l-G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Λειτούργημα του δικηγόρου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402832" cy="4445848"/>
          </a:xfrm>
        </p:spPr>
        <p:txBody>
          <a:bodyPr/>
          <a:lstStyle/>
          <a:p>
            <a:r>
              <a:rPr lang="en-US" dirty="0" err="1" smtClean="0"/>
              <a:t>Cavere</a:t>
            </a:r>
            <a:r>
              <a:rPr lang="en-US" dirty="0" smtClean="0"/>
              <a:t> = </a:t>
            </a:r>
            <a:r>
              <a:rPr lang="el-GR" dirty="0" smtClean="0"/>
              <a:t>προστασία του προσώπου του πελάτη</a:t>
            </a:r>
          </a:p>
          <a:p>
            <a:r>
              <a:rPr lang="en-US" dirty="0" err="1" smtClean="0"/>
              <a:t>Agere</a:t>
            </a:r>
            <a:r>
              <a:rPr lang="en-US" dirty="0" smtClean="0"/>
              <a:t> = </a:t>
            </a:r>
            <a:r>
              <a:rPr lang="el-GR" dirty="0" smtClean="0"/>
              <a:t>καθοδήγηση του πελάτη στις δικαστικές ενέργειες</a:t>
            </a:r>
            <a:endParaRPr lang="en-US" dirty="0" smtClean="0"/>
          </a:p>
          <a:p>
            <a:r>
              <a:rPr lang="en-US" dirty="0" err="1" smtClean="0"/>
              <a:t>Respondere</a:t>
            </a:r>
            <a:r>
              <a:rPr lang="en-US" dirty="0" smtClean="0"/>
              <a:t> = </a:t>
            </a:r>
            <a:r>
              <a:rPr lang="el-GR" dirty="0" smtClean="0"/>
              <a:t>Παροχή νομικών συμβουλών</a:t>
            </a:r>
            <a:endParaRPr lang="el-GR" dirty="0"/>
          </a:p>
        </p:txBody>
      </p:sp>
      <p:pic>
        <p:nvPicPr>
          <p:cNvPr id="40962" name="Picture 2" descr="http://www.iliatora.gr/files/news/2664_p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060848"/>
            <a:ext cx="3067050" cy="3714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51440" cy="56467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Ρωμαϊκή Αυτοκρατορία</a:t>
            </a:r>
            <a:endParaRPr lang="el-GR" dirty="0"/>
          </a:p>
        </p:txBody>
      </p:sp>
      <p:pic>
        <p:nvPicPr>
          <p:cNvPr id="3" name="Picture 2" descr="http://www.alphanewsdaily.com/Map%20of%20Roman%20Empire%202%20Col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72819"/>
            <a:ext cx="7056784" cy="4837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Jean </a:t>
            </a:r>
            <a:r>
              <a:rPr lang="en-US" dirty="0" err="1" smtClean="0"/>
              <a:t>Gaudemet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554960" cy="437384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“ </a:t>
            </a:r>
            <a:r>
              <a:rPr lang="el-GR" dirty="0" smtClean="0"/>
              <a:t>Αν σήμερα ζούμε σε έναν οργανωμένο κόσμο, αυτό το οφείλουμε στο Ρωμαϊκό Δίκαιο</a:t>
            </a:r>
            <a:r>
              <a:rPr lang="en-US" dirty="0" smtClean="0"/>
              <a:t>” </a:t>
            </a:r>
            <a:endParaRPr lang="el-GR" dirty="0"/>
          </a:p>
        </p:txBody>
      </p:sp>
      <p:pic>
        <p:nvPicPr>
          <p:cNvPr id="43010" name="Picture 2" descr="http://www.zam.it/images/14643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556792"/>
            <a:ext cx="2290787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Ρωμαϊκοί χρόνοι</a:t>
            </a:r>
            <a:br>
              <a:rPr lang="el-GR" sz="3200" dirty="0" smtClean="0"/>
            </a:br>
            <a:r>
              <a:rPr lang="el-GR" sz="3200" dirty="0" smtClean="0"/>
              <a:t>(περίοδοι πολιτεύματος = περίοδοι δικαίου)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059016" cy="4589864"/>
          </a:xfrm>
        </p:spPr>
        <p:txBody>
          <a:bodyPr/>
          <a:lstStyle/>
          <a:p>
            <a:pPr>
              <a:buNone/>
            </a:pPr>
            <a:r>
              <a:rPr lang="el-GR" sz="2400" dirty="0" smtClean="0"/>
              <a:t>Α. </a:t>
            </a:r>
            <a:r>
              <a:rPr lang="el-GR" sz="2400" u="sng" dirty="0" smtClean="0"/>
              <a:t>Αρχαϊκοί χρόνοι</a:t>
            </a:r>
          </a:p>
          <a:p>
            <a:pPr lvl="1">
              <a:buFont typeface="Arial" pitchFamily="34" charset="0"/>
              <a:buChar char="•"/>
            </a:pPr>
            <a:r>
              <a:rPr lang="el-GR" sz="1800" dirty="0" smtClean="0"/>
              <a:t>Από ίδρυση Ρώμης (μέσα 8</a:t>
            </a:r>
            <a:r>
              <a:rPr lang="el-GR" sz="1800" baseline="30000" dirty="0" smtClean="0"/>
              <a:t>ου</a:t>
            </a:r>
            <a:r>
              <a:rPr lang="el-GR" sz="1800" dirty="0" smtClean="0"/>
              <a:t> </a:t>
            </a:r>
            <a:r>
              <a:rPr lang="el-GR" sz="1800" dirty="0" err="1" smtClean="0"/>
              <a:t>π.Χ.</a:t>
            </a:r>
            <a:r>
              <a:rPr lang="el-GR" sz="1800" dirty="0" smtClean="0"/>
              <a:t> αι.) έως 202 </a:t>
            </a:r>
            <a:r>
              <a:rPr lang="el-GR" sz="1800" dirty="0" err="1" smtClean="0"/>
              <a:t>π.Χ.</a:t>
            </a:r>
            <a:r>
              <a:rPr lang="el-GR" sz="1800" dirty="0" smtClean="0"/>
              <a:t>, τέλος β’ καρχηδονιακού πολέμου</a:t>
            </a:r>
          </a:p>
          <a:p>
            <a:pPr lvl="1">
              <a:buNone/>
            </a:pPr>
            <a:r>
              <a:rPr lang="el-GR" sz="2800" u="sng" dirty="0" smtClean="0"/>
              <a:t>Πολίτευμα</a:t>
            </a:r>
            <a:r>
              <a:rPr lang="el-GR" sz="2800" dirty="0" smtClean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el-GR" sz="1800" dirty="0" smtClean="0"/>
              <a:t>Μέχρι 509 </a:t>
            </a:r>
            <a:r>
              <a:rPr lang="el-GR" sz="1800" dirty="0" err="1" smtClean="0"/>
              <a:t>π.Χ.</a:t>
            </a:r>
            <a:r>
              <a:rPr lang="el-GR" sz="1800" dirty="0" smtClean="0"/>
              <a:t> μοναρχικό (</a:t>
            </a:r>
            <a:r>
              <a:rPr lang="el-GR" sz="1800" dirty="0" err="1" smtClean="0"/>
              <a:t>Ετρούσκοι</a:t>
            </a:r>
            <a:r>
              <a:rPr lang="el-GR" sz="1800" dirty="0" smtClean="0"/>
              <a:t> βασιλείς)</a:t>
            </a:r>
          </a:p>
          <a:p>
            <a:pPr lvl="1">
              <a:buFont typeface="Arial" pitchFamily="34" charset="0"/>
              <a:buChar char="•"/>
            </a:pPr>
            <a:r>
              <a:rPr lang="el-GR" sz="1800" dirty="0" smtClean="0"/>
              <a:t>Μετά την εκδίωξη </a:t>
            </a:r>
            <a:r>
              <a:rPr lang="el-GR" sz="1800" dirty="0" err="1" smtClean="0"/>
              <a:t>Ετρούσκων</a:t>
            </a:r>
            <a:r>
              <a:rPr lang="el-GR" sz="1800" dirty="0" smtClean="0"/>
              <a:t>, δημοκρατικό (</a:t>
            </a:r>
            <a:r>
              <a:rPr lang="en-US" sz="1800" dirty="0" err="1" smtClean="0"/>
              <a:t>Respublica</a:t>
            </a:r>
            <a:r>
              <a:rPr lang="en-US" sz="1800" dirty="0" smtClean="0"/>
              <a:t>, </a:t>
            </a:r>
            <a:r>
              <a:rPr lang="el-GR" sz="1800" dirty="0" smtClean="0"/>
              <a:t>Ύπατοι)</a:t>
            </a:r>
          </a:p>
          <a:p>
            <a:pPr lvl="1">
              <a:buFont typeface="Arial" pitchFamily="34" charset="0"/>
              <a:buChar char="•"/>
            </a:pPr>
            <a:r>
              <a:rPr lang="el-GR" sz="1800" dirty="0" smtClean="0"/>
              <a:t> Δίκαιο: ελληνικές επιδράσεις (Σόλων)</a:t>
            </a:r>
          </a:p>
          <a:p>
            <a:endParaRPr lang="el-GR" dirty="0"/>
          </a:p>
        </p:txBody>
      </p:sp>
      <p:pic>
        <p:nvPicPr>
          <p:cNvPr id="4" name="Picture 4" descr="http://www.heritage-key.com/HKimages/008/tarquin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437112"/>
            <a:ext cx="3357285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Προκλασικοί χρόνοι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131024" cy="4373840"/>
          </a:xfrm>
        </p:spPr>
        <p:txBody>
          <a:bodyPr/>
          <a:lstStyle/>
          <a:p>
            <a:r>
              <a:rPr lang="el-GR" dirty="0" smtClean="0"/>
              <a:t>2 τελευταίοι αιώνες ρωμαϊκής δημοκρατίας (2-1</a:t>
            </a:r>
            <a:r>
              <a:rPr lang="el-GR" baseline="30000" dirty="0" smtClean="0"/>
              <a:t>ος</a:t>
            </a:r>
            <a:r>
              <a:rPr lang="el-GR" dirty="0" smtClean="0"/>
              <a:t> αι. </a:t>
            </a:r>
            <a:r>
              <a:rPr lang="el-GR" dirty="0" err="1" smtClean="0"/>
              <a:t>π.Χ.</a:t>
            </a:r>
            <a:r>
              <a:rPr lang="el-GR" dirty="0" smtClean="0"/>
              <a:t>)</a:t>
            </a:r>
          </a:p>
          <a:p>
            <a:r>
              <a:rPr lang="el-GR" dirty="0" smtClean="0"/>
              <a:t>Σημαντικοί για τη μετέπειτα διαμόρφωση του ρωμαϊκού δικαίου</a:t>
            </a:r>
          </a:p>
          <a:p>
            <a:r>
              <a:rPr lang="el-GR" dirty="0" smtClean="0"/>
              <a:t>Ελληνικές επιδράσεις: </a:t>
            </a:r>
          </a:p>
          <a:p>
            <a:pPr lvl="1"/>
            <a:r>
              <a:rPr lang="el-GR" dirty="0" smtClean="0"/>
              <a:t>Μέσω των ναυτικών συναλλαγών, στο πεδίο αυτό</a:t>
            </a:r>
          </a:p>
          <a:p>
            <a:pPr lvl="1"/>
            <a:r>
              <a:rPr lang="el-GR" dirty="0" smtClean="0"/>
              <a:t>Μέσω ελλήνων αιχμαλώτων: παιδαγωγοί στη Ρώμη, διδάγματα στωικής φιλοσοφίας &amp; ρητορικής</a:t>
            </a:r>
          </a:p>
          <a:p>
            <a:endParaRPr lang="el-GR" dirty="0"/>
          </a:p>
        </p:txBody>
      </p:sp>
      <p:pic>
        <p:nvPicPr>
          <p:cNvPr id="4" name="Picture 4" descr="http://www.concentric.net/~marlowe/caesa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196752"/>
            <a:ext cx="3002491" cy="2310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Κλασικοί Χρόνοι (τέλη 1</a:t>
            </a:r>
            <a:r>
              <a:rPr lang="el-GR" baseline="30000" dirty="0" smtClean="0"/>
              <a:t>ου</a:t>
            </a:r>
            <a:r>
              <a:rPr lang="el-GR" dirty="0" smtClean="0"/>
              <a:t> αι. </a:t>
            </a:r>
            <a:r>
              <a:rPr lang="el-GR" dirty="0" err="1" smtClean="0"/>
              <a:t>π.Χ.</a:t>
            </a:r>
            <a:r>
              <a:rPr lang="el-GR" dirty="0" smtClean="0"/>
              <a:t> – μέσα 3</a:t>
            </a:r>
            <a:r>
              <a:rPr lang="el-GR" baseline="30000" dirty="0" smtClean="0"/>
              <a:t>ου</a:t>
            </a:r>
            <a:r>
              <a:rPr lang="el-GR" dirty="0" smtClean="0"/>
              <a:t> αι. </a:t>
            </a:r>
            <a:r>
              <a:rPr lang="el-GR" dirty="0" err="1" smtClean="0"/>
              <a:t>μ.Χ</a:t>
            </a:r>
            <a:r>
              <a:rPr lang="el-GR" dirty="0" smtClean="0"/>
              <a:t>.)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Ηγεμονία</a:t>
            </a:r>
          </a:p>
          <a:p>
            <a:r>
              <a:rPr lang="el-GR" dirty="0" smtClean="0"/>
              <a:t>Κλασικό ρωμαϊκό δίκαιο</a:t>
            </a:r>
          </a:p>
          <a:p>
            <a:r>
              <a:rPr lang="el-GR" dirty="0" smtClean="0"/>
              <a:t>Ανάπτυξη νομικής επιστήμης: ερμηνεία διατάξεων από νομικούς, νομολογία</a:t>
            </a:r>
          </a:p>
          <a:p>
            <a:r>
              <a:rPr lang="el-GR" dirty="0" smtClean="0"/>
              <a:t>Έλλειψη θεωρητικών εννοιών, ορισμών</a:t>
            </a:r>
          </a:p>
          <a:p>
            <a:r>
              <a:rPr lang="el-GR" dirty="0" smtClean="0"/>
              <a:t>Ασφάλεια δικαίου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5400" dirty="0" smtClean="0"/>
              <a:t>Δ. Μετακλασικοί χρόνοι (τέλη 3</a:t>
            </a:r>
            <a:r>
              <a:rPr lang="el-GR" sz="5400" baseline="30000" dirty="0" smtClean="0"/>
              <a:t>ου</a:t>
            </a:r>
            <a:r>
              <a:rPr lang="el-GR" sz="5400" dirty="0" smtClean="0"/>
              <a:t> αι. </a:t>
            </a:r>
            <a:r>
              <a:rPr lang="el-GR" sz="5400" dirty="0" err="1" smtClean="0"/>
              <a:t>μ.Χ</a:t>
            </a:r>
            <a:r>
              <a:rPr lang="el-GR" sz="5400" dirty="0" smtClean="0"/>
              <a:t>. έως 533-534 </a:t>
            </a:r>
            <a:r>
              <a:rPr lang="el-GR" sz="5400" dirty="0" err="1" smtClean="0"/>
              <a:t>μ.Χ</a:t>
            </a:r>
            <a:r>
              <a:rPr lang="el-GR" sz="5400" dirty="0" smtClean="0"/>
              <a:t>.)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275040" cy="4661872"/>
          </a:xfrm>
        </p:spPr>
        <p:txBody>
          <a:bodyPr/>
          <a:lstStyle/>
          <a:p>
            <a:r>
              <a:rPr lang="el-GR" dirty="0" smtClean="0"/>
              <a:t>Δεσποτεία</a:t>
            </a:r>
          </a:p>
          <a:p>
            <a:r>
              <a:rPr lang="el-GR" dirty="0" smtClean="0"/>
              <a:t>Διάδοση του Χριστιανισμού</a:t>
            </a:r>
          </a:p>
          <a:p>
            <a:r>
              <a:rPr lang="el-GR" dirty="0" smtClean="0"/>
              <a:t>Επιδράσεις στο ιδιωτικό δίκαιο</a:t>
            </a:r>
          </a:p>
          <a:p>
            <a:pPr lvl="1"/>
            <a:r>
              <a:rPr lang="el-GR" dirty="0" smtClean="0"/>
              <a:t>Επαφή με τοπικά δίκαια επαρχιών</a:t>
            </a:r>
          </a:p>
          <a:p>
            <a:pPr lvl="1"/>
            <a:r>
              <a:rPr lang="el-GR" dirty="0" smtClean="0"/>
              <a:t>Οικονομική κρίση</a:t>
            </a:r>
          </a:p>
          <a:p>
            <a:pPr lvl="0"/>
            <a:r>
              <a:rPr lang="el-GR" dirty="0" smtClean="0"/>
              <a:t>Χριστιανισμός</a:t>
            </a:r>
          </a:p>
          <a:p>
            <a:pPr lvl="0"/>
            <a:r>
              <a:rPr lang="el-GR" dirty="0" smtClean="0"/>
              <a:t>Αλλοίωση κλασικού» χαρακτήρα του δικαίου</a:t>
            </a:r>
          </a:p>
          <a:p>
            <a:pPr lvl="0"/>
            <a:r>
              <a:rPr lang="el-GR" dirty="0" smtClean="0"/>
              <a:t>«Εκχυδαϊσμένο» δίκαιο (</a:t>
            </a:r>
            <a:r>
              <a:rPr lang="en-US" dirty="0" err="1" smtClean="0"/>
              <a:t>Vulgarrecht</a:t>
            </a:r>
            <a:r>
              <a:rPr lang="en-US" dirty="0" smtClean="0"/>
              <a:t>).</a:t>
            </a:r>
            <a:r>
              <a:rPr lang="el-GR" dirty="0" smtClean="0"/>
              <a:t> </a:t>
            </a:r>
          </a:p>
          <a:p>
            <a:endParaRPr lang="el-GR" dirty="0"/>
          </a:p>
        </p:txBody>
      </p:sp>
      <p:pic>
        <p:nvPicPr>
          <p:cNvPr id="4" name="Picture 4" descr="http://www29.homepage.villanova.edu/christopher.haas/Constantine%20sculpted%20h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276872"/>
            <a:ext cx="2304255" cy="3443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Ρωμαϊκή νομική σκέψη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l-GR" dirty="0" smtClean="0"/>
          </a:p>
          <a:p>
            <a:r>
              <a:rPr lang="el-GR" dirty="0" smtClean="0"/>
              <a:t>Ρωμαίοι: έφεση στην τάξη και οργάνωση, πρακτικό πνεύμα</a:t>
            </a:r>
          </a:p>
          <a:p>
            <a:r>
              <a:rPr lang="el-GR" dirty="0" smtClean="0"/>
              <a:t>Έργα Ρωμαίων νομικών</a:t>
            </a:r>
          </a:p>
          <a:p>
            <a:r>
              <a:rPr lang="el-GR" dirty="0" smtClean="0"/>
              <a:t>Επεξεργάζονται θεωρητικά τις ανθρώπινες, καθημερινές διαφορές, όπως επιλύονται από τα δικαστήρια της εποχής</a:t>
            </a:r>
          </a:p>
          <a:p>
            <a:r>
              <a:rPr lang="el-GR" dirty="0" smtClean="0"/>
              <a:t>Η σκέψη τους διακρίνεται από μεθοδικό και συστηματικό χαρακτήρα</a:t>
            </a:r>
          </a:p>
          <a:p>
            <a:r>
              <a:rPr lang="el-GR" dirty="0" smtClean="0"/>
              <a:t>Η σημαντικότερη συνεισφορά του ρωμαϊκού πνεύματος στο διεθνή πολιτισμό, με διαχρονικό χαρακτήρα</a:t>
            </a:r>
          </a:p>
          <a:p>
            <a:r>
              <a:rPr lang="el-GR" dirty="0" smtClean="0"/>
              <a:t>Δημιουργούν τη νομική ορολογία που χρησιμοποιούμε και σήμερα</a:t>
            </a:r>
          </a:p>
          <a:p>
            <a:r>
              <a:rPr lang="el-GR" dirty="0" smtClean="0"/>
              <a:t>Αποσαφηνίζουν τις νομικές έννοιες, δημιουργούν νομικές κατηγορίες.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Ρωμαϊκή νομική παράδοση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491064" cy="4589864"/>
          </a:xfrm>
        </p:spPr>
        <p:txBody>
          <a:bodyPr/>
          <a:lstStyle/>
          <a:p>
            <a:r>
              <a:rPr lang="el-GR" dirty="0" smtClean="0"/>
              <a:t>Ο μόνος λαός της αρχαιότητας με «νομομαθείς»</a:t>
            </a:r>
          </a:p>
          <a:p>
            <a:r>
              <a:rPr lang="el-GR" dirty="0" smtClean="0"/>
              <a:t>Διαφορετικοί από τους δικηγόρους = ρήτορες</a:t>
            </a:r>
          </a:p>
          <a:p>
            <a:r>
              <a:rPr lang="el-GR" dirty="0" smtClean="0"/>
              <a:t>Αποκάλυψη του δικαίου από τους θεούς στους </a:t>
            </a:r>
            <a:r>
              <a:rPr lang="el-GR" dirty="0" err="1" smtClean="0"/>
              <a:t>Ποντίφηκες</a:t>
            </a:r>
            <a:endParaRPr lang="el-GR" dirty="0" smtClean="0"/>
          </a:p>
          <a:p>
            <a:r>
              <a:rPr lang="en-US" dirty="0" err="1" smtClean="0"/>
              <a:t>Jurisconsulti</a:t>
            </a:r>
            <a:r>
              <a:rPr lang="en-US" dirty="0" smtClean="0"/>
              <a:t> = </a:t>
            </a:r>
            <a:r>
              <a:rPr lang="el-GR" dirty="0" smtClean="0"/>
              <a:t>ερμηνεία του δικαίου</a:t>
            </a:r>
          </a:p>
          <a:p>
            <a:pPr lvl="1"/>
            <a:r>
              <a:rPr lang="el-GR" dirty="0" smtClean="0"/>
              <a:t>Βασίζονται στην </a:t>
            </a:r>
            <a:r>
              <a:rPr lang="en-US" dirty="0" err="1" smtClean="0"/>
              <a:t>auctoritas</a:t>
            </a:r>
            <a:r>
              <a:rPr lang="fr-CA" dirty="0" smtClean="0"/>
              <a:t> </a:t>
            </a:r>
            <a:r>
              <a:rPr lang="el-GR" dirty="0" smtClean="0"/>
              <a:t>τους</a:t>
            </a:r>
          </a:p>
          <a:p>
            <a:pPr lvl="1"/>
            <a:r>
              <a:rPr lang="el-GR" dirty="0" smtClean="0"/>
              <a:t>Επί Αυγούστου, αποκτούν το </a:t>
            </a:r>
            <a:r>
              <a:rPr lang="en-US" dirty="0" err="1" smtClean="0"/>
              <a:t>ius</a:t>
            </a:r>
            <a:r>
              <a:rPr lang="en-US" dirty="0" smtClean="0"/>
              <a:t> </a:t>
            </a:r>
            <a:r>
              <a:rPr lang="en-US" dirty="0" err="1" smtClean="0"/>
              <a:t>respondendi</a:t>
            </a:r>
            <a:endParaRPr lang="en-US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pic>
        <p:nvPicPr>
          <p:cNvPr id="4" name="Picture 2" descr="http://t3.gstatic.com/images?q=tbn:ANd9GcRkwP7Ce28qi3OdijZcca6N_KeJSKmumVGqqTrDRwU9e7ZY7R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988840"/>
            <a:ext cx="2385439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908</TotalTime>
  <Words>834</Words>
  <Application>Microsoft Office PowerPoint</Application>
  <PresentationFormat>On-screen Show (4:3)</PresentationFormat>
  <Paragraphs>161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Ρωμαϊκό Δίκαιο &amp; Σύγχρονο Δίκαιο</vt:lpstr>
      <vt:lpstr>Ρώμη</vt:lpstr>
      <vt:lpstr>Ρωμαϊκή Αυτοκρατορία</vt:lpstr>
      <vt:lpstr>Ρωμαϊκοί χρόνοι (περίοδοι πολιτεύματος = περίοδοι δικαίου)</vt:lpstr>
      <vt:lpstr>Προκλασικοί χρόνοι</vt:lpstr>
      <vt:lpstr>Κλασικοί Χρόνοι (τέλη 1ου αι. π.Χ. – μέσα 3ου αι. μ.Χ.)</vt:lpstr>
      <vt:lpstr>Δ. Μετακλασικοί χρόνοι (τέλη 3ου αι. μ.Χ. έως 533-534 μ.Χ.)</vt:lpstr>
      <vt:lpstr>Ρωμαϊκή νομική σκέψη</vt:lpstr>
      <vt:lpstr>Ρωμαϊκή νομική παράδοση</vt:lpstr>
      <vt:lpstr>Noμομαθείς</vt:lpstr>
      <vt:lpstr>Ιουστινιάνεια Κωδικοποίηση  (533-534 μ.Χ.)</vt:lpstr>
      <vt:lpstr>Πηγές Ρωμαϊκού Δικαίου</vt:lpstr>
      <vt:lpstr>Πάπυροι</vt:lpstr>
      <vt:lpstr>Βυζαντινό Δίκαιο</vt:lpstr>
      <vt:lpstr>Florentina </vt:lpstr>
      <vt:lpstr>Δίγλωσσο: λατινικά - ελληνικά</vt:lpstr>
      <vt:lpstr>Biblioteca Laurenziana</vt:lpstr>
      <vt:lpstr>Slide 18</vt:lpstr>
      <vt:lpstr>Γερμανία</vt:lpstr>
      <vt:lpstr>Γαλλία</vt:lpstr>
      <vt:lpstr>Γερμανικός Αστικός Κώδικας (B.G.B.)</vt:lpstr>
      <vt:lpstr>Common law</vt:lpstr>
      <vt:lpstr>Ελλάδα, 1821</vt:lpstr>
      <vt:lpstr>Καποδίστριας</vt:lpstr>
      <vt:lpstr>Διάταγμα της Αντιβασιλείας</vt:lpstr>
      <vt:lpstr>Αστικός Κώδικας</vt:lpstr>
      <vt:lpstr>Slide 27</vt:lpstr>
      <vt:lpstr>Που απαντούμε το Ρ.Δ.;</vt:lpstr>
      <vt:lpstr>Λειτούργημα του δικηγόρου</vt:lpstr>
      <vt:lpstr>Jean Gaudemet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Aθηνά Δημοπούλου</dc:title>
  <dc:creator>Athina</dc:creator>
  <cp:lastModifiedBy>ATHINA</cp:lastModifiedBy>
  <cp:revision>42</cp:revision>
  <dcterms:created xsi:type="dcterms:W3CDTF">2011-11-02T16:12:24Z</dcterms:created>
  <dcterms:modified xsi:type="dcterms:W3CDTF">2012-01-30T09:57:09Z</dcterms:modified>
</cp:coreProperties>
</file>