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2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51CFB4-5571-4AD9-B762-E3047835ACC1}" type="datetimeFigureOut">
              <a:rPr lang="el-GR" smtClean="0"/>
              <a:t>19/12/2011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72962-65C2-4C44-83CC-79ABE80DB3E1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1C88F446-C79D-4E95-B4CE-244A4B070E7F}" type="datetime1">
              <a:rPr lang="el-GR" smtClean="0"/>
              <a:t>19/12/2011</a:t>
            </a:fld>
            <a:endParaRPr lang="el-G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2783E34-812D-4554-99F9-C36EC884D61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F3209DD-0852-4812-8CAE-5C7CA7152B1F}" type="datetime1">
              <a:rPr lang="el-GR" smtClean="0"/>
              <a:t>19/12/2011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83E34-812D-4554-99F9-C36EC884D61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AF5DA52-6F64-4D67-9552-9AB23B52C157}" type="datetime1">
              <a:rPr lang="el-GR" smtClean="0"/>
              <a:t>19/12/2011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83E34-812D-4554-99F9-C36EC884D61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16369E-10D8-48A9-A231-92DA456202CC}" type="datetime1">
              <a:rPr lang="el-GR" smtClean="0"/>
              <a:t>19/12/2011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83E34-812D-4554-99F9-C36EC884D61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DC7CD978-07A2-4C41-A3C7-1CC4D6E5A814}" type="datetime1">
              <a:rPr lang="el-GR" smtClean="0"/>
              <a:t>19/12/2011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2783E34-812D-4554-99F9-C36EC884D61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570B17-C4AF-44DA-98E8-FAF4E5F3050F}" type="datetime1">
              <a:rPr lang="el-GR" smtClean="0"/>
              <a:t>19/12/2011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2783E34-812D-4554-99F9-C36EC884D61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46904F-48F0-489A-A7EC-E01A57DDC228}" type="datetime1">
              <a:rPr lang="el-GR" smtClean="0"/>
              <a:t>19/12/2011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C2783E34-812D-4554-99F9-C36EC884D61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96E715-895D-4A16-846B-E2B044140C6B}" type="datetime1">
              <a:rPr lang="el-GR" smtClean="0"/>
              <a:t>19/12/2011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83E34-812D-4554-99F9-C36EC884D61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7D8EFB9-FDDD-4C11-9ED5-10C41C7AC3F2}" type="datetime1">
              <a:rPr lang="el-GR" smtClean="0"/>
              <a:t>19/12/2011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2783E34-812D-4554-99F9-C36EC884D610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3C8419D-D0AA-44C3-9AA0-4978C9E6B055}" type="datetime1">
              <a:rPr lang="el-GR" smtClean="0"/>
              <a:t>19/12/2011</a:t>
            </a:fld>
            <a:endParaRPr lang="el-G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2783E34-812D-4554-99F9-C36EC884D61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3196F37-96AB-47CC-8A5C-C2D8F28033DA}" type="datetime1">
              <a:rPr lang="el-GR" smtClean="0"/>
              <a:t>19/12/2011</a:t>
            </a:fld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C2783E34-812D-4554-99F9-C36EC884D61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26426CC-EDB5-4BCD-BF3D-2AAA541CE5C9}" type="datetime1">
              <a:rPr lang="el-GR" smtClean="0"/>
              <a:t>19/12/2011</a:t>
            </a:fld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C2783E34-812D-4554-99F9-C36EC884D610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ΓΕΝΕΣΙΟΥΡΓΟΙ ΛΟΓΟΙ ΕΝΟΧΩΝ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SUMMA DIVISIO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2783E34-812D-4554-99F9-C36EC884D610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O</a:t>
            </a:r>
            <a:r>
              <a:rPr lang="el-GR" sz="3600" dirty="0" err="1" smtClean="0"/>
              <a:t>ιονεί</a:t>
            </a:r>
            <a:r>
              <a:rPr lang="el-GR" sz="3600" dirty="0" smtClean="0"/>
              <a:t> συμβάσεις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l-GR" sz="3600" dirty="0" smtClean="0"/>
              <a:t>(</a:t>
            </a:r>
            <a:r>
              <a:rPr lang="en-US" sz="3600" i="1" dirty="0" smtClean="0"/>
              <a:t>quasi </a:t>
            </a:r>
            <a:r>
              <a:rPr lang="en-US" sz="3600" i="1" dirty="0" err="1" smtClean="0"/>
              <a:t>contractus</a:t>
            </a:r>
            <a:r>
              <a:rPr lang="en-US" sz="3600" dirty="0" smtClean="0"/>
              <a:t>)</a:t>
            </a:r>
            <a:endParaRPr lang="el-GR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Πράξεις που, χωρίς να αποτελούν συμβάσεις, βασίζονται σε νόμιμη πράξη ή κατάσταση και γενούν αγωγή. </a:t>
            </a:r>
            <a:endParaRPr lang="en-US" dirty="0" smtClean="0"/>
          </a:p>
          <a:p>
            <a:r>
              <a:rPr lang="el-GR" dirty="0" smtClean="0"/>
              <a:t>Λείπει το στοιχείο της σύμπτωσης βουλήσεων. </a:t>
            </a:r>
          </a:p>
          <a:p>
            <a:pPr lvl="1"/>
            <a:r>
              <a:rPr lang="el-GR" dirty="0" smtClean="0"/>
              <a:t>Διοίκηση </a:t>
            </a:r>
            <a:r>
              <a:rPr lang="el-GR" dirty="0" err="1" smtClean="0"/>
              <a:t>αλλοτρίων</a:t>
            </a:r>
            <a:r>
              <a:rPr lang="el-GR" dirty="0" smtClean="0"/>
              <a:t> (</a:t>
            </a:r>
            <a:r>
              <a:rPr lang="en-US" i="1" dirty="0" err="1" smtClean="0"/>
              <a:t>negotiorum</a:t>
            </a:r>
            <a:r>
              <a:rPr lang="en-US" i="1" dirty="0" smtClean="0"/>
              <a:t> </a:t>
            </a:r>
            <a:r>
              <a:rPr lang="en-US" i="1" dirty="0" err="1" smtClean="0"/>
              <a:t>gestio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Επιτροπεία (</a:t>
            </a:r>
            <a:r>
              <a:rPr lang="en-US" i="1" dirty="0" err="1" smtClean="0"/>
              <a:t>tutela</a:t>
            </a:r>
            <a:r>
              <a:rPr lang="el-GR" dirty="0" smtClean="0"/>
              <a:t>)</a:t>
            </a:r>
          </a:p>
          <a:p>
            <a:pPr lvl="1"/>
            <a:r>
              <a:rPr lang="el-GR" dirty="0" smtClean="0"/>
              <a:t>Κοινωνία (</a:t>
            </a:r>
            <a:r>
              <a:rPr lang="en-US" i="1" dirty="0" err="1" smtClean="0"/>
              <a:t>communio</a:t>
            </a:r>
            <a:r>
              <a:rPr lang="en-US" dirty="0" smtClean="0"/>
              <a:t>) </a:t>
            </a:r>
            <a:r>
              <a:rPr lang="el-GR" dirty="0" smtClean="0"/>
              <a:t>(</a:t>
            </a:r>
            <a:r>
              <a:rPr lang="el-GR" dirty="0" smtClean="0"/>
              <a:t>π.χ.</a:t>
            </a:r>
            <a:r>
              <a:rPr lang="en-US" dirty="0" smtClean="0"/>
              <a:t> </a:t>
            </a:r>
            <a:r>
              <a:rPr lang="el-GR" dirty="0" smtClean="0"/>
              <a:t>κληρονόμων</a:t>
            </a:r>
            <a:r>
              <a:rPr lang="el-GR" dirty="0" smtClean="0"/>
              <a:t>)</a:t>
            </a:r>
          </a:p>
          <a:p>
            <a:pPr lvl="1"/>
            <a:r>
              <a:rPr lang="el-GR" dirty="0" smtClean="0"/>
              <a:t>Αδικαιολόγητος πλουτισμός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3E34-812D-4554-99F9-C36EC884D610}" type="slidenum">
              <a:rPr lang="el-GR" smtClean="0"/>
              <a:pPr/>
              <a:t>10</a:t>
            </a:fld>
            <a:endParaRPr lang="el-G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Αδικήματα – οιονεί αδικήματα</a:t>
            </a:r>
            <a:br>
              <a:rPr lang="el-GR" dirty="0" smtClean="0"/>
            </a:br>
            <a:r>
              <a:rPr lang="en-US" dirty="0" smtClean="0"/>
              <a:t>(</a:t>
            </a:r>
            <a:r>
              <a:rPr lang="en-US" i="1" dirty="0" err="1" smtClean="0"/>
              <a:t>delicta</a:t>
            </a:r>
            <a:r>
              <a:rPr lang="en-US" i="1" dirty="0" smtClean="0"/>
              <a:t> – quasi</a:t>
            </a:r>
            <a:r>
              <a:rPr lang="el-GR" i="1" dirty="0" smtClean="0"/>
              <a:t> </a:t>
            </a:r>
            <a:r>
              <a:rPr lang="en-US" i="1" dirty="0" err="1" smtClean="0"/>
              <a:t>delicta</a:t>
            </a:r>
            <a:r>
              <a:rPr lang="en-US" dirty="0" smtClean="0"/>
              <a:t>)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u="sng" dirty="0" smtClean="0"/>
              <a:t>Αδίκημα</a:t>
            </a:r>
            <a:r>
              <a:rPr lang="el-GR" dirty="0" smtClean="0"/>
              <a:t> = Κάθε παράνομη πράξη που προσβάλλει την προσωπικότητα, την οικογένεια ή την περιουσία κάποιου. </a:t>
            </a:r>
          </a:p>
          <a:p>
            <a:r>
              <a:rPr lang="el-GR" u="sng" dirty="0" smtClean="0"/>
              <a:t>Οιονεί αδίκημα </a:t>
            </a:r>
            <a:r>
              <a:rPr lang="el-GR" dirty="0" smtClean="0"/>
              <a:t>= περιπτώσεις όπου ο υπόχρεος ευθύνεται για παράνομες πράξεις με τις οποίες </a:t>
            </a:r>
            <a:r>
              <a:rPr lang="el-GR" dirty="0" err="1" smtClean="0"/>
              <a:t>προξενήθηκαν</a:t>
            </a:r>
            <a:r>
              <a:rPr lang="el-GR" dirty="0" smtClean="0"/>
              <a:t>, από αμέλειά του, ζημίες σε τρίτους (Ιουστινιάνειο δίκαιο).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3E34-812D-4554-99F9-C36EC884D610}" type="slidenum">
              <a:rPr lang="el-GR" smtClean="0"/>
              <a:pPr/>
              <a:t>11</a:t>
            </a:fld>
            <a:endParaRPr lang="el-G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Σύμφωνα (</a:t>
            </a:r>
            <a:r>
              <a:rPr lang="en-US" i="1" dirty="0" err="1" smtClean="0"/>
              <a:t>pacta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smtClean="0"/>
              <a:t>Συμφωνίες ενοχικού περιεχομένου που δεν είναι εφοδιασμένες με αγωγές του </a:t>
            </a:r>
            <a:r>
              <a:rPr lang="en-US" i="1" dirty="0" err="1" smtClean="0"/>
              <a:t>ius</a:t>
            </a:r>
            <a:r>
              <a:rPr lang="en-US" i="1" dirty="0" smtClean="0"/>
              <a:t> </a:t>
            </a:r>
            <a:r>
              <a:rPr lang="en-US" i="1" dirty="0" err="1" smtClean="0"/>
              <a:t>civile</a:t>
            </a:r>
            <a:r>
              <a:rPr lang="en-US" dirty="0" smtClean="0"/>
              <a:t>. </a:t>
            </a:r>
          </a:p>
          <a:p>
            <a:r>
              <a:rPr lang="el-GR" dirty="0" smtClean="0"/>
              <a:t>Ορισμένες αναγνωρίζονται ως αγώγιμες από τον Πραίτορα: </a:t>
            </a:r>
            <a:r>
              <a:rPr lang="en-US" i="1" dirty="0" err="1" smtClean="0"/>
              <a:t>pacta</a:t>
            </a:r>
            <a:r>
              <a:rPr lang="en-US" i="1" dirty="0" smtClean="0"/>
              <a:t> </a:t>
            </a:r>
            <a:r>
              <a:rPr lang="en-US" i="1" dirty="0" err="1" smtClean="0"/>
              <a:t>coventa</a:t>
            </a:r>
            <a:r>
              <a:rPr lang="en-US" i="1" dirty="0" smtClean="0"/>
              <a:t>… </a:t>
            </a:r>
            <a:r>
              <a:rPr lang="en-US" i="1" dirty="0" err="1" smtClean="0"/>
              <a:t>servabo</a:t>
            </a:r>
            <a:r>
              <a:rPr lang="en-US" dirty="0" smtClean="0"/>
              <a:t>.</a:t>
            </a:r>
            <a:endParaRPr lang="el-GR" dirty="0" smtClean="0"/>
          </a:p>
          <a:p>
            <a:pPr lvl="1"/>
            <a:r>
              <a:rPr lang="el-GR" dirty="0" smtClean="0"/>
              <a:t> </a:t>
            </a:r>
            <a:r>
              <a:rPr lang="en-US" dirty="0" smtClean="0"/>
              <a:t>“</a:t>
            </a:r>
            <a:r>
              <a:rPr lang="en-US" dirty="0" err="1" smtClean="0"/>
              <a:t>Pacta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servanda</a:t>
            </a:r>
            <a:r>
              <a:rPr lang="en-US" dirty="0" smtClean="0"/>
              <a:t>” = </a:t>
            </a:r>
            <a:r>
              <a:rPr lang="el-GR" dirty="0" smtClean="0"/>
              <a:t>η εξαίρεση στο </a:t>
            </a:r>
            <a:r>
              <a:rPr lang="el-GR" dirty="0" err="1" smtClean="0"/>
              <a:t>ρ.δ</a:t>
            </a:r>
            <a:r>
              <a:rPr lang="el-GR" dirty="0" smtClean="0"/>
              <a:t>., που έγινε κανόνας στο σύγχρονο δίκαιο.</a:t>
            </a:r>
          </a:p>
          <a:p>
            <a:r>
              <a:rPr lang="el-GR" dirty="0" smtClean="0"/>
              <a:t>Άλλες με αυτοκρατορική διάταξη (</a:t>
            </a:r>
            <a:r>
              <a:rPr lang="en-US" i="1" dirty="0" err="1" smtClean="0"/>
              <a:t>pacta</a:t>
            </a:r>
            <a:r>
              <a:rPr lang="en-US" i="1" dirty="0" smtClean="0"/>
              <a:t> </a:t>
            </a:r>
            <a:r>
              <a:rPr lang="en-US" i="1" dirty="0" err="1" smtClean="0"/>
              <a:t>legitima</a:t>
            </a:r>
            <a:r>
              <a:rPr lang="en-US" i="1" dirty="0" smtClean="0"/>
              <a:t>).</a:t>
            </a:r>
          </a:p>
          <a:p>
            <a:r>
              <a:rPr lang="el-GR" dirty="0" smtClean="0"/>
              <a:t>Άλλες μένουν μη αγώγιμες</a:t>
            </a:r>
            <a:r>
              <a:rPr lang="en-US" dirty="0" smtClean="0"/>
              <a:t> = </a:t>
            </a:r>
            <a:r>
              <a:rPr lang="el-GR" dirty="0" smtClean="0"/>
              <a:t>«ψιλά σύμφωνα» (</a:t>
            </a:r>
            <a:r>
              <a:rPr lang="en-US" i="1" dirty="0" err="1" smtClean="0"/>
              <a:t>nuda</a:t>
            </a:r>
            <a:r>
              <a:rPr lang="en-US" i="1" dirty="0" smtClean="0"/>
              <a:t> </a:t>
            </a:r>
            <a:r>
              <a:rPr lang="en-US" i="1" dirty="0" err="1" smtClean="0"/>
              <a:t>pacta</a:t>
            </a:r>
            <a:r>
              <a:rPr lang="en-US" dirty="0" smtClean="0"/>
              <a:t>)</a:t>
            </a:r>
            <a:r>
              <a:rPr lang="en-US" dirty="0" smtClean="0"/>
              <a:t>, </a:t>
            </a:r>
            <a:r>
              <a:rPr lang="el-GR" u="sng" dirty="0" smtClean="0"/>
              <a:t>α</a:t>
            </a:r>
            <a:r>
              <a:rPr lang="el-GR" u="sng" dirty="0" smtClean="0"/>
              <a:t>λλά</a:t>
            </a:r>
            <a:r>
              <a:rPr lang="el-GR" dirty="0" smtClean="0"/>
              <a:t>: γεννούν </a:t>
            </a:r>
            <a:r>
              <a:rPr lang="el-GR" u="sng" dirty="0" smtClean="0"/>
              <a:t>ένσταση</a:t>
            </a:r>
            <a:r>
              <a:rPr lang="el-GR" dirty="0" smtClean="0"/>
              <a:t> (π.χ. συμφωνία να μην ασκηθεί αγωγή).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3E34-812D-4554-99F9-C36EC884D610}" type="slidenum">
              <a:rPr lang="el-GR" smtClean="0"/>
              <a:pPr/>
              <a:t>12</a:t>
            </a:fld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 smtClean="0"/>
              <a:t>A</a:t>
            </a:r>
            <a:r>
              <a:rPr lang="el-GR" dirty="0" err="1" smtClean="0"/>
              <a:t>ιτιότητα</a:t>
            </a:r>
            <a:r>
              <a:rPr lang="el-GR" dirty="0" smtClean="0"/>
              <a:t> -υπαιτιότητα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646236"/>
            <a:ext cx="8856984" cy="4951115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Ο </a:t>
            </a:r>
            <a:r>
              <a:rPr lang="el-GR" dirty="0" err="1" smtClean="0"/>
              <a:t>προξενήσας</a:t>
            </a:r>
            <a:r>
              <a:rPr lang="el-GR" dirty="0" smtClean="0"/>
              <a:t> παρανόμως ζημία, υποχρεούται να την αποκαταστήσει, αν:</a:t>
            </a:r>
          </a:p>
          <a:p>
            <a:pPr lvl="1"/>
            <a:r>
              <a:rPr lang="el-GR" dirty="0" smtClean="0"/>
              <a:t>Υφίσταται </a:t>
            </a:r>
            <a:r>
              <a:rPr lang="el-GR" u="sng" dirty="0" smtClean="0"/>
              <a:t>αιτιώδης σύνδεσμος </a:t>
            </a:r>
            <a:r>
              <a:rPr lang="el-GR" dirty="0" smtClean="0"/>
              <a:t>ανάμεσα στη ζημία και το αποτέλεσμά της (άμεση ή έμμεση αιτιώδης </a:t>
            </a:r>
            <a:r>
              <a:rPr lang="el-GR" dirty="0" smtClean="0"/>
              <a:t>συνάφεια = αντικειμενική </a:t>
            </a:r>
            <a:r>
              <a:rPr lang="el-GR" dirty="0" smtClean="0"/>
              <a:t>προϋπόθεση). </a:t>
            </a:r>
          </a:p>
          <a:p>
            <a:pPr lvl="1"/>
            <a:r>
              <a:rPr lang="el-GR" dirty="0" smtClean="0"/>
              <a:t>Το ζημιογόνο αποτέλεσμα  αποδίδεται στην </a:t>
            </a:r>
            <a:r>
              <a:rPr lang="el-GR" u="sng" dirty="0" smtClean="0"/>
              <a:t>υπαιτιότητα</a:t>
            </a:r>
            <a:r>
              <a:rPr lang="el-GR" dirty="0" smtClean="0"/>
              <a:t> εκείνου που προξένησε τη </a:t>
            </a:r>
            <a:r>
              <a:rPr lang="el-GR" dirty="0" smtClean="0"/>
              <a:t>ζημία:</a:t>
            </a:r>
            <a:endParaRPr lang="el-GR" dirty="0" smtClean="0"/>
          </a:p>
          <a:p>
            <a:pPr lvl="2"/>
            <a:r>
              <a:rPr lang="el-GR" dirty="0" smtClean="0"/>
              <a:t>Με </a:t>
            </a:r>
            <a:r>
              <a:rPr lang="el-GR" u="sng" dirty="0" smtClean="0"/>
              <a:t>δόλο</a:t>
            </a:r>
            <a:r>
              <a:rPr lang="el-GR" dirty="0" smtClean="0"/>
              <a:t> (ήθελε το ζημιογόνο αποτέλεσμα)</a:t>
            </a:r>
          </a:p>
          <a:p>
            <a:pPr lvl="2"/>
            <a:r>
              <a:rPr lang="el-GR" dirty="0" smtClean="0"/>
              <a:t>Με </a:t>
            </a:r>
            <a:r>
              <a:rPr lang="el-GR" u="sng" dirty="0" smtClean="0"/>
              <a:t>αμέλεια</a:t>
            </a:r>
            <a:r>
              <a:rPr lang="el-GR" dirty="0" smtClean="0"/>
              <a:t> (δεν το επεδίωξε, δεν κατέβαλλε όμως την αναγκαία επιμέλεια για να το προβλέψει και αποτρέψει)</a:t>
            </a:r>
          </a:p>
          <a:p>
            <a:pPr lvl="1"/>
            <a:r>
              <a:rPr lang="el-GR" dirty="0" smtClean="0"/>
              <a:t>Η ζημία να είναι </a:t>
            </a:r>
            <a:r>
              <a:rPr lang="el-GR" u="sng" dirty="0" smtClean="0"/>
              <a:t>παράνομη</a:t>
            </a:r>
            <a:r>
              <a:rPr lang="el-GR" dirty="0" smtClean="0"/>
              <a:t> (με παράβαση κανόνα δικαίου – όχι στο </a:t>
            </a:r>
            <a:r>
              <a:rPr lang="el-GR" dirty="0" err="1" smtClean="0"/>
              <a:t>ρ.δ</a:t>
            </a:r>
            <a:r>
              <a:rPr lang="el-GR" dirty="0" smtClean="0"/>
              <a:t>., μόνο στο σύγχρονο).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3E34-812D-4554-99F9-C36EC884D610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Αδικήματα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6707088" cy="4735091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Αρχαϊκό Ρ.Δ.: δυσκολία σύλληψης της σχέσης αιτιώδους συνδέσμου. </a:t>
            </a:r>
          </a:p>
          <a:p>
            <a:r>
              <a:rPr lang="el-GR" dirty="0" smtClean="0"/>
              <a:t>Αρχικά κάθε ανθρωποκτονία προξενεί την αντεκδίκηση των συγγενών. </a:t>
            </a:r>
          </a:p>
          <a:p>
            <a:r>
              <a:rPr lang="el-GR" dirty="0" smtClean="0"/>
              <a:t>Ήδη όμως με «βασίλειο νόμο» (Βασιλιάς </a:t>
            </a:r>
            <a:r>
              <a:rPr lang="el-GR" dirty="0" err="1" smtClean="0"/>
              <a:t>Νουμάς</a:t>
            </a:r>
            <a:r>
              <a:rPr lang="el-GR" dirty="0" smtClean="0"/>
              <a:t> </a:t>
            </a:r>
            <a:r>
              <a:rPr lang="el-GR" dirty="0" err="1" smtClean="0"/>
              <a:t>Πομπίλιος</a:t>
            </a:r>
            <a:r>
              <a:rPr lang="el-GR" dirty="0" smtClean="0"/>
              <a:t>), </a:t>
            </a:r>
            <a:r>
              <a:rPr lang="el-GR" dirty="0" smtClean="0"/>
              <a:t> η ευθύνη περιορίζεται </a:t>
            </a:r>
            <a:r>
              <a:rPr lang="el-GR" dirty="0" smtClean="0"/>
              <a:t>όπου ο φόνος έγινε «εν γνώσει και από πρόθεση». </a:t>
            </a:r>
          </a:p>
          <a:p>
            <a:r>
              <a:rPr lang="el-GR" dirty="0" smtClean="0"/>
              <a:t>Αν </a:t>
            </a:r>
            <a:r>
              <a:rPr lang="el-GR" dirty="0" smtClean="0"/>
              <a:t>έγινε από </a:t>
            </a:r>
            <a:r>
              <a:rPr lang="el-GR" dirty="0" smtClean="0"/>
              <a:t>απερισκεψία: απαλλαγή του </a:t>
            </a:r>
            <a:r>
              <a:rPr lang="el-GR" dirty="0" err="1" smtClean="0"/>
              <a:t>φονέα</a:t>
            </a:r>
            <a:r>
              <a:rPr lang="el-GR" dirty="0" smtClean="0"/>
              <a:t> με προσφορά ενός κριαριού. </a:t>
            </a:r>
          </a:p>
          <a:p>
            <a:r>
              <a:rPr lang="el-GR" dirty="0" err="1" smtClean="0"/>
              <a:t>Δωδεκάδελτος</a:t>
            </a:r>
            <a:r>
              <a:rPr lang="el-GR" dirty="0" smtClean="0"/>
              <a:t>: αν ένα βέλος </a:t>
            </a:r>
            <a:r>
              <a:rPr lang="el-GR" dirty="0" smtClean="0"/>
              <a:t>«ξέφυγε </a:t>
            </a:r>
            <a:r>
              <a:rPr lang="el-GR" dirty="0" smtClean="0"/>
              <a:t>παρά </a:t>
            </a:r>
            <a:r>
              <a:rPr lang="el-GR" dirty="0" smtClean="0"/>
              <a:t>ρίχθηκε», </a:t>
            </a:r>
            <a:r>
              <a:rPr lang="el-GR" dirty="0" smtClean="0"/>
              <a:t>προσφέρεται ως εξιλαστήριο θύμα ένα κριάρι. </a:t>
            </a:r>
          </a:p>
        </p:txBody>
      </p:sp>
      <p:pic>
        <p:nvPicPr>
          <p:cNvPr id="20482" name="Picture 2" descr="http://4.bp.blogspot.com/_15kzKYZCUXM/S65c8RDmaVI/AAAAAAAACis/LREGDCOxN2g/s1600/1216274813tIEP39P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4941168"/>
            <a:ext cx="2112235" cy="1584176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3E34-812D-4554-99F9-C36EC884D610}" type="slidenum">
              <a:rPr lang="el-GR" smtClean="0"/>
              <a:pPr/>
              <a:t>14</a:t>
            </a:fld>
            <a:endParaRPr lang="el-G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l-GR" dirty="0" err="1" smtClean="0"/>
              <a:t>Δωδεκάδελτος</a:t>
            </a:r>
            <a:r>
              <a:rPr lang="el-GR" dirty="0" smtClean="0"/>
              <a:t>: </a:t>
            </a:r>
          </a:p>
          <a:p>
            <a:pPr lvl="1"/>
            <a:r>
              <a:rPr lang="el-GR" dirty="0" smtClean="0"/>
              <a:t>αν ο εμπρηστής σπιτιού/θημωνιάς ενήργησε «εν γνώσει κι από πρόθεση» = θάνατος στην πυρά. </a:t>
            </a:r>
          </a:p>
          <a:p>
            <a:pPr lvl="1"/>
            <a:r>
              <a:rPr lang="el-GR" dirty="0" smtClean="0"/>
              <a:t>Αν ενήργησε «από τύχη, δηλαδή από αμέλεια», υποχρεούται σε αποκατάσταση της ζημίας, ή, αν δεν έχει τα μέσα, σε ελαφρότερη ποινή. </a:t>
            </a:r>
          </a:p>
          <a:p>
            <a:r>
              <a:rPr lang="el-GR" dirty="0" smtClean="0"/>
              <a:t>Ήδη από τα αρχαϊκά χρόνια, με αφορμή «ποινικά» αδικήματα, γίνεται διάκριση ανάμεσα σε </a:t>
            </a:r>
          </a:p>
          <a:p>
            <a:pPr lvl="1"/>
            <a:r>
              <a:rPr lang="el-GR" u="sng" dirty="0" smtClean="0"/>
              <a:t>ΔΟΛΟ</a:t>
            </a:r>
            <a:r>
              <a:rPr lang="el-GR" dirty="0" smtClean="0"/>
              <a:t> </a:t>
            </a:r>
            <a:r>
              <a:rPr lang="el-GR" dirty="0" smtClean="0"/>
              <a:t>= «εν </a:t>
            </a:r>
            <a:r>
              <a:rPr lang="el-GR" dirty="0" smtClean="0"/>
              <a:t>γνώσει και από </a:t>
            </a:r>
            <a:r>
              <a:rPr lang="el-GR" dirty="0" smtClean="0"/>
              <a:t>πρόθεση»</a:t>
            </a:r>
            <a:endParaRPr lang="el-GR" dirty="0" smtClean="0"/>
          </a:p>
          <a:p>
            <a:pPr lvl="1"/>
            <a:r>
              <a:rPr lang="el-GR" u="sng" dirty="0" smtClean="0"/>
              <a:t>ΤΥΧΗΡΑ</a:t>
            </a:r>
            <a:r>
              <a:rPr lang="el-GR" dirty="0" smtClean="0"/>
              <a:t>, με τα οποία ταυτίζεται η αμέλεια. </a:t>
            </a:r>
            <a:endParaRPr lang="el-GR" dirty="0"/>
          </a:p>
        </p:txBody>
      </p:sp>
      <p:pic>
        <p:nvPicPr>
          <p:cNvPr id="27650" name="Picture 2" descr="http://4.bp.blogspot.com/_LdP8Yl1SJA8/TDJg2lRxxkI/AAAAAAAAAHQ/1o5rQQWIL1w/s1600/fi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404664"/>
            <a:ext cx="2232248" cy="1674186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3E34-812D-4554-99F9-C36EC884D610}" type="slidenum">
              <a:rPr lang="el-GR" smtClean="0"/>
              <a:pPr/>
              <a:t>15</a:t>
            </a:fld>
            <a:endParaRPr lang="el-G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err="1" smtClean="0"/>
              <a:t>Ακουίλιος</a:t>
            </a:r>
            <a:r>
              <a:rPr lang="el-GR" dirty="0" smtClean="0"/>
              <a:t> Νόμος (</a:t>
            </a:r>
            <a:r>
              <a:rPr lang="en-US" dirty="0" err="1" smtClean="0"/>
              <a:t>Lex</a:t>
            </a:r>
            <a:r>
              <a:rPr lang="en-US" dirty="0" smtClean="0"/>
              <a:t> </a:t>
            </a:r>
            <a:r>
              <a:rPr lang="en-US" dirty="0" err="1" smtClean="0"/>
              <a:t>Aquilia</a:t>
            </a:r>
            <a:r>
              <a:rPr lang="en-US" dirty="0" smtClean="0"/>
              <a:t>)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CA" dirty="0" err="1" smtClean="0"/>
              <a:t>Plebiscitum</a:t>
            </a:r>
            <a:r>
              <a:rPr lang="el-GR" dirty="0" smtClean="0"/>
              <a:t> 287/286 </a:t>
            </a:r>
            <a:r>
              <a:rPr lang="el-GR" dirty="0" err="1" smtClean="0"/>
              <a:t>π.Χ.</a:t>
            </a:r>
            <a:endParaRPr lang="el-GR" dirty="0" smtClean="0"/>
          </a:p>
          <a:p>
            <a:r>
              <a:rPr lang="el-GR" dirty="0" smtClean="0"/>
              <a:t>Για ζημίες που προκλήθηκαν </a:t>
            </a:r>
            <a:r>
              <a:rPr lang="el-GR" u="sng" dirty="0" smtClean="0"/>
              <a:t>άδικα και παράνομα</a:t>
            </a:r>
            <a:r>
              <a:rPr lang="el-GR" dirty="0" smtClean="0"/>
              <a:t> (</a:t>
            </a:r>
            <a:r>
              <a:rPr lang="en-US" i="1" dirty="0" err="1" smtClean="0"/>
              <a:t>iniuria</a:t>
            </a:r>
            <a:r>
              <a:rPr lang="en-US" dirty="0" smtClean="0"/>
              <a:t>)</a:t>
            </a:r>
            <a:r>
              <a:rPr lang="el-GR" dirty="0" smtClean="0"/>
              <a:t>.</a:t>
            </a:r>
            <a:endParaRPr lang="en-US" dirty="0" smtClean="0"/>
          </a:p>
          <a:p>
            <a:r>
              <a:rPr lang="el-GR" dirty="0" smtClean="0"/>
              <a:t>Φόνος </a:t>
            </a:r>
            <a:r>
              <a:rPr lang="el-GR" dirty="0" smtClean="0"/>
              <a:t>ή </a:t>
            </a:r>
            <a:r>
              <a:rPr lang="el-GR" dirty="0" smtClean="0"/>
              <a:t>τραυματισμός </a:t>
            </a:r>
            <a:r>
              <a:rPr lang="el-GR" dirty="0" smtClean="0"/>
              <a:t>ξένου δούλου ή ζώου από όσα ζουν σε κοπάδια, ή </a:t>
            </a:r>
          </a:p>
          <a:p>
            <a:r>
              <a:rPr lang="el-GR" dirty="0" smtClean="0"/>
              <a:t>Ζημία άλλου ζώου ή άψυχου αντικειμένου με κάψιμο, σπάσιμο ή συντριβή. </a:t>
            </a:r>
          </a:p>
          <a:p>
            <a:r>
              <a:rPr lang="el-GR" dirty="0" smtClean="0"/>
              <a:t>Αφορά κάθε </a:t>
            </a:r>
            <a:r>
              <a:rPr lang="el-GR" dirty="0" smtClean="0"/>
              <a:t>ζημία, από δόλο, αλλά και πταίσμα (</a:t>
            </a:r>
            <a:r>
              <a:rPr lang="en-US" i="1" dirty="0" smtClean="0"/>
              <a:t>culpa</a:t>
            </a:r>
            <a:r>
              <a:rPr lang="en-US" dirty="0" smtClean="0"/>
              <a:t>). </a:t>
            </a:r>
          </a:p>
          <a:p>
            <a:r>
              <a:rPr lang="el-GR" dirty="0" smtClean="0"/>
              <a:t>Μόνο με θετική πράξη (όχι παράλειψη) που βρίσκεται σε άμεση αιτιώδη συνάφεια με το ζημιογόνο αποτέλεσμα. </a:t>
            </a:r>
          </a:p>
          <a:p>
            <a:r>
              <a:rPr lang="el-GR" dirty="0" smtClean="0"/>
              <a:t>Κλασική περίοδος: και έμμεση αιτιώδης συνάφεια (ιδίως παραλείψεις). </a:t>
            </a:r>
          </a:p>
          <a:p>
            <a:r>
              <a:rPr lang="el-GR" dirty="0" smtClean="0"/>
              <a:t>Ο Πραίτορας χορηγεί αγωγές «κατά το υπόδειγμα του </a:t>
            </a:r>
            <a:r>
              <a:rPr lang="el-GR" dirty="0" err="1" smtClean="0"/>
              <a:t>Ακουίλιου</a:t>
            </a:r>
            <a:r>
              <a:rPr lang="el-GR" dirty="0" smtClean="0"/>
              <a:t> νόμου» (</a:t>
            </a:r>
            <a:r>
              <a:rPr lang="en-US" i="1" dirty="0" smtClean="0"/>
              <a:t>ad exemplum </a:t>
            </a:r>
            <a:r>
              <a:rPr lang="en-US" i="1" dirty="0" err="1" smtClean="0"/>
              <a:t>legis</a:t>
            </a:r>
            <a:r>
              <a:rPr lang="en-US" i="1" dirty="0" smtClean="0"/>
              <a:t> </a:t>
            </a:r>
            <a:r>
              <a:rPr lang="en-US" i="1" dirty="0" err="1" smtClean="0"/>
              <a:t>Aquiliae</a:t>
            </a:r>
            <a:r>
              <a:rPr lang="en-US" dirty="0" smtClean="0"/>
              <a:t>). </a:t>
            </a:r>
            <a:endParaRPr lang="el-GR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3E34-812D-4554-99F9-C36EC884D610}" type="slidenum">
              <a:rPr lang="el-GR" smtClean="0"/>
              <a:pPr/>
              <a:t>16</a:t>
            </a:fld>
            <a:endParaRPr lang="el-G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Άρση άδικου χαρακτήρα πράξης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5122912" cy="4526280"/>
          </a:xfrm>
        </p:spPr>
        <p:txBody>
          <a:bodyPr/>
          <a:lstStyle/>
          <a:p>
            <a:r>
              <a:rPr lang="el-GR" dirty="0" smtClean="0"/>
              <a:t> Σε περιπτώσεις:</a:t>
            </a:r>
          </a:p>
          <a:p>
            <a:pPr lvl="1"/>
            <a:r>
              <a:rPr lang="el-GR" u="sng" dirty="0" smtClean="0"/>
              <a:t>Άμυνας</a:t>
            </a:r>
          </a:p>
          <a:p>
            <a:pPr lvl="1"/>
            <a:r>
              <a:rPr lang="el-GR" u="sng" dirty="0" smtClean="0"/>
              <a:t>Κατάστασης ανάγκης</a:t>
            </a:r>
          </a:p>
          <a:p>
            <a:pPr lvl="1"/>
            <a:r>
              <a:rPr lang="el-GR" u="sng" dirty="0" smtClean="0"/>
              <a:t>Αυτοδικίας</a:t>
            </a:r>
            <a:r>
              <a:rPr lang="el-GR" dirty="0" smtClean="0"/>
              <a:t> (περιορισμένα)</a:t>
            </a:r>
            <a:endParaRPr lang="el-GR" u="sng" dirty="0"/>
          </a:p>
        </p:txBody>
      </p:sp>
      <p:pic>
        <p:nvPicPr>
          <p:cNvPr id="28674" name="Picture 2" descr="http://i.dailymail.co.uk/i/pix/2009/03/03/article-1158889-03BB030D000005DC-592_634x38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4048" y="3861048"/>
            <a:ext cx="3714554" cy="223224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3E34-812D-4554-99F9-C36EC884D610}" type="slidenum">
              <a:rPr lang="el-GR" smtClean="0"/>
              <a:pPr/>
              <a:t>17</a:t>
            </a:fld>
            <a:endParaRPr lang="el-G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Δικαιοπραξίες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CA" dirty="0" smtClean="0"/>
              <a:t>E</a:t>
            </a:r>
            <a:r>
              <a:rPr lang="el-GR" dirty="0" err="1" smtClean="0"/>
              <a:t>υθύνη</a:t>
            </a:r>
            <a:r>
              <a:rPr lang="el-GR" dirty="0" smtClean="0"/>
              <a:t> για δόλο και για </a:t>
            </a:r>
            <a:r>
              <a:rPr lang="en-US" i="1" dirty="0" err="1" smtClean="0"/>
              <a:t>custodia</a:t>
            </a:r>
            <a:r>
              <a:rPr lang="el-GR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l-GR" u="sng" dirty="0" smtClean="0"/>
              <a:t>Δόλος</a:t>
            </a:r>
            <a:r>
              <a:rPr lang="el-GR" dirty="0" smtClean="0"/>
              <a:t> (</a:t>
            </a:r>
            <a:r>
              <a:rPr lang="en-US" i="1" dirty="0" err="1" smtClean="0"/>
              <a:t>dolus</a:t>
            </a:r>
            <a:r>
              <a:rPr lang="en-US" i="1" dirty="0" smtClean="0"/>
              <a:t> </a:t>
            </a:r>
            <a:r>
              <a:rPr lang="en-US" i="1" dirty="0" err="1" smtClean="0"/>
              <a:t>malus</a:t>
            </a:r>
            <a:r>
              <a:rPr lang="en-US" dirty="0" smtClean="0"/>
              <a:t>): </a:t>
            </a:r>
          </a:p>
          <a:p>
            <a:pPr lvl="1"/>
            <a:r>
              <a:rPr lang="el-GR" dirty="0" smtClean="0"/>
              <a:t>Η </a:t>
            </a:r>
            <a:r>
              <a:rPr lang="el-GR" dirty="0" smtClean="0"/>
              <a:t>καταδίκη θα επιφέρει την ατιμία του εναγομένου. </a:t>
            </a:r>
          </a:p>
          <a:p>
            <a:pPr lvl="1"/>
            <a:r>
              <a:rPr lang="el-GR" dirty="0" smtClean="0"/>
              <a:t>Εντολή (</a:t>
            </a:r>
            <a:r>
              <a:rPr lang="en-US" i="1" dirty="0" err="1" smtClean="0"/>
              <a:t>mandatum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Εταιρία (</a:t>
            </a:r>
            <a:r>
              <a:rPr lang="en-US" i="1" dirty="0" err="1" smtClean="0"/>
              <a:t>societas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Παρακαταθήκη (</a:t>
            </a:r>
            <a:r>
              <a:rPr lang="en-US" i="1" dirty="0" err="1" smtClean="0"/>
              <a:t>depostium</a:t>
            </a:r>
            <a:r>
              <a:rPr lang="en-US" dirty="0" smtClean="0"/>
              <a:t>)</a:t>
            </a:r>
          </a:p>
          <a:p>
            <a:pPr lvl="1"/>
            <a:r>
              <a:rPr lang="fr-CA" dirty="0" smtClean="0"/>
              <a:t>K</a:t>
            </a:r>
            <a:r>
              <a:rPr lang="el-GR" dirty="0" err="1" smtClean="0"/>
              <a:t>αταπίστευση</a:t>
            </a:r>
            <a:r>
              <a:rPr lang="el-GR" dirty="0" smtClean="0"/>
              <a:t> (</a:t>
            </a:r>
            <a:r>
              <a:rPr lang="en-US" i="1" dirty="0" err="1" smtClean="0"/>
              <a:t>fiducia</a:t>
            </a:r>
            <a:r>
              <a:rPr lang="en-US" dirty="0" smtClean="0"/>
              <a:t>)</a:t>
            </a:r>
          </a:p>
          <a:p>
            <a:pPr lvl="1"/>
            <a:r>
              <a:rPr lang="fr-CA" dirty="0" smtClean="0"/>
              <a:t>E</a:t>
            </a:r>
            <a:r>
              <a:rPr lang="el-GR" dirty="0" err="1" smtClean="0"/>
              <a:t>πιτροπεία</a:t>
            </a:r>
            <a:r>
              <a:rPr lang="el-GR" dirty="0" smtClean="0"/>
              <a:t> (</a:t>
            </a:r>
            <a:r>
              <a:rPr lang="en-US" i="1" dirty="0" err="1" smtClean="0"/>
              <a:t>tutela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Όλες = αγωγές καλής πίστης (</a:t>
            </a:r>
            <a:r>
              <a:rPr lang="en-US" i="1" dirty="0" err="1" smtClean="0"/>
              <a:t>bonae</a:t>
            </a:r>
            <a:r>
              <a:rPr lang="en-US" i="1" dirty="0" smtClean="0"/>
              <a:t> </a:t>
            </a:r>
            <a:r>
              <a:rPr lang="en-US" i="1" dirty="0" err="1" smtClean="0"/>
              <a:t>fidei</a:t>
            </a:r>
            <a:r>
              <a:rPr lang="en-US" i="1" dirty="0" smtClean="0"/>
              <a:t> </a:t>
            </a:r>
            <a:r>
              <a:rPr lang="en-US" i="1" dirty="0" err="1" smtClean="0"/>
              <a:t>iudicia</a:t>
            </a:r>
            <a:r>
              <a:rPr lang="en-US" dirty="0" smtClean="0"/>
              <a:t>)</a:t>
            </a:r>
          </a:p>
          <a:p>
            <a:pPr lvl="1"/>
            <a:r>
              <a:rPr lang="fr-CA" dirty="0" smtClean="0"/>
              <a:t>M</a:t>
            </a:r>
            <a:r>
              <a:rPr lang="el-GR" dirty="0" smtClean="0"/>
              <a:t>ε το δόλο εξομοιώνεται η </a:t>
            </a:r>
            <a:r>
              <a:rPr lang="el-GR" u="sng" dirty="0" smtClean="0"/>
              <a:t>βαριά </a:t>
            </a:r>
            <a:r>
              <a:rPr lang="el-GR" u="sng" dirty="0" smtClean="0"/>
              <a:t>αμέλεια:</a:t>
            </a:r>
            <a:r>
              <a:rPr lang="el-GR" dirty="0" smtClean="0"/>
              <a:t> «</a:t>
            </a:r>
            <a:r>
              <a:rPr lang="el-GR" i="1" dirty="0" smtClean="0"/>
              <a:t>να μην καταλαβαίνει κανείς </a:t>
            </a:r>
            <a:r>
              <a:rPr lang="el-GR" i="1" dirty="0" err="1" smtClean="0"/>
              <a:t>ό,τι</a:t>
            </a:r>
            <a:r>
              <a:rPr lang="el-GR" i="1" dirty="0" smtClean="0"/>
              <a:t> όλοι καταλαβαίνουν</a:t>
            </a:r>
            <a:r>
              <a:rPr lang="el-GR" dirty="0" smtClean="0"/>
              <a:t>».</a:t>
            </a:r>
            <a:endParaRPr lang="el-GR" u="sn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3E34-812D-4554-99F9-C36EC884D610}" type="slidenum">
              <a:rPr lang="el-GR" smtClean="0"/>
              <a:pPr/>
              <a:t>18</a:t>
            </a:fld>
            <a:endParaRPr lang="el-G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91789"/>
          </a:xfrm>
        </p:spPr>
        <p:txBody>
          <a:bodyPr>
            <a:normAutofit fontScale="92500" lnSpcReduction="10000"/>
          </a:bodyPr>
          <a:lstStyle/>
          <a:p>
            <a:r>
              <a:rPr lang="en-US" i="1" u="sng" dirty="0" err="1" smtClean="0"/>
              <a:t>Custodia</a:t>
            </a:r>
            <a:r>
              <a:rPr lang="en-US" dirty="0" smtClean="0"/>
              <a:t>: </a:t>
            </a:r>
            <a:r>
              <a:rPr lang="el-GR" dirty="0" smtClean="0"/>
              <a:t>αυξημένη ευθύνη του οφειλέτη για τη φύλαξη ξένου πράγματος. </a:t>
            </a:r>
          </a:p>
          <a:p>
            <a:r>
              <a:rPr lang="el-GR" dirty="0" smtClean="0"/>
              <a:t>Αντικειμενική ευθύνη: για δόλο, </a:t>
            </a:r>
            <a:r>
              <a:rPr lang="en-US" i="1" dirty="0" smtClean="0"/>
              <a:t>culpa</a:t>
            </a:r>
            <a:r>
              <a:rPr lang="en-US" dirty="0" smtClean="0"/>
              <a:t>, </a:t>
            </a:r>
            <a:r>
              <a:rPr lang="el-GR" dirty="0" smtClean="0"/>
              <a:t>αλλά και </a:t>
            </a:r>
            <a:r>
              <a:rPr lang="el-GR" dirty="0" err="1" smtClean="0"/>
              <a:t>τυχηρά</a:t>
            </a:r>
            <a:r>
              <a:rPr lang="el-GR" dirty="0" smtClean="0"/>
              <a:t> (</a:t>
            </a:r>
            <a:r>
              <a:rPr lang="en-US" i="1" dirty="0" smtClean="0"/>
              <a:t>casus</a:t>
            </a:r>
            <a:r>
              <a:rPr lang="en-US" dirty="0" smtClean="0"/>
              <a:t>). </a:t>
            </a:r>
          </a:p>
          <a:p>
            <a:r>
              <a:rPr lang="el-GR" dirty="0" smtClean="0"/>
              <a:t>Εξ</a:t>
            </a:r>
            <a:r>
              <a:rPr lang="el-GR" dirty="0" smtClean="0"/>
              <a:t>αιρείται </a:t>
            </a:r>
            <a:r>
              <a:rPr lang="el-GR" dirty="0" smtClean="0"/>
              <a:t>μόνον η </a:t>
            </a:r>
            <a:r>
              <a:rPr lang="el-GR" u="sng" dirty="0" smtClean="0"/>
              <a:t>ανωτέρα βία </a:t>
            </a:r>
            <a:r>
              <a:rPr lang="el-GR" dirty="0" smtClean="0"/>
              <a:t>(</a:t>
            </a:r>
            <a:r>
              <a:rPr lang="en-US" i="1" dirty="0" err="1" smtClean="0"/>
              <a:t>vis</a:t>
            </a:r>
            <a:r>
              <a:rPr lang="en-US" i="1" dirty="0" smtClean="0"/>
              <a:t> </a:t>
            </a:r>
            <a:r>
              <a:rPr lang="en-US" i="1" dirty="0" err="1" smtClean="0"/>
              <a:t>maior</a:t>
            </a:r>
            <a:r>
              <a:rPr lang="en-US" i="1" dirty="0" smtClean="0"/>
              <a:t>, </a:t>
            </a:r>
            <a:r>
              <a:rPr lang="en-US" i="1" dirty="0" err="1" smtClean="0"/>
              <a:t>damnum</a:t>
            </a:r>
            <a:r>
              <a:rPr lang="en-US" i="1" dirty="0" smtClean="0"/>
              <a:t> fatale</a:t>
            </a:r>
            <a:r>
              <a:rPr lang="en-US" dirty="0" smtClean="0"/>
              <a:t>)</a:t>
            </a:r>
            <a:r>
              <a:rPr lang="el-GR" dirty="0" smtClean="0"/>
              <a:t>, που συντρέχει </a:t>
            </a:r>
            <a:r>
              <a:rPr lang="el-GR" dirty="0" smtClean="0"/>
              <a:t>σε</a:t>
            </a:r>
            <a:r>
              <a:rPr lang="el-GR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 </a:t>
            </a:r>
            <a:r>
              <a:rPr lang="el-GR" dirty="0" smtClean="0"/>
              <a:t>Πυρκαγιά</a:t>
            </a:r>
          </a:p>
          <a:p>
            <a:pPr lvl="1"/>
            <a:r>
              <a:rPr lang="el-GR" dirty="0" smtClean="0"/>
              <a:t>Ναυάγιο </a:t>
            </a:r>
          </a:p>
          <a:p>
            <a:pPr lvl="1"/>
            <a:r>
              <a:rPr lang="el-GR" dirty="0" smtClean="0"/>
              <a:t>Επιδρομή πειρατών</a:t>
            </a:r>
          </a:p>
          <a:p>
            <a:pPr lvl="1"/>
            <a:r>
              <a:rPr lang="el-GR" dirty="0" smtClean="0"/>
              <a:t>Σεισμός</a:t>
            </a:r>
          </a:p>
          <a:p>
            <a:pPr lvl="1"/>
            <a:r>
              <a:rPr lang="el-GR" dirty="0" smtClean="0"/>
              <a:t>Πλημμύρα</a:t>
            </a:r>
          </a:p>
          <a:p>
            <a:pPr lvl="1"/>
            <a:r>
              <a:rPr lang="el-GR" u="sng" dirty="0" smtClean="0"/>
              <a:t>Όχι</a:t>
            </a:r>
            <a:r>
              <a:rPr lang="el-GR" dirty="0" smtClean="0"/>
              <a:t> </a:t>
            </a:r>
            <a:r>
              <a:rPr lang="el-GR" dirty="0" smtClean="0"/>
              <a:t>σε </a:t>
            </a:r>
            <a:r>
              <a:rPr lang="el-GR" dirty="0" smtClean="0"/>
              <a:t>κλοπή</a:t>
            </a:r>
            <a:r>
              <a:rPr lang="el-GR" dirty="0" smtClean="0"/>
              <a:t>.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3E34-812D-4554-99F9-C36EC884D610}" type="slidenum">
              <a:rPr lang="el-GR" smtClean="0"/>
              <a:pPr/>
              <a:t>19</a:t>
            </a:fld>
            <a:endParaRPr lang="el-G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51720" y="253536"/>
            <a:ext cx="6635080" cy="799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GAIUS:  SUMMA DIVISIO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23728" y="1268760"/>
            <a:ext cx="7020272" cy="5400600"/>
          </a:xfrm>
        </p:spPr>
        <p:txBody>
          <a:bodyPr>
            <a:normAutofit lnSpcReduction="10000"/>
          </a:bodyPr>
          <a:lstStyle/>
          <a:p>
            <a:r>
              <a:rPr lang="el-GR" dirty="0" smtClean="0"/>
              <a:t>ΙΙΙ.8: </a:t>
            </a:r>
            <a:r>
              <a:rPr lang="fr-CA" i="1" dirty="0" err="1" smtClean="0"/>
              <a:t>Omnis</a:t>
            </a:r>
            <a:r>
              <a:rPr lang="fr-CA" i="1" dirty="0" smtClean="0"/>
              <a:t> </a:t>
            </a:r>
            <a:r>
              <a:rPr lang="fr-CA" i="1" dirty="0" err="1" smtClean="0"/>
              <a:t>enim</a:t>
            </a:r>
            <a:r>
              <a:rPr lang="fr-CA" i="1" dirty="0" smtClean="0"/>
              <a:t> </a:t>
            </a:r>
            <a:r>
              <a:rPr lang="fr-CA" i="1" dirty="0" err="1" smtClean="0"/>
              <a:t>obligatio</a:t>
            </a:r>
            <a:r>
              <a:rPr lang="fr-CA" i="1" dirty="0" smtClean="0"/>
              <a:t> </a:t>
            </a:r>
            <a:r>
              <a:rPr lang="fr-CA" i="1" dirty="0" err="1" smtClean="0"/>
              <a:t>vel</a:t>
            </a:r>
            <a:r>
              <a:rPr lang="fr-CA" i="1" dirty="0" smtClean="0"/>
              <a:t> ex </a:t>
            </a:r>
            <a:r>
              <a:rPr lang="fr-CA" i="1" dirty="0" err="1" smtClean="0"/>
              <a:t>contractu</a:t>
            </a:r>
            <a:r>
              <a:rPr lang="fr-CA" i="1" dirty="0" smtClean="0"/>
              <a:t> </a:t>
            </a:r>
            <a:r>
              <a:rPr lang="fr-CA" i="1" dirty="0" err="1" smtClean="0"/>
              <a:t>nascitur</a:t>
            </a:r>
            <a:r>
              <a:rPr lang="fr-CA" i="1" dirty="0" smtClean="0"/>
              <a:t> </a:t>
            </a:r>
            <a:r>
              <a:rPr lang="fr-CA" i="1" dirty="0" err="1" smtClean="0"/>
              <a:t>vel</a:t>
            </a:r>
            <a:r>
              <a:rPr lang="fr-CA" i="1" dirty="0" smtClean="0"/>
              <a:t> ex delicto</a:t>
            </a:r>
            <a:r>
              <a:rPr lang="el-GR" i="1" dirty="0" smtClean="0"/>
              <a:t>.</a:t>
            </a:r>
            <a:endParaRPr lang="fr-CA" i="1" dirty="0" smtClean="0"/>
          </a:p>
          <a:p>
            <a:r>
              <a:rPr lang="el-GR" dirty="0" smtClean="0"/>
              <a:t>Ενοχές από σύμβαση – από αδίκημα. </a:t>
            </a:r>
          </a:p>
          <a:p>
            <a:r>
              <a:rPr lang="el-GR" dirty="0" smtClean="0"/>
              <a:t>Ελλιπής ορισμός: λείπει π.χ. η απαίτηση </a:t>
            </a:r>
            <a:r>
              <a:rPr lang="el-GR" dirty="0" err="1" smtClean="0"/>
              <a:t>αχρεωστήτου</a:t>
            </a:r>
            <a:r>
              <a:rPr lang="el-GR" dirty="0" smtClean="0"/>
              <a:t>. </a:t>
            </a:r>
          </a:p>
          <a:p>
            <a:r>
              <a:rPr lang="el-GR" dirty="0" smtClean="0"/>
              <a:t>Τρίτη κατηγορία: ενοχές από διάφορες μορφές αιτιών, που δημιουργούνται με διάταξη ειδικού νόμου. </a:t>
            </a:r>
          </a:p>
          <a:p>
            <a:r>
              <a:rPr lang="el-GR" dirty="0" smtClean="0"/>
              <a:t>Εξέλιξη επί Ιουστινιανού: </a:t>
            </a:r>
          </a:p>
          <a:p>
            <a:pPr lvl="1"/>
            <a:r>
              <a:rPr lang="el-GR" dirty="0" smtClean="0"/>
              <a:t>Ενοχές από οιονεί σύμβαση</a:t>
            </a:r>
          </a:p>
          <a:p>
            <a:pPr lvl="1"/>
            <a:r>
              <a:rPr lang="el-GR" dirty="0" smtClean="0"/>
              <a:t>Ενοχές από οιονεί αδίκημα</a:t>
            </a:r>
            <a:endParaRPr lang="el-GR" dirty="0"/>
          </a:p>
        </p:txBody>
      </p:sp>
      <p:pic>
        <p:nvPicPr>
          <p:cNvPr id="1026" name="Picture 2" descr="http://upload.wikimedia.org/wikipedia/commons/thumb/3/33/Gaius_bas-relief_in_the_U.S._House_of_Representatives_chamber.jpg/200px-Gaius_bas-relief_in_the_U.S._House_of_Representatives_chamb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16632"/>
            <a:ext cx="1905000" cy="2371726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3E34-812D-4554-99F9-C36EC884D610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l-GR" dirty="0" smtClean="0"/>
              <a:t>Έτσι ευθύνονται (παραδείγματα πηγών):</a:t>
            </a:r>
          </a:p>
          <a:p>
            <a:pPr lvl="1"/>
            <a:r>
              <a:rPr lang="el-GR" dirty="0" smtClean="0"/>
              <a:t>Ο βαφέας – επισκευαστής ενδυμάτων, για </a:t>
            </a:r>
            <a:r>
              <a:rPr lang="el-GR" dirty="0" err="1" smtClean="0"/>
              <a:t>ό,τι</a:t>
            </a:r>
            <a:r>
              <a:rPr lang="el-GR" dirty="0" smtClean="0"/>
              <a:t> παρέλαβαν. </a:t>
            </a:r>
          </a:p>
          <a:p>
            <a:pPr lvl="1"/>
            <a:r>
              <a:rPr lang="el-GR" dirty="0" smtClean="0"/>
              <a:t>Ο ναύκληρος</a:t>
            </a:r>
          </a:p>
          <a:p>
            <a:pPr lvl="1"/>
            <a:r>
              <a:rPr lang="el-GR" dirty="0" smtClean="0"/>
              <a:t>Ο ξενοδόχος – </a:t>
            </a:r>
            <a:r>
              <a:rPr lang="el-GR" dirty="0" err="1" smtClean="0"/>
              <a:t>σταυλούχος</a:t>
            </a:r>
            <a:r>
              <a:rPr lang="el-GR" dirty="0" smtClean="0"/>
              <a:t>, για </a:t>
            </a:r>
            <a:r>
              <a:rPr lang="el-GR" dirty="0" err="1" smtClean="0"/>
              <a:t>ό,τι</a:t>
            </a:r>
            <a:r>
              <a:rPr lang="el-GR" dirty="0" smtClean="0"/>
              <a:t> παρέλαβαν προς φύλαξη από τους πελάτες τους. </a:t>
            </a:r>
          </a:p>
          <a:p>
            <a:pPr lvl="1"/>
            <a:r>
              <a:rPr lang="el-GR" dirty="0" smtClean="0"/>
              <a:t>Ο εκμισθωτής αποθήκης </a:t>
            </a:r>
          </a:p>
          <a:p>
            <a:pPr lvl="1"/>
            <a:r>
              <a:rPr lang="el-GR" dirty="0" smtClean="0"/>
              <a:t>Ο εταίρος που παρέλαβε πράγματα της εταιρείας προς επεξεργασίας. </a:t>
            </a:r>
          </a:p>
          <a:p>
            <a:r>
              <a:rPr lang="el-GR" dirty="0" smtClean="0"/>
              <a:t>Επίσης, ευθύνη κατόχου ζώου για τις ζημίες που προξενεί, ή για τη διαφυγή δούλου. </a:t>
            </a:r>
          </a:p>
          <a:p>
            <a:r>
              <a:rPr lang="el-GR" dirty="0" smtClean="0"/>
              <a:t>Γενική αρχή: όποιος αποκομίζει ωφέλεια (</a:t>
            </a:r>
            <a:r>
              <a:rPr lang="en-US" i="1" dirty="0" err="1" smtClean="0"/>
              <a:t>utilitas</a:t>
            </a:r>
            <a:r>
              <a:rPr lang="en-US" dirty="0" smtClean="0"/>
              <a:t>)</a:t>
            </a:r>
            <a:r>
              <a:rPr lang="fr-CA" dirty="0" smtClean="0"/>
              <a:t> </a:t>
            </a:r>
            <a:r>
              <a:rPr lang="el-GR" dirty="0" smtClean="0"/>
              <a:t>από την ενοχική σχέση, ευθύνεται βαρύτερα. </a:t>
            </a:r>
          </a:p>
        </p:txBody>
      </p:sp>
      <p:pic>
        <p:nvPicPr>
          <p:cNvPr id="31748" name="Picture 4" descr="http://www.pasthorizonspr.com/wp-content/uploads/2011/04/osti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188640"/>
            <a:ext cx="3842456" cy="150165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3E34-812D-4554-99F9-C36EC884D610}" type="slidenum">
              <a:rPr lang="el-GR" smtClean="0"/>
              <a:pPr/>
              <a:t>20</a:t>
            </a:fld>
            <a:endParaRPr lang="el-GR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47864" y="253536"/>
            <a:ext cx="5338936" cy="11430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Ιουστινιάνειο δίκαιο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l-GR" dirty="0" smtClean="0"/>
              <a:t>Στις δικαιοπραξίες </a:t>
            </a:r>
            <a:r>
              <a:rPr lang="el-GR" dirty="0" smtClean="0"/>
              <a:t>και </a:t>
            </a:r>
            <a:r>
              <a:rPr lang="el-GR" dirty="0" smtClean="0"/>
              <a:t>αδικοπραξίες</a:t>
            </a:r>
            <a:r>
              <a:rPr lang="el-GR" dirty="0" smtClean="0"/>
              <a:t>, ευθύνη για: </a:t>
            </a:r>
            <a:endParaRPr lang="el-GR" dirty="0" smtClean="0"/>
          </a:p>
          <a:p>
            <a:r>
              <a:rPr lang="el-GR" dirty="0" smtClean="0"/>
              <a:t>Δόλο </a:t>
            </a:r>
            <a:r>
              <a:rPr lang="el-GR" dirty="0" smtClean="0"/>
              <a:t>– πταίσμα –</a:t>
            </a:r>
            <a:r>
              <a:rPr lang="el-GR" dirty="0" err="1" smtClean="0"/>
              <a:t>τυχηρό</a:t>
            </a:r>
            <a:r>
              <a:rPr lang="el-GR" dirty="0" smtClean="0"/>
              <a:t>. </a:t>
            </a:r>
          </a:p>
          <a:p>
            <a:r>
              <a:rPr lang="el-GR" u="sng" dirty="0" smtClean="0"/>
              <a:t>Δόλος</a:t>
            </a:r>
            <a:r>
              <a:rPr lang="el-GR" dirty="0" smtClean="0"/>
              <a:t> =η ζημιογόνος συμπεριφορά που πηγάζει από πρόθεση του </a:t>
            </a:r>
            <a:r>
              <a:rPr lang="el-GR" dirty="0" err="1" smtClean="0"/>
              <a:t>ζημιώσαντα</a:t>
            </a:r>
            <a:r>
              <a:rPr lang="el-GR" dirty="0" smtClean="0"/>
              <a:t>. </a:t>
            </a:r>
          </a:p>
          <a:p>
            <a:r>
              <a:rPr lang="el-GR" u="sng" dirty="0" smtClean="0"/>
              <a:t>Πταίσμα</a:t>
            </a:r>
            <a:r>
              <a:rPr lang="el-GR" dirty="0" smtClean="0"/>
              <a:t> (</a:t>
            </a:r>
            <a:r>
              <a:rPr lang="en-US" i="1" dirty="0" smtClean="0"/>
              <a:t>culpa</a:t>
            </a:r>
            <a:r>
              <a:rPr lang="en-US" dirty="0" smtClean="0"/>
              <a:t>) = </a:t>
            </a:r>
            <a:r>
              <a:rPr lang="el-GR" dirty="0" smtClean="0"/>
              <a:t>υπαίτια, όχι δόλια συμπεριφορά του </a:t>
            </a:r>
            <a:r>
              <a:rPr lang="el-GR" dirty="0" err="1" smtClean="0"/>
              <a:t>ζημιώσαντα</a:t>
            </a:r>
            <a:r>
              <a:rPr lang="el-GR" dirty="0" smtClean="0"/>
              <a:t>. Δεν κατέβαλε την επιμέλεια (</a:t>
            </a:r>
            <a:r>
              <a:rPr lang="en-US" i="1" dirty="0" err="1" smtClean="0"/>
              <a:t>diligentia</a:t>
            </a:r>
            <a:r>
              <a:rPr lang="en-US" dirty="0" smtClean="0"/>
              <a:t>)</a:t>
            </a:r>
            <a:r>
              <a:rPr lang="fr-CA" dirty="0" smtClean="0"/>
              <a:t> </a:t>
            </a:r>
            <a:r>
              <a:rPr lang="el-GR" dirty="0" smtClean="0"/>
              <a:t>που μπορούσε και όφειλε να καταβάλλει, με πράξη ή παράλειψη. </a:t>
            </a:r>
          </a:p>
          <a:p>
            <a:r>
              <a:rPr lang="el-GR" u="sng" dirty="0" smtClean="0"/>
              <a:t>Επιμέλεια</a:t>
            </a:r>
            <a:r>
              <a:rPr lang="el-GR" dirty="0" smtClean="0"/>
              <a:t> = αυτή του «συνετού οικογενειάρχη» </a:t>
            </a:r>
            <a:r>
              <a:rPr lang="el-GR" dirty="0" smtClean="0"/>
              <a:t>(</a:t>
            </a:r>
            <a:r>
              <a:rPr lang="en-US" i="1" dirty="0" err="1" smtClean="0"/>
              <a:t>diligentissimus</a:t>
            </a:r>
            <a:r>
              <a:rPr lang="en-US" i="1" dirty="0" smtClean="0"/>
              <a:t> </a:t>
            </a:r>
            <a:r>
              <a:rPr lang="en-US" i="1" dirty="0" err="1" smtClean="0"/>
              <a:t>pater</a:t>
            </a:r>
            <a:r>
              <a:rPr lang="en-US" i="1" dirty="0" smtClean="0"/>
              <a:t> </a:t>
            </a:r>
            <a:r>
              <a:rPr lang="en-US" i="1" dirty="0" err="1" smtClean="0"/>
              <a:t>familias</a:t>
            </a:r>
            <a:r>
              <a:rPr lang="en-US" dirty="0" smtClean="0"/>
              <a:t>). </a:t>
            </a:r>
            <a:endParaRPr lang="en-US" dirty="0" smtClean="0"/>
          </a:p>
          <a:p>
            <a:r>
              <a:rPr lang="el-GR" dirty="0" smtClean="0"/>
              <a:t>Ή (μερικές φορές), </a:t>
            </a:r>
            <a:r>
              <a:rPr lang="el-GR" dirty="0" smtClean="0"/>
              <a:t>η </a:t>
            </a:r>
            <a:r>
              <a:rPr lang="el-GR" dirty="0" smtClean="0"/>
              <a:t>«</a:t>
            </a:r>
            <a:r>
              <a:rPr lang="el-GR" i="1" dirty="0" smtClean="0"/>
              <a:t>εν ιδίοις επιμέλεια</a:t>
            </a:r>
            <a:r>
              <a:rPr lang="el-GR" dirty="0" smtClean="0"/>
              <a:t>».</a:t>
            </a:r>
            <a:endParaRPr lang="el-GR" dirty="0"/>
          </a:p>
        </p:txBody>
      </p:sp>
      <p:pic>
        <p:nvPicPr>
          <p:cNvPr id="33794" name="Picture 2" descr="http://foxywiththetruth.files.wordpress.com/2011/09/paterfamilia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1466850" cy="1581151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3E34-812D-4554-99F9-C36EC884D610}" type="slidenum">
              <a:rPr lang="el-GR" smtClean="0"/>
              <a:pPr/>
              <a:t>21</a:t>
            </a:fld>
            <a:endParaRPr lang="el-GR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i="1" u="sng" dirty="0" err="1" smtClean="0"/>
              <a:t>Custodia</a:t>
            </a:r>
            <a:r>
              <a:rPr lang="en-US" dirty="0" smtClean="0"/>
              <a:t> </a:t>
            </a:r>
            <a:r>
              <a:rPr lang="en-US" dirty="0" smtClean="0"/>
              <a:t>= </a:t>
            </a:r>
            <a:r>
              <a:rPr lang="el-GR" dirty="0" smtClean="0"/>
              <a:t>παράβαση της υποχρέωσης για επιμελή φύλαξη, με καταβολή ιδιαίτερης επιμέλειας.</a:t>
            </a:r>
          </a:p>
          <a:p>
            <a:r>
              <a:rPr lang="el-GR" dirty="0" smtClean="0"/>
              <a:t>Η υποχρέωση επιμέλειας μπορεί να επαυξηθεί συμβατικά για να περιλάβει και την ανωτέρα βία (π.χ. στην περίπτωση ναυκλήρου). </a:t>
            </a:r>
          </a:p>
          <a:p>
            <a:r>
              <a:rPr lang="el-GR" dirty="0" smtClean="0"/>
              <a:t>Μπορεί επίσης να μειωθεί συμβατικά η ευθύνη. </a:t>
            </a:r>
          </a:p>
          <a:p>
            <a:r>
              <a:rPr lang="el-GR" dirty="0" smtClean="0"/>
              <a:t>Δεν επιτρέπεται συμβατική απαλλαγή από δόλο.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3E34-812D-4554-99F9-C36EC884D610}" type="slidenum">
              <a:rPr lang="el-GR" smtClean="0"/>
              <a:pPr/>
              <a:t>22</a:t>
            </a:fld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i="1" dirty="0" err="1" smtClean="0"/>
              <a:t>Contractus</a:t>
            </a:r>
            <a:endParaRPr lang="el-G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6"/>
            <a:ext cx="8229600" cy="4807099"/>
          </a:xfrm>
        </p:spPr>
        <p:txBody>
          <a:bodyPr>
            <a:normAutofit lnSpcReduction="10000"/>
          </a:bodyPr>
          <a:lstStyle/>
          <a:p>
            <a:r>
              <a:rPr lang="en-US" i="1" dirty="0" err="1" smtClean="0"/>
              <a:t>Contrahere</a:t>
            </a:r>
            <a:r>
              <a:rPr lang="en-US" dirty="0" smtClean="0"/>
              <a:t> =  </a:t>
            </a:r>
            <a:r>
              <a:rPr lang="el-GR" dirty="0" smtClean="0"/>
              <a:t>δεν σημαίνει «συμβάλλομαι», αλλά κάθε πράξη που δημιουργεί ευθύνη (</a:t>
            </a:r>
            <a:r>
              <a:rPr lang="en-US" i="1" dirty="0" err="1" smtClean="0"/>
              <a:t>damnum</a:t>
            </a:r>
            <a:r>
              <a:rPr lang="en-US" i="1" dirty="0" smtClean="0"/>
              <a:t> </a:t>
            </a:r>
            <a:r>
              <a:rPr lang="en-US" i="1" dirty="0" err="1" smtClean="0"/>
              <a:t>contrahere</a:t>
            </a:r>
            <a:r>
              <a:rPr lang="en-US" i="1" dirty="0" smtClean="0"/>
              <a:t>, </a:t>
            </a:r>
            <a:r>
              <a:rPr lang="en-US" i="1" dirty="0" err="1" smtClean="0"/>
              <a:t>delictum</a:t>
            </a:r>
            <a:r>
              <a:rPr lang="en-US" i="1" dirty="0" smtClean="0"/>
              <a:t> </a:t>
            </a:r>
            <a:r>
              <a:rPr lang="en-US" i="1" dirty="0" err="1" smtClean="0"/>
              <a:t>contrahere</a:t>
            </a:r>
            <a:r>
              <a:rPr lang="en-US" dirty="0" smtClean="0"/>
              <a:t>). </a:t>
            </a:r>
          </a:p>
          <a:p>
            <a:r>
              <a:rPr lang="el-GR" dirty="0" smtClean="0"/>
              <a:t>Αναγκαίο στοιχείο σύμβασης: η σύμπτωση βουλήσεων. </a:t>
            </a:r>
          </a:p>
          <a:p>
            <a:r>
              <a:rPr lang="el-GR" dirty="0" err="1" smtClean="0"/>
              <a:t>Ουλπιανός</a:t>
            </a:r>
            <a:r>
              <a:rPr lang="el-GR" dirty="0" smtClean="0"/>
              <a:t> («κομψή ρήση»</a:t>
            </a:r>
            <a:r>
              <a:rPr lang="en-US" dirty="0" smtClean="0"/>
              <a:t> </a:t>
            </a:r>
            <a:r>
              <a:rPr lang="en-US" dirty="0" err="1" smtClean="0"/>
              <a:t>Sextus</a:t>
            </a:r>
            <a:r>
              <a:rPr lang="en-US" dirty="0" smtClean="0"/>
              <a:t> </a:t>
            </a:r>
            <a:r>
              <a:rPr lang="en-US" dirty="0" err="1" smtClean="0"/>
              <a:t>Pedius</a:t>
            </a:r>
            <a:r>
              <a:rPr lang="en-US" dirty="0" smtClean="0"/>
              <a:t>):  </a:t>
            </a:r>
            <a:r>
              <a:rPr lang="fr-CA" i="1" dirty="0" err="1" smtClean="0"/>
              <a:t>nullum</a:t>
            </a:r>
            <a:r>
              <a:rPr lang="fr-CA" i="1" dirty="0" smtClean="0"/>
              <a:t> esse </a:t>
            </a:r>
            <a:r>
              <a:rPr lang="fr-CA" i="1" dirty="0" err="1" smtClean="0"/>
              <a:t>contractum</a:t>
            </a:r>
            <a:r>
              <a:rPr lang="fr-CA" i="1" dirty="0" smtClean="0"/>
              <a:t>, </a:t>
            </a:r>
            <a:r>
              <a:rPr lang="fr-CA" i="1" dirty="0" err="1" smtClean="0"/>
              <a:t>nullam</a:t>
            </a:r>
            <a:r>
              <a:rPr lang="fr-CA" i="1" dirty="0" smtClean="0"/>
              <a:t> </a:t>
            </a:r>
            <a:r>
              <a:rPr lang="fr-CA" i="1" dirty="0" err="1" smtClean="0"/>
              <a:t>obligationem</a:t>
            </a:r>
            <a:r>
              <a:rPr lang="fr-CA" i="1" dirty="0" smtClean="0"/>
              <a:t>, </a:t>
            </a:r>
            <a:r>
              <a:rPr lang="fr-CA" i="1" dirty="0" err="1" smtClean="0"/>
              <a:t>quae</a:t>
            </a:r>
            <a:r>
              <a:rPr lang="fr-CA" i="1" dirty="0" smtClean="0"/>
              <a:t> non </a:t>
            </a:r>
            <a:r>
              <a:rPr lang="fr-CA" i="1" dirty="0" err="1" smtClean="0"/>
              <a:t>habeat</a:t>
            </a:r>
            <a:r>
              <a:rPr lang="fr-CA" i="1" dirty="0" smtClean="0"/>
              <a:t> in se </a:t>
            </a:r>
            <a:r>
              <a:rPr lang="fr-CA" i="1" dirty="0" err="1" smtClean="0"/>
              <a:t>conventionem</a:t>
            </a:r>
            <a:r>
              <a:rPr lang="fr-CA" i="1" dirty="0" smtClean="0"/>
              <a:t>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3E34-812D-4554-99F9-C36EC884D610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Συμβάσεις: </a:t>
            </a:r>
            <a:r>
              <a:rPr lang="en-US" dirty="0" smtClean="0"/>
              <a:t>4 </a:t>
            </a:r>
            <a:r>
              <a:rPr lang="el-GR" dirty="0" smtClean="0"/>
              <a:t>γένη ενοχών </a:t>
            </a:r>
            <a:br>
              <a:rPr lang="el-GR" dirty="0" smtClean="0"/>
            </a:br>
            <a:r>
              <a:rPr lang="el-GR" sz="3600" dirty="0" smtClean="0"/>
              <a:t>(</a:t>
            </a:r>
            <a:r>
              <a:rPr lang="en-US" sz="3600" i="1" dirty="0" err="1" smtClean="0"/>
              <a:t>quattuor</a:t>
            </a:r>
            <a:r>
              <a:rPr lang="en-US" sz="3600" i="1" dirty="0" smtClean="0"/>
              <a:t> genera</a:t>
            </a:r>
            <a:r>
              <a:rPr lang="el-GR" sz="3600" i="1" dirty="0" smtClean="0"/>
              <a:t>)</a:t>
            </a:r>
            <a:endParaRPr lang="el-GR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19256" cy="4526280"/>
          </a:xfrm>
        </p:spPr>
        <p:txBody>
          <a:bodyPr/>
          <a:lstStyle/>
          <a:p>
            <a:r>
              <a:rPr lang="en-US" dirty="0" smtClean="0"/>
              <a:t>RE </a:t>
            </a:r>
            <a:endParaRPr lang="el-GR" dirty="0" smtClean="0"/>
          </a:p>
          <a:p>
            <a:pPr lvl="1"/>
            <a:r>
              <a:rPr lang="el-GR" dirty="0" smtClean="0"/>
              <a:t>καταρτίζονται με δόση πράγματος</a:t>
            </a:r>
            <a:endParaRPr lang="en-US" dirty="0" smtClean="0"/>
          </a:p>
          <a:p>
            <a:r>
              <a:rPr lang="en-US" dirty="0" smtClean="0"/>
              <a:t>VERBIS</a:t>
            </a:r>
            <a:endParaRPr lang="el-GR" dirty="0" smtClean="0"/>
          </a:p>
          <a:p>
            <a:pPr lvl="1"/>
            <a:r>
              <a:rPr lang="el-GR" dirty="0" smtClean="0"/>
              <a:t>καταρτίζονται με λόγους</a:t>
            </a:r>
            <a:endParaRPr lang="en-US" dirty="0" smtClean="0"/>
          </a:p>
          <a:p>
            <a:r>
              <a:rPr lang="en-US" dirty="0" smtClean="0"/>
              <a:t>LITTERIS</a:t>
            </a:r>
            <a:endParaRPr lang="el-GR" dirty="0" smtClean="0"/>
          </a:p>
          <a:p>
            <a:pPr lvl="1"/>
            <a:r>
              <a:rPr lang="el-GR" dirty="0" smtClean="0"/>
              <a:t>καταρτίζονται με έγγραφο</a:t>
            </a:r>
            <a:endParaRPr lang="en-US" dirty="0" smtClean="0"/>
          </a:p>
          <a:p>
            <a:r>
              <a:rPr lang="en-US" dirty="0" smtClean="0"/>
              <a:t>CONSENSU</a:t>
            </a:r>
            <a:endParaRPr lang="el-GR" dirty="0" smtClean="0"/>
          </a:p>
          <a:p>
            <a:pPr lvl="1"/>
            <a:r>
              <a:rPr lang="el-GR" dirty="0" smtClean="0"/>
              <a:t>Καταρτίζονται με μόνη τη συναίνεση των μερών. 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3E34-812D-4554-99F9-C36EC884D610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Συμβάσεις </a:t>
            </a:r>
            <a:r>
              <a:rPr lang="en-US" dirty="0" smtClean="0"/>
              <a:t>RE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6131024" cy="4526280"/>
          </a:xfrm>
        </p:spPr>
        <p:txBody>
          <a:bodyPr/>
          <a:lstStyle/>
          <a:p>
            <a:r>
              <a:rPr lang="el-GR" dirty="0" smtClean="0"/>
              <a:t>Η παράδοση του πράγματος καταρτίζει τη σύμβαση. </a:t>
            </a:r>
          </a:p>
          <a:p>
            <a:r>
              <a:rPr lang="el-GR" dirty="0" smtClean="0"/>
              <a:t>Κατεξοχήν: το δάνειο (</a:t>
            </a:r>
            <a:r>
              <a:rPr lang="en-US" i="1" dirty="0" err="1" smtClean="0"/>
              <a:t>mutuum</a:t>
            </a:r>
            <a:r>
              <a:rPr lang="en-US" dirty="0" smtClean="0"/>
              <a:t>) </a:t>
            </a:r>
            <a:r>
              <a:rPr lang="el-GR" dirty="0" smtClean="0"/>
              <a:t>χρημάτων ή άλλων πραγμάτων. </a:t>
            </a:r>
          </a:p>
          <a:p>
            <a:r>
              <a:rPr lang="el-GR" dirty="0" smtClean="0"/>
              <a:t>Επίσης: το χρησιδάνειο (</a:t>
            </a:r>
            <a:r>
              <a:rPr lang="en-US" i="1" dirty="0" err="1" smtClean="0"/>
              <a:t>commodatum</a:t>
            </a:r>
            <a:r>
              <a:rPr lang="en-US" dirty="0" smtClean="0"/>
              <a:t>), </a:t>
            </a:r>
            <a:r>
              <a:rPr lang="el-GR" dirty="0" smtClean="0"/>
              <a:t>η παρακαταθήκη (</a:t>
            </a:r>
            <a:r>
              <a:rPr lang="en-US" i="1" dirty="0" err="1" smtClean="0"/>
              <a:t>depositum</a:t>
            </a:r>
            <a:r>
              <a:rPr lang="el-GR" dirty="0" smtClean="0"/>
              <a:t>)</a:t>
            </a:r>
            <a:r>
              <a:rPr lang="en-US" dirty="0" smtClean="0"/>
              <a:t>, </a:t>
            </a:r>
            <a:r>
              <a:rPr lang="el-GR" dirty="0" smtClean="0"/>
              <a:t>το ενέχυρο (</a:t>
            </a:r>
            <a:r>
              <a:rPr lang="en-US" i="1" dirty="0" err="1" smtClean="0"/>
              <a:t>pignus</a:t>
            </a:r>
            <a:r>
              <a:rPr lang="el-GR" dirty="0" smtClean="0"/>
              <a:t>).</a:t>
            </a:r>
            <a:endParaRPr lang="el-GR" dirty="0"/>
          </a:p>
        </p:txBody>
      </p:sp>
      <p:pic>
        <p:nvPicPr>
          <p:cNvPr id="15362" name="Picture 2" descr="http://www.romanbaths.co.uk/images/objectsfromthe%20spr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44208" y="2708920"/>
            <a:ext cx="2381250" cy="2752725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3E34-812D-4554-99F9-C36EC884D610}" type="slidenum">
              <a:rPr lang="el-GR" smtClean="0"/>
              <a:pPr/>
              <a:t>5</a:t>
            </a:fld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Συμβάσεις </a:t>
            </a:r>
            <a:r>
              <a:rPr lang="en-US" dirty="0" smtClean="0"/>
              <a:t>VERBIS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015011"/>
          </a:xfrm>
        </p:spPr>
        <p:txBody>
          <a:bodyPr/>
          <a:lstStyle/>
          <a:p>
            <a:r>
              <a:rPr lang="el-GR" dirty="0" smtClean="0"/>
              <a:t>Πράξεις που προϋποθέτουν ως προς τον τύπο, πανηγυρικούς λόγους.</a:t>
            </a:r>
            <a:endParaRPr lang="en-US" dirty="0" smtClean="0"/>
          </a:p>
          <a:p>
            <a:pPr lvl="1"/>
            <a:r>
              <a:rPr lang="el-GR" dirty="0" smtClean="0"/>
              <a:t>Η επερώτηση (</a:t>
            </a:r>
            <a:r>
              <a:rPr lang="en-US" i="1" dirty="0" err="1" smtClean="0"/>
              <a:t>stipulatio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 </a:t>
            </a:r>
            <a:r>
              <a:rPr lang="el-GR" dirty="0" smtClean="0"/>
              <a:t>επαγγελία προίκας (</a:t>
            </a:r>
            <a:r>
              <a:rPr lang="en-US" i="1" dirty="0" err="1" smtClean="0"/>
              <a:t>dotis</a:t>
            </a:r>
            <a:r>
              <a:rPr lang="en-US" i="1" dirty="0" smtClean="0"/>
              <a:t> </a:t>
            </a:r>
            <a:r>
              <a:rPr lang="en-US" i="1" dirty="0" err="1" smtClean="0"/>
              <a:t>dictio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Ο </a:t>
            </a:r>
            <a:r>
              <a:rPr lang="el-GR" dirty="0" err="1" smtClean="0"/>
              <a:t>απελευθερικός</a:t>
            </a:r>
            <a:r>
              <a:rPr lang="el-GR" dirty="0" smtClean="0"/>
              <a:t> όρκος (</a:t>
            </a:r>
            <a:r>
              <a:rPr lang="en-US" i="1" dirty="0" err="1" smtClean="0"/>
              <a:t>ius</a:t>
            </a:r>
            <a:r>
              <a:rPr lang="en-US" i="1" dirty="0" smtClean="0"/>
              <a:t> </a:t>
            </a:r>
            <a:r>
              <a:rPr lang="en-US" i="1" dirty="0" err="1" smtClean="0"/>
              <a:t>iurandum</a:t>
            </a:r>
            <a:r>
              <a:rPr lang="en-US" i="1" dirty="0" smtClean="0"/>
              <a:t> </a:t>
            </a:r>
            <a:r>
              <a:rPr lang="en-US" i="1" dirty="0" err="1" smtClean="0"/>
              <a:t>liberti</a:t>
            </a:r>
            <a:r>
              <a:rPr lang="en-US" dirty="0" smtClean="0"/>
              <a:t>).</a:t>
            </a:r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3E34-812D-4554-99F9-C36EC884D610}" type="slidenum">
              <a:rPr lang="el-GR" smtClean="0"/>
              <a:pPr/>
              <a:t>6</a:t>
            </a:fld>
            <a:endParaRPr lang="el-G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Συμβάσεις</a:t>
            </a:r>
            <a:r>
              <a:rPr lang="en-US" dirty="0" smtClean="0"/>
              <a:t> LITTERIS</a:t>
            </a:r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2430835"/>
          </a:xfrm>
        </p:spPr>
        <p:txBody>
          <a:bodyPr/>
          <a:lstStyle/>
          <a:p>
            <a:r>
              <a:rPr lang="fr-CA" dirty="0" smtClean="0"/>
              <a:t>K</a:t>
            </a:r>
            <a:r>
              <a:rPr lang="el-GR" dirty="0" err="1" smtClean="0"/>
              <a:t>αταρτίζονται</a:t>
            </a:r>
            <a:r>
              <a:rPr lang="el-GR" dirty="0" smtClean="0"/>
              <a:t> με την καταχώρηση της απαίτησης στα βιβλία που τηρούσαν οι Ρωμαίοι (</a:t>
            </a:r>
            <a:r>
              <a:rPr lang="en-US" i="1" dirty="0" smtClean="0"/>
              <a:t>codex </a:t>
            </a:r>
            <a:r>
              <a:rPr lang="en-US" i="1" dirty="0" err="1" smtClean="0"/>
              <a:t>accepti</a:t>
            </a:r>
            <a:r>
              <a:rPr lang="en-US" i="1" dirty="0" smtClean="0"/>
              <a:t> et </a:t>
            </a:r>
            <a:r>
              <a:rPr lang="en-US" i="1" dirty="0" err="1" smtClean="0"/>
              <a:t>expensi</a:t>
            </a:r>
            <a:r>
              <a:rPr lang="en-US" dirty="0" smtClean="0"/>
              <a:t>).</a:t>
            </a:r>
            <a:endParaRPr lang="el-GR" dirty="0"/>
          </a:p>
        </p:txBody>
      </p:sp>
      <p:pic>
        <p:nvPicPr>
          <p:cNvPr id="19458" name="Picture 2" descr="http://ccat.sas.upenn.edu/rs/rak/courses/735/book/horiz-tablets-painting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27784" y="3725652"/>
            <a:ext cx="4176464" cy="3132348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3E34-812D-4554-99F9-C36EC884D610}" type="slidenum">
              <a:rPr lang="el-GR" smtClean="0"/>
              <a:pPr/>
              <a:t>7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Συμβάσεις </a:t>
            </a:r>
            <a:r>
              <a:rPr lang="en-US" dirty="0" smtClean="0"/>
              <a:t>SOLO CONSENSU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3150915"/>
          </a:xfrm>
        </p:spPr>
        <p:txBody>
          <a:bodyPr>
            <a:normAutofit fontScale="85000" lnSpcReduction="20000"/>
          </a:bodyPr>
          <a:lstStyle/>
          <a:p>
            <a:r>
              <a:rPr lang="el-GR" dirty="0" smtClean="0"/>
              <a:t>Καταρτίζονται με άτυπη δήλωση βούλησης των συμβαλλομένων. </a:t>
            </a:r>
          </a:p>
          <a:p>
            <a:r>
              <a:rPr lang="el-GR" dirty="0" smtClean="0"/>
              <a:t>Στηρίζονται στην πίστη (</a:t>
            </a:r>
            <a:r>
              <a:rPr lang="en-US" dirty="0" smtClean="0"/>
              <a:t>fides)</a:t>
            </a:r>
            <a:r>
              <a:rPr lang="el-GR" dirty="0" smtClean="0"/>
              <a:t>των μερών</a:t>
            </a:r>
          </a:p>
          <a:p>
            <a:pPr lvl="1"/>
            <a:r>
              <a:rPr lang="el-GR" dirty="0" smtClean="0"/>
              <a:t>Αγοραπωλησία (</a:t>
            </a:r>
            <a:r>
              <a:rPr lang="en-US" dirty="0" err="1" smtClean="0"/>
              <a:t>emptio</a:t>
            </a:r>
            <a:r>
              <a:rPr lang="en-US" dirty="0" smtClean="0"/>
              <a:t> </a:t>
            </a:r>
            <a:r>
              <a:rPr lang="en-US" dirty="0" err="1" smtClean="0"/>
              <a:t>venditio</a:t>
            </a:r>
            <a:r>
              <a:rPr lang="en-US" dirty="0" smtClean="0"/>
              <a:t>)</a:t>
            </a:r>
          </a:p>
          <a:p>
            <a:pPr lvl="1"/>
            <a:r>
              <a:rPr lang="fr-CA" dirty="0" smtClean="0"/>
              <a:t>M</a:t>
            </a:r>
            <a:r>
              <a:rPr lang="el-GR" dirty="0" err="1" smtClean="0"/>
              <a:t>ίσθωση</a:t>
            </a:r>
            <a:r>
              <a:rPr lang="el-GR" dirty="0" smtClean="0"/>
              <a:t> (</a:t>
            </a:r>
            <a:r>
              <a:rPr lang="en-US" dirty="0" err="1" smtClean="0"/>
              <a:t>locatio</a:t>
            </a:r>
            <a:r>
              <a:rPr lang="en-US" dirty="0" smtClean="0"/>
              <a:t> </a:t>
            </a:r>
            <a:r>
              <a:rPr lang="en-US" dirty="0" err="1" smtClean="0"/>
              <a:t>conductio</a:t>
            </a:r>
            <a:r>
              <a:rPr lang="en-US" dirty="0" smtClean="0"/>
              <a:t>)</a:t>
            </a:r>
          </a:p>
          <a:p>
            <a:pPr lvl="1"/>
            <a:r>
              <a:rPr lang="fr-CA" dirty="0" smtClean="0"/>
              <a:t>E</a:t>
            </a:r>
            <a:r>
              <a:rPr lang="el-GR" dirty="0" err="1" smtClean="0"/>
              <a:t>ταιρεία</a:t>
            </a:r>
            <a:r>
              <a:rPr lang="el-GR" dirty="0" smtClean="0"/>
              <a:t> </a:t>
            </a:r>
            <a:r>
              <a:rPr lang="en-US" dirty="0" err="1" smtClean="0"/>
              <a:t>Societas</a:t>
            </a:r>
            <a:r>
              <a:rPr lang="en-US" dirty="0" smtClean="0"/>
              <a:t>)</a:t>
            </a:r>
            <a:endParaRPr lang="el-GR" dirty="0" smtClean="0"/>
          </a:p>
          <a:p>
            <a:pPr lvl="1"/>
            <a:r>
              <a:rPr lang="el-GR" dirty="0" smtClean="0"/>
              <a:t>Εντολή (</a:t>
            </a:r>
            <a:r>
              <a:rPr lang="en-US" dirty="0" err="1" smtClean="0"/>
              <a:t>mandatum</a:t>
            </a:r>
            <a:r>
              <a:rPr lang="en-US" dirty="0" smtClean="0"/>
              <a:t>)</a:t>
            </a:r>
          </a:p>
          <a:p>
            <a:pPr lvl="1"/>
            <a:r>
              <a:rPr lang="el-GR" dirty="0" smtClean="0"/>
              <a:t>Αν και καταρτίζονται άτυπα, αναγνωρίζεται ότι γεννούν αγωγές κατά το </a:t>
            </a:r>
            <a:r>
              <a:rPr lang="en-US" dirty="0" err="1" smtClean="0"/>
              <a:t>ius</a:t>
            </a:r>
            <a:r>
              <a:rPr lang="en-US" dirty="0" smtClean="0"/>
              <a:t> </a:t>
            </a:r>
            <a:r>
              <a:rPr lang="en-US" dirty="0" err="1" smtClean="0"/>
              <a:t>civile</a:t>
            </a:r>
            <a:r>
              <a:rPr lang="en-US" dirty="0" smtClean="0"/>
              <a:t>. </a:t>
            </a:r>
            <a:endParaRPr lang="el-GR" dirty="0"/>
          </a:p>
        </p:txBody>
      </p:sp>
      <p:pic>
        <p:nvPicPr>
          <p:cNvPr id="4" name="Picture 2" descr="http://www.dirtyoldcoins.com/roman/id/anon/1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55776" y="4816342"/>
            <a:ext cx="3965476" cy="1970110"/>
          </a:xfrm>
          <a:prstGeom prst="rect">
            <a:avLst/>
          </a:prstGeom>
          <a:noFill/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3E34-812D-4554-99F9-C36EC884D610}" type="slidenum">
              <a:rPr lang="el-GR" smtClean="0"/>
              <a:pPr/>
              <a:t>8</a:t>
            </a:fld>
            <a:endParaRPr lang="el-G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1063880"/>
          </a:xfrm>
        </p:spPr>
        <p:txBody>
          <a:bodyPr>
            <a:noAutofit/>
          </a:bodyPr>
          <a:lstStyle/>
          <a:p>
            <a:r>
              <a:rPr lang="el-GR" sz="4000" dirty="0" smtClean="0"/>
              <a:t>Ανώνυμα συναλλάγματα (</a:t>
            </a:r>
            <a:r>
              <a:rPr lang="en-US" sz="4000" dirty="0" err="1" smtClean="0"/>
              <a:t>contractus</a:t>
            </a:r>
            <a:r>
              <a:rPr lang="en-US" sz="4000" dirty="0" smtClean="0"/>
              <a:t> </a:t>
            </a:r>
            <a:r>
              <a:rPr lang="en-US" sz="4000" dirty="0" err="1" smtClean="0"/>
              <a:t>innominati</a:t>
            </a:r>
            <a:r>
              <a:rPr lang="en-US" sz="4000" dirty="0" smtClean="0"/>
              <a:t>)</a:t>
            </a:r>
            <a:endParaRPr lang="el-GR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Στη μετακλασική περίοδο. </a:t>
            </a:r>
          </a:p>
          <a:p>
            <a:r>
              <a:rPr lang="el-GR" dirty="0" smtClean="0"/>
              <a:t>Κάθε άτυπη σύμβαση που οδηγεί σε υποχρεώσεις για τα δύο μέρη, από τη στιγμή που το ένα εκπληρώσει την υποχρέωση η οποία το βαρύνει. </a:t>
            </a:r>
          </a:p>
          <a:p>
            <a:pPr lvl="1"/>
            <a:r>
              <a:rPr lang="en-US" dirty="0" smtClean="0"/>
              <a:t>Do </a:t>
            </a:r>
            <a:r>
              <a:rPr lang="en-US" dirty="0" err="1" smtClean="0"/>
              <a:t>ut</a:t>
            </a:r>
            <a:r>
              <a:rPr lang="en-US" dirty="0" smtClean="0"/>
              <a:t> des</a:t>
            </a:r>
          </a:p>
          <a:p>
            <a:pPr lvl="1"/>
            <a:r>
              <a:rPr lang="en-US" dirty="0" smtClean="0"/>
              <a:t>Do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facias</a:t>
            </a:r>
            <a:endParaRPr lang="en-US" dirty="0" smtClean="0"/>
          </a:p>
          <a:p>
            <a:pPr lvl="1"/>
            <a:r>
              <a:rPr lang="en-US" dirty="0" err="1" smtClean="0"/>
              <a:t>Facio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des</a:t>
            </a:r>
          </a:p>
          <a:p>
            <a:pPr lvl="1"/>
            <a:r>
              <a:rPr lang="en-US" dirty="0" err="1" smtClean="0"/>
              <a:t>Facio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facias</a:t>
            </a:r>
            <a:endParaRPr lang="en-US" dirty="0" smtClean="0"/>
          </a:p>
          <a:p>
            <a:pPr lvl="1"/>
            <a:r>
              <a:rPr lang="el-GR" dirty="0" smtClean="0"/>
              <a:t>Ειδική αγωγή: </a:t>
            </a:r>
            <a:r>
              <a:rPr lang="en-US" dirty="0" err="1" smtClean="0"/>
              <a:t>actio</a:t>
            </a:r>
            <a:r>
              <a:rPr lang="en-US" dirty="0" smtClean="0"/>
              <a:t> </a:t>
            </a:r>
            <a:r>
              <a:rPr lang="en-US" dirty="0" err="1" smtClean="0"/>
              <a:t>praescriptis</a:t>
            </a:r>
            <a:r>
              <a:rPr lang="en-US" dirty="0" smtClean="0"/>
              <a:t> </a:t>
            </a:r>
            <a:r>
              <a:rPr lang="en-US" dirty="0" err="1" smtClean="0"/>
              <a:t>verbis</a:t>
            </a:r>
            <a:r>
              <a:rPr lang="en-US" dirty="0" smtClean="0"/>
              <a:t>. </a:t>
            </a:r>
          </a:p>
          <a:p>
            <a:pPr lvl="1"/>
            <a:endParaRPr lang="el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83E34-812D-4554-99F9-C36EC884D610}" type="slidenum">
              <a:rPr lang="el-GR" smtClean="0"/>
              <a:pPr/>
              <a:t>9</a:t>
            </a:fld>
            <a:endParaRPr lang="el-GR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182</TotalTime>
  <Words>1265</Words>
  <Application>Microsoft Office PowerPoint</Application>
  <PresentationFormat>On-screen Show (4:3)</PresentationFormat>
  <Paragraphs>161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Foundry</vt:lpstr>
      <vt:lpstr>ΓΕΝΕΣΙΟΥΡΓΟΙ ΛΟΓΟΙ ΕΝΟΧΩΝ</vt:lpstr>
      <vt:lpstr>GAIUS:  SUMMA DIVISIO</vt:lpstr>
      <vt:lpstr>Contractus</vt:lpstr>
      <vt:lpstr>Συμβάσεις: 4 γένη ενοχών  (quattuor genera)</vt:lpstr>
      <vt:lpstr>Συμβάσεις RE</vt:lpstr>
      <vt:lpstr>Συμβάσεις VERBIS</vt:lpstr>
      <vt:lpstr>Συμβάσεις LITTERIS </vt:lpstr>
      <vt:lpstr>Συμβάσεις SOLO CONSENSU</vt:lpstr>
      <vt:lpstr>Ανώνυμα συναλλάγματα (contractus innominati)</vt:lpstr>
      <vt:lpstr>Oιονεί συμβάσεις  (quasi contractus)</vt:lpstr>
      <vt:lpstr>Αδικήματα – οιονεί αδικήματα (delicta – quasi delicta) </vt:lpstr>
      <vt:lpstr>Σύμφωνα (pacta)</vt:lpstr>
      <vt:lpstr>Aιτιότητα -υπαιτιότητα</vt:lpstr>
      <vt:lpstr>Αδικήματα</vt:lpstr>
      <vt:lpstr>Slide 15</vt:lpstr>
      <vt:lpstr>Ακουίλιος Νόμος (Lex Aquilia)</vt:lpstr>
      <vt:lpstr>Άρση άδικου χαρακτήρα πράξης </vt:lpstr>
      <vt:lpstr>Δικαιοπραξίες</vt:lpstr>
      <vt:lpstr>Slide 19</vt:lpstr>
      <vt:lpstr>Slide 20</vt:lpstr>
      <vt:lpstr>Ιουστινιάνειο δίκαιο</vt:lpstr>
      <vt:lpstr>Slide 22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ATHINA</dc:creator>
  <cp:lastModifiedBy>ATHINA</cp:lastModifiedBy>
  <cp:revision>21</cp:revision>
  <dcterms:created xsi:type="dcterms:W3CDTF">2011-12-14T11:46:13Z</dcterms:created>
  <dcterms:modified xsi:type="dcterms:W3CDTF">2011-12-19T08:45:03Z</dcterms:modified>
</cp:coreProperties>
</file>