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2" r:id="rId7"/>
    <p:sldId id="261" r:id="rId8"/>
    <p:sldId id="262" r:id="rId9"/>
    <p:sldId id="263" r:id="rId10"/>
    <p:sldId id="264" r:id="rId11"/>
    <p:sldId id="265" r:id="rId12"/>
    <p:sldId id="266" r:id="rId13"/>
    <p:sldId id="283" r:id="rId14"/>
    <p:sldId id="267" r:id="rId15"/>
    <p:sldId id="273" r:id="rId16"/>
    <p:sldId id="286" r:id="rId17"/>
    <p:sldId id="268" r:id="rId18"/>
    <p:sldId id="269" r:id="rId19"/>
    <p:sldId id="270" r:id="rId20"/>
    <p:sldId id="285" r:id="rId21"/>
    <p:sldId id="271" r:id="rId22"/>
    <p:sldId id="284" r:id="rId23"/>
    <p:sldId id="274" r:id="rId24"/>
    <p:sldId id="275" r:id="rId25"/>
    <p:sldId id="276" r:id="rId26"/>
    <p:sldId id="277" r:id="rId27"/>
    <p:sldId id="278" r:id="rId28"/>
    <p:sldId id="279" r:id="rId29"/>
    <p:sldId id="280" r:id="rId30"/>
    <p:sldId id="281"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55D41A86-D403-4E78-AF2D-61EB1522A547}"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5D41A86-D403-4E78-AF2D-61EB1522A54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5D41A86-D403-4E78-AF2D-61EB1522A54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5D41A86-D403-4E78-AF2D-61EB1522A54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5D41A86-D403-4E78-AF2D-61EB1522A547}"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5D41A86-D403-4E78-AF2D-61EB1522A54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5D41A86-D403-4E78-AF2D-61EB1522A54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5D41A86-D403-4E78-AF2D-61EB1522A54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5D41A86-D403-4E78-AF2D-61EB1522A54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5D41A86-D403-4E78-AF2D-61EB1522A54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96A9BA-1FC1-4AD1-B506-8CA6C36B911D}" type="datetimeFigureOut">
              <a:rPr lang="el-GR" smtClean="0"/>
              <a:pPr/>
              <a:t>28/11/2012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55D41A86-D403-4E78-AF2D-61EB1522A547}"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96A9BA-1FC1-4AD1-B506-8CA6C36B911D}" type="datetimeFigureOut">
              <a:rPr lang="el-GR" smtClean="0"/>
              <a:pPr/>
              <a:t>28/11/2012</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D41A86-D403-4E78-AF2D-61EB1522A547}"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gathe.gr/id/Agora/Image/2008.20.0067"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kronoskaf.com/vr/index.php?title=Image:Alloting_device.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territorioscuola.com/wikipedia/?title=%CE%91%CF%81%CF%87%CE%B5%CE%AF%CE%BF:Piraeus_Mikrolimano4.JPG"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4704"/>
            <a:ext cx="7851648" cy="1152128"/>
          </a:xfrm>
        </p:spPr>
        <p:txBody>
          <a:bodyPr/>
          <a:lstStyle/>
          <a:p>
            <a:r>
              <a:rPr lang="el-GR" dirty="0" smtClean="0"/>
              <a:t>ΔΙΑΙΤΗΣΙΑ &amp; ΔΙΚΑΣΤΗΡΙΑ</a:t>
            </a:r>
            <a:endParaRPr lang="el-GR" dirty="0"/>
          </a:p>
        </p:txBody>
      </p:sp>
      <p:sp>
        <p:nvSpPr>
          <p:cNvPr id="3" name="Subtitle 2"/>
          <p:cNvSpPr>
            <a:spLocks noGrp="1"/>
          </p:cNvSpPr>
          <p:nvPr>
            <p:ph type="subTitle" idx="1"/>
          </p:nvPr>
        </p:nvSpPr>
        <p:spPr>
          <a:xfrm>
            <a:off x="533400" y="1988840"/>
            <a:ext cx="7854696" cy="2992296"/>
          </a:xfrm>
        </p:spPr>
        <p:txBody>
          <a:bodyPr/>
          <a:lstStyle/>
          <a:p>
            <a:pPr algn="ctr"/>
            <a:r>
              <a:rPr lang="el-GR" dirty="0" smtClean="0"/>
              <a:t>Στην Αθήνα των κλασικών χρόνων</a:t>
            </a:r>
            <a:endParaRPr lang="el-GR" dirty="0"/>
          </a:p>
        </p:txBody>
      </p:sp>
      <p:pic>
        <p:nvPicPr>
          <p:cNvPr id="20482" name="Picture 2" descr="http://www.24grammata.com/wp-content/uploads/2010/09/acropolis460.jpg"/>
          <p:cNvPicPr>
            <a:picLocks noChangeAspect="1" noChangeArrowheads="1"/>
          </p:cNvPicPr>
          <p:nvPr/>
        </p:nvPicPr>
        <p:blipFill>
          <a:blip r:embed="rId2" cstate="print"/>
          <a:srcRect/>
          <a:stretch>
            <a:fillRect/>
          </a:stretch>
        </p:blipFill>
        <p:spPr bwMode="auto">
          <a:xfrm>
            <a:off x="2267744" y="3068960"/>
            <a:ext cx="4381500" cy="2857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rmAutofit fontScale="90000"/>
          </a:bodyPr>
          <a:lstStyle/>
          <a:p>
            <a:pPr algn="ctr"/>
            <a:r>
              <a:rPr lang="el-GR" dirty="0" smtClean="0"/>
              <a:t>Χαρακτηριστικά ιδιωτικής διαιτησίας</a:t>
            </a:r>
            <a:endParaRPr lang="el-GR" dirty="0"/>
          </a:p>
        </p:txBody>
      </p:sp>
      <p:sp>
        <p:nvSpPr>
          <p:cNvPr id="3" name="Content Placeholder 2"/>
          <p:cNvSpPr>
            <a:spLocks noGrp="1"/>
          </p:cNvSpPr>
          <p:nvPr>
            <p:ph idx="1"/>
          </p:nvPr>
        </p:nvSpPr>
        <p:spPr>
          <a:xfrm>
            <a:off x="457200" y="1556792"/>
            <a:ext cx="8229600" cy="4767808"/>
          </a:xfrm>
        </p:spPr>
        <p:txBody>
          <a:bodyPr>
            <a:normAutofit fontScale="92500" lnSpcReduction="10000"/>
          </a:bodyPr>
          <a:lstStyle/>
          <a:p>
            <a:r>
              <a:rPr lang="el-GR" dirty="0" smtClean="0"/>
              <a:t>Έχουν πρόσβαση σε αυτή πολίτες –μέτοικοι-ξένοι, ελεύθεροι -απελεύθεροι, άνδρες -γυναίκες, ενήλικες –ανήλικοι.</a:t>
            </a:r>
          </a:p>
          <a:p>
            <a:r>
              <a:rPr lang="el-GR" dirty="0" smtClean="0"/>
              <a:t>Και ο διαιτητής μπορεί να είναι ξένος (όχι δούλοι –γυναίκες).</a:t>
            </a:r>
          </a:p>
          <a:p>
            <a:r>
              <a:rPr lang="el-GR" dirty="0" smtClean="0"/>
              <a:t>Ορολογία:  διαιτητές =«</a:t>
            </a:r>
            <a:r>
              <a:rPr lang="el-GR" i="1" dirty="0" smtClean="0"/>
              <a:t>φίλοι</a:t>
            </a:r>
            <a:r>
              <a:rPr lang="el-GR" dirty="0" smtClean="0"/>
              <a:t>»</a:t>
            </a:r>
          </a:p>
          <a:p>
            <a:r>
              <a:rPr lang="el-GR" dirty="0" smtClean="0"/>
              <a:t>Αντίθεση με αγωνιστική δικαιοσύνη</a:t>
            </a:r>
          </a:p>
          <a:p>
            <a:r>
              <a:rPr lang="el-GR" dirty="0" smtClean="0"/>
              <a:t>Διαιτησία: διαλλακτικότητα, εμπιστοσύνη, συμβουλές κοινωνικού και οικογενειακού κύκλου</a:t>
            </a:r>
          </a:p>
          <a:p>
            <a:r>
              <a:rPr lang="el-GR" dirty="0" smtClean="0"/>
              <a:t>Υποθέσεις: ιδιωτικές έννομες σχέσεις (π.χ., διαχείριση περιουσίας ανηλίκου, διανομή </a:t>
            </a:r>
            <a:r>
              <a:rPr lang="el-GR" dirty="0" err="1" smtClean="0"/>
              <a:t>κληρονομιαίων</a:t>
            </a:r>
            <a:r>
              <a:rPr lang="el-GR" dirty="0" smtClean="0"/>
              <a:t>, ύψος προίκας, περιουσιακές διαφορές αδελφών, υποχρεώσεις εγγυητών, δάνεια μεταξύ μελών συλλόγου, εξύβριση). </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1080120"/>
          </a:xfrm>
        </p:spPr>
        <p:txBody>
          <a:bodyPr/>
          <a:lstStyle/>
          <a:p>
            <a:pPr algn="ctr"/>
            <a:r>
              <a:rPr lang="el-GR" dirty="0" smtClean="0"/>
              <a:t>Τρόπος διεξαγωγής</a:t>
            </a:r>
            <a:endParaRPr lang="el-GR" dirty="0"/>
          </a:p>
        </p:txBody>
      </p:sp>
      <p:sp>
        <p:nvSpPr>
          <p:cNvPr id="3" name="Content Placeholder 2"/>
          <p:cNvSpPr>
            <a:spLocks noGrp="1"/>
          </p:cNvSpPr>
          <p:nvPr>
            <p:ph idx="1"/>
          </p:nvPr>
        </p:nvSpPr>
        <p:spPr>
          <a:xfrm>
            <a:off x="457200" y="1412776"/>
            <a:ext cx="8229600" cy="4911824"/>
          </a:xfrm>
        </p:spPr>
        <p:txBody>
          <a:bodyPr>
            <a:normAutofit fontScale="92500" lnSpcReduction="10000"/>
          </a:bodyPr>
          <a:lstStyle/>
          <a:p>
            <a:r>
              <a:rPr lang="el-GR" dirty="0" smtClean="0"/>
              <a:t>Στην καθορισμένη ημέρα και τόπο.</a:t>
            </a:r>
          </a:p>
          <a:p>
            <a:r>
              <a:rPr lang="el-GR" dirty="0" smtClean="0"/>
              <a:t>Κεκλεισμένων των θυρών. </a:t>
            </a:r>
          </a:p>
          <a:p>
            <a:r>
              <a:rPr lang="el-GR" dirty="0" smtClean="0"/>
              <a:t>Μεταξύ «φίλων», χωρίς παρουσία τρίτων</a:t>
            </a:r>
          </a:p>
          <a:p>
            <a:r>
              <a:rPr lang="el-GR" dirty="0" smtClean="0"/>
              <a:t>Καθήκον εχεμύθειας (όπως και οι διαιτητές των Ολυμπιακών Αγώνων)</a:t>
            </a:r>
          </a:p>
          <a:p>
            <a:r>
              <a:rPr lang="el-GR" dirty="0" smtClean="0"/>
              <a:t>Εφαρμοστέο δίκαιο: </a:t>
            </a:r>
            <a:r>
              <a:rPr lang="el-GR" i="1" dirty="0" smtClean="0"/>
              <a:t>ὁ </a:t>
            </a:r>
            <a:r>
              <a:rPr lang="el-GR" i="1" dirty="0" err="1" smtClean="0"/>
              <a:t>διαιητὴς</a:t>
            </a:r>
            <a:r>
              <a:rPr lang="el-GR" i="1" dirty="0" smtClean="0"/>
              <a:t> </a:t>
            </a:r>
            <a:r>
              <a:rPr lang="el-GR" i="1" dirty="0" err="1" smtClean="0"/>
              <a:t>τὸ</a:t>
            </a:r>
            <a:r>
              <a:rPr lang="el-GR" i="1" dirty="0" smtClean="0"/>
              <a:t> </a:t>
            </a:r>
            <a:r>
              <a:rPr lang="el-GR" i="1" dirty="0" err="1" smtClean="0"/>
              <a:t>ἐπιεικὲς</a:t>
            </a:r>
            <a:r>
              <a:rPr lang="el-GR" i="1" dirty="0" smtClean="0"/>
              <a:t> </a:t>
            </a:r>
            <a:r>
              <a:rPr lang="el-GR" i="1" dirty="0" err="1" smtClean="0"/>
              <a:t>ὁρᾶ</a:t>
            </a:r>
            <a:r>
              <a:rPr lang="el-GR" i="1" dirty="0" smtClean="0"/>
              <a:t>, ὁ </a:t>
            </a:r>
            <a:r>
              <a:rPr lang="el-GR" i="1" dirty="0" err="1" smtClean="0"/>
              <a:t>δὲ</a:t>
            </a:r>
            <a:r>
              <a:rPr lang="el-GR" i="1" dirty="0" smtClean="0"/>
              <a:t> δικαστής </a:t>
            </a:r>
            <a:r>
              <a:rPr lang="el-GR" i="1" dirty="0" err="1" smtClean="0"/>
              <a:t>τὸν</a:t>
            </a:r>
            <a:r>
              <a:rPr lang="el-GR" i="1" dirty="0" smtClean="0"/>
              <a:t> </a:t>
            </a:r>
            <a:r>
              <a:rPr lang="el-GR" i="1" dirty="0" err="1" smtClean="0"/>
              <a:t>νόμον</a:t>
            </a:r>
            <a:r>
              <a:rPr lang="el-GR" i="1" dirty="0" smtClean="0"/>
              <a:t> (</a:t>
            </a:r>
            <a:r>
              <a:rPr lang="el-GR" dirty="0" smtClean="0"/>
              <a:t>Αρ. </a:t>
            </a:r>
            <a:r>
              <a:rPr lang="el-GR" i="1" dirty="0" err="1" smtClean="0"/>
              <a:t>Ρητ</a:t>
            </a:r>
            <a:r>
              <a:rPr lang="el-GR" i="1" dirty="0" smtClean="0"/>
              <a:t>., </a:t>
            </a:r>
            <a:r>
              <a:rPr lang="el-GR" dirty="0" smtClean="0"/>
              <a:t>Ι.13.9)</a:t>
            </a:r>
          </a:p>
          <a:p>
            <a:r>
              <a:rPr lang="el-GR" dirty="0" smtClean="0"/>
              <a:t>Η απόφαση λαμβάνεται «</a:t>
            </a:r>
            <a:r>
              <a:rPr lang="el-GR" i="1" dirty="0" err="1" smtClean="0"/>
              <a:t>ἐς</a:t>
            </a:r>
            <a:r>
              <a:rPr lang="el-GR" i="1" dirty="0" smtClean="0"/>
              <a:t> μέσον</a:t>
            </a:r>
            <a:r>
              <a:rPr lang="el-GR" dirty="0" smtClean="0"/>
              <a:t>» των συμφερόντων των μερών. </a:t>
            </a:r>
          </a:p>
          <a:p>
            <a:r>
              <a:rPr lang="el-GR" dirty="0" smtClean="0"/>
              <a:t>Η συμφωνία διαιτησίας: ρήτρα </a:t>
            </a:r>
            <a:r>
              <a:rPr lang="el-GR" dirty="0" err="1" smtClean="0"/>
              <a:t>εκτελεστότητας</a:t>
            </a:r>
            <a:r>
              <a:rPr lang="el-GR" dirty="0" smtClean="0"/>
              <a:t> της απόφασης (</a:t>
            </a:r>
            <a:r>
              <a:rPr lang="el-GR" i="1" dirty="0" err="1" smtClean="0"/>
              <a:t>ἐμμένειν</a:t>
            </a:r>
            <a:r>
              <a:rPr lang="el-GR" dirty="0" smtClean="0"/>
              <a:t>). Τα μέρη υποχρεούνται να τη σεβαστούν. </a:t>
            </a:r>
          </a:p>
          <a:p>
            <a:r>
              <a:rPr lang="el-GR" dirty="0" smtClean="0"/>
              <a:t>Οι αποφάσεις των διαιτητών είναι αμετάκλητες. </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2818656" cy="1143000"/>
          </a:xfrm>
        </p:spPr>
        <p:txBody>
          <a:bodyPr/>
          <a:lstStyle/>
          <a:p>
            <a:r>
              <a:rPr lang="el-GR" dirty="0" smtClean="0"/>
              <a:t>Ηλιαία</a:t>
            </a:r>
            <a:endParaRPr lang="el-GR" dirty="0"/>
          </a:p>
        </p:txBody>
      </p:sp>
      <p:sp>
        <p:nvSpPr>
          <p:cNvPr id="3" name="Content Placeholder 2"/>
          <p:cNvSpPr>
            <a:spLocks noGrp="1"/>
          </p:cNvSpPr>
          <p:nvPr>
            <p:ph idx="1"/>
          </p:nvPr>
        </p:nvSpPr>
        <p:spPr>
          <a:xfrm>
            <a:off x="467544" y="1935480"/>
            <a:ext cx="4824536" cy="4301832"/>
          </a:xfrm>
        </p:spPr>
        <p:txBody>
          <a:bodyPr>
            <a:normAutofit fontScale="92500"/>
          </a:bodyPr>
          <a:lstStyle/>
          <a:p>
            <a:r>
              <a:rPr lang="el-GR" dirty="0" smtClean="0"/>
              <a:t>Από τον 6</a:t>
            </a:r>
            <a:r>
              <a:rPr lang="el-GR" baseline="30000" dirty="0" smtClean="0"/>
              <a:t>ο</a:t>
            </a:r>
            <a:r>
              <a:rPr lang="el-GR" dirty="0" smtClean="0"/>
              <a:t> </a:t>
            </a:r>
            <a:r>
              <a:rPr lang="el-GR" dirty="0" err="1" smtClean="0"/>
              <a:t>π.Χ.</a:t>
            </a:r>
            <a:r>
              <a:rPr lang="el-GR" dirty="0" smtClean="0"/>
              <a:t> αι.: το σημαντικότερο λαϊκό δικαστήριο της Αθήνας.</a:t>
            </a:r>
          </a:p>
          <a:p>
            <a:r>
              <a:rPr lang="el-GR" dirty="0" smtClean="0"/>
              <a:t>Η απονομή δικαιοσύνης στις δημοκρατίες: έργο των πολιτών.</a:t>
            </a:r>
          </a:p>
          <a:p>
            <a:r>
              <a:rPr lang="el-GR" dirty="0" smtClean="0"/>
              <a:t>Κάθε πολίτης με τη νόμιμη ηλικία κι πλήρη πολιτικά δικαιώματα.</a:t>
            </a:r>
          </a:p>
          <a:p>
            <a:r>
              <a:rPr lang="el-GR" dirty="0" smtClean="0"/>
              <a:t>Οι δικαστές κληρώνονται αυθημερόν για να αποφευχθεί ο κίνδυνος δωροδοκίας.</a:t>
            </a:r>
            <a:endParaRPr lang="el-GR" dirty="0"/>
          </a:p>
        </p:txBody>
      </p:sp>
      <p:pic>
        <p:nvPicPr>
          <p:cNvPr id="15362" name="Picture 2" descr="http://www.wesleyan.edu/~mkatz/Images/Agora.400.jpg"/>
          <p:cNvPicPr>
            <a:picLocks noChangeAspect="1" noChangeArrowheads="1"/>
          </p:cNvPicPr>
          <p:nvPr/>
        </p:nvPicPr>
        <p:blipFill>
          <a:blip r:embed="rId2" cstate="print"/>
          <a:srcRect/>
          <a:stretch>
            <a:fillRect/>
          </a:stretch>
        </p:blipFill>
        <p:spPr bwMode="auto">
          <a:xfrm>
            <a:off x="5148064" y="0"/>
            <a:ext cx="3995936" cy="2808312"/>
          </a:xfrm>
          <a:prstGeom prst="rect">
            <a:avLst/>
          </a:prstGeom>
          <a:noFill/>
        </p:spPr>
      </p:pic>
      <p:pic>
        <p:nvPicPr>
          <p:cNvPr id="15364" name="Picture 4" descr="http://www.wesleyan.edu/~mkatz/Images/Agora400.plan.jpg"/>
          <p:cNvPicPr>
            <a:picLocks noChangeAspect="1" noChangeArrowheads="1"/>
          </p:cNvPicPr>
          <p:nvPr/>
        </p:nvPicPr>
        <p:blipFill>
          <a:blip r:embed="rId3" cstate="print"/>
          <a:srcRect/>
          <a:stretch>
            <a:fillRect/>
          </a:stretch>
        </p:blipFill>
        <p:spPr bwMode="auto">
          <a:xfrm>
            <a:off x="5652120" y="3140968"/>
            <a:ext cx="2857500" cy="27241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cstate="print"/>
          <a:srcRect/>
          <a:stretch>
            <a:fillRect/>
          </a:stretch>
        </p:blipFill>
        <p:spPr bwMode="auto">
          <a:xfrm>
            <a:off x="0" y="77866"/>
            <a:ext cx="5935985" cy="6780134"/>
          </a:xfrm>
          <a:prstGeom prst="rect">
            <a:avLst/>
          </a:prstGeom>
          <a:noFill/>
        </p:spPr>
      </p:pic>
      <p:pic>
        <p:nvPicPr>
          <p:cNvPr id="1028" name="Picture 4" descr="http://www.agathe.gr/image?id=Agora:Image:2008.20.0067&amp;w=800&amp;h=600">
            <a:hlinkClick r:id="rId3"/>
          </p:cNvPr>
          <p:cNvPicPr>
            <a:picLocks noChangeAspect="1" noChangeArrowheads="1"/>
          </p:cNvPicPr>
          <p:nvPr/>
        </p:nvPicPr>
        <p:blipFill>
          <a:blip r:embed="rId4" cstate="print"/>
          <a:srcRect t="17108" r="19381"/>
          <a:stretch>
            <a:fillRect/>
          </a:stretch>
        </p:blipFill>
        <p:spPr bwMode="auto">
          <a:xfrm>
            <a:off x="5327576" y="0"/>
            <a:ext cx="3816424" cy="6063680"/>
          </a:xfrm>
          <a:prstGeom prst="rect">
            <a:avLst/>
          </a:prstGeom>
          <a:noFill/>
        </p:spPr>
      </p:pic>
      <p:sp>
        <p:nvSpPr>
          <p:cNvPr id="6" name="Rectangle 5"/>
          <p:cNvSpPr/>
          <p:nvPr/>
        </p:nvSpPr>
        <p:spPr>
          <a:xfrm>
            <a:off x="5940152" y="6165304"/>
            <a:ext cx="2952328"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Δοχείο ψήφων</a:t>
            </a:r>
            <a:endParaRPr lang="el-GR" dirty="0"/>
          </a:p>
        </p:txBody>
      </p:sp>
      <p:cxnSp>
        <p:nvCxnSpPr>
          <p:cNvPr id="8" name="Straight Arrow Connector 7"/>
          <p:cNvCxnSpPr/>
          <p:nvPr/>
        </p:nvCxnSpPr>
        <p:spPr>
          <a:xfrm flipH="1">
            <a:off x="2915816" y="1196752"/>
            <a:ext cx="237626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48680"/>
            <a:ext cx="7283152" cy="1298408"/>
          </a:xfrm>
        </p:spPr>
        <p:txBody>
          <a:bodyPr>
            <a:normAutofit fontScale="90000"/>
          </a:bodyPr>
          <a:lstStyle/>
          <a:p>
            <a:r>
              <a:rPr lang="el-GR" dirty="0" smtClean="0"/>
              <a:t/>
            </a:r>
            <a:br>
              <a:rPr lang="el-GR" dirty="0" smtClean="0"/>
            </a:br>
            <a:r>
              <a:rPr lang="el-GR" dirty="0" smtClean="0"/>
              <a:t>Όρκος δικαστών:</a:t>
            </a:r>
            <a:br>
              <a:rPr lang="el-GR" dirty="0" smtClean="0"/>
            </a:br>
            <a:endParaRPr lang="el-GR" dirty="0"/>
          </a:p>
        </p:txBody>
      </p:sp>
      <p:sp>
        <p:nvSpPr>
          <p:cNvPr id="3" name="Content Placeholder 2"/>
          <p:cNvSpPr>
            <a:spLocks noGrp="1"/>
          </p:cNvSpPr>
          <p:nvPr>
            <p:ph idx="1"/>
          </p:nvPr>
        </p:nvSpPr>
        <p:spPr>
          <a:xfrm>
            <a:off x="457200" y="1935480"/>
            <a:ext cx="5842992" cy="4389120"/>
          </a:xfrm>
        </p:spPr>
        <p:txBody>
          <a:bodyPr>
            <a:normAutofit fontScale="92500" lnSpcReduction="10000"/>
          </a:bodyPr>
          <a:lstStyle/>
          <a:p>
            <a:pPr lvl="1"/>
            <a:r>
              <a:rPr lang="el-GR" dirty="0" smtClean="0"/>
              <a:t>Θα δικάσουν σύμφωνα με τους νόμους</a:t>
            </a:r>
            <a:r>
              <a:rPr lang="el-GR" dirty="0"/>
              <a:t> </a:t>
            </a:r>
            <a:r>
              <a:rPr lang="el-GR" dirty="0" smtClean="0"/>
              <a:t>&amp; τα ψηφίσματα</a:t>
            </a:r>
          </a:p>
          <a:p>
            <a:pPr lvl="1"/>
            <a:r>
              <a:rPr lang="el-GR" dirty="0" smtClean="0"/>
              <a:t>Κενό νόμου: </a:t>
            </a:r>
            <a:r>
              <a:rPr lang="el-GR" i="1" dirty="0" err="1" smtClean="0"/>
              <a:t>γνώμῃ</a:t>
            </a:r>
            <a:r>
              <a:rPr lang="el-GR" i="1" dirty="0" smtClean="0"/>
              <a:t> </a:t>
            </a:r>
            <a:r>
              <a:rPr lang="el-GR" i="1" dirty="0" err="1" smtClean="0"/>
              <a:t>δικαιοτάτῃ</a:t>
            </a:r>
            <a:endParaRPr lang="el-GR" i="1" dirty="0" smtClean="0"/>
          </a:p>
          <a:p>
            <a:pPr lvl="1"/>
            <a:r>
              <a:rPr lang="el-GR" dirty="0" smtClean="0"/>
              <a:t>Χωρίς φόβο/μεροληψία</a:t>
            </a:r>
          </a:p>
          <a:p>
            <a:pPr lvl="1"/>
            <a:r>
              <a:rPr lang="el-GR" dirty="0" smtClean="0"/>
              <a:t>Τηρώντας την αρχή της εκατέρωθεν ακροάσεως</a:t>
            </a:r>
          </a:p>
          <a:p>
            <a:pPr lvl="1"/>
            <a:r>
              <a:rPr lang="el-GR" dirty="0" smtClean="0"/>
              <a:t>Χωρίς να δωροδοκηθούν</a:t>
            </a:r>
          </a:p>
          <a:p>
            <a:pPr lvl="1"/>
            <a:r>
              <a:rPr lang="el-GR" dirty="0" smtClean="0"/>
              <a:t>Η απόφασή τους θα περιορίζεται στο αντικείμενο της κατηγορίας.</a:t>
            </a:r>
          </a:p>
          <a:p>
            <a:pPr lvl="1"/>
            <a:r>
              <a:rPr lang="el-GR" dirty="0" smtClean="0"/>
              <a:t>Ο όρκος δίνεται πριν την ανάληψη των καθηκόντων τους, στο λόφο του Αρδηττού.</a:t>
            </a:r>
          </a:p>
        </p:txBody>
      </p:sp>
      <p:pic>
        <p:nvPicPr>
          <p:cNvPr id="4" name="Picture 6" descr="http://www.ime.gr/chronos/05/images/politics/constitution/ph24s.jpg"/>
          <p:cNvPicPr>
            <a:picLocks noChangeAspect="1" noChangeArrowheads="1"/>
          </p:cNvPicPr>
          <p:nvPr/>
        </p:nvPicPr>
        <p:blipFill>
          <a:blip r:embed="rId2" cstate="print"/>
          <a:srcRect/>
          <a:stretch>
            <a:fillRect/>
          </a:stretch>
        </p:blipFill>
        <p:spPr bwMode="auto">
          <a:xfrm>
            <a:off x="6516216" y="3789040"/>
            <a:ext cx="1905000" cy="1952625"/>
          </a:xfrm>
          <a:prstGeom prst="rect">
            <a:avLst/>
          </a:prstGeom>
          <a:noFill/>
        </p:spPr>
      </p:pic>
      <p:pic>
        <p:nvPicPr>
          <p:cNvPr id="5" name="Picture 4" descr="http://www.ime.gr/chronos/05/images/politics/constitution/ph35s.jpg"/>
          <p:cNvPicPr>
            <a:picLocks noChangeAspect="1" noChangeArrowheads="1"/>
          </p:cNvPicPr>
          <p:nvPr/>
        </p:nvPicPr>
        <p:blipFill>
          <a:blip r:embed="rId3" cstate="print"/>
          <a:srcRect/>
          <a:stretch>
            <a:fillRect/>
          </a:stretch>
        </p:blipFill>
        <p:spPr bwMode="auto">
          <a:xfrm>
            <a:off x="6660232" y="1988840"/>
            <a:ext cx="1905000" cy="15525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rmAutofit fontScale="90000"/>
          </a:bodyPr>
          <a:lstStyle/>
          <a:p>
            <a:r>
              <a:rPr lang="el-GR" sz="4000" dirty="0" smtClean="0"/>
              <a:t>Δημοσθένης, </a:t>
            </a:r>
            <a:r>
              <a:rPr lang="el-GR" sz="4000" i="1" dirty="0" smtClean="0"/>
              <a:t>Κατά </a:t>
            </a:r>
            <a:r>
              <a:rPr lang="el-GR" sz="4000" i="1" dirty="0" err="1" smtClean="0"/>
              <a:t>Τιμοκράτους</a:t>
            </a:r>
            <a:r>
              <a:rPr lang="el-GR" sz="4000" i="1" dirty="0" smtClean="0"/>
              <a:t> </a:t>
            </a:r>
            <a:r>
              <a:rPr lang="el-GR" sz="4000" dirty="0" smtClean="0"/>
              <a:t>149-151</a:t>
            </a:r>
            <a:r>
              <a:rPr lang="el-GR" dirty="0" smtClean="0"/>
              <a:t>. </a:t>
            </a:r>
            <a:endParaRPr lang="el-GR" dirty="0"/>
          </a:p>
        </p:txBody>
      </p:sp>
      <p:sp>
        <p:nvSpPr>
          <p:cNvPr id="5" name="Content Placeholder 4"/>
          <p:cNvSpPr>
            <a:spLocks noGrp="1"/>
          </p:cNvSpPr>
          <p:nvPr>
            <p:ph sz="half" idx="1"/>
          </p:nvPr>
        </p:nvSpPr>
        <p:spPr>
          <a:xfrm>
            <a:off x="457200" y="1340768"/>
            <a:ext cx="4330824" cy="5517232"/>
          </a:xfrm>
        </p:spPr>
        <p:txBody>
          <a:bodyPr>
            <a:normAutofit fontScale="40000" lnSpcReduction="20000"/>
          </a:bodyPr>
          <a:lstStyle/>
          <a:p>
            <a:pPr fontAlgn="b">
              <a:buNone/>
            </a:pPr>
            <a:r>
              <a:rPr lang="el-GR" sz="3000" b="1" dirty="0" smtClean="0"/>
              <a:t>ΟΡΚΟΣ ΗΛΙΑΣΤΩΝ.</a:t>
            </a:r>
            <a:endParaRPr lang="el-GR" sz="3000" dirty="0" smtClean="0"/>
          </a:p>
          <a:p>
            <a:pPr fontAlgn="b">
              <a:buNone/>
            </a:pPr>
            <a:endParaRPr lang="en-US" sz="3000" dirty="0" smtClean="0"/>
          </a:p>
          <a:p>
            <a:pPr fontAlgn="b">
              <a:buNone/>
            </a:pPr>
            <a:r>
              <a:rPr lang="el-GR" sz="3000" dirty="0" err="1" smtClean="0"/>
              <a:t>Ψηφιοῦμαι</a:t>
            </a:r>
            <a:r>
              <a:rPr lang="el-GR" sz="3000" dirty="0" smtClean="0"/>
              <a:t> </a:t>
            </a:r>
            <a:r>
              <a:rPr lang="el-GR" sz="3000" dirty="0" err="1" smtClean="0"/>
              <a:t>κατὰ</a:t>
            </a:r>
            <a:r>
              <a:rPr lang="el-GR" sz="3000" dirty="0" smtClean="0"/>
              <a:t> </a:t>
            </a:r>
            <a:r>
              <a:rPr lang="el-GR" sz="3000" dirty="0" err="1" smtClean="0"/>
              <a:t>τοὺς</a:t>
            </a:r>
            <a:r>
              <a:rPr lang="el-GR" sz="3000" dirty="0" smtClean="0"/>
              <a:t> νόμους </a:t>
            </a:r>
            <a:r>
              <a:rPr lang="el-GR" sz="3000" dirty="0" err="1" smtClean="0"/>
              <a:t>καὶ</a:t>
            </a:r>
            <a:r>
              <a:rPr lang="el-GR" sz="3000" dirty="0" smtClean="0"/>
              <a:t> </a:t>
            </a:r>
            <a:r>
              <a:rPr lang="el-GR" sz="3000" dirty="0" err="1" smtClean="0"/>
              <a:t>τὰ</a:t>
            </a:r>
            <a:r>
              <a:rPr lang="el-GR" sz="3000" dirty="0" smtClean="0"/>
              <a:t> ψηφίσματα </a:t>
            </a:r>
            <a:r>
              <a:rPr lang="el-GR" sz="3000" dirty="0" err="1" smtClean="0"/>
              <a:t>τοῦ</a:t>
            </a:r>
            <a:r>
              <a:rPr lang="el-GR" sz="3000" dirty="0" smtClean="0"/>
              <a:t> δήμου </a:t>
            </a:r>
          </a:p>
          <a:p>
            <a:pPr fontAlgn="b">
              <a:buNone/>
            </a:pPr>
            <a:r>
              <a:rPr lang="el-GR" sz="3000" dirty="0" err="1" smtClean="0"/>
              <a:t>τοῦ</a:t>
            </a:r>
            <a:r>
              <a:rPr lang="el-GR" sz="3000" dirty="0" smtClean="0"/>
              <a:t> </a:t>
            </a:r>
            <a:r>
              <a:rPr lang="el-GR" sz="3000" dirty="0" err="1" smtClean="0"/>
              <a:t>Ἀθηναίων</a:t>
            </a:r>
            <a:r>
              <a:rPr lang="el-GR" sz="3000" dirty="0" smtClean="0"/>
              <a:t> </a:t>
            </a:r>
            <a:r>
              <a:rPr lang="el-GR" sz="3000" dirty="0" err="1" smtClean="0"/>
              <a:t>καὶ</a:t>
            </a:r>
            <a:r>
              <a:rPr lang="el-GR" sz="3000" dirty="0" smtClean="0"/>
              <a:t> </a:t>
            </a:r>
            <a:r>
              <a:rPr lang="el-GR" sz="3000" dirty="0" err="1" smtClean="0"/>
              <a:t>τῆς</a:t>
            </a:r>
            <a:r>
              <a:rPr lang="el-GR" sz="3000" dirty="0" smtClean="0"/>
              <a:t> </a:t>
            </a:r>
            <a:r>
              <a:rPr lang="el-GR" sz="3000" dirty="0" err="1" smtClean="0"/>
              <a:t>βουλῆς</a:t>
            </a:r>
            <a:r>
              <a:rPr lang="el-GR" sz="3000" dirty="0" smtClean="0"/>
              <a:t> </a:t>
            </a:r>
            <a:r>
              <a:rPr lang="el-GR" sz="3000" dirty="0" err="1" smtClean="0"/>
              <a:t>τῶν</a:t>
            </a:r>
            <a:r>
              <a:rPr lang="el-GR" sz="3000" dirty="0" smtClean="0"/>
              <a:t> πεντακοσίων. </a:t>
            </a:r>
            <a:r>
              <a:rPr lang="el-GR" sz="3000" dirty="0" err="1" smtClean="0"/>
              <a:t>καὶ</a:t>
            </a:r>
            <a:r>
              <a:rPr lang="el-GR" sz="3000" dirty="0" smtClean="0"/>
              <a:t> </a:t>
            </a:r>
            <a:r>
              <a:rPr lang="el-GR" sz="3000" dirty="0" err="1" smtClean="0"/>
              <a:t>τύραννον</a:t>
            </a:r>
            <a:endParaRPr lang="el-GR" sz="3000" dirty="0" smtClean="0"/>
          </a:p>
          <a:p>
            <a:pPr fontAlgn="b">
              <a:buNone/>
            </a:pPr>
            <a:r>
              <a:rPr lang="el-GR" sz="3000" dirty="0" err="1" smtClean="0"/>
              <a:t>οὐ</a:t>
            </a:r>
            <a:r>
              <a:rPr lang="el-GR" sz="3000" dirty="0" smtClean="0"/>
              <a:t> </a:t>
            </a:r>
            <a:r>
              <a:rPr lang="el-GR" sz="3000" dirty="0" err="1" smtClean="0"/>
              <a:t>ψηφιοῦμαι</a:t>
            </a:r>
            <a:r>
              <a:rPr lang="el-GR" sz="3000" dirty="0" smtClean="0"/>
              <a:t> </a:t>
            </a:r>
            <a:r>
              <a:rPr lang="el-GR" sz="3000" dirty="0" err="1" smtClean="0"/>
              <a:t>εἶναι</a:t>
            </a:r>
            <a:r>
              <a:rPr lang="el-GR" sz="3000" dirty="0" smtClean="0"/>
              <a:t> </a:t>
            </a:r>
            <a:r>
              <a:rPr lang="el-GR" sz="3000" dirty="0" err="1" smtClean="0"/>
              <a:t>οὐδ</a:t>
            </a:r>
            <a:r>
              <a:rPr lang="el-GR" sz="3000" dirty="0" smtClean="0"/>
              <a:t>’ </a:t>
            </a:r>
            <a:r>
              <a:rPr lang="el-GR" sz="3000" dirty="0" err="1" smtClean="0"/>
              <a:t>ὀλιγαρχίαν</a:t>
            </a:r>
            <a:r>
              <a:rPr lang="el-GR" sz="3000" dirty="0" smtClean="0"/>
              <a:t>· </a:t>
            </a:r>
            <a:r>
              <a:rPr lang="el-GR" sz="3000" dirty="0" err="1" smtClean="0"/>
              <a:t>οὐδ</a:t>
            </a:r>
            <a:r>
              <a:rPr lang="el-GR" sz="3000" dirty="0" smtClean="0"/>
              <a:t>’ </a:t>
            </a:r>
            <a:r>
              <a:rPr lang="el-GR" sz="3000" dirty="0" err="1" smtClean="0"/>
              <a:t>ἐάν</a:t>
            </a:r>
            <a:r>
              <a:rPr lang="el-GR" sz="3000" dirty="0" smtClean="0"/>
              <a:t> τις </a:t>
            </a:r>
            <a:r>
              <a:rPr lang="el-GR" sz="3000" dirty="0" err="1" smtClean="0"/>
              <a:t>καταλύῃ</a:t>
            </a:r>
            <a:r>
              <a:rPr lang="el-GR" sz="3000" dirty="0" smtClean="0"/>
              <a:t> </a:t>
            </a:r>
            <a:r>
              <a:rPr lang="el-GR" sz="3000" dirty="0" err="1" smtClean="0"/>
              <a:t>τὸν</a:t>
            </a:r>
            <a:r>
              <a:rPr lang="el-GR" sz="3000" dirty="0" smtClean="0"/>
              <a:t> </a:t>
            </a:r>
          </a:p>
          <a:p>
            <a:pPr fontAlgn="b">
              <a:buNone/>
            </a:pPr>
            <a:r>
              <a:rPr lang="el-GR" sz="3000" dirty="0" err="1" smtClean="0"/>
              <a:t>δῆμον</a:t>
            </a:r>
            <a:r>
              <a:rPr lang="el-GR" sz="3000" dirty="0" smtClean="0"/>
              <a:t> </a:t>
            </a:r>
            <a:r>
              <a:rPr lang="el-GR" sz="3000" dirty="0" err="1" smtClean="0"/>
              <a:t>τὸν</a:t>
            </a:r>
            <a:r>
              <a:rPr lang="el-GR" sz="3000" dirty="0" smtClean="0"/>
              <a:t> </a:t>
            </a:r>
            <a:r>
              <a:rPr lang="el-GR" sz="3000" dirty="0" err="1" smtClean="0"/>
              <a:t>Ἀθηναίων</a:t>
            </a:r>
            <a:r>
              <a:rPr lang="el-GR" sz="3000" dirty="0" smtClean="0"/>
              <a:t> ἢ </a:t>
            </a:r>
            <a:r>
              <a:rPr lang="el-GR" sz="3000" dirty="0" err="1" smtClean="0"/>
              <a:t>λέγῃ</a:t>
            </a:r>
            <a:r>
              <a:rPr lang="el-GR" sz="3000" dirty="0" smtClean="0"/>
              <a:t> ἢ </a:t>
            </a:r>
            <a:r>
              <a:rPr lang="el-GR" sz="3000" dirty="0" err="1" smtClean="0"/>
              <a:t>ἐπιψηφίζῃ</a:t>
            </a:r>
            <a:r>
              <a:rPr lang="el-GR" sz="3000" dirty="0" smtClean="0"/>
              <a:t> </a:t>
            </a:r>
            <a:r>
              <a:rPr lang="el-GR" sz="3000" dirty="0" err="1" smtClean="0"/>
              <a:t>παρὰ</a:t>
            </a:r>
            <a:r>
              <a:rPr lang="el-GR" sz="3000" dirty="0" smtClean="0"/>
              <a:t> </a:t>
            </a:r>
            <a:r>
              <a:rPr lang="el-GR" sz="3000" dirty="0" err="1" smtClean="0"/>
              <a:t>ταῦτα</a:t>
            </a:r>
            <a:r>
              <a:rPr lang="el-GR" sz="3000" dirty="0" smtClean="0"/>
              <a:t>, </a:t>
            </a:r>
            <a:r>
              <a:rPr lang="el-GR" sz="3000" dirty="0" err="1" smtClean="0"/>
              <a:t>οὐ</a:t>
            </a:r>
            <a:r>
              <a:rPr lang="el-GR" sz="3000" dirty="0" smtClean="0"/>
              <a:t> </a:t>
            </a:r>
            <a:r>
              <a:rPr lang="el-GR" sz="3000" i="1" dirty="0" smtClean="0"/>
              <a:t> </a:t>
            </a:r>
            <a:endParaRPr lang="el-GR" sz="3000" dirty="0" smtClean="0"/>
          </a:p>
          <a:p>
            <a:pPr fontAlgn="b">
              <a:buNone/>
            </a:pPr>
            <a:r>
              <a:rPr lang="el-GR" sz="3000" dirty="0" err="1" smtClean="0"/>
              <a:t>πείσομαι</a:t>
            </a:r>
            <a:r>
              <a:rPr lang="en-US" sz="3000" dirty="0" smtClean="0"/>
              <a:t>· </a:t>
            </a:r>
            <a:r>
              <a:rPr lang="el-GR" sz="3000" dirty="0" err="1" smtClean="0"/>
              <a:t>οὐδὲ</a:t>
            </a:r>
            <a:r>
              <a:rPr lang="el-GR" sz="3000" dirty="0" smtClean="0"/>
              <a:t> </a:t>
            </a:r>
            <a:r>
              <a:rPr lang="el-GR" sz="3000" dirty="0" err="1" smtClean="0"/>
              <a:t>τῶν</a:t>
            </a:r>
            <a:r>
              <a:rPr lang="el-GR" sz="3000" dirty="0" smtClean="0"/>
              <a:t> </a:t>
            </a:r>
            <a:r>
              <a:rPr lang="el-GR" sz="3000" dirty="0" err="1" smtClean="0"/>
              <a:t>χρεῶν</a:t>
            </a:r>
            <a:r>
              <a:rPr lang="el-GR" sz="3000" dirty="0" smtClean="0"/>
              <a:t> </a:t>
            </a:r>
            <a:r>
              <a:rPr lang="el-GR" sz="3000" dirty="0" err="1" smtClean="0"/>
              <a:t>τῶν</a:t>
            </a:r>
            <a:r>
              <a:rPr lang="el-GR" sz="3000" dirty="0" smtClean="0"/>
              <a:t> </a:t>
            </a:r>
            <a:r>
              <a:rPr lang="el-GR" sz="3000" dirty="0" err="1" smtClean="0"/>
              <a:t>ἰδίων</a:t>
            </a:r>
            <a:r>
              <a:rPr lang="el-GR" sz="3000" dirty="0" smtClean="0"/>
              <a:t> </a:t>
            </a:r>
            <a:r>
              <a:rPr lang="el-GR" sz="3000" dirty="0" err="1" smtClean="0"/>
              <a:t>ἀποκοπὰς</a:t>
            </a:r>
            <a:r>
              <a:rPr lang="el-GR" sz="3000" dirty="0" smtClean="0"/>
              <a:t> </a:t>
            </a:r>
            <a:r>
              <a:rPr lang="el-GR" sz="3000" dirty="0" err="1" smtClean="0"/>
              <a:t>οὐδὲ</a:t>
            </a:r>
            <a:r>
              <a:rPr lang="el-GR" sz="3000" dirty="0" smtClean="0"/>
              <a:t> </a:t>
            </a:r>
            <a:r>
              <a:rPr lang="el-GR" sz="3000" dirty="0" err="1" smtClean="0"/>
              <a:t>γῆς</a:t>
            </a:r>
            <a:r>
              <a:rPr lang="el-GR" sz="3000" dirty="0" smtClean="0"/>
              <a:t> </a:t>
            </a:r>
            <a:r>
              <a:rPr lang="el-GR" sz="3000" dirty="0" err="1" smtClean="0"/>
              <a:t>ἀνα</a:t>
            </a:r>
            <a:r>
              <a:rPr lang="en-US" sz="3000" dirty="0" smtClean="0"/>
              <a:t>- </a:t>
            </a:r>
            <a:endParaRPr lang="el-GR" sz="3000" dirty="0" smtClean="0"/>
          </a:p>
          <a:p>
            <a:pPr fontAlgn="b">
              <a:buNone/>
            </a:pPr>
            <a:r>
              <a:rPr lang="el-GR" sz="3000" dirty="0" err="1" smtClean="0"/>
              <a:t>δασμὸν</a:t>
            </a:r>
            <a:r>
              <a:rPr lang="el-GR" sz="3000" dirty="0" smtClean="0"/>
              <a:t> </a:t>
            </a:r>
            <a:r>
              <a:rPr lang="el-GR" sz="3000" dirty="0" err="1" smtClean="0"/>
              <a:t>τῆς</a:t>
            </a:r>
            <a:r>
              <a:rPr lang="el-GR" sz="3000" dirty="0" smtClean="0"/>
              <a:t> </a:t>
            </a:r>
            <a:r>
              <a:rPr lang="el-GR" sz="3000" dirty="0" err="1" smtClean="0"/>
              <a:t>Ἀθηναίων</a:t>
            </a:r>
            <a:r>
              <a:rPr lang="el-GR" sz="3000" dirty="0" smtClean="0"/>
              <a:t> </a:t>
            </a:r>
            <a:r>
              <a:rPr lang="el-GR" sz="3000" dirty="0" err="1" smtClean="0"/>
              <a:t>οὐδ</a:t>
            </a:r>
            <a:r>
              <a:rPr lang="el-GR" sz="3000" dirty="0" smtClean="0"/>
              <a:t>’ </a:t>
            </a:r>
            <a:r>
              <a:rPr lang="el-GR" sz="3000" dirty="0" err="1" smtClean="0"/>
              <a:t>οἰκιῶν</a:t>
            </a:r>
            <a:r>
              <a:rPr lang="el-GR" sz="3000" dirty="0" smtClean="0"/>
              <a:t>· </a:t>
            </a:r>
            <a:r>
              <a:rPr lang="el-GR" sz="3000" dirty="0" err="1" smtClean="0"/>
              <a:t>οὐδὲ</a:t>
            </a:r>
            <a:r>
              <a:rPr lang="el-GR" sz="3000" dirty="0" smtClean="0"/>
              <a:t> </a:t>
            </a:r>
            <a:r>
              <a:rPr lang="el-GR" sz="3000" dirty="0" err="1" smtClean="0"/>
              <a:t>τοὺς</a:t>
            </a:r>
            <a:r>
              <a:rPr lang="el-GR" sz="3000" dirty="0" smtClean="0"/>
              <a:t> φεύγοντας </a:t>
            </a:r>
            <a:r>
              <a:rPr lang="el-GR" sz="3000" dirty="0" err="1" smtClean="0"/>
              <a:t>κατάξω</a:t>
            </a:r>
            <a:r>
              <a:rPr lang="el-GR" sz="3000" dirty="0" smtClean="0"/>
              <a:t>, </a:t>
            </a:r>
          </a:p>
          <a:p>
            <a:pPr fontAlgn="b">
              <a:buNone/>
            </a:pPr>
            <a:r>
              <a:rPr lang="el-GR" sz="3000" dirty="0" err="1" smtClean="0"/>
              <a:t>οὐδὲ</a:t>
            </a:r>
            <a:r>
              <a:rPr lang="el-GR" sz="3000" dirty="0" smtClean="0"/>
              <a:t> </a:t>
            </a:r>
            <a:r>
              <a:rPr lang="el-GR" sz="3000" dirty="0" err="1" smtClean="0"/>
              <a:t>ὧν</a:t>
            </a:r>
            <a:r>
              <a:rPr lang="el-GR" sz="3000" dirty="0" smtClean="0"/>
              <a:t> θάνατος </a:t>
            </a:r>
            <a:r>
              <a:rPr lang="el-GR" sz="3000" dirty="0" err="1" smtClean="0"/>
              <a:t>κατέγνωσται</a:t>
            </a:r>
            <a:r>
              <a:rPr lang="el-GR" sz="3000" dirty="0" smtClean="0"/>
              <a:t>, </a:t>
            </a:r>
            <a:r>
              <a:rPr lang="el-GR" sz="3000" dirty="0" err="1" smtClean="0"/>
              <a:t>οὐδὲ</a:t>
            </a:r>
            <a:r>
              <a:rPr lang="el-GR" sz="3000" dirty="0" smtClean="0"/>
              <a:t> </a:t>
            </a:r>
            <a:r>
              <a:rPr lang="el-GR" sz="3000" dirty="0" err="1" smtClean="0"/>
              <a:t>τοὺς</a:t>
            </a:r>
            <a:r>
              <a:rPr lang="el-GR" sz="3000" dirty="0" smtClean="0"/>
              <a:t> μένοντας </a:t>
            </a:r>
            <a:r>
              <a:rPr lang="el-GR" sz="3000" dirty="0" err="1" smtClean="0"/>
              <a:t>ἐξελῶ</a:t>
            </a:r>
            <a:r>
              <a:rPr lang="el-GR" sz="3000" dirty="0" smtClean="0"/>
              <a:t> </a:t>
            </a:r>
            <a:r>
              <a:rPr lang="el-GR" sz="3000" dirty="0" err="1" smtClean="0"/>
              <a:t>παρὰ</a:t>
            </a:r>
            <a:r>
              <a:rPr lang="el-GR" sz="3000" dirty="0" smtClean="0"/>
              <a:t> </a:t>
            </a:r>
          </a:p>
          <a:p>
            <a:pPr fontAlgn="b">
              <a:buNone/>
            </a:pPr>
            <a:r>
              <a:rPr lang="el-GR" sz="3000" dirty="0" err="1" smtClean="0"/>
              <a:t>τοὺς</a:t>
            </a:r>
            <a:r>
              <a:rPr lang="el-GR" sz="3000" dirty="0" smtClean="0"/>
              <a:t> νόμους </a:t>
            </a:r>
            <a:r>
              <a:rPr lang="el-GR" sz="3000" dirty="0" err="1" smtClean="0"/>
              <a:t>τοὺς</a:t>
            </a:r>
            <a:r>
              <a:rPr lang="el-GR" sz="3000" dirty="0" smtClean="0"/>
              <a:t> κειμένους </a:t>
            </a:r>
            <a:r>
              <a:rPr lang="el-GR" sz="3000" dirty="0" err="1" smtClean="0"/>
              <a:t>καὶ</a:t>
            </a:r>
            <a:r>
              <a:rPr lang="el-GR" sz="3000" dirty="0" smtClean="0"/>
              <a:t> </a:t>
            </a:r>
            <a:r>
              <a:rPr lang="el-GR" sz="3000" dirty="0" err="1" smtClean="0"/>
              <a:t>τὰ</a:t>
            </a:r>
            <a:r>
              <a:rPr lang="el-GR" sz="3000" dirty="0" smtClean="0"/>
              <a:t> ψηφίσματα </a:t>
            </a:r>
            <a:r>
              <a:rPr lang="el-GR" sz="3000" dirty="0" err="1" smtClean="0"/>
              <a:t>τοῦ</a:t>
            </a:r>
            <a:r>
              <a:rPr lang="el-GR" sz="3000" dirty="0" smtClean="0"/>
              <a:t> δήμου </a:t>
            </a:r>
            <a:r>
              <a:rPr lang="el-GR" sz="3000" dirty="0" err="1" smtClean="0"/>
              <a:t>τοῦ</a:t>
            </a:r>
            <a:r>
              <a:rPr lang="el-GR" sz="3000" dirty="0" smtClean="0"/>
              <a:t> </a:t>
            </a:r>
          </a:p>
          <a:p>
            <a:pPr fontAlgn="b">
              <a:buNone/>
            </a:pPr>
            <a:r>
              <a:rPr lang="el-GR" sz="3000" dirty="0" err="1" smtClean="0"/>
              <a:t>Ἀθηναίων</a:t>
            </a:r>
            <a:r>
              <a:rPr lang="el-GR" sz="3000" dirty="0" smtClean="0"/>
              <a:t> </a:t>
            </a:r>
            <a:r>
              <a:rPr lang="el-GR" sz="3000" dirty="0" err="1" smtClean="0"/>
              <a:t>καὶ</a:t>
            </a:r>
            <a:r>
              <a:rPr lang="el-GR" sz="3000" dirty="0" smtClean="0"/>
              <a:t> </a:t>
            </a:r>
            <a:r>
              <a:rPr lang="el-GR" sz="3000" dirty="0" err="1" smtClean="0"/>
              <a:t>τῆς</a:t>
            </a:r>
            <a:r>
              <a:rPr lang="el-GR" sz="3000" dirty="0" smtClean="0"/>
              <a:t> </a:t>
            </a:r>
            <a:r>
              <a:rPr lang="el-GR" sz="3000" dirty="0" err="1" smtClean="0"/>
              <a:t>βουλῆς</a:t>
            </a:r>
            <a:r>
              <a:rPr lang="el-GR" sz="3000" dirty="0" smtClean="0"/>
              <a:t> </a:t>
            </a:r>
            <a:r>
              <a:rPr lang="el-GR" sz="3000" dirty="0" err="1" smtClean="0"/>
              <a:t>οὔτ</a:t>
            </a:r>
            <a:r>
              <a:rPr lang="el-GR" sz="3000" dirty="0" smtClean="0"/>
              <a:t>’ </a:t>
            </a:r>
            <a:r>
              <a:rPr lang="el-GR" sz="3000" dirty="0" err="1" smtClean="0"/>
              <a:t>αὐτὸς</a:t>
            </a:r>
            <a:r>
              <a:rPr lang="el-GR" sz="3000" dirty="0" smtClean="0"/>
              <a:t> </a:t>
            </a:r>
            <a:r>
              <a:rPr lang="el-GR" sz="3000" dirty="0" err="1" smtClean="0"/>
              <a:t>ἐγὼ</a:t>
            </a:r>
            <a:r>
              <a:rPr lang="el-GR" sz="3000" dirty="0" smtClean="0"/>
              <a:t> </a:t>
            </a:r>
            <a:r>
              <a:rPr lang="el-GR" sz="3000" dirty="0" err="1" smtClean="0"/>
              <a:t>οὔτ</a:t>
            </a:r>
            <a:r>
              <a:rPr lang="el-GR" sz="3000" dirty="0" smtClean="0"/>
              <a:t>’ </a:t>
            </a:r>
            <a:r>
              <a:rPr lang="el-GR" sz="3000" dirty="0" err="1" smtClean="0"/>
              <a:t>ἄλλον</a:t>
            </a:r>
            <a:r>
              <a:rPr lang="el-GR" sz="3000" dirty="0" smtClean="0"/>
              <a:t> </a:t>
            </a:r>
            <a:r>
              <a:rPr lang="el-GR" sz="3000" dirty="0" err="1" smtClean="0"/>
              <a:t>οὐδένα</a:t>
            </a:r>
            <a:r>
              <a:rPr lang="el-GR" sz="3000" i="1" dirty="0" smtClean="0"/>
              <a:t> </a:t>
            </a:r>
            <a:endParaRPr lang="el-GR" sz="3000" dirty="0" smtClean="0"/>
          </a:p>
          <a:p>
            <a:pPr fontAlgn="b">
              <a:buNone/>
            </a:pPr>
            <a:r>
              <a:rPr lang="el-GR" sz="3000" dirty="0" err="1" smtClean="0"/>
              <a:t>ἐάσω</a:t>
            </a:r>
            <a:r>
              <a:rPr lang="el-GR" sz="3000" dirty="0" smtClean="0"/>
              <a:t>. </a:t>
            </a:r>
            <a:r>
              <a:rPr lang="el-GR" sz="3000" dirty="0" err="1" smtClean="0"/>
              <a:t>οὐδ</a:t>
            </a:r>
            <a:r>
              <a:rPr lang="el-GR" sz="3000" dirty="0" smtClean="0"/>
              <a:t>’ </a:t>
            </a:r>
            <a:r>
              <a:rPr lang="el-GR" sz="3000" dirty="0" err="1" smtClean="0"/>
              <a:t>ἀρχὴν</a:t>
            </a:r>
            <a:r>
              <a:rPr lang="el-GR" sz="3000" dirty="0" smtClean="0"/>
              <a:t> καταστήσω </a:t>
            </a:r>
            <a:r>
              <a:rPr lang="el-GR" sz="3000" dirty="0" err="1" smtClean="0"/>
              <a:t>ὥστ</a:t>
            </a:r>
            <a:r>
              <a:rPr lang="el-GR" sz="3000" dirty="0" smtClean="0"/>
              <a:t>’ </a:t>
            </a:r>
            <a:r>
              <a:rPr lang="el-GR" sz="3000" dirty="0" err="1" smtClean="0"/>
              <a:t>ἄρχειν</a:t>
            </a:r>
            <a:r>
              <a:rPr lang="el-GR" sz="3000" dirty="0" smtClean="0"/>
              <a:t> </a:t>
            </a:r>
            <a:r>
              <a:rPr lang="el-GR" sz="3000" dirty="0" err="1" smtClean="0"/>
              <a:t>ὑπεύθυνον</a:t>
            </a:r>
            <a:r>
              <a:rPr lang="el-GR" sz="3000" dirty="0" smtClean="0"/>
              <a:t> </a:t>
            </a:r>
            <a:r>
              <a:rPr lang="el-GR" sz="3000" dirty="0" err="1" smtClean="0"/>
              <a:t>ὄντα</a:t>
            </a:r>
            <a:r>
              <a:rPr lang="el-GR" sz="3000" dirty="0" smtClean="0"/>
              <a:t> </a:t>
            </a:r>
          </a:p>
          <a:p>
            <a:pPr fontAlgn="b">
              <a:buNone/>
            </a:pPr>
            <a:r>
              <a:rPr lang="el-GR" sz="3000" dirty="0" err="1" smtClean="0"/>
              <a:t>ἑτέρας</a:t>
            </a:r>
            <a:r>
              <a:rPr lang="el-GR" sz="3000" dirty="0" smtClean="0"/>
              <a:t> </a:t>
            </a:r>
            <a:r>
              <a:rPr lang="el-GR" sz="3000" dirty="0" err="1" smtClean="0"/>
              <a:t>ἀρχῆς</a:t>
            </a:r>
            <a:r>
              <a:rPr lang="el-GR" sz="3000" dirty="0" smtClean="0"/>
              <a:t>, </a:t>
            </a:r>
            <a:r>
              <a:rPr lang="el-GR" sz="3000" dirty="0" err="1" smtClean="0"/>
              <a:t>καὶ</a:t>
            </a:r>
            <a:r>
              <a:rPr lang="el-GR" sz="3000" dirty="0" smtClean="0"/>
              <a:t> </a:t>
            </a:r>
            <a:r>
              <a:rPr lang="el-GR" sz="3000" dirty="0" err="1" smtClean="0"/>
              <a:t>τῶν</a:t>
            </a:r>
            <a:r>
              <a:rPr lang="el-GR" sz="3000" dirty="0" smtClean="0"/>
              <a:t> </a:t>
            </a:r>
            <a:r>
              <a:rPr lang="el-GR" sz="3000" dirty="0" err="1" smtClean="0"/>
              <a:t>ἐννέα</a:t>
            </a:r>
            <a:r>
              <a:rPr lang="el-GR" sz="3000" dirty="0" smtClean="0"/>
              <a:t> </a:t>
            </a:r>
            <a:r>
              <a:rPr lang="el-GR" sz="3000" dirty="0" err="1" smtClean="0"/>
              <a:t>ἀρχόντων</a:t>
            </a:r>
            <a:r>
              <a:rPr lang="el-GR" sz="3000" dirty="0" smtClean="0"/>
              <a:t> </a:t>
            </a:r>
            <a:r>
              <a:rPr lang="el-GR" sz="3000" dirty="0" err="1" smtClean="0"/>
              <a:t>καὶ</a:t>
            </a:r>
            <a:r>
              <a:rPr lang="el-GR" sz="3000" dirty="0" smtClean="0"/>
              <a:t> </a:t>
            </a:r>
            <a:r>
              <a:rPr lang="el-GR" sz="3000" dirty="0" err="1" smtClean="0"/>
              <a:t>τοῦ</a:t>
            </a:r>
            <a:r>
              <a:rPr lang="el-GR" sz="3000" dirty="0" smtClean="0"/>
              <a:t> </a:t>
            </a:r>
            <a:r>
              <a:rPr lang="el-GR" sz="3000" dirty="0" err="1" smtClean="0"/>
              <a:t>ἱερομνήμονος</a:t>
            </a:r>
            <a:r>
              <a:rPr lang="el-GR" sz="3000" dirty="0" smtClean="0"/>
              <a:t> </a:t>
            </a:r>
            <a:r>
              <a:rPr lang="el-GR" sz="3000" dirty="0" err="1" smtClean="0"/>
              <a:t>καὶ</a:t>
            </a:r>
            <a:endParaRPr lang="el-GR" sz="3000" dirty="0" smtClean="0"/>
          </a:p>
          <a:p>
            <a:pPr fontAlgn="b">
              <a:buNone/>
            </a:pPr>
            <a:r>
              <a:rPr lang="el-GR" sz="3000" dirty="0" err="1" smtClean="0"/>
              <a:t>ὅσοι</a:t>
            </a:r>
            <a:r>
              <a:rPr lang="el-GR" sz="3000" dirty="0" smtClean="0"/>
              <a:t> </a:t>
            </a:r>
            <a:r>
              <a:rPr lang="el-GR" sz="3000" dirty="0" err="1" smtClean="0"/>
              <a:t>μετὰ</a:t>
            </a:r>
            <a:r>
              <a:rPr lang="el-GR" sz="3000" dirty="0" smtClean="0"/>
              <a:t> </a:t>
            </a:r>
            <a:r>
              <a:rPr lang="el-GR" sz="3000" dirty="0" err="1" smtClean="0"/>
              <a:t>τῶν</a:t>
            </a:r>
            <a:r>
              <a:rPr lang="el-GR" sz="3000" dirty="0" smtClean="0"/>
              <a:t> </a:t>
            </a:r>
            <a:r>
              <a:rPr lang="el-GR" sz="3000" dirty="0" err="1" smtClean="0"/>
              <a:t>ἐννέα</a:t>
            </a:r>
            <a:r>
              <a:rPr lang="el-GR" sz="3000" dirty="0" smtClean="0"/>
              <a:t> </a:t>
            </a:r>
            <a:r>
              <a:rPr lang="el-GR" sz="3000" dirty="0" err="1" smtClean="0"/>
              <a:t>ἀρχόντων</a:t>
            </a:r>
            <a:r>
              <a:rPr lang="el-GR" sz="3000" dirty="0" smtClean="0"/>
              <a:t> </a:t>
            </a:r>
            <a:r>
              <a:rPr lang="el-GR" sz="3000" dirty="0" err="1" smtClean="0"/>
              <a:t>κυαμεύονται</a:t>
            </a:r>
            <a:r>
              <a:rPr lang="el-GR" sz="3000" dirty="0" smtClean="0"/>
              <a:t> </a:t>
            </a:r>
            <a:r>
              <a:rPr lang="el-GR" sz="3000" dirty="0" err="1" smtClean="0"/>
              <a:t>ταύτῃ</a:t>
            </a:r>
            <a:r>
              <a:rPr lang="el-GR" sz="3000" dirty="0" smtClean="0"/>
              <a:t> </a:t>
            </a:r>
            <a:r>
              <a:rPr lang="el-GR" sz="3000" dirty="0" err="1" smtClean="0"/>
              <a:t>τῇ</a:t>
            </a:r>
            <a:r>
              <a:rPr lang="el-GR" sz="3000" dirty="0" smtClean="0"/>
              <a:t> </a:t>
            </a:r>
            <a:r>
              <a:rPr lang="el-GR" sz="3000" dirty="0" err="1" smtClean="0"/>
              <a:t>ἡμέρᾳ</a:t>
            </a:r>
            <a:r>
              <a:rPr lang="el-GR" sz="3000" dirty="0" smtClean="0"/>
              <a:t>, </a:t>
            </a:r>
            <a:r>
              <a:rPr lang="el-GR" sz="3000" dirty="0" err="1" smtClean="0"/>
              <a:t>καὶ</a:t>
            </a:r>
            <a:r>
              <a:rPr lang="el-GR" sz="3000" dirty="0" smtClean="0"/>
              <a:t> </a:t>
            </a:r>
          </a:p>
          <a:p>
            <a:pPr fontAlgn="b">
              <a:buNone/>
            </a:pPr>
            <a:r>
              <a:rPr lang="el-GR" sz="3000" dirty="0" err="1" smtClean="0"/>
              <a:t>κήρυκος</a:t>
            </a:r>
            <a:r>
              <a:rPr lang="el-GR" sz="3000" dirty="0" smtClean="0"/>
              <a:t> </a:t>
            </a:r>
            <a:r>
              <a:rPr lang="el-GR" sz="3000" dirty="0" err="1" smtClean="0"/>
              <a:t>καὶ</a:t>
            </a:r>
            <a:r>
              <a:rPr lang="el-GR" sz="3000" dirty="0" smtClean="0"/>
              <a:t> πρεσβείας </a:t>
            </a:r>
            <a:r>
              <a:rPr lang="el-GR" sz="3000" dirty="0" err="1" smtClean="0"/>
              <a:t>καὶ</a:t>
            </a:r>
            <a:r>
              <a:rPr lang="el-GR" sz="3000" dirty="0" smtClean="0"/>
              <a:t> συνέδρων· </a:t>
            </a:r>
            <a:r>
              <a:rPr lang="el-GR" sz="3000" dirty="0" err="1" smtClean="0"/>
              <a:t>οὐδὲ</a:t>
            </a:r>
            <a:r>
              <a:rPr lang="el-GR" sz="3000" dirty="0" smtClean="0"/>
              <a:t> </a:t>
            </a:r>
            <a:r>
              <a:rPr lang="el-GR" sz="3000" dirty="0" err="1" smtClean="0"/>
              <a:t>δὶς</a:t>
            </a:r>
            <a:r>
              <a:rPr lang="el-GR" sz="3000" dirty="0" smtClean="0"/>
              <a:t> </a:t>
            </a:r>
            <a:r>
              <a:rPr lang="el-GR" sz="3000" dirty="0" err="1" smtClean="0"/>
              <a:t>τὴν</a:t>
            </a:r>
            <a:r>
              <a:rPr lang="el-GR" sz="3000" dirty="0" smtClean="0"/>
              <a:t> </a:t>
            </a:r>
            <a:r>
              <a:rPr lang="el-GR" sz="3000" dirty="0" err="1" smtClean="0"/>
              <a:t>αὐτὴν</a:t>
            </a:r>
            <a:r>
              <a:rPr lang="el-GR" sz="3000" dirty="0" smtClean="0"/>
              <a:t> </a:t>
            </a:r>
            <a:r>
              <a:rPr lang="el-GR" sz="3000" dirty="0" err="1" smtClean="0"/>
              <a:t>ἀρχὴν</a:t>
            </a:r>
            <a:r>
              <a:rPr lang="el-GR" sz="3000" dirty="0" smtClean="0"/>
              <a:t> </a:t>
            </a:r>
          </a:p>
          <a:p>
            <a:pPr fontAlgn="b">
              <a:buNone/>
            </a:pPr>
            <a:r>
              <a:rPr lang="el-GR" sz="3000" dirty="0" err="1" smtClean="0"/>
              <a:t>τὸν</a:t>
            </a:r>
            <a:r>
              <a:rPr lang="el-GR" sz="3000" dirty="0" smtClean="0"/>
              <a:t> </a:t>
            </a:r>
            <a:r>
              <a:rPr lang="el-GR" sz="3000" dirty="0" err="1" smtClean="0"/>
              <a:t>αὐτὸν</a:t>
            </a:r>
            <a:r>
              <a:rPr lang="el-GR" sz="3000" dirty="0" smtClean="0"/>
              <a:t> </a:t>
            </a:r>
            <a:r>
              <a:rPr lang="el-GR" sz="3000" dirty="0" err="1" smtClean="0"/>
              <a:t>ἄνδρα</a:t>
            </a:r>
            <a:r>
              <a:rPr lang="el-GR" sz="3000" dirty="0" smtClean="0"/>
              <a:t>, </a:t>
            </a:r>
            <a:r>
              <a:rPr lang="el-GR" sz="3000" dirty="0" err="1" smtClean="0"/>
              <a:t>οὐδὲ</a:t>
            </a:r>
            <a:r>
              <a:rPr lang="el-GR" sz="3000" dirty="0" smtClean="0"/>
              <a:t> δύο </a:t>
            </a:r>
            <a:r>
              <a:rPr lang="el-GR" sz="3000" dirty="0" err="1" smtClean="0"/>
              <a:t>ἀρχὰς</a:t>
            </a:r>
            <a:r>
              <a:rPr lang="el-GR" sz="3000" dirty="0" smtClean="0"/>
              <a:t> </a:t>
            </a:r>
            <a:r>
              <a:rPr lang="el-GR" sz="3000" dirty="0" err="1" smtClean="0"/>
              <a:t>ἄρξαι</a:t>
            </a:r>
            <a:r>
              <a:rPr lang="el-GR" sz="3000" dirty="0" smtClean="0"/>
              <a:t> </a:t>
            </a:r>
            <a:r>
              <a:rPr lang="el-GR" sz="3000" dirty="0" err="1" smtClean="0"/>
              <a:t>τὸν</a:t>
            </a:r>
            <a:r>
              <a:rPr lang="el-GR" sz="3000" dirty="0" smtClean="0"/>
              <a:t> </a:t>
            </a:r>
            <a:r>
              <a:rPr lang="el-GR" sz="3000" dirty="0" err="1" smtClean="0"/>
              <a:t>αὐτὸν</a:t>
            </a:r>
            <a:r>
              <a:rPr lang="el-GR" sz="3000" dirty="0" smtClean="0"/>
              <a:t> </a:t>
            </a:r>
            <a:r>
              <a:rPr lang="el-GR" sz="3000" dirty="0" err="1" smtClean="0"/>
              <a:t>ἐν</a:t>
            </a:r>
            <a:r>
              <a:rPr lang="el-GR" sz="3000" dirty="0" smtClean="0"/>
              <a:t> </a:t>
            </a:r>
            <a:r>
              <a:rPr lang="el-GR" sz="3000" dirty="0" err="1" smtClean="0"/>
              <a:t>τῷ</a:t>
            </a:r>
            <a:r>
              <a:rPr lang="el-GR" sz="3000" dirty="0" smtClean="0"/>
              <a:t> </a:t>
            </a:r>
            <a:r>
              <a:rPr lang="el-GR" sz="3000" dirty="0" err="1" smtClean="0"/>
              <a:t>αὐτῷ</a:t>
            </a:r>
            <a:r>
              <a:rPr lang="el-GR" sz="3000" dirty="0" smtClean="0"/>
              <a:t> </a:t>
            </a:r>
            <a:r>
              <a:rPr lang="el-GR" sz="3000" i="1" dirty="0" smtClean="0"/>
              <a:t> </a:t>
            </a:r>
            <a:endParaRPr lang="el-GR" sz="3000" dirty="0" smtClean="0"/>
          </a:p>
          <a:p>
            <a:pPr fontAlgn="b">
              <a:buNone/>
            </a:pPr>
            <a:r>
              <a:rPr lang="el-GR" sz="3000" dirty="0" err="1" smtClean="0"/>
              <a:t>τὸν</a:t>
            </a:r>
            <a:r>
              <a:rPr lang="el-GR" sz="3000" dirty="0" smtClean="0"/>
              <a:t> </a:t>
            </a:r>
            <a:r>
              <a:rPr lang="el-GR" sz="3000" dirty="0" err="1" smtClean="0"/>
              <a:t>αὐτὸν</a:t>
            </a:r>
            <a:r>
              <a:rPr lang="el-GR" sz="3000" dirty="0" smtClean="0"/>
              <a:t> </a:t>
            </a:r>
            <a:r>
              <a:rPr lang="el-GR" sz="3000" dirty="0" err="1" smtClean="0"/>
              <a:t>ἄνδρα</a:t>
            </a:r>
            <a:r>
              <a:rPr lang="el-GR" sz="3000" dirty="0" smtClean="0"/>
              <a:t>, </a:t>
            </a:r>
            <a:r>
              <a:rPr lang="el-GR" sz="3000" dirty="0" err="1" smtClean="0"/>
              <a:t>οὐδὲ</a:t>
            </a:r>
            <a:r>
              <a:rPr lang="el-GR" sz="3000" dirty="0" smtClean="0"/>
              <a:t> δύο </a:t>
            </a:r>
            <a:r>
              <a:rPr lang="el-GR" sz="3000" dirty="0" err="1" smtClean="0"/>
              <a:t>ἀρχὰς</a:t>
            </a:r>
            <a:r>
              <a:rPr lang="el-GR" sz="3000" dirty="0" smtClean="0"/>
              <a:t> </a:t>
            </a:r>
            <a:r>
              <a:rPr lang="el-GR" sz="3000" dirty="0" err="1" smtClean="0"/>
              <a:t>ἄρξαι</a:t>
            </a:r>
            <a:r>
              <a:rPr lang="el-GR" sz="3000" dirty="0" smtClean="0"/>
              <a:t> </a:t>
            </a:r>
            <a:r>
              <a:rPr lang="el-GR" sz="3000" dirty="0" err="1" smtClean="0"/>
              <a:t>τὸν</a:t>
            </a:r>
            <a:r>
              <a:rPr lang="el-GR" sz="3000" dirty="0" smtClean="0"/>
              <a:t> </a:t>
            </a:r>
            <a:r>
              <a:rPr lang="el-GR" sz="3000" dirty="0" err="1" smtClean="0"/>
              <a:t>αὐτὸν</a:t>
            </a:r>
            <a:r>
              <a:rPr lang="el-GR" sz="3000" dirty="0" smtClean="0"/>
              <a:t> </a:t>
            </a:r>
            <a:r>
              <a:rPr lang="el-GR" sz="3000" dirty="0" err="1" smtClean="0"/>
              <a:t>ἐν</a:t>
            </a:r>
            <a:r>
              <a:rPr lang="el-GR" sz="3000" dirty="0" smtClean="0"/>
              <a:t> </a:t>
            </a:r>
            <a:r>
              <a:rPr lang="el-GR" sz="3000" dirty="0" err="1" smtClean="0"/>
              <a:t>τῷ</a:t>
            </a:r>
            <a:r>
              <a:rPr lang="el-GR" sz="3000" dirty="0" smtClean="0"/>
              <a:t> </a:t>
            </a:r>
            <a:r>
              <a:rPr lang="el-GR" sz="3000" dirty="0" err="1" smtClean="0"/>
              <a:t>αὐτῷ</a:t>
            </a:r>
            <a:r>
              <a:rPr lang="el-GR" sz="3000" dirty="0" smtClean="0"/>
              <a:t> </a:t>
            </a:r>
            <a:r>
              <a:rPr lang="el-GR" sz="3000" i="1" dirty="0" smtClean="0"/>
              <a:t> </a:t>
            </a:r>
            <a:endParaRPr lang="el-GR" sz="3000" dirty="0" smtClean="0"/>
          </a:p>
          <a:p>
            <a:pPr fontAlgn="b">
              <a:buNone/>
            </a:pPr>
            <a:r>
              <a:rPr lang="el-GR" sz="3000" dirty="0" err="1" smtClean="0"/>
              <a:t>ἐνιαυτῷ</a:t>
            </a:r>
            <a:r>
              <a:rPr lang="el-GR" sz="3000" dirty="0" smtClean="0"/>
              <a:t>. </a:t>
            </a:r>
            <a:r>
              <a:rPr lang="el-GR" sz="3000" dirty="0" err="1" smtClean="0"/>
              <a:t>οὐδὲ</a:t>
            </a:r>
            <a:r>
              <a:rPr lang="el-GR" sz="3000" dirty="0" smtClean="0"/>
              <a:t> </a:t>
            </a:r>
            <a:r>
              <a:rPr lang="el-GR" sz="3000" dirty="0" err="1" smtClean="0"/>
              <a:t>δῶρα</a:t>
            </a:r>
            <a:r>
              <a:rPr lang="el-GR" sz="3000" dirty="0" smtClean="0"/>
              <a:t> </a:t>
            </a:r>
            <a:r>
              <a:rPr lang="el-GR" sz="3000" dirty="0" err="1" smtClean="0"/>
              <a:t>δέξομαι</a:t>
            </a:r>
            <a:r>
              <a:rPr lang="el-GR" sz="3000" dirty="0" smtClean="0"/>
              <a:t> </a:t>
            </a:r>
            <a:r>
              <a:rPr lang="el-GR" sz="3000" dirty="0" err="1" smtClean="0"/>
              <a:t>τῆς</a:t>
            </a:r>
            <a:r>
              <a:rPr lang="el-GR" sz="3000" dirty="0" smtClean="0"/>
              <a:t> </a:t>
            </a:r>
            <a:r>
              <a:rPr lang="el-GR" sz="3000" dirty="0" err="1" smtClean="0"/>
              <a:t>ἡλιάσεως</a:t>
            </a:r>
            <a:r>
              <a:rPr lang="el-GR" sz="3000" dirty="0" smtClean="0"/>
              <a:t> </a:t>
            </a:r>
            <a:r>
              <a:rPr lang="el-GR" sz="3000" dirty="0" err="1" smtClean="0"/>
              <a:t>ἕνεκα</a:t>
            </a:r>
            <a:r>
              <a:rPr lang="el-GR" sz="3000" dirty="0" smtClean="0"/>
              <a:t> </a:t>
            </a:r>
            <a:r>
              <a:rPr lang="el-GR" sz="3000" dirty="0" err="1" smtClean="0"/>
              <a:t>οὔτ</a:t>
            </a:r>
            <a:r>
              <a:rPr lang="el-GR" sz="3000" dirty="0" smtClean="0"/>
              <a:t>’ </a:t>
            </a:r>
            <a:r>
              <a:rPr lang="el-GR" sz="3000" dirty="0" err="1" smtClean="0"/>
              <a:t>αὐτὸς</a:t>
            </a:r>
            <a:r>
              <a:rPr lang="el-GR" sz="3000" dirty="0" smtClean="0"/>
              <a:t> </a:t>
            </a:r>
            <a:r>
              <a:rPr lang="el-GR" sz="3000" dirty="0" err="1" smtClean="0"/>
              <a:t>ἐγὼ</a:t>
            </a:r>
            <a:endParaRPr lang="el-GR" sz="3000" dirty="0" smtClean="0"/>
          </a:p>
          <a:p>
            <a:pPr fontAlgn="b">
              <a:buNone/>
            </a:pPr>
            <a:r>
              <a:rPr lang="el-GR" sz="3000" dirty="0" err="1" smtClean="0"/>
              <a:t>οὔτ</a:t>
            </a:r>
            <a:r>
              <a:rPr lang="el-GR" sz="3000" dirty="0" smtClean="0"/>
              <a:t>’ </a:t>
            </a:r>
            <a:r>
              <a:rPr lang="el-GR" sz="3000" dirty="0" err="1" smtClean="0"/>
              <a:t>ἄλλος</a:t>
            </a:r>
            <a:r>
              <a:rPr lang="el-GR" sz="3000" dirty="0" smtClean="0"/>
              <a:t> </a:t>
            </a:r>
            <a:r>
              <a:rPr lang="el-GR" sz="3000" dirty="0" err="1" smtClean="0"/>
              <a:t>ἐμοὶ</a:t>
            </a:r>
            <a:r>
              <a:rPr lang="el-GR" sz="3000" dirty="0" smtClean="0"/>
              <a:t> </a:t>
            </a:r>
            <a:r>
              <a:rPr lang="el-GR" sz="3000" dirty="0" err="1" smtClean="0"/>
              <a:t>οὔτ</a:t>
            </a:r>
            <a:r>
              <a:rPr lang="el-GR" sz="3000" dirty="0" smtClean="0"/>
              <a:t>’ </a:t>
            </a:r>
            <a:r>
              <a:rPr lang="el-GR" sz="3000" dirty="0" err="1" smtClean="0"/>
              <a:t>ἄλλη</a:t>
            </a:r>
            <a:r>
              <a:rPr lang="el-GR" sz="3000" dirty="0" smtClean="0"/>
              <a:t> </a:t>
            </a:r>
            <a:r>
              <a:rPr lang="el-GR" sz="3000" dirty="0" err="1" smtClean="0"/>
              <a:t>εἰδότος</a:t>
            </a:r>
            <a:r>
              <a:rPr lang="el-GR" sz="3000" dirty="0" smtClean="0"/>
              <a:t> </a:t>
            </a:r>
            <a:r>
              <a:rPr lang="el-GR" sz="3000" dirty="0" err="1" smtClean="0"/>
              <a:t>ἐμοῦ</a:t>
            </a:r>
            <a:r>
              <a:rPr lang="el-GR" sz="3000" dirty="0" smtClean="0"/>
              <a:t>, </a:t>
            </a:r>
            <a:r>
              <a:rPr lang="el-GR" sz="3000" dirty="0" err="1" smtClean="0"/>
              <a:t>οὔτε</a:t>
            </a:r>
            <a:r>
              <a:rPr lang="el-GR" sz="3000" dirty="0" smtClean="0"/>
              <a:t> </a:t>
            </a:r>
            <a:r>
              <a:rPr lang="el-GR" sz="3000" dirty="0" err="1" smtClean="0"/>
              <a:t>τέχνῃ</a:t>
            </a:r>
            <a:r>
              <a:rPr lang="el-GR" sz="3000" dirty="0" smtClean="0"/>
              <a:t> </a:t>
            </a:r>
            <a:r>
              <a:rPr lang="el-GR" sz="3000" dirty="0" err="1" smtClean="0"/>
              <a:t>οὔτε</a:t>
            </a:r>
            <a:r>
              <a:rPr lang="el-GR" sz="3000" dirty="0" smtClean="0"/>
              <a:t> </a:t>
            </a:r>
            <a:r>
              <a:rPr lang="el-GR" sz="3000" dirty="0" err="1" smtClean="0"/>
              <a:t>μηχανῇ</a:t>
            </a:r>
            <a:endParaRPr lang="el-GR" sz="3000" dirty="0" smtClean="0"/>
          </a:p>
          <a:p>
            <a:pPr fontAlgn="b">
              <a:buNone/>
            </a:pPr>
            <a:r>
              <a:rPr lang="el-GR" sz="3000" dirty="0" err="1" smtClean="0"/>
              <a:t>οὐδεμιᾷ</a:t>
            </a:r>
            <a:r>
              <a:rPr lang="el-GR" sz="3000" dirty="0" smtClean="0"/>
              <a:t>. </a:t>
            </a:r>
            <a:r>
              <a:rPr lang="el-GR" sz="3000" dirty="0" err="1" smtClean="0"/>
              <a:t>καὶ</a:t>
            </a:r>
            <a:r>
              <a:rPr lang="el-GR" sz="3000" dirty="0" smtClean="0"/>
              <a:t> </a:t>
            </a:r>
            <a:r>
              <a:rPr lang="el-GR" sz="3000" dirty="0" err="1" smtClean="0"/>
              <a:t>γέγονα</a:t>
            </a:r>
            <a:r>
              <a:rPr lang="el-GR" sz="3000" dirty="0" smtClean="0"/>
              <a:t> </a:t>
            </a:r>
            <a:r>
              <a:rPr lang="el-GR" sz="3000" dirty="0" err="1" smtClean="0"/>
              <a:t>οὐκ</a:t>
            </a:r>
            <a:r>
              <a:rPr lang="el-GR" sz="3000" dirty="0" smtClean="0"/>
              <a:t> </a:t>
            </a:r>
            <a:r>
              <a:rPr lang="el-GR" sz="3000" dirty="0" err="1" smtClean="0"/>
              <a:t>ἔλαττον</a:t>
            </a:r>
            <a:r>
              <a:rPr lang="el-GR" sz="3000" dirty="0" smtClean="0"/>
              <a:t> ἢ τριάκοντα </a:t>
            </a:r>
            <a:r>
              <a:rPr lang="el-GR" sz="3000" dirty="0" err="1" smtClean="0"/>
              <a:t>ἔτη</a:t>
            </a:r>
            <a:r>
              <a:rPr lang="el-GR" sz="3000" dirty="0" smtClean="0"/>
              <a:t>. </a:t>
            </a:r>
            <a:r>
              <a:rPr lang="el-GR" sz="3000" dirty="0" err="1" smtClean="0"/>
              <a:t>καὶ</a:t>
            </a:r>
            <a:r>
              <a:rPr lang="el-GR" sz="3000" dirty="0" smtClean="0"/>
              <a:t> </a:t>
            </a:r>
            <a:r>
              <a:rPr lang="el-GR" sz="3000" dirty="0" err="1" smtClean="0"/>
              <a:t>ἀκροά</a:t>
            </a:r>
            <a:r>
              <a:rPr lang="el-GR" sz="3000" dirty="0" smtClean="0"/>
              <a:t>- </a:t>
            </a:r>
          </a:p>
          <a:p>
            <a:pPr fontAlgn="b">
              <a:buNone/>
            </a:pPr>
            <a:r>
              <a:rPr lang="el-GR" sz="3000" dirty="0" err="1" smtClean="0"/>
              <a:t>σομαι</a:t>
            </a:r>
            <a:r>
              <a:rPr lang="el-GR" sz="3000" dirty="0" smtClean="0"/>
              <a:t> </a:t>
            </a:r>
            <a:r>
              <a:rPr lang="el-GR" sz="3000" dirty="0" err="1" smtClean="0"/>
              <a:t>τοῦ</a:t>
            </a:r>
            <a:r>
              <a:rPr lang="el-GR" sz="3000" dirty="0" smtClean="0"/>
              <a:t> τε κατηγόρου </a:t>
            </a:r>
            <a:r>
              <a:rPr lang="el-GR" sz="3000" dirty="0" err="1" smtClean="0"/>
              <a:t>καὶ</a:t>
            </a:r>
            <a:r>
              <a:rPr lang="el-GR" sz="3000" dirty="0" smtClean="0"/>
              <a:t> </a:t>
            </a:r>
            <a:r>
              <a:rPr lang="el-GR" sz="3000" dirty="0" err="1" smtClean="0"/>
              <a:t>τοῦ</a:t>
            </a:r>
            <a:r>
              <a:rPr lang="el-GR" sz="3000" dirty="0" smtClean="0"/>
              <a:t> </a:t>
            </a:r>
            <a:r>
              <a:rPr lang="el-GR" sz="3000" dirty="0" err="1" smtClean="0"/>
              <a:t>ἀπολογουμένου</a:t>
            </a:r>
            <a:r>
              <a:rPr lang="el-GR" sz="3000" dirty="0" smtClean="0"/>
              <a:t> </a:t>
            </a:r>
            <a:r>
              <a:rPr lang="el-GR" sz="3000" dirty="0" err="1" smtClean="0"/>
              <a:t>ὁμοίως</a:t>
            </a:r>
            <a:r>
              <a:rPr lang="el-GR" sz="3000" dirty="0" smtClean="0"/>
              <a:t> </a:t>
            </a:r>
            <a:r>
              <a:rPr lang="el-GR" sz="3000" dirty="0" err="1" smtClean="0"/>
              <a:t>ἀμφοῖν</a:t>
            </a:r>
            <a:r>
              <a:rPr lang="el-GR" sz="3000" dirty="0" smtClean="0"/>
              <a:t>, </a:t>
            </a:r>
          </a:p>
          <a:p>
            <a:pPr fontAlgn="b">
              <a:buNone/>
            </a:pPr>
            <a:r>
              <a:rPr lang="el-GR" sz="3000" dirty="0" err="1" smtClean="0"/>
              <a:t>καὶ</a:t>
            </a:r>
            <a:r>
              <a:rPr lang="el-GR" sz="3000" dirty="0" smtClean="0"/>
              <a:t> </a:t>
            </a:r>
            <a:r>
              <a:rPr lang="el-GR" sz="3000" dirty="0" err="1" smtClean="0"/>
              <a:t>διαψηφιοῦμαι</a:t>
            </a:r>
            <a:r>
              <a:rPr lang="el-GR" sz="3000" dirty="0" smtClean="0"/>
              <a:t> </a:t>
            </a:r>
            <a:r>
              <a:rPr lang="el-GR" sz="3000" dirty="0" err="1" smtClean="0"/>
              <a:t>περὶ</a:t>
            </a:r>
            <a:r>
              <a:rPr lang="el-GR" sz="3000" dirty="0" smtClean="0"/>
              <a:t> </a:t>
            </a:r>
            <a:r>
              <a:rPr lang="el-GR" sz="3000" dirty="0" err="1" smtClean="0"/>
              <a:t>αὐτοῦ</a:t>
            </a:r>
            <a:r>
              <a:rPr lang="el-GR" sz="3000" dirty="0" smtClean="0"/>
              <a:t> </a:t>
            </a:r>
            <a:r>
              <a:rPr lang="el-GR" sz="3000" dirty="0" err="1" smtClean="0"/>
              <a:t>οὗ</a:t>
            </a:r>
            <a:r>
              <a:rPr lang="el-GR" sz="3000" dirty="0" smtClean="0"/>
              <a:t> </a:t>
            </a:r>
            <a:r>
              <a:rPr lang="el-GR" sz="3000" dirty="0" err="1" smtClean="0"/>
              <a:t>ἂν</a:t>
            </a:r>
            <a:r>
              <a:rPr lang="el-GR" sz="3000" dirty="0" smtClean="0"/>
              <a:t> ἡ </a:t>
            </a:r>
            <a:r>
              <a:rPr lang="el-GR" sz="3000" dirty="0" err="1" smtClean="0"/>
              <a:t>δίωξις</a:t>
            </a:r>
            <a:r>
              <a:rPr lang="el-GR" sz="3000" dirty="0" smtClean="0"/>
              <a:t> ᾖ. </a:t>
            </a:r>
            <a:r>
              <a:rPr lang="el-GR" sz="3000" dirty="0" err="1" smtClean="0"/>
              <a:t>ἐπομνύναι</a:t>
            </a:r>
            <a:r>
              <a:rPr lang="el-GR" sz="3000" dirty="0" smtClean="0"/>
              <a:t> Δία,</a:t>
            </a:r>
          </a:p>
          <a:p>
            <a:pPr fontAlgn="b">
              <a:buNone/>
            </a:pPr>
            <a:r>
              <a:rPr lang="el-GR" sz="3000" dirty="0" err="1" smtClean="0"/>
              <a:t>Ποσειδῶ</a:t>
            </a:r>
            <a:r>
              <a:rPr lang="el-GR" sz="3000" dirty="0" smtClean="0"/>
              <a:t>, Δήμητρα, </a:t>
            </a:r>
            <a:r>
              <a:rPr lang="el-GR" sz="3000" dirty="0" err="1" smtClean="0"/>
              <a:t>καὶ</a:t>
            </a:r>
            <a:r>
              <a:rPr lang="el-GR" sz="3000" dirty="0" smtClean="0"/>
              <a:t> </a:t>
            </a:r>
            <a:r>
              <a:rPr lang="el-GR" sz="3000" dirty="0" err="1" smtClean="0"/>
              <a:t>ἐπαρᾶσθαι</a:t>
            </a:r>
            <a:r>
              <a:rPr lang="el-GR" sz="3000" dirty="0" smtClean="0"/>
              <a:t> </a:t>
            </a:r>
            <a:r>
              <a:rPr lang="el-GR" sz="3000" dirty="0" err="1" smtClean="0"/>
              <a:t>ἐξώλειαν</a:t>
            </a:r>
            <a:r>
              <a:rPr lang="el-GR" sz="3000" dirty="0" smtClean="0"/>
              <a:t> </a:t>
            </a:r>
            <a:r>
              <a:rPr lang="el-GR" sz="3000" dirty="0" err="1" smtClean="0"/>
              <a:t>ἑαυτῷ</a:t>
            </a:r>
            <a:r>
              <a:rPr lang="el-GR" sz="3000" dirty="0" smtClean="0"/>
              <a:t> </a:t>
            </a:r>
            <a:r>
              <a:rPr lang="el-GR" sz="3000" dirty="0" err="1" smtClean="0"/>
              <a:t>καὶ</a:t>
            </a:r>
            <a:r>
              <a:rPr lang="el-GR" sz="3000" dirty="0" smtClean="0"/>
              <a:t> </a:t>
            </a:r>
            <a:r>
              <a:rPr lang="el-GR" sz="3000" dirty="0" err="1" smtClean="0"/>
              <a:t>οἰκίᾳ</a:t>
            </a:r>
            <a:r>
              <a:rPr lang="el-GR" sz="3000" dirty="0" smtClean="0"/>
              <a:t> </a:t>
            </a:r>
            <a:r>
              <a:rPr lang="el-GR" sz="3000" dirty="0" err="1" smtClean="0"/>
              <a:t>τῇ</a:t>
            </a:r>
            <a:r>
              <a:rPr lang="el-GR" sz="3000" dirty="0" smtClean="0"/>
              <a:t> </a:t>
            </a:r>
          </a:p>
          <a:p>
            <a:pPr fontAlgn="b">
              <a:buNone/>
            </a:pPr>
            <a:r>
              <a:rPr lang="el-GR" sz="3000" dirty="0" err="1" smtClean="0"/>
              <a:t>ἑαυτοῦ</a:t>
            </a:r>
            <a:r>
              <a:rPr lang="el-GR" sz="3000" dirty="0" smtClean="0"/>
              <a:t>, </a:t>
            </a:r>
            <a:r>
              <a:rPr lang="el-GR" sz="3000" dirty="0" err="1" smtClean="0"/>
              <a:t>εἴ</a:t>
            </a:r>
            <a:r>
              <a:rPr lang="el-GR" sz="3000" dirty="0" smtClean="0"/>
              <a:t> τι τούτων </a:t>
            </a:r>
            <a:r>
              <a:rPr lang="el-GR" sz="3000" dirty="0" err="1" smtClean="0"/>
              <a:t>παραβαίνοι</a:t>
            </a:r>
            <a:r>
              <a:rPr lang="el-GR" sz="3000" dirty="0" smtClean="0"/>
              <a:t>, </a:t>
            </a:r>
            <a:r>
              <a:rPr lang="el-GR" sz="3000" dirty="0" err="1" smtClean="0"/>
              <a:t>εὐορκοῦντι</a:t>
            </a:r>
            <a:r>
              <a:rPr lang="el-GR" sz="3000" dirty="0" smtClean="0"/>
              <a:t> </a:t>
            </a:r>
            <a:r>
              <a:rPr lang="el-GR" sz="3000" dirty="0" err="1" smtClean="0"/>
              <a:t>δὲ</a:t>
            </a:r>
            <a:r>
              <a:rPr lang="el-GR" sz="3000" dirty="0" smtClean="0"/>
              <a:t> </a:t>
            </a:r>
            <a:r>
              <a:rPr lang="el-GR" sz="3000" dirty="0" err="1" smtClean="0"/>
              <a:t>πολλὰ</a:t>
            </a:r>
            <a:r>
              <a:rPr lang="el-GR" sz="3000" dirty="0" smtClean="0"/>
              <a:t> </a:t>
            </a:r>
            <a:r>
              <a:rPr lang="el-GR" sz="3000" dirty="0" err="1" smtClean="0"/>
              <a:t>κἀγαθὰ</a:t>
            </a:r>
            <a:r>
              <a:rPr lang="el-GR" sz="3000" dirty="0" smtClean="0"/>
              <a:t> </a:t>
            </a:r>
            <a:r>
              <a:rPr lang="el-GR" sz="3000" i="1" dirty="0" smtClean="0"/>
              <a:t> </a:t>
            </a:r>
            <a:endParaRPr lang="el-GR" sz="3000" dirty="0" smtClean="0"/>
          </a:p>
          <a:p>
            <a:pPr fontAlgn="b">
              <a:buNone/>
            </a:pPr>
            <a:r>
              <a:rPr lang="el-GR" sz="3000" dirty="0" err="1" smtClean="0"/>
              <a:t>εἶναι</a:t>
            </a:r>
            <a:r>
              <a:rPr lang="el-GR" sz="3000" dirty="0" smtClean="0"/>
              <a:t>. </a:t>
            </a:r>
          </a:p>
          <a:p>
            <a:pPr>
              <a:buNone/>
            </a:pPr>
            <a:r>
              <a:rPr lang="el-GR" dirty="0" smtClean="0"/>
              <a:t> </a:t>
            </a:r>
          </a:p>
          <a:p>
            <a:endParaRPr lang="el-GR" dirty="0"/>
          </a:p>
        </p:txBody>
      </p:sp>
      <p:sp>
        <p:nvSpPr>
          <p:cNvPr id="6" name="Content Placeholder 5"/>
          <p:cNvSpPr>
            <a:spLocks noGrp="1"/>
          </p:cNvSpPr>
          <p:nvPr>
            <p:ph sz="half" idx="2"/>
          </p:nvPr>
        </p:nvSpPr>
        <p:spPr>
          <a:xfrm>
            <a:off x="4648200" y="1196752"/>
            <a:ext cx="4038600" cy="5328592"/>
          </a:xfrm>
        </p:spPr>
        <p:txBody>
          <a:bodyPr>
            <a:normAutofit fontScale="40000" lnSpcReduction="20000"/>
          </a:bodyPr>
          <a:lstStyle/>
          <a:p>
            <a:pPr>
              <a:buNone/>
            </a:pPr>
            <a:r>
              <a:rPr lang="en-US" dirty="0" smtClean="0"/>
              <a:t> 	</a:t>
            </a:r>
            <a:r>
              <a:rPr lang="el-GR" sz="3000" b="1" dirty="0" smtClean="0"/>
              <a:t>Ο όρκος των Ηλιαστών</a:t>
            </a:r>
          </a:p>
          <a:p>
            <a:pPr>
              <a:buNone/>
            </a:pPr>
            <a:r>
              <a:rPr lang="en-US" sz="3000" dirty="0" smtClean="0"/>
              <a:t>         </a:t>
            </a:r>
            <a:r>
              <a:rPr lang="el-GR" sz="3000" dirty="0" smtClean="0"/>
              <a:t>Θα αποφασίσω σύμφωνα με τους νόμους και τα ψηφίσματα του Δήμου των Αθηναίων και της Βουλής των πεντακοσίων. Δεν θα ψηφίσω υπέρ τυραννίδας, ούτε ολιγαρχίας. Εάν δε κάποιος καταλύσει τη δημοκρατία, ή αγορεύει ή κάνει αντίθετη πρόταση,  δεν θα τον στηρίξω. Δεν θα επιτρέψω την ακύρωση των ιδιωτικών χρεών, ούτε αναδασμό της γης των Αθηναίων και των οικιών. Δεν θα αποκαταστήσω τους </a:t>
            </a:r>
            <a:r>
              <a:rPr lang="el-GR" sz="3000" dirty="0" err="1" smtClean="0"/>
              <a:t>εξορίστους</a:t>
            </a:r>
            <a:r>
              <a:rPr lang="el-GR" sz="3000" dirty="0" smtClean="0"/>
              <a:t>, ούτε όσους έχουν καταδικαστεί σε θάνατο.  Δεν θα εξορίσω τους εδώ διαμένοντας αντίθετα με τους κειμένους νόμους και τα ψηφίσματα του Δήμου των Αθηναίων και της Βουλής, ούτε εγώ ο ίδιος, ούτε θα επιτρέψω να το κάνει άλλος. Δεν θα αναθέσω εξουσία σε κανέναν ο οποίος δεν έχει ελεγχθεί για τη διαχείριση άλλης αρχής, εκ των εννέα αρχόντων και του </a:t>
            </a:r>
            <a:r>
              <a:rPr lang="el-GR" sz="3000" dirty="0" err="1" smtClean="0"/>
              <a:t>ιερομνήμονος</a:t>
            </a:r>
            <a:r>
              <a:rPr lang="el-GR" sz="3000" dirty="0" smtClean="0"/>
              <a:t> και όσων εκλέγονται την ίδια ημέρα με τους εννέα άρχοντες, και τους κήρυκες, και τους πρέσβεις και τους συνέδρους. Δεν θα αναθέσω δύο φορές την ίδια αρχή στον ίδιο άνδρα, ούτε θα επιτρέψω ο ίδιος άνδρας να ασκήσει δύο αρχές τον ίδιο χρόνο. Δεν θα δεχθώ δώρα λόγω της δικαστικής μου ιδιότητας ούτε εγώ ο ίδιος, ούτε άλλος ή άλλη για λογαριασμό μου εν γνώσει μου, με κανένα τέχνασμα ή πανουργία. Δεν είμαι κάτω των τριάντα ετών. Θα ακροασθώ εξ ίσου αμφότερους τον κατήγορο και τον απολογούμενο και θα αποφασίζω σύμφωνα με το περιεχόμενο της κατηγορίας. (Ο δικαστής) να ορκισθεί στο Δία, τον Ποσειδώνα, τη Δήμητρα, και να </a:t>
            </a:r>
            <a:r>
              <a:rPr lang="el-GR" sz="3000" dirty="0" err="1" smtClean="0"/>
              <a:t>καταρασθεί</a:t>
            </a:r>
            <a:r>
              <a:rPr lang="el-GR" sz="3000" dirty="0" smtClean="0"/>
              <a:t> να πέσουν συμφορές στον ίδιο και τον οίκο του, εάν παραβεί κάτι από τα ανωτέρω, εάν δε τηρήσει τον όρκο του, να τύχει πολλών αγαθών.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r>
              <a:rPr lang="el-GR" dirty="0" smtClean="0"/>
              <a:t>Εχίνος: η αρχαία «δικογραφία»</a:t>
            </a:r>
            <a:endParaRPr lang="el-GR" dirty="0"/>
          </a:p>
        </p:txBody>
      </p:sp>
      <p:pic>
        <p:nvPicPr>
          <p:cNvPr id="43010" name="Picture 2" descr="image"/>
          <p:cNvPicPr>
            <a:picLocks noChangeAspect="1" noChangeArrowheads="1"/>
          </p:cNvPicPr>
          <p:nvPr/>
        </p:nvPicPr>
        <p:blipFill>
          <a:blip r:embed="rId2" cstate="print"/>
          <a:srcRect/>
          <a:stretch>
            <a:fillRect/>
          </a:stretch>
        </p:blipFill>
        <p:spPr bwMode="auto">
          <a:xfrm>
            <a:off x="1259632" y="1916832"/>
            <a:ext cx="6673452" cy="43924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l-GR" i="1" dirty="0" err="1" smtClean="0"/>
              <a:t>Δικασταὶ</a:t>
            </a:r>
            <a:r>
              <a:rPr lang="el-GR" i="1" dirty="0" smtClean="0"/>
              <a:t> </a:t>
            </a:r>
            <a:r>
              <a:rPr lang="el-GR" i="1" dirty="0" err="1" smtClean="0"/>
              <a:t>κατὰ</a:t>
            </a:r>
            <a:r>
              <a:rPr lang="el-GR" i="1" dirty="0" smtClean="0"/>
              <a:t> δήμους</a:t>
            </a:r>
            <a:endParaRPr lang="el-GR" i="1" dirty="0"/>
          </a:p>
        </p:txBody>
      </p:sp>
      <p:sp>
        <p:nvSpPr>
          <p:cNvPr id="3" name="Content Placeholder 2"/>
          <p:cNvSpPr>
            <a:spLocks noGrp="1"/>
          </p:cNvSpPr>
          <p:nvPr>
            <p:ph idx="1"/>
          </p:nvPr>
        </p:nvSpPr>
        <p:spPr>
          <a:xfrm>
            <a:off x="3419872" y="2420888"/>
            <a:ext cx="5256584" cy="4032448"/>
          </a:xfrm>
        </p:spPr>
        <p:txBody>
          <a:bodyPr/>
          <a:lstStyle/>
          <a:p>
            <a:r>
              <a:rPr lang="el-GR" dirty="0" smtClean="0"/>
              <a:t>Μονομελή δικαστήρια</a:t>
            </a:r>
          </a:p>
          <a:p>
            <a:r>
              <a:rPr lang="el-GR" dirty="0" smtClean="0"/>
              <a:t>Από τα μέσα του 5</a:t>
            </a:r>
            <a:r>
              <a:rPr lang="el-GR" baseline="30000" dirty="0" smtClean="0"/>
              <a:t>ου</a:t>
            </a:r>
            <a:r>
              <a:rPr lang="el-GR" dirty="0" smtClean="0"/>
              <a:t> αιώνα </a:t>
            </a:r>
            <a:r>
              <a:rPr lang="el-GR" dirty="0" err="1" smtClean="0"/>
              <a:t>π.Χ.</a:t>
            </a:r>
            <a:endParaRPr lang="el-GR" dirty="0" smtClean="0"/>
          </a:p>
          <a:p>
            <a:r>
              <a:rPr lang="el-GR" dirty="0" smtClean="0"/>
              <a:t>Λόγος: μάλλον προσπάθεια αποκέντρωσης της δικαιοσύνης. </a:t>
            </a:r>
          </a:p>
          <a:p>
            <a:pPr>
              <a:buNone/>
            </a:pPr>
            <a:endParaRPr lang="el-GR" dirty="0"/>
          </a:p>
        </p:txBody>
      </p:sp>
      <p:pic>
        <p:nvPicPr>
          <p:cNvPr id="6146" name="Picture 2" descr="http://www.mythencyclopedia.com/images/mlw_0001_0001_0_img0024.jpg"/>
          <p:cNvPicPr>
            <a:picLocks noChangeAspect="1" noChangeArrowheads="1"/>
          </p:cNvPicPr>
          <p:nvPr/>
        </p:nvPicPr>
        <p:blipFill>
          <a:blip r:embed="rId2" cstate="print"/>
          <a:srcRect/>
          <a:stretch>
            <a:fillRect/>
          </a:stretch>
        </p:blipFill>
        <p:spPr bwMode="auto">
          <a:xfrm>
            <a:off x="251520" y="1988840"/>
            <a:ext cx="2971800" cy="36004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l-GR" dirty="0" smtClean="0"/>
              <a:t>Αρμοδιότητες Ηλιαίας</a:t>
            </a:r>
            <a:endParaRPr lang="el-GR" dirty="0"/>
          </a:p>
        </p:txBody>
      </p:sp>
      <p:sp>
        <p:nvSpPr>
          <p:cNvPr id="3" name="Content Placeholder 2"/>
          <p:cNvSpPr>
            <a:spLocks noGrp="1"/>
          </p:cNvSpPr>
          <p:nvPr>
            <p:ph idx="1"/>
          </p:nvPr>
        </p:nvSpPr>
        <p:spPr>
          <a:xfrm>
            <a:off x="457200" y="1935480"/>
            <a:ext cx="8229600" cy="4589864"/>
          </a:xfrm>
        </p:spPr>
        <p:txBody>
          <a:bodyPr>
            <a:normAutofit fontScale="85000" lnSpcReduction="20000"/>
          </a:bodyPr>
          <a:lstStyle/>
          <a:p>
            <a:r>
              <a:rPr lang="el-GR" dirty="0" smtClean="0"/>
              <a:t>Πρωτοβάθμιο δικαστήριο (τελεσίδικες αποφάσεις). </a:t>
            </a:r>
          </a:p>
          <a:p>
            <a:r>
              <a:rPr lang="el-GR" dirty="0" smtClean="0"/>
              <a:t>Διοικητικό – «συνταγματικό» δικαστήριο. </a:t>
            </a:r>
          </a:p>
          <a:p>
            <a:r>
              <a:rPr lang="el-GR" b="1" i="1" dirty="0" err="1" smtClean="0"/>
              <a:t>Ἔφεσις</a:t>
            </a:r>
            <a:r>
              <a:rPr lang="el-GR" b="1" i="1" dirty="0" smtClean="0"/>
              <a:t> </a:t>
            </a:r>
          </a:p>
          <a:p>
            <a:pPr lvl="1"/>
            <a:r>
              <a:rPr lang="el-GR" dirty="0" smtClean="0"/>
              <a:t>Δεν είναι ένδικο μέσο ταυτόσημο με τη σημερινή έφεση.</a:t>
            </a:r>
          </a:p>
          <a:p>
            <a:pPr lvl="1"/>
            <a:r>
              <a:rPr lang="el-GR" dirty="0" smtClean="0"/>
              <a:t>Μοιάζει με τη σημερινή ακυρωτική διαδικασία διοικητικών δικαστηρίων. </a:t>
            </a:r>
          </a:p>
          <a:p>
            <a:pPr lvl="1"/>
            <a:r>
              <a:rPr lang="el-GR" dirty="0" smtClean="0"/>
              <a:t>Στρέφεται κατά αποφάσεων αρχόντων που ζημιώνουν κάποιο πολίτη. </a:t>
            </a:r>
          </a:p>
          <a:p>
            <a:r>
              <a:rPr lang="el-GR" b="1" i="1" dirty="0" smtClean="0"/>
              <a:t>Δίκη</a:t>
            </a:r>
          </a:p>
          <a:p>
            <a:pPr lvl="1"/>
            <a:r>
              <a:rPr lang="el-GR" dirty="0" smtClean="0"/>
              <a:t>Υποθέσεις που αφορούν ιδιωτικά συμφέροντα (ασκεί ο θιγόμενος)</a:t>
            </a:r>
          </a:p>
          <a:p>
            <a:pPr lvl="1"/>
            <a:r>
              <a:rPr lang="el-GR" i="1" dirty="0" err="1" smtClean="0"/>
              <a:t>Δίκαι</a:t>
            </a:r>
            <a:r>
              <a:rPr lang="el-GR" i="1" dirty="0" smtClean="0"/>
              <a:t> </a:t>
            </a:r>
            <a:r>
              <a:rPr lang="el-GR" i="1" dirty="0" err="1" smtClean="0"/>
              <a:t>ἐμπορικαί</a:t>
            </a:r>
            <a:r>
              <a:rPr lang="el-GR" i="1" dirty="0" smtClean="0"/>
              <a:t>, προικός, </a:t>
            </a:r>
            <a:r>
              <a:rPr lang="el-GR" i="1" dirty="0" err="1" smtClean="0"/>
              <a:t>ἔμμηνοι</a:t>
            </a:r>
            <a:r>
              <a:rPr lang="el-GR" i="1" dirty="0" smtClean="0"/>
              <a:t>, </a:t>
            </a:r>
            <a:r>
              <a:rPr lang="el-GR" i="1" dirty="0" err="1" smtClean="0"/>
              <a:t>κλοπῆς</a:t>
            </a:r>
            <a:r>
              <a:rPr lang="el-GR" i="1" dirty="0" smtClean="0"/>
              <a:t>, βλάβης</a:t>
            </a:r>
          </a:p>
          <a:p>
            <a:r>
              <a:rPr lang="el-GR" b="1" i="1" dirty="0" smtClean="0"/>
              <a:t>Γραφή</a:t>
            </a:r>
          </a:p>
          <a:p>
            <a:pPr lvl="1"/>
            <a:r>
              <a:rPr lang="el-GR" dirty="0" smtClean="0"/>
              <a:t>Υποθέσεις που αφορούν το συμφέρον της πόλεως (ασκεί κάθε πολίτης)</a:t>
            </a:r>
          </a:p>
          <a:p>
            <a:pPr lvl="1"/>
            <a:r>
              <a:rPr lang="el-GR" i="1" dirty="0" smtClean="0"/>
              <a:t>Γραφή παρανόμων, </a:t>
            </a:r>
            <a:r>
              <a:rPr lang="el-GR" i="1" dirty="0" err="1" smtClean="0"/>
              <a:t>ὕβρεως</a:t>
            </a:r>
            <a:r>
              <a:rPr lang="el-GR" i="1" dirty="0" smtClean="0"/>
              <a:t>, συκοφαντίας, </a:t>
            </a:r>
            <a:r>
              <a:rPr lang="el-GR" i="1" dirty="0" err="1" smtClean="0"/>
              <a:t>ἀστρατείας</a:t>
            </a:r>
            <a:r>
              <a:rPr lang="el-GR" i="1" dirty="0" smtClean="0"/>
              <a:t>, </a:t>
            </a:r>
            <a:r>
              <a:rPr lang="el-GR" i="1" dirty="0" err="1" smtClean="0"/>
              <a:t>δεκασμοῦ</a:t>
            </a:r>
            <a:r>
              <a:rPr lang="el-GR" i="1" dirty="0" smtClean="0"/>
              <a:t>, </a:t>
            </a:r>
            <a:r>
              <a:rPr lang="el-GR" i="1" dirty="0" err="1" smtClean="0"/>
              <a:t>ἱεροσυλίας</a:t>
            </a:r>
            <a:r>
              <a:rPr lang="el-GR" i="1" dirty="0" smtClean="0"/>
              <a:t>, </a:t>
            </a:r>
            <a:r>
              <a:rPr lang="el-GR" i="1" dirty="0" err="1" smtClean="0"/>
              <a:t>ἀσεβείας</a:t>
            </a:r>
            <a:r>
              <a:rPr lang="el-GR" i="1" dirty="0" smtClean="0"/>
              <a:t>, </a:t>
            </a:r>
            <a:r>
              <a:rPr lang="el-GR" i="1" dirty="0" err="1" smtClean="0"/>
              <a:t>ἀπροστασίου</a:t>
            </a:r>
            <a:endParaRPr lang="el-GR"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4978896" cy="1152128"/>
          </a:xfrm>
        </p:spPr>
        <p:txBody>
          <a:bodyPr/>
          <a:lstStyle/>
          <a:p>
            <a:pPr algn="ctr"/>
            <a:r>
              <a:rPr lang="el-GR" dirty="0" smtClean="0"/>
              <a:t>Δικαστές</a:t>
            </a:r>
            <a:endParaRPr lang="el-GR" dirty="0"/>
          </a:p>
        </p:txBody>
      </p:sp>
      <p:sp>
        <p:nvSpPr>
          <p:cNvPr id="3" name="Content Placeholder 2"/>
          <p:cNvSpPr>
            <a:spLocks noGrp="1"/>
          </p:cNvSpPr>
          <p:nvPr>
            <p:ph idx="1"/>
          </p:nvPr>
        </p:nvSpPr>
        <p:spPr>
          <a:xfrm>
            <a:off x="457200" y="1935480"/>
            <a:ext cx="8363272" cy="4389120"/>
          </a:xfrm>
        </p:spPr>
        <p:txBody>
          <a:bodyPr>
            <a:normAutofit fontScale="92500" lnSpcReduction="20000"/>
          </a:bodyPr>
          <a:lstStyle/>
          <a:p>
            <a:r>
              <a:rPr lang="el-GR" dirty="0" smtClean="0"/>
              <a:t>Κάθε πολίτης άνω των 30 ετών, ανεξαρτήτως περιουσίας</a:t>
            </a:r>
          </a:p>
          <a:p>
            <a:r>
              <a:rPr lang="el-GR" dirty="0" smtClean="0"/>
              <a:t>Αν δεν είναι </a:t>
            </a:r>
            <a:r>
              <a:rPr lang="el-GR" i="1" dirty="0" err="1" smtClean="0"/>
              <a:t>ἄτιμος</a:t>
            </a:r>
            <a:r>
              <a:rPr lang="el-GR" i="1" dirty="0" smtClean="0"/>
              <a:t> </a:t>
            </a:r>
            <a:r>
              <a:rPr lang="el-GR" dirty="0" smtClean="0"/>
              <a:t>ή οφειλέτης του δημοσίου. </a:t>
            </a:r>
          </a:p>
          <a:p>
            <a:r>
              <a:rPr lang="el-GR" i="1" dirty="0" smtClean="0"/>
              <a:t>Δικαστικός μισθός </a:t>
            </a:r>
            <a:r>
              <a:rPr lang="el-GR" dirty="0" smtClean="0"/>
              <a:t>= 2 ή 3 οβολοί την ημέρα (Περικλής)</a:t>
            </a:r>
          </a:p>
          <a:p>
            <a:r>
              <a:rPr lang="el-GR" dirty="0" smtClean="0"/>
              <a:t>Κληρώνονται από καταλόγους των δήμων, ανάλογα με τον πληθυσμό τους, από τους 9 άρχοντες &amp; το γραμματέα των θεσμοθετών. </a:t>
            </a:r>
          </a:p>
          <a:p>
            <a:r>
              <a:rPr lang="el-GR" dirty="0" smtClean="0"/>
              <a:t>600 πολίτες από κάθε φυλή.</a:t>
            </a:r>
          </a:p>
          <a:p>
            <a:r>
              <a:rPr lang="el-GR" dirty="0" smtClean="0"/>
              <a:t>10 τμήματα (</a:t>
            </a:r>
            <a:r>
              <a:rPr lang="el-GR" i="1" dirty="0" smtClean="0"/>
              <a:t>δικαστήρια</a:t>
            </a:r>
            <a:r>
              <a:rPr lang="el-GR" dirty="0" smtClean="0"/>
              <a:t>), Α-Κ, 501 μέλη έκαστο, 1000 αναπληρωματικά. </a:t>
            </a:r>
          </a:p>
          <a:p>
            <a:r>
              <a:rPr lang="el-GR" dirty="0" smtClean="0"/>
              <a:t>Ιδιωτικές υποθέσεις: 201 δικαστές </a:t>
            </a:r>
          </a:p>
          <a:p>
            <a:r>
              <a:rPr lang="el-GR" dirty="0" smtClean="0"/>
              <a:t>Δημόσιες υποθέσεις: 501 έως 6000 (ολομέλεια, υπόθεση </a:t>
            </a:r>
            <a:r>
              <a:rPr lang="el-GR" dirty="0" err="1" smtClean="0"/>
              <a:t>Ερμοκοπιδών</a:t>
            </a:r>
            <a:r>
              <a:rPr lang="el-GR" dirty="0" smtClean="0"/>
              <a:t>)</a:t>
            </a:r>
            <a:endParaRPr lang="el-GR" dirty="0"/>
          </a:p>
        </p:txBody>
      </p:sp>
      <p:pic>
        <p:nvPicPr>
          <p:cNvPr id="4" name="Picture 2" descr="Fragment of an allotting device found on the Agora of Athens">
            <a:hlinkClick r:id="rId2" tooltip="Fragment of an allotting device found on the Agora of Athens"/>
          </p:cNvPr>
          <p:cNvPicPr>
            <a:picLocks noChangeAspect="1" noChangeArrowheads="1"/>
          </p:cNvPicPr>
          <p:nvPr/>
        </p:nvPicPr>
        <p:blipFill>
          <a:blip r:embed="rId3" cstate="print"/>
          <a:srcRect/>
          <a:stretch>
            <a:fillRect/>
          </a:stretch>
        </p:blipFill>
        <p:spPr bwMode="auto">
          <a:xfrm>
            <a:off x="6084168" y="188640"/>
            <a:ext cx="2356623" cy="15841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ΔΙΑΙΤΗΣΙΑ</a:t>
            </a: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Πανάρχαια, διαδεδομένη πρακτική επίλυσης διαφορών</a:t>
            </a:r>
          </a:p>
          <a:p>
            <a:r>
              <a:rPr lang="el-GR" dirty="0" smtClean="0"/>
              <a:t>«Φυσικός» Διαιτητής (ή Δικαστής;) είναι ο εκάστοτε αρχηγός της κοινωνικής ομάδας. </a:t>
            </a:r>
          </a:p>
          <a:p>
            <a:pPr lvl="1"/>
            <a:r>
              <a:rPr lang="el-GR" dirty="0" smtClean="0"/>
              <a:t>Η δικαιοδοτική εξουσία του αναγνωρίζεται λόγω του κύρους του</a:t>
            </a:r>
          </a:p>
          <a:p>
            <a:pPr lvl="1"/>
            <a:r>
              <a:rPr lang="el-GR" dirty="0" smtClean="0"/>
              <a:t>Η απόφαση είναι εκτελεστή λόγω της πίεσης της κοινωνικής ομάδας. </a:t>
            </a:r>
          </a:p>
          <a:p>
            <a:r>
              <a:rPr lang="el-GR" dirty="0" smtClean="0"/>
              <a:t>Η διαιτησία αποτελεί εναλλακτική μέθοδο επίλυσης διαφορών έναντι της κρατικής δικαιοδοτικής εξουσίας.</a:t>
            </a:r>
          </a:p>
          <a:p>
            <a:r>
              <a:rPr lang="el-GR" dirty="0" smtClean="0"/>
              <a:t>Δεν ανταγωνίζεται την εξουσία, αλλά την άσκηση ιδιωτικών αντιποίνων. </a:t>
            </a:r>
          </a:p>
          <a:p>
            <a:r>
              <a:rPr lang="el-GR" dirty="0" smtClean="0"/>
              <a:t>Αποκαθιστά την κοινωνική ειρήνη. </a:t>
            </a:r>
          </a:p>
          <a:p>
            <a:r>
              <a:rPr lang="el-GR" dirty="0" smtClean="0"/>
              <a:t>Είναι </a:t>
            </a:r>
            <a:r>
              <a:rPr lang="el-GR" dirty="0" err="1" smtClean="0"/>
              <a:t>προσβάσιμη</a:t>
            </a:r>
            <a:r>
              <a:rPr lang="el-GR" dirty="0" smtClean="0"/>
              <a:t> σε ξένους.</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p:cNvPicPr>
            <a:picLocks noChangeAspect="1" noChangeArrowheads="1"/>
          </p:cNvPicPr>
          <p:nvPr/>
        </p:nvPicPr>
        <p:blipFill>
          <a:blip r:embed="rId2" cstate="print"/>
          <a:srcRect/>
          <a:stretch>
            <a:fillRect/>
          </a:stretch>
        </p:blipFill>
        <p:spPr bwMode="auto">
          <a:xfrm>
            <a:off x="3347864" y="0"/>
            <a:ext cx="5339953" cy="6858000"/>
          </a:xfrm>
          <a:prstGeom prst="rect">
            <a:avLst/>
          </a:prstGeom>
          <a:noFill/>
        </p:spPr>
      </p:pic>
      <p:sp>
        <p:nvSpPr>
          <p:cNvPr id="5" name="Rectangle 4"/>
          <p:cNvSpPr/>
          <p:nvPr/>
        </p:nvSpPr>
        <p:spPr>
          <a:xfrm>
            <a:off x="611560" y="1268760"/>
            <a:ext cx="223224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Αναπαράσταση αρχαίας κληρωτίδας δικαστών</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Δίκες</a:t>
            </a:r>
            <a:endParaRPr lang="el-GR" dirty="0"/>
          </a:p>
        </p:txBody>
      </p:sp>
      <p:sp>
        <p:nvSpPr>
          <p:cNvPr id="3" name="Content Placeholder 2"/>
          <p:cNvSpPr>
            <a:spLocks noGrp="1"/>
          </p:cNvSpPr>
          <p:nvPr>
            <p:ph idx="1"/>
          </p:nvPr>
        </p:nvSpPr>
        <p:spPr>
          <a:xfrm>
            <a:off x="457200" y="1935480"/>
            <a:ext cx="8147248" cy="2141592"/>
          </a:xfrm>
        </p:spPr>
        <p:txBody>
          <a:bodyPr/>
          <a:lstStyle/>
          <a:p>
            <a:r>
              <a:rPr lang="el-GR" dirty="0" smtClean="0"/>
              <a:t>Ορισμένες διεξάγονται στο κτίριο της Ηλιαίας, άλλες σε στοές της Αγοράς ή άλλους χώρους. </a:t>
            </a:r>
          </a:p>
          <a:p>
            <a:r>
              <a:rPr lang="el-GR" dirty="0" smtClean="0"/>
              <a:t>Κάθε δικαστής παίρνει το </a:t>
            </a:r>
            <a:r>
              <a:rPr lang="el-GR" i="1" dirty="0" err="1" smtClean="0"/>
              <a:t>πινάκιον</a:t>
            </a:r>
            <a:r>
              <a:rPr lang="el-GR" i="1" dirty="0" smtClean="0"/>
              <a:t>, </a:t>
            </a:r>
            <a:r>
              <a:rPr lang="el-GR" dirty="0" smtClean="0"/>
              <a:t>χάλκινο έλασμα με το όνομα, πατρωνυμικό, όνομα δήμου. </a:t>
            </a:r>
            <a:endParaRPr lang="el-GR" dirty="0"/>
          </a:p>
        </p:txBody>
      </p:sp>
      <p:pic>
        <p:nvPicPr>
          <p:cNvPr id="4" name="Picture 8" descr="http://www.agathe.gr/image?id=Agora:Image:2008.19.0033&amp;w=800&amp;h=600"/>
          <p:cNvPicPr>
            <a:picLocks noChangeAspect="1" noChangeArrowheads="1"/>
          </p:cNvPicPr>
          <p:nvPr/>
        </p:nvPicPr>
        <p:blipFill>
          <a:blip r:embed="rId2" cstate="print"/>
          <a:srcRect/>
          <a:stretch>
            <a:fillRect/>
          </a:stretch>
        </p:blipFill>
        <p:spPr bwMode="auto">
          <a:xfrm>
            <a:off x="104336" y="4149080"/>
            <a:ext cx="9039664" cy="27089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Δικαστικές ψήφοι</a:t>
            </a:r>
            <a:endParaRPr lang="el-GR" dirty="0"/>
          </a:p>
        </p:txBody>
      </p:sp>
      <p:pic>
        <p:nvPicPr>
          <p:cNvPr id="40962" name="Picture 2" descr="image"/>
          <p:cNvPicPr>
            <a:picLocks noChangeAspect="1" noChangeArrowheads="1"/>
          </p:cNvPicPr>
          <p:nvPr/>
        </p:nvPicPr>
        <p:blipFill>
          <a:blip r:embed="rId2" cstate="print"/>
          <a:srcRect/>
          <a:stretch>
            <a:fillRect/>
          </a:stretch>
        </p:blipFill>
        <p:spPr bwMode="auto">
          <a:xfrm>
            <a:off x="0" y="2028204"/>
            <a:ext cx="9144000" cy="38308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pPr algn="ctr"/>
            <a:r>
              <a:rPr lang="el-GR" i="1" dirty="0" err="1" smtClean="0"/>
              <a:t>Πρᾶξις</a:t>
            </a:r>
            <a:endParaRPr lang="el-GR" i="1" dirty="0"/>
          </a:p>
        </p:txBody>
      </p:sp>
      <p:sp>
        <p:nvSpPr>
          <p:cNvPr id="3" name="Content Placeholder 2"/>
          <p:cNvSpPr>
            <a:spLocks noGrp="1"/>
          </p:cNvSpPr>
          <p:nvPr>
            <p:ph idx="1"/>
          </p:nvPr>
        </p:nvSpPr>
        <p:spPr/>
        <p:txBody>
          <a:bodyPr>
            <a:normAutofit fontScale="85000" lnSpcReduction="10000"/>
          </a:bodyPr>
          <a:lstStyle/>
          <a:p>
            <a:r>
              <a:rPr lang="el-GR" dirty="0" smtClean="0"/>
              <a:t>Σκοπός της δίκης/διαιτησίας: η έκδοση </a:t>
            </a:r>
            <a:r>
              <a:rPr lang="el-GR" b="1" dirty="0" smtClean="0"/>
              <a:t>εκτελεστής απόφασης</a:t>
            </a:r>
            <a:r>
              <a:rPr lang="el-GR" dirty="0" smtClean="0"/>
              <a:t>.</a:t>
            </a:r>
          </a:p>
          <a:p>
            <a:r>
              <a:rPr lang="el-GR" dirty="0" smtClean="0"/>
              <a:t>Δεν υπάρχουν κρατικά όργανα για την εκτέλεση </a:t>
            </a:r>
            <a:r>
              <a:rPr lang="el-GR" i="1" dirty="0" smtClean="0"/>
              <a:t>(</a:t>
            </a:r>
            <a:r>
              <a:rPr lang="el-GR" i="1" dirty="0" err="1" smtClean="0"/>
              <a:t>πρᾶξις</a:t>
            </a:r>
            <a:r>
              <a:rPr lang="el-GR" i="1" dirty="0" smtClean="0"/>
              <a:t>) </a:t>
            </a:r>
            <a:r>
              <a:rPr lang="el-GR" dirty="0" smtClean="0"/>
              <a:t>της απόφασης σε βάρος του </a:t>
            </a:r>
            <a:r>
              <a:rPr lang="el-GR" dirty="0" err="1" smtClean="0"/>
              <a:t>ηττηθέντου</a:t>
            </a:r>
            <a:r>
              <a:rPr lang="el-GR" dirty="0" smtClean="0"/>
              <a:t> αντιδίκου.</a:t>
            </a:r>
            <a:endParaRPr lang="el-GR" i="1" dirty="0" smtClean="0"/>
          </a:p>
          <a:p>
            <a:r>
              <a:rPr lang="el-GR" dirty="0" smtClean="0"/>
              <a:t>Αναλαμβάνει την εκτέλεσή της ο ίδιος, κατά θεμιτή αυτοδικία. </a:t>
            </a:r>
          </a:p>
          <a:p>
            <a:r>
              <a:rPr lang="el-GR" dirty="0" smtClean="0"/>
              <a:t>Τίθενται σε εφαρμογή οι αρχές:</a:t>
            </a:r>
          </a:p>
          <a:p>
            <a:pPr lvl="1"/>
            <a:r>
              <a:rPr lang="el-GR" i="1" dirty="0" smtClean="0"/>
              <a:t> </a:t>
            </a:r>
            <a:r>
              <a:rPr lang="fr-CA" i="1" dirty="0" smtClean="0"/>
              <a:t>bis de </a:t>
            </a:r>
            <a:r>
              <a:rPr lang="fr-CA" i="1" dirty="0" err="1" smtClean="0"/>
              <a:t>eadem</a:t>
            </a:r>
            <a:r>
              <a:rPr lang="fr-CA" i="1" dirty="0" smtClean="0"/>
              <a:t> </a:t>
            </a:r>
            <a:r>
              <a:rPr lang="fr-CA" i="1" dirty="0" err="1" smtClean="0"/>
              <a:t>re</a:t>
            </a:r>
            <a:r>
              <a:rPr lang="fr-CA" i="1" dirty="0" smtClean="0"/>
              <a:t> ne </a:t>
            </a:r>
            <a:r>
              <a:rPr lang="fr-CA" i="1" dirty="0" err="1" smtClean="0"/>
              <a:t>sit</a:t>
            </a:r>
            <a:r>
              <a:rPr lang="fr-CA" i="1" dirty="0" smtClean="0"/>
              <a:t> </a:t>
            </a:r>
            <a:r>
              <a:rPr lang="fr-CA" i="1" dirty="0" err="1" smtClean="0"/>
              <a:t>actio</a:t>
            </a:r>
            <a:endParaRPr lang="fr-CA" i="1" dirty="0" smtClean="0"/>
          </a:p>
          <a:p>
            <a:pPr lvl="1"/>
            <a:r>
              <a:rPr lang="el-GR" dirty="0" smtClean="0"/>
              <a:t>Παραγραφή </a:t>
            </a:r>
          </a:p>
          <a:p>
            <a:pPr lvl="1"/>
            <a:r>
              <a:rPr lang="el-GR" dirty="0" smtClean="0"/>
              <a:t>Απόρριψη κάθε νέας αγωγής κατά την αρχή του δεδικασμένου.</a:t>
            </a:r>
          </a:p>
          <a:p>
            <a:r>
              <a:rPr lang="el-GR" b="1" i="1" dirty="0" err="1" smtClean="0"/>
              <a:t>Πρᾶξις</a:t>
            </a:r>
            <a:r>
              <a:rPr lang="el-GR" b="1" i="1" dirty="0" smtClean="0"/>
              <a:t> </a:t>
            </a:r>
            <a:r>
              <a:rPr lang="el-GR" b="1" i="1" dirty="0" err="1" smtClean="0"/>
              <a:t>καθάπερ</a:t>
            </a:r>
            <a:r>
              <a:rPr lang="el-GR" b="1" i="1" dirty="0" smtClean="0"/>
              <a:t> </a:t>
            </a:r>
            <a:r>
              <a:rPr lang="el-GR" b="1" i="1" dirty="0" err="1" smtClean="0"/>
              <a:t>ἐκ</a:t>
            </a:r>
            <a:r>
              <a:rPr lang="el-GR" b="1" i="1" dirty="0" smtClean="0"/>
              <a:t> δίκης</a:t>
            </a:r>
            <a:r>
              <a:rPr lang="el-GR" i="1" dirty="0" smtClean="0"/>
              <a:t>: </a:t>
            </a:r>
            <a:r>
              <a:rPr lang="el-GR" dirty="0" smtClean="0"/>
              <a:t>υποχρέωση του δανειστή να επιτύχει ικανοποίηση της απαίτησης μόνο μετά την έκδοση καταδικαστικής απόφασης και σύμφωνα με αυτήν  = όρος συμβάσεων κλασικών –ελληνιστικών χρόνων</a:t>
            </a:r>
            <a:endParaRPr lang="el-GR"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pPr algn="ctr"/>
            <a:r>
              <a:rPr lang="el-GR" dirty="0" smtClean="0"/>
              <a:t>Φόνος</a:t>
            </a:r>
            <a:endParaRPr lang="el-GR" dirty="0"/>
          </a:p>
        </p:txBody>
      </p:sp>
      <p:sp>
        <p:nvSpPr>
          <p:cNvPr id="3" name="Content Placeholder 2"/>
          <p:cNvSpPr>
            <a:spLocks noGrp="1"/>
          </p:cNvSpPr>
          <p:nvPr>
            <p:ph idx="1"/>
          </p:nvPr>
        </p:nvSpPr>
        <p:spPr>
          <a:xfrm>
            <a:off x="457200" y="1484784"/>
            <a:ext cx="5915000" cy="4839816"/>
          </a:xfrm>
        </p:spPr>
        <p:txBody>
          <a:bodyPr>
            <a:normAutofit fontScale="85000" lnSpcReduction="20000"/>
          </a:bodyPr>
          <a:lstStyle/>
          <a:p>
            <a:r>
              <a:rPr lang="el-GR" dirty="0" smtClean="0"/>
              <a:t>Ανθρωποκτονία = ΜΙΑΣΜΑ</a:t>
            </a:r>
          </a:p>
          <a:p>
            <a:r>
              <a:rPr lang="el-GR" dirty="0" smtClean="0"/>
              <a:t>Μίασμα : επιβάλλει την απομάκρυνση του δράστη, με την ποινή της εξορίας.</a:t>
            </a:r>
          </a:p>
          <a:p>
            <a:r>
              <a:rPr lang="el-GR" dirty="0" smtClean="0"/>
              <a:t>Για να μην μιαίνονται οι δικαστές: οι δίκες γίνονται σε υπαίθριο χώρο.</a:t>
            </a:r>
          </a:p>
          <a:p>
            <a:r>
              <a:rPr lang="el-GR" dirty="0" smtClean="0"/>
              <a:t>Δίκες ζώων – αντικειμένων</a:t>
            </a:r>
          </a:p>
          <a:p>
            <a:r>
              <a:rPr lang="el-GR" dirty="0" smtClean="0"/>
              <a:t>Εξαφάνιση του πράγματος που επέφερε το θάνατο</a:t>
            </a:r>
          </a:p>
          <a:p>
            <a:r>
              <a:rPr lang="el-GR" dirty="0" smtClean="0"/>
              <a:t>Χωριστή ταφή του χεριού του αυτόχειρα. </a:t>
            </a:r>
          </a:p>
          <a:p>
            <a:r>
              <a:rPr lang="el-GR" dirty="0" smtClean="0"/>
              <a:t>Αντεκδίκηση – εξαγορά της: το αδίκημα δεν διώκεται αυτεπαγγέλτως (</a:t>
            </a:r>
            <a:r>
              <a:rPr lang="el-GR" i="1" dirty="0" smtClean="0"/>
              <a:t>δίκη φόνου, </a:t>
            </a:r>
            <a:r>
              <a:rPr lang="el-GR" dirty="0" smtClean="0"/>
              <a:t>όχι </a:t>
            </a:r>
            <a:r>
              <a:rPr lang="el-GR" i="1" dirty="0" smtClean="0"/>
              <a:t>γραφή</a:t>
            </a:r>
            <a:r>
              <a:rPr lang="el-GR" dirty="0" smtClean="0"/>
              <a:t>).</a:t>
            </a:r>
          </a:p>
          <a:p>
            <a:r>
              <a:rPr lang="el-GR" dirty="0" smtClean="0"/>
              <a:t>Αν ο δράστης δεν ενήργησε με πρόθεση, χωρεί συμφιλίωση με τους συγγενείς του θύματος (</a:t>
            </a:r>
            <a:r>
              <a:rPr lang="el-GR" i="1" dirty="0" err="1" smtClean="0"/>
              <a:t>αἴδεσις</a:t>
            </a:r>
            <a:r>
              <a:rPr lang="el-GR" dirty="0" smtClean="0"/>
              <a:t>). </a:t>
            </a:r>
          </a:p>
          <a:p>
            <a:endParaRPr lang="el-GR" dirty="0" smtClean="0"/>
          </a:p>
        </p:txBody>
      </p:sp>
      <p:pic>
        <p:nvPicPr>
          <p:cNvPr id="1026" name="Picture 2" descr="http://www.greekpotteryshop.com/images/DSCN6091_375x500.JPG"/>
          <p:cNvPicPr>
            <a:picLocks noChangeAspect="1" noChangeArrowheads="1"/>
          </p:cNvPicPr>
          <p:nvPr/>
        </p:nvPicPr>
        <p:blipFill>
          <a:blip r:embed="rId2" cstate="print"/>
          <a:srcRect l="8350" t="1786" r="20221"/>
          <a:stretch>
            <a:fillRect/>
          </a:stretch>
        </p:blipFill>
        <p:spPr bwMode="auto">
          <a:xfrm>
            <a:off x="6372200" y="1100741"/>
            <a:ext cx="2448272" cy="44884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Φονικά Δικαστήρια</a:t>
            </a:r>
            <a:endParaRPr lang="el-GR" dirty="0"/>
          </a:p>
        </p:txBody>
      </p:sp>
      <p:sp>
        <p:nvSpPr>
          <p:cNvPr id="3" name="Content Placeholder 2"/>
          <p:cNvSpPr>
            <a:spLocks noGrp="1"/>
          </p:cNvSpPr>
          <p:nvPr>
            <p:ph idx="1"/>
          </p:nvPr>
        </p:nvSpPr>
        <p:spPr>
          <a:xfrm>
            <a:off x="457200" y="1935480"/>
            <a:ext cx="4474840" cy="5093920"/>
          </a:xfrm>
        </p:spPr>
        <p:txBody>
          <a:bodyPr/>
          <a:lstStyle/>
          <a:p>
            <a:r>
              <a:rPr lang="el-GR" dirty="0" smtClean="0"/>
              <a:t>Ειδικά δικαστήρια για κάθε είδος φόνου </a:t>
            </a:r>
          </a:p>
          <a:p>
            <a:r>
              <a:rPr lang="el-GR" dirty="0" smtClean="0"/>
              <a:t>Προεδρία: </a:t>
            </a:r>
            <a:r>
              <a:rPr lang="el-GR" i="1" dirty="0" err="1" smtClean="0"/>
              <a:t>ἄρχων</a:t>
            </a:r>
            <a:r>
              <a:rPr lang="el-GR" i="1" dirty="0" smtClean="0"/>
              <a:t> βασιλεύς</a:t>
            </a:r>
          </a:p>
          <a:p>
            <a:r>
              <a:rPr lang="el-GR" dirty="0" smtClean="0"/>
              <a:t>Μέλη: με κλήρο μεταξύ των Ηλιαστών.</a:t>
            </a:r>
          </a:p>
          <a:p>
            <a:pPr>
              <a:buNone/>
            </a:pPr>
            <a:endParaRPr lang="el-GR" dirty="0"/>
          </a:p>
        </p:txBody>
      </p:sp>
      <p:pic>
        <p:nvPicPr>
          <p:cNvPr id="33794" name="Picture 2" descr="http://www.agathe.gr/image?id=Agora:Image:2004.02.0041&amp;w=800&amp;h=600"/>
          <p:cNvPicPr>
            <a:picLocks noChangeAspect="1" noChangeArrowheads="1"/>
          </p:cNvPicPr>
          <p:nvPr/>
        </p:nvPicPr>
        <p:blipFill>
          <a:blip r:embed="rId2" cstate="print"/>
          <a:srcRect/>
          <a:stretch>
            <a:fillRect/>
          </a:stretch>
        </p:blipFill>
        <p:spPr bwMode="auto">
          <a:xfrm>
            <a:off x="5030360" y="1988841"/>
            <a:ext cx="4113640" cy="31683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 Άρειος Πάγος</a:t>
            </a:r>
            <a:endParaRPr lang="el-GR" dirty="0"/>
          </a:p>
        </p:txBody>
      </p:sp>
      <p:sp>
        <p:nvSpPr>
          <p:cNvPr id="3" name="Content Placeholder 2"/>
          <p:cNvSpPr>
            <a:spLocks noGrp="1"/>
          </p:cNvSpPr>
          <p:nvPr>
            <p:ph idx="1"/>
          </p:nvPr>
        </p:nvSpPr>
        <p:spPr>
          <a:xfrm>
            <a:off x="251520" y="1916832"/>
            <a:ext cx="4968552" cy="4536504"/>
          </a:xfrm>
        </p:spPr>
        <p:txBody>
          <a:bodyPr>
            <a:normAutofit fontScale="92500" lnSpcReduction="10000"/>
          </a:bodyPr>
          <a:lstStyle/>
          <a:p>
            <a:r>
              <a:rPr lang="el-GR" dirty="0" smtClean="0"/>
              <a:t>Ανθρωποκτονία από πρόθεση </a:t>
            </a:r>
          </a:p>
          <a:p>
            <a:r>
              <a:rPr lang="el-GR" dirty="0" smtClean="0"/>
              <a:t>Πρόκληση σωματικής βλάβης από πρόθεση, </a:t>
            </a:r>
            <a:r>
              <a:rPr lang="el-GR" dirty="0" err="1" smtClean="0"/>
              <a:t>αυτοχείρως</a:t>
            </a:r>
            <a:r>
              <a:rPr lang="el-GR" dirty="0" smtClean="0"/>
              <a:t>.</a:t>
            </a:r>
          </a:p>
          <a:p>
            <a:r>
              <a:rPr lang="el-GR" dirty="0" smtClean="0"/>
              <a:t>Ανθρωποκτονία από πρόθεση</a:t>
            </a:r>
          </a:p>
          <a:p>
            <a:r>
              <a:rPr lang="el-GR" dirty="0" smtClean="0"/>
              <a:t>Εμπρησμός</a:t>
            </a:r>
          </a:p>
          <a:p>
            <a:r>
              <a:rPr lang="el-GR" dirty="0" smtClean="0"/>
              <a:t>Χορήγηση δηλητηρίου, αν υπήρχε πρόθεση και το θύμα ήταν Αθηναίος πολίτης.</a:t>
            </a:r>
          </a:p>
          <a:p>
            <a:r>
              <a:rPr lang="el-GR" dirty="0" smtClean="0"/>
              <a:t>Φυσική αμεσότητα (όπως </a:t>
            </a:r>
            <a:r>
              <a:rPr lang="en-US" dirty="0" err="1" smtClean="0"/>
              <a:t>Lex</a:t>
            </a:r>
            <a:r>
              <a:rPr lang="en-US" dirty="0" smtClean="0"/>
              <a:t> </a:t>
            </a:r>
            <a:r>
              <a:rPr lang="en-US" dirty="0" err="1" smtClean="0"/>
              <a:t>Aquilia</a:t>
            </a:r>
            <a:r>
              <a:rPr lang="en-US" dirty="0" smtClean="0"/>
              <a:t>)</a:t>
            </a:r>
            <a:r>
              <a:rPr lang="el-GR" dirty="0" smtClean="0"/>
              <a:t>, πλην των δύο πρώτων αποκλίσεων (εμπρησμό –δηλητήριο).</a:t>
            </a:r>
            <a:endParaRPr lang="el-GR" dirty="0"/>
          </a:p>
        </p:txBody>
      </p:sp>
      <p:pic>
        <p:nvPicPr>
          <p:cNvPr id="34818" name="Picture 2" descr="http://images.n1k0s.multiply.com/image/1/photos/upload/orig/SHpTFwoKCE0AAGDxiS0234/7.jpeg?et=F3tPZys1Qg81RvAttDtDfg&amp;nmid=0"/>
          <p:cNvPicPr>
            <a:picLocks noChangeAspect="1" noChangeArrowheads="1"/>
          </p:cNvPicPr>
          <p:nvPr/>
        </p:nvPicPr>
        <p:blipFill>
          <a:blip r:embed="rId2" cstate="print"/>
          <a:srcRect/>
          <a:stretch>
            <a:fillRect/>
          </a:stretch>
        </p:blipFill>
        <p:spPr bwMode="auto">
          <a:xfrm>
            <a:off x="5580112" y="1988840"/>
            <a:ext cx="3563888" cy="324036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US" dirty="0" smtClean="0"/>
              <a:t>2. </a:t>
            </a:r>
            <a:r>
              <a:rPr lang="el-GR" dirty="0" err="1" smtClean="0"/>
              <a:t>Παλλάδιον</a:t>
            </a:r>
            <a:endParaRPr lang="el-GR" dirty="0"/>
          </a:p>
        </p:txBody>
      </p:sp>
      <p:sp>
        <p:nvSpPr>
          <p:cNvPr id="3" name="Content Placeholder 2"/>
          <p:cNvSpPr>
            <a:spLocks noGrp="1"/>
          </p:cNvSpPr>
          <p:nvPr>
            <p:ph idx="1"/>
          </p:nvPr>
        </p:nvSpPr>
        <p:spPr>
          <a:xfrm>
            <a:off x="457200" y="1484784"/>
            <a:ext cx="6203032" cy="4839816"/>
          </a:xfrm>
        </p:spPr>
        <p:txBody>
          <a:bodyPr>
            <a:normAutofit fontScale="92500" lnSpcReduction="10000"/>
          </a:bodyPr>
          <a:lstStyle/>
          <a:p>
            <a:r>
              <a:rPr lang="el-GR" dirty="0" smtClean="0"/>
              <a:t>«Παλλάδα»: ονομασία της θεάς Αθηνάς, από την ομώνυμη φίλη της, που τραυμάτισε θανάσιμα καθώς έπαιζαν.</a:t>
            </a:r>
          </a:p>
          <a:p>
            <a:r>
              <a:rPr lang="el-GR" i="1" dirty="0" smtClean="0"/>
              <a:t>Δικάζει τον </a:t>
            </a:r>
            <a:r>
              <a:rPr lang="el-GR" i="1" dirty="0" err="1" smtClean="0"/>
              <a:t>ἀκούσιο</a:t>
            </a:r>
            <a:r>
              <a:rPr lang="el-GR" i="1" dirty="0" smtClean="0"/>
              <a:t> φόνο </a:t>
            </a:r>
            <a:r>
              <a:rPr lang="el-GR" dirty="0" smtClean="0"/>
              <a:t>αθηναίου πολίτη</a:t>
            </a:r>
          </a:p>
          <a:p>
            <a:r>
              <a:rPr lang="el-GR" i="1" dirty="0" err="1" smtClean="0"/>
              <a:t>ἐκούσιος</a:t>
            </a:r>
            <a:r>
              <a:rPr lang="el-GR" i="1" dirty="0" smtClean="0"/>
              <a:t> φόνος </a:t>
            </a:r>
            <a:r>
              <a:rPr lang="el-GR" dirty="0" smtClean="0"/>
              <a:t>μετοίκων, ξένου, δούλου</a:t>
            </a:r>
          </a:p>
          <a:p>
            <a:r>
              <a:rPr lang="el-GR" i="1" dirty="0" err="1" smtClean="0"/>
              <a:t>Βούλευσις</a:t>
            </a:r>
            <a:r>
              <a:rPr lang="el-GR" i="1" dirty="0" smtClean="0"/>
              <a:t> </a:t>
            </a:r>
            <a:r>
              <a:rPr lang="el-GR" dirty="0" smtClean="0"/>
              <a:t>(;)</a:t>
            </a:r>
          </a:p>
          <a:p>
            <a:pPr lvl="1"/>
            <a:r>
              <a:rPr lang="el-GR" dirty="0" smtClean="0"/>
              <a:t>Μάλλον πρόκειται για περιπτώσεις όπου λείπει η φυσική αμεσότητα</a:t>
            </a:r>
          </a:p>
          <a:p>
            <a:pPr lvl="1"/>
            <a:r>
              <a:rPr lang="el-GR" dirty="0" smtClean="0"/>
              <a:t>Ηθική αυτουργία</a:t>
            </a:r>
          </a:p>
          <a:p>
            <a:pPr lvl="1"/>
            <a:r>
              <a:rPr lang="el-GR" dirty="0" smtClean="0"/>
              <a:t>Όχι ιδιόχειρη ενέργεια δράστη (πλην δηλητηρίου –εμπρησμού). </a:t>
            </a:r>
          </a:p>
          <a:p>
            <a:r>
              <a:rPr lang="el-GR" dirty="0" smtClean="0"/>
              <a:t>Ανακαλύφθηκε πρόσφατα κοντά στην περιοχή  Μακρυγιάννη</a:t>
            </a:r>
          </a:p>
          <a:p>
            <a:endParaRPr lang="el-GR" i="1" dirty="0"/>
          </a:p>
        </p:txBody>
      </p:sp>
      <p:pic>
        <p:nvPicPr>
          <p:cNvPr id="35842" name="Picture 2" descr="http://www.hellenica.de/Griechenland/Mythos/Bild/OdysseusPalladion.jpg"/>
          <p:cNvPicPr>
            <a:picLocks noChangeAspect="1" noChangeArrowheads="1"/>
          </p:cNvPicPr>
          <p:nvPr/>
        </p:nvPicPr>
        <p:blipFill>
          <a:blip r:embed="rId2" cstate="print"/>
          <a:srcRect/>
          <a:stretch>
            <a:fillRect/>
          </a:stretch>
        </p:blipFill>
        <p:spPr bwMode="auto">
          <a:xfrm>
            <a:off x="6535603" y="1700808"/>
            <a:ext cx="2608397" cy="378904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987008" cy="708688"/>
          </a:xfrm>
        </p:spPr>
        <p:txBody>
          <a:bodyPr>
            <a:normAutofit fontScale="90000"/>
          </a:bodyPr>
          <a:lstStyle/>
          <a:p>
            <a:r>
              <a:rPr lang="el-GR" dirty="0" smtClean="0"/>
              <a:t>3. </a:t>
            </a:r>
            <a:r>
              <a:rPr lang="el-GR" dirty="0" err="1" smtClean="0"/>
              <a:t>Δελφίνιον</a:t>
            </a:r>
            <a:endParaRPr lang="el-GR" dirty="0"/>
          </a:p>
        </p:txBody>
      </p:sp>
      <p:sp>
        <p:nvSpPr>
          <p:cNvPr id="3" name="Content Placeholder 2"/>
          <p:cNvSpPr>
            <a:spLocks noGrp="1"/>
          </p:cNvSpPr>
          <p:nvPr>
            <p:ph idx="1"/>
          </p:nvPr>
        </p:nvSpPr>
        <p:spPr>
          <a:xfrm>
            <a:off x="457200" y="1935480"/>
            <a:ext cx="5987008" cy="4389120"/>
          </a:xfrm>
        </p:spPr>
        <p:txBody>
          <a:bodyPr>
            <a:normAutofit fontScale="85000" lnSpcReduction="10000"/>
          </a:bodyPr>
          <a:lstStyle/>
          <a:p>
            <a:r>
              <a:rPr lang="el-GR" dirty="0" smtClean="0"/>
              <a:t>Δικάζει υποθέσεις «δίκαιου» φόνου</a:t>
            </a:r>
          </a:p>
          <a:p>
            <a:r>
              <a:rPr lang="el-GR" dirty="0" smtClean="0"/>
              <a:t>Δεν επισύρονται κυρώσεις για θανάτωση:</a:t>
            </a:r>
          </a:p>
          <a:p>
            <a:pPr lvl="1"/>
            <a:r>
              <a:rPr lang="el-GR" dirty="0" smtClean="0"/>
              <a:t>Κατά τη διάρκεια αθλητικών αγώνων, χωρίς τη βούληση του δράστη</a:t>
            </a:r>
          </a:p>
          <a:p>
            <a:pPr lvl="1"/>
            <a:r>
              <a:rPr lang="el-GR" dirty="0" smtClean="0"/>
              <a:t>Άμυνα (μετά από επίθεση του θύματος)</a:t>
            </a:r>
          </a:p>
          <a:p>
            <a:pPr lvl="1"/>
            <a:r>
              <a:rPr lang="el-GR" dirty="0" smtClean="0"/>
              <a:t>Σε πόλεμο (αν πέρασε το θύμα για εχθρό)</a:t>
            </a:r>
          </a:p>
          <a:p>
            <a:pPr lvl="1"/>
            <a:r>
              <a:rPr lang="el-GR" dirty="0" smtClean="0"/>
              <a:t>Εραστή της συζύγου, μητέρας, αδελφής, θυγατέρας, παλλακίδας του δράστη, αν οι μοιχοί συλληφθούν επ’ αυτοφώρω.</a:t>
            </a:r>
          </a:p>
          <a:p>
            <a:r>
              <a:rPr lang="el-GR" dirty="0" smtClean="0"/>
              <a:t>Ιατρός: και για αμέλεια, δεν φέρει ευθύνη, ο ασθενής θεωρείται «</a:t>
            </a:r>
            <a:r>
              <a:rPr lang="el-GR" i="1" dirty="0" err="1" smtClean="0"/>
              <a:t>ὡς</a:t>
            </a:r>
            <a:r>
              <a:rPr lang="el-GR" i="1" dirty="0" smtClean="0"/>
              <a:t> </a:t>
            </a:r>
            <a:r>
              <a:rPr lang="el-GR" i="1" dirty="0" err="1" smtClean="0"/>
              <a:t>οὐκ</a:t>
            </a:r>
            <a:r>
              <a:rPr lang="el-GR" i="1" dirty="0" smtClean="0"/>
              <a:t> </a:t>
            </a:r>
            <a:r>
              <a:rPr lang="el-GR" i="1" dirty="0" err="1" smtClean="0"/>
              <a:t>ἀπέθανεν</a:t>
            </a:r>
            <a:r>
              <a:rPr lang="el-GR" i="1" dirty="0" smtClean="0"/>
              <a:t>, ὁ </a:t>
            </a:r>
            <a:r>
              <a:rPr lang="el-GR" i="1" dirty="0" err="1" smtClean="0"/>
              <a:t>μὲν</a:t>
            </a:r>
            <a:r>
              <a:rPr lang="el-GR" i="1" dirty="0" smtClean="0"/>
              <a:t> </a:t>
            </a:r>
            <a:r>
              <a:rPr lang="el-GR" i="1" dirty="0" err="1" smtClean="0"/>
              <a:t>ἰατρὸς</a:t>
            </a:r>
            <a:r>
              <a:rPr lang="el-GR" i="1" dirty="0" smtClean="0"/>
              <a:t> </a:t>
            </a:r>
            <a:r>
              <a:rPr lang="el-GR" i="1" dirty="0" err="1" smtClean="0"/>
              <a:t>οὐ</a:t>
            </a:r>
            <a:r>
              <a:rPr lang="el-GR" i="1" dirty="0" smtClean="0"/>
              <a:t> </a:t>
            </a:r>
            <a:r>
              <a:rPr lang="el-GR" i="1" dirty="0" err="1" smtClean="0"/>
              <a:t>φονεὺς</a:t>
            </a:r>
            <a:r>
              <a:rPr lang="el-GR" i="1" dirty="0" smtClean="0"/>
              <a:t> </a:t>
            </a:r>
            <a:r>
              <a:rPr lang="el-GR" i="1" dirty="0" err="1" smtClean="0"/>
              <a:t>αὐτοῦ</a:t>
            </a:r>
            <a:r>
              <a:rPr lang="el-GR" i="1" dirty="0" smtClean="0"/>
              <a:t> </a:t>
            </a:r>
            <a:r>
              <a:rPr lang="el-GR" i="1" dirty="0" err="1" smtClean="0"/>
              <a:t>ἐστὶν</a:t>
            </a:r>
            <a:r>
              <a:rPr lang="el-GR" i="1" dirty="0" smtClean="0"/>
              <a:t>, ὁ </a:t>
            </a:r>
            <a:r>
              <a:rPr lang="el-GR" i="1" dirty="0" err="1" smtClean="0"/>
              <a:t>γὰρ</a:t>
            </a:r>
            <a:r>
              <a:rPr lang="el-GR" i="1" dirty="0" smtClean="0"/>
              <a:t> νόμος </a:t>
            </a:r>
            <a:r>
              <a:rPr lang="el-GR" i="1" dirty="0" err="1" smtClean="0"/>
              <a:t>ἀπολύει</a:t>
            </a:r>
            <a:r>
              <a:rPr lang="el-GR" i="1" dirty="0" smtClean="0"/>
              <a:t> </a:t>
            </a:r>
            <a:r>
              <a:rPr lang="el-GR" i="1" dirty="0" err="1" smtClean="0"/>
              <a:t>αὐτὸν</a:t>
            </a:r>
            <a:r>
              <a:rPr lang="el-GR" dirty="0" smtClean="0"/>
              <a:t>» (Αντιφών, Τετραλογία Γ, 5). </a:t>
            </a:r>
          </a:p>
        </p:txBody>
      </p:sp>
      <p:pic>
        <p:nvPicPr>
          <p:cNvPr id="36868" name="Picture 4" descr="http://www.berkshirefinearts.com/uploadedImages/articles/190_Dirt-Debut-DOA-on-FX52298.jpg"/>
          <p:cNvPicPr>
            <a:picLocks noChangeAspect="1" noChangeArrowheads="1"/>
          </p:cNvPicPr>
          <p:nvPr/>
        </p:nvPicPr>
        <p:blipFill>
          <a:blip r:embed="rId2" cstate="print"/>
          <a:srcRect/>
          <a:stretch>
            <a:fillRect/>
          </a:stretch>
        </p:blipFill>
        <p:spPr bwMode="auto">
          <a:xfrm>
            <a:off x="6300192" y="188640"/>
            <a:ext cx="2843808" cy="379174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4. </a:t>
            </a:r>
            <a:r>
              <a:rPr lang="el-GR" dirty="0" err="1" smtClean="0"/>
              <a:t>Πρυτανείον</a:t>
            </a:r>
            <a:endParaRPr lang="el-GR" dirty="0"/>
          </a:p>
        </p:txBody>
      </p:sp>
      <p:sp>
        <p:nvSpPr>
          <p:cNvPr id="3" name="Content Placeholder 2"/>
          <p:cNvSpPr>
            <a:spLocks noGrp="1"/>
          </p:cNvSpPr>
          <p:nvPr>
            <p:ph idx="1"/>
          </p:nvPr>
        </p:nvSpPr>
        <p:spPr>
          <a:xfrm>
            <a:off x="457200" y="1935480"/>
            <a:ext cx="5554960" cy="4389120"/>
          </a:xfrm>
        </p:spPr>
        <p:txBody>
          <a:bodyPr/>
          <a:lstStyle/>
          <a:p>
            <a:r>
              <a:rPr lang="el-GR" dirty="0" smtClean="0"/>
              <a:t>Ανθρωποκτονία από άγνωστο δράστη</a:t>
            </a:r>
          </a:p>
          <a:p>
            <a:r>
              <a:rPr lang="el-GR" dirty="0" smtClean="0"/>
              <a:t>Αν ο θάνατος επήλθε από ζώο – πτώση αντικειμένου. </a:t>
            </a:r>
          </a:p>
          <a:p>
            <a:r>
              <a:rPr lang="el-GR" dirty="0" smtClean="0"/>
              <a:t>Η δίκη αποβλέπει στην εξάλειψη του μιάσματος</a:t>
            </a:r>
            <a:endParaRPr lang="el-GR" dirty="0"/>
          </a:p>
        </p:txBody>
      </p:sp>
      <p:pic>
        <p:nvPicPr>
          <p:cNvPr id="37890" name="Picture 2" descr="http://farm1.staticflickr.com/29/56944819_09a1f859c0_z.jpg?zz=1"/>
          <p:cNvPicPr>
            <a:picLocks noChangeAspect="1" noChangeArrowheads="1"/>
          </p:cNvPicPr>
          <p:nvPr/>
        </p:nvPicPr>
        <p:blipFill>
          <a:blip r:embed="rId2" cstate="print"/>
          <a:srcRect/>
          <a:stretch>
            <a:fillRect/>
          </a:stretch>
        </p:blipFill>
        <p:spPr bwMode="auto">
          <a:xfrm>
            <a:off x="5436096" y="260648"/>
            <a:ext cx="3476625" cy="6096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Διαιτησία: από πότε;</a:t>
            </a:r>
            <a:endParaRPr lang="el-GR" dirty="0"/>
          </a:p>
        </p:txBody>
      </p:sp>
      <p:sp>
        <p:nvSpPr>
          <p:cNvPr id="3" name="Content Placeholder 2"/>
          <p:cNvSpPr>
            <a:spLocks noGrp="1"/>
          </p:cNvSpPr>
          <p:nvPr>
            <p:ph idx="1"/>
          </p:nvPr>
        </p:nvSpPr>
        <p:spPr/>
        <p:txBody>
          <a:bodyPr/>
          <a:lstStyle/>
          <a:p>
            <a:r>
              <a:rPr lang="el-GR" dirty="0" smtClean="0"/>
              <a:t>Προηγείται, ακολουθεί ή υπάρχει ταυτόχρονα με την πολιτειακή δικαιοδοτική εξουσία;</a:t>
            </a:r>
          </a:p>
          <a:p>
            <a:r>
              <a:rPr lang="el-GR" dirty="0" smtClean="0"/>
              <a:t>Μάλλον συνυπάρχουν χρονικά. </a:t>
            </a:r>
          </a:p>
          <a:p>
            <a:r>
              <a:rPr lang="el-GR" dirty="0" smtClean="0"/>
              <a:t>Στους κλασικούς χρόνους είναι διαδεδομένη, παρά την ύπαρξη δικαστηρίων &amp; γραπτών νόμων. </a:t>
            </a:r>
          </a:p>
          <a:p>
            <a:r>
              <a:rPr lang="el-GR" dirty="0" smtClean="0"/>
              <a:t>Ορολογία εξωδικαστικής επίλυσης διαφορών:</a:t>
            </a:r>
          </a:p>
          <a:p>
            <a:pPr lvl="1"/>
            <a:r>
              <a:rPr lang="el-GR" i="1" dirty="0" smtClean="0"/>
              <a:t>Δίαιτα, διαλλαγή, </a:t>
            </a:r>
            <a:r>
              <a:rPr lang="el-GR" i="1" dirty="0" err="1" smtClean="0"/>
              <a:t>ἐπιτροπή</a:t>
            </a:r>
            <a:r>
              <a:rPr lang="el-GR" i="1" dirty="0" smtClean="0"/>
              <a:t>, </a:t>
            </a:r>
            <a:r>
              <a:rPr lang="el-GR" i="1" dirty="0" err="1" smtClean="0"/>
              <a:t>διάλυσις</a:t>
            </a:r>
            <a:endParaRPr lang="el-GR" i="1" dirty="0" smtClean="0"/>
          </a:p>
          <a:p>
            <a:pPr lvl="1"/>
            <a:r>
              <a:rPr lang="el-GR" i="1" dirty="0" err="1" smtClean="0"/>
              <a:t>Διαιτᾶν</a:t>
            </a:r>
            <a:r>
              <a:rPr lang="el-GR" i="1" dirty="0" smtClean="0"/>
              <a:t>, </a:t>
            </a:r>
            <a:r>
              <a:rPr lang="el-GR" i="1" dirty="0" err="1" smtClean="0"/>
              <a:t>ἐπιτρέπειν</a:t>
            </a:r>
            <a:r>
              <a:rPr lang="el-GR" i="1" dirty="0" smtClean="0"/>
              <a:t>, </a:t>
            </a:r>
            <a:r>
              <a:rPr lang="el-GR" i="1" dirty="0" err="1" smtClean="0"/>
              <a:t>διαλύειν</a:t>
            </a:r>
            <a:r>
              <a:rPr lang="el-GR" i="1" dirty="0" smtClean="0"/>
              <a:t>, </a:t>
            </a:r>
            <a:r>
              <a:rPr lang="el-GR" i="1" dirty="0" err="1" smtClean="0"/>
              <a:t>διαλάσσειν</a:t>
            </a:r>
            <a:endParaRPr lang="el-GR"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5. </a:t>
            </a:r>
            <a:r>
              <a:rPr lang="el-GR" i="1" dirty="0" err="1" smtClean="0"/>
              <a:t>Ἐν</a:t>
            </a:r>
            <a:r>
              <a:rPr lang="el-GR" i="1" dirty="0" smtClean="0"/>
              <a:t> </a:t>
            </a:r>
            <a:r>
              <a:rPr lang="el-GR" i="1" dirty="0" err="1" smtClean="0"/>
              <a:t>Φρεαττοῖ</a:t>
            </a:r>
            <a:endParaRPr lang="el-GR" i="1" dirty="0"/>
          </a:p>
        </p:txBody>
      </p:sp>
      <p:sp>
        <p:nvSpPr>
          <p:cNvPr id="3" name="Content Placeholder 2"/>
          <p:cNvSpPr>
            <a:spLocks noGrp="1"/>
          </p:cNvSpPr>
          <p:nvPr>
            <p:ph idx="1"/>
          </p:nvPr>
        </p:nvSpPr>
        <p:spPr>
          <a:xfrm>
            <a:off x="457200" y="1935480"/>
            <a:ext cx="5698976" cy="4389120"/>
          </a:xfrm>
        </p:spPr>
        <p:txBody>
          <a:bodyPr/>
          <a:lstStyle/>
          <a:p>
            <a:r>
              <a:rPr lang="el-GR" dirty="0" smtClean="0"/>
              <a:t>Στον Πειραιά, κοντά στη θάλασσα. </a:t>
            </a:r>
          </a:p>
          <a:p>
            <a:r>
              <a:rPr lang="el-GR" dirty="0" smtClean="0"/>
              <a:t>Έρχονται να δικαστούν άτομα στα οποία έχει επιβληθεί ποινή εξορίας για εκούσιο φόνο.</a:t>
            </a:r>
          </a:p>
          <a:p>
            <a:r>
              <a:rPr lang="el-GR" dirty="0" smtClean="0"/>
              <a:t>Δικάζονται για ανθρωποκτονία από πρόθεση. </a:t>
            </a:r>
          </a:p>
          <a:p>
            <a:r>
              <a:rPr lang="el-GR" dirty="0" smtClean="0"/>
              <a:t>Ως φορείς μιάσματος δεν αποβιβάζονται στην αττική γη</a:t>
            </a:r>
          </a:p>
          <a:p>
            <a:r>
              <a:rPr lang="el-GR" dirty="0" smtClean="0"/>
              <a:t>Δικάζονται σε βάρκα, οι δικαστές είναι στη στεριά. </a:t>
            </a:r>
            <a:endParaRPr lang="el-GR" dirty="0"/>
          </a:p>
        </p:txBody>
      </p:sp>
      <p:pic>
        <p:nvPicPr>
          <p:cNvPr id="38914" name="Picture 2" descr="http://upload.wikimedia.org/wikipedia/commons/thumb/c/ce/Piraeus_Mikrolimano4.JPG/220px-Piraeus_Mikrolimano4.JPG">
            <a:hlinkClick r:id="rId2"/>
          </p:cNvPr>
          <p:cNvPicPr>
            <a:picLocks noChangeAspect="1" noChangeArrowheads="1"/>
          </p:cNvPicPr>
          <p:nvPr/>
        </p:nvPicPr>
        <p:blipFill>
          <a:blip r:embed="rId3" cstate="print"/>
          <a:srcRect/>
          <a:stretch>
            <a:fillRect/>
          </a:stretch>
        </p:blipFill>
        <p:spPr bwMode="auto">
          <a:xfrm>
            <a:off x="6228184" y="908720"/>
            <a:ext cx="2095500" cy="1571626"/>
          </a:xfrm>
          <a:prstGeom prst="rect">
            <a:avLst/>
          </a:prstGeom>
          <a:noFill/>
        </p:spPr>
      </p:pic>
      <p:pic>
        <p:nvPicPr>
          <p:cNvPr id="38916" name="Picture 4" descr="http://www.naftotopos.gr/images/stories/n_ShipModels/ChaniotikiGaita_03/ShipPhoto_01_BS.jpg"/>
          <p:cNvPicPr>
            <a:picLocks noChangeAspect="1" noChangeArrowheads="1"/>
          </p:cNvPicPr>
          <p:nvPr/>
        </p:nvPicPr>
        <p:blipFill>
          <a:blip r:embed="rId4" cstate="print"/>
          <a:srcRect/>
          <a:stretch>
            <a:fillRect/>
          </a:stretch>
        </p:blipFill>
        <p:spPr bwMode="auto">
          <a:xfrm>
            <a:off x="5796136" y="3212976"/>
            <a:ext cx="3174966" cy="23762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Διαιτησία: γιατί;</a:t>
            </a:r>
            <a:endParaRPr lang="el-GR" dirty="0"/>
          </a:p>
        </p:txBody>
      </p:sp>
      <p:sp>
        <p:nvSpPr>
          <p:cNvPr id="3" name="Content Placeholder 2"/>
          <p:cNvSpPr>
            <a:spLocks noGrp="1"/>
          </p:cNvSpPr>
          <p:nvPr>
            <p:ph idx="1"/>
          </p:nvPr>
        </p:nvSpPr>
        <p:spPr>
          <a:xfrm>
            <a:off x="457200" y="1935480"/>
            <a:ext cx="4618856" cy="4445848"/>
          </a:xfrm>
        </p:spPr>
        <p:txBody>
          <a:bodyPr/>
          <a:lstStyle/>
          <a:p>
            <a:r>
              <a:rPr lang="el-GR" dirty="0" smtClean="0"/>
              <a:t>Δεν επιβάλλεται από το νόμο</a:t>
            </a:r>
          </a:p>
          <a:p>
            <a:r>
              <a:rPr lang="el-GR" dirty="0" smtClean="0"/>
              <a:t>Υπαγορεύεται από τα κοινωνικά ήθη</a:t>
            </a:r>
          </a:p>
          <a:p>
            <a:r>
              <a:rPr lang="el-GR" dirty="0" smtClean="0"/>
              <a:t>Ο καλός πολίτης, πριν καταφύγει στα δικαστήρια, πρέπει να προσπαθήσει να επιλύσει τις διαφορές του διαιτητικά, από πρόσωπο κοινής εμπιστοσύνης (Ισοκράτης). </a:t>
            </a:r>
            <a:endParaRPr lang="el-GR" dirty="0"/>
          </a:p>
        </p:txBody>
      </p:sp>
      <p:pic>
        <p:nvPicPr>
          <p:cNvPr id="2050" name="Picture 2" descr="http://upload.wikimedia.org/wikipedia/commons/thumb/a/aa/Isocrates_pushkin.jpg/200px-Isocrates_pushkin.jpg"/>
          <p:cNvPicPr>
            <a:picLocks noChangeAspect="1" noChangeArrowheads="1"/>
          </p:cNvPicPr>
          <p:nvPr/>
        </p:nvPicPr>
        <p:blipFill>
          <a:blip r:embed="rId2" cstate="print"/>
          <a:srcRect/>
          <a:stretch>
            <a:fillRect/>
          </a:stretch>
        </p:blipFill>
        <p:spPr bwMode="auto">
          <a:xfrm>
            <a:off x="6300192" y="1844824"/>
            <a:ext cx="1905000" cy="27527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pPr algn="ctr"/>
            <a:r>
              <a:rPr lang="el-GR" dirty="0" smtClean="0"/>
              <a:t>Δημόσια διαιτησία</a:t>
            </a:r>
            <a:endParaRPr lang="el-GR" dirty="0"/>
          </a:p>
        </p:txBody>
      </p:sp>
      <p:sp>
        <p:nvSpPr>
          <p:cNvPr id="3" name="Content Placeholder 2"/>
          <p:cNvSpPr>
            <a:spLocks noGrp="1"/>
          </p:cNvSpPr>
          <p:nvPr>
            <p:ph idx="1"/>
          </p:nvPr>
        </p:nvSpPr>
        <p:spPr>
          <a:xfrm>
            <a:off x="457200" y="2060848"/>
            <a:ext cx="8229600" cy="4263752"/>
          </a:xfrm>
        </p:spPr>
        <p:txBody>
          <a:bodyPr>
            <a:normAutofit/>
          </a:bodyPr>
          <a:lstStyle/>
          <a:p>
            <a:r>
              <a:rPr lang="el-GR" dirty="0" smtClean="0"/>
              <a:t>Δημόσιοι-αιρετοί κριτές: κληρωτοί άρχοντες της πόλης (Αριστοτέλης, </a:t>
            </a:r>
            <a:r>
              <a:rPr lang="el-GR" i="1" dirty="0" err="1" smtClean="0"/>
              <a:t>Αθ.Πολ</a:t>
            </a:r>
            <a:r>
              <a:rPr lang="el-GR" i="1" dirty="0" smtClean="0"/>
              <a:t>., </a:t>
            </a:r>
            <a:r>
              <a:rPr lang="el-GR" dirty="0" smtClean="0"/>
              <a:t>53,1-7).</a:t>
            </a:r>
          </a:p>
          <a:p>
            <a:r>
              <a:rPr lang="el-GR" dirty="0" smtClean="0"/>
              <a:t>Πολίτες άνω των 60.</a:t>
            </a:r>
          </a:p>
          <a:p>
            <a:r>
              <a:rPr lang="el-GR" dirty="0" smtClean="0"/>
              <a:t>Η άρνηση του κληρωθέντος να αναλάβει καθήκοντα διαιτητή = ποινή ατιμίας. </a:t>
            </a:r>
          </a:p>
          <a:p>
            <a:r>
              <a:rPr lang="el-GR" dirty="0" err="1" smtClean="0"/>
              <a:t>Προσβάσιμη</a:t>
            </a:r>
            <a:r>
              <a:rPr lang="el-GR" dirty="0" smtClean="0"/>
              <a:t> μόνο σε </a:t>
            </a:r>
            <a:r>
              <a:rPr lang="el-GR" dirty="0" smtClean="0"/>
              <a:t>πολίτες.</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l-GR" dirty="0" smtClean="0"/>
              <a:t>Αρμοδιότητα δημόσιων διαιτητών</a:t>
            </a:r>
            <a:endParaRPr lang="el-GR" dirty="0"/>
          </a:p>
        </p:txBody>
      </p:sp>
      <p:sp>
        <p:nvSpPr>
          <p:cNvPr id="3" name="Content Placeholder 2"/>
          <p:cNvSpPr>
            <a:spLocks noGrp="1"/>
          </p:cNvSpPr>
          <p:nvPr>
            <p:ph idx="1"/>
          </p:nvPr>
        </p:nvSpPr>
        <p:spPr/>
        <p:txBody>
          <a:bodyPr/>
          <a:lstStyle/>
          <a:p>
            <a:r>
              <a:rPr lang="el-GR" dirty="0" smtClean="0"/>
              <a:t>Υποθέσεις με αντικείμενο άνω των 10 δρχ.</a:t>
            </a:r>
          </a:p>
          <a:p>
            <a:r>
              <a:rPr lang="el-GR" dirty="0" smtClean="0"/>
              <a:t>Διαδικασία:</a:t>
            </a:r>
          </a:p>
          <a:p>
            <a:pPr lvl="1"/>
            <a:r>
              <a:rPr lang="el-GR" dirty="0" err="1" smtClean="0"/>
              <a:t>1</a:t>
            </a:r>
            <a:r>
              <a:rPr lang="el-GR" baseline="30000" dirty="0" err="1" smtClean="0"/>
              <a:t>ον</a:t>
            </a:r>
            <a:r>
              <a:rPr lang="el-GR" dirty="0" smtClean="0"/>
              <a:t>: επιχειρούν να συμβιβάσουν τα μέρη</a:t>
            </a:r>
          </a:p>
          <a:p>
            <a:pPr lvl="1"/>
            <a:r>
              <a:rPr lang="el-GR" dirty="0" err="1" smtClean="0"/>
              <a:t>2</a:t>
            </a:r>
            <a:r>
              <a:rPr lang="el-GR" baseline="30000" dirty="0" err="1" smtClean="0"/>
              <a:t>ον</a:t>
            </a:r>
            <a:r>
              <a:rPr lang="el-GR" dirty="0" smtClean="0"/>
              <a:t>: άλλως, δικάζουν και εκδίδουν απόφαση, η οποία για να είναι δεσμευτική, πρέπει να γίνει δεκτή από τα μέρη. </a:t>
            </a:r>
          </a:p>
          <a:p>
            <a:pPr lvl="1"/>
            <a:r>
              <a:rPr lang="el-GR" dirty="0" err="1" smtClean="0"/>
              <a:t>3</a:t>
            </a:r>
            <a:r>
              <a:rPr lang="el-GR" baseline="30000" dirty="0" err="1" smtClean="0"/>
              <a:t>ον</a:t>
            </a:r>
            <a:r>
              <a:rPr lang="el-GR" dirty="0" smtClean="0"/>
              <a:t>: αν τα μέρη δεν δέχονται την απόφαση, η υπόθεση εισάγεται στο δικαστήριο που αποφασίζει επί τη βάσει του ήδη προσκομισθέντος στο διαιτητή αποδεικτικού υλικού. </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467544" y="620688"/>
            <a:ext cx="4536504" cy="6453336"/>
          </a:xfrm>
        </p:spPr>
        <p:txBody>
          <a:bodyPr>
            <a:normAutofit fontScale="55000" lnSpcReduction="20000"/>
          </a:bodyPr>
          <a:lstStyle/>
          <a:p>
            <a:pPr>
              <a:buNone/>
            </a:pPr>
            <a:r>
              <a:rPr lang="el-GR" dirty="0" smtClean="0"/>
              <a:t>	</a:t>
            </a:r>
            <a:r>
              <a:rPr lang="el-GR" b="1" dirty="0" smtClean="0"/>
              <a:t>															Ι</a:t>
            </a:r>
            <a:r>
              <a:rPr lang="en-US" sz="2900" b="1" dirty="0" smtClean="0"/>
              <a:t>G XII, 7, 3 </a:t>
            </a:r>
            <a:endParaRPr lang="el-GR" sz="2900" b="1" dirty="0" smtClean="0"/>
          </a:p>
          <a:p>
            <a:pPr algn="r">
              <a:buNone/>
            </a:pPr>
            <a:r>
              <a:rPr lang="fr-CA" sz="2900" b="1" dirty="0" smtClean="0"/>
              <a:t>A</a:t>
            </a:r>
            <a:r>
              <a:rPr lang="el-GR" sz="2900" b="1" dirty="0" err="1" smtClean="0"/>
              <a:t>ρκεσίνη</a:t>
            </a:r>
            <a:r>
              <a:rPr lang="el-GR" sz="2900" b="1" dirty="0" smtClean="0"/>
              <a:t> Αμοργού</a:t>
            </a:r>
          </a:p>
          <a:p>
            <a:pPr>
              <a:buNone/>
            </a:pPr>
            <a:endParaRPr lang="el-GR" dirty="0" smtClean="0"/>
          </a:p>
          <a:p>
            <a:pPr>
              <a:buNone/>
            </a:pPr>
            <a:r>
              <a:rPr lang="el-GR" dirty="0" smtClean="0"/>
              <a:t>	</a:t>
            </a:r>
            <a:r>
              <a:rPr lang="el-GR" sz="2900" dirty="0" smtClean="0"/>
              <a:t>…………………………….μηδὲ </a:t>
            </a:r>
            <a:r>
              <a:rPr lang="el-GR" sz="2900" dirty="0" err="1" smtClean="0"/>
              <a:t>ὅσαι</a:t>
            </a:r>
            <a:r>
              <a:rPr lang="el-GR" sz="2900" dirty="0" smtClean="0"/>
              <a:t> </a:t>
            </a:r>
            <a:r>
              <a:rPr lang="el-GR" sz="2900" dirty="0" err="1" smtClean="0"/>
              <a:t>δίκα</a:t>
            </a:r>
            <a:r>
              <a:rPr lang="en-US" sz="2900" dirty="0" smtClean="0"/>
              <a:t>-</a:t>
            </a:r>
            <a:endParaRPr lang="el-GR" sz="2900" dirty="0" smtClean="0"/>
          </a:p>
          <a:p>
            <a:pPr>
              <a:buNone/>
            </a:pPr>
            <a:r>
              <a:rPr lang="el-GR" sz="2900" dirty="0" smtClean="0"/>
              <a:t>	ι </a:t>
            </a:r>
            <a:r>
              <a:rPr lang="el-GR" sz="2900" dirty="0" err="1" smtClean="0"/>
              <a:t>ἀπεγράφησαν</a:t>
            </a:r>
            <a:r>
              <a:rPr lang="el-GR" sz="2900" dirty="0" smtClean="0"/>
              <a:t> </a:t>
            </a:r>
            <a:r>
              <a:rPr lang="el-GR" sz="2900" dirty="0" err="1" smtClean="0"/>
              <a:t>ἐπὶ</a:t>
            </a:r>
            <a:r>
              <a:rPr lang="el-GR" sz="2900" dirty="0" smtClean="0"/>
              <a:t> </a:t>
            </a:r>
            <a:r>
              <a:rPr lang="el-GR" sz="2900" dirty="0" err="1" smtClean="0"/>
              <a:t>τὸς</a:t>
            </a:r>
            <a:r>
              <a:rPr lang="el-GR" sz="2900" dirty="0" smtClean="0"/>
              <a:t> </a:t>
            </a:r>
            <a:r>
              <a:rPr lang="en-US" sz="2900" dirty="0" smtClean="0"/>
              <a:t>[</a:t>
            </a:r>
            <a:r>
              <a:rPr lang="el-GR" sz="2900" dirty="0" smtClean="0"/>
              <a:t>ἐ</a:t>
            </a:r>
            <a:r>
              <a:rPr lang="en-US" sz="2900" dirty="0" smtClean="0"/>
              <a:t>]</a:t>
            </a:r>
            <a:r>
              <a:rPr lang="el-GR" sz="2900" dirty="0" err="1" smtClean="0"/>
              <a:t>σαγωγέας</a:t>
            </a:r>
            <a:r>
              <a:rPr lang="el-GR" sz="2900" dirty="0" smtClean="0"/>
              <a:t> </a:t>
            </a:r>
            <a:r>
              <a:rPr lang="el-GR" sz="2900" dirty="0" err="1" smtClean="0"/>
              <a:t>τὸς</a:t>
            </a:r>
            <a:r>
              <a:rPr lang="el-GR" sz="2900" dirty="0" smtClean="0"/>
              <a:t> </a:t>
            </a:r>
            <a:r>
              <a:rPr lang="el-GR" sz="2900" dirty="0" err="1" smtClean="0"/>
              <a:t>ἀμ</a:t>
            </a:r>
            <a:r>
              <a:rPr lang="en-US" sz="2900" dirty="0" smtClean="0"/>
              <a:t>-</a:t>
            </a:r>
            <a:endParaRPr lang="el-GR" sz="2900" dirty="0" smtClean="0"/>
          </a:p>
          <a:p>
            <a:pPr>
              <a:buNone/>
            </a:pPr>
            <a:r>
              <a:rPr lang="el-GR" sz="2900" dirty="0" smtClean="0"/>
              <a:t>	</a:t>
            </a:r>
            <a:r>
              <a:rPr lang="el-GR" sz="2900" dirty="0" err="1" smtClean="0"/>
              <a:t>φὶ</a:t>
            </a:r>
            <a:r>
              <a:rPr lang="el-GR" sz="2900" dirty="0" smtClean="0"/>
              <a:t> </a:t>
            </a:r>
            <a:r>
              <a:rPr lang="el-GR" sz="2900" dirty="0" err="1" smtClean="0"/>
              <a:t>Εὐρύδικον</a:t>
            </a:r>
            <a:r>
              <a:rPr lang="en-US" sz="2900" dirty="0" smtClean="0"/>
              <a:t>, </a:t>
            </a:r>
            <a:r>
              <a:rPr lang="el-GR" sz="2900" dirty="0" err="1" smtClean="0"/>
              <a:t>ταύτας</a:t>
            </a:r>
            <a:r>
              <a:rPr lang="el-GR" sz="2900" dirty="0" smtClean="0"/>
              <a:t> </a:t>
            </a:r>
            <a:r>
              <a:rPr lang="el-GR" sz="2900" b="1" dirty="0" err="1" smtClean="0"/>
              <a:t>μὴ</a:t>
            </a:r>
            <a:r>
              <a:rPr lang="el-GR" sz="2900" b="1" dirty="0" smtClean="0"/>
              <a:t> </a:t>
            </a:r>
            <a:r>
              <a:rPr lang="el-GR" sz="2900" b="1" dirty="0" err="1" smtClean="0"/>
              <a:t>εἶναι</a:t>
            </a:r>
            <a:r>
              <a:rPr lang="el-GR" sz="2900" b="1" dirty="0" smtClean="0"/>
              <a:t> </a:t>
            </a:r>
            <a:r>
              <a:rPr lang="el-GR" sz="2900" b="1" dirty="0" err="1" smtClean="0"/>
              <a:t>δικάσασθαι</a:t>
            </a:r>
            <a:endParaRPr lang="el-GR" sz="2900" b="1" dirty="0" smtClean="0"/>
          </a:p>
          <a:p>
            <a:pPr>
              <a:buNone/>
            </a:pPr>
            <a:r>
              <a:rPr lang="en-US" sz="2900" dirty="0" smtClean="0"/>
              <a:t>30 	</a:t>
            </a:r>
            <a:r>
              <a:rPr lang="el-GR" sz="2900" dirty="0" err="1" smtClean="0"/>
              <a:t>μήτε</a:t>
            </a:r>
            <a:r>
              <a:rPr lang="el-GR" sz="2900" dirty="0" smtClean="0"/>
              <a:t> </a:t>
            </a:r>
            <a:r>
              <a:rPr lang="el-GR" sz="2900" dirty="0" err="1" smtClean="0"/>
              <a:t>αὐτο</a:t>
            </a:r>
            <a:r>
              <a:rPr lang="en-US" sz="2900" dirty="0" smtClean="0"/>
              <a:t>̑ </a:t>
            </a:r>
            <a:r>
              <a:rPr lang="el-GR" sz="2900" dirty="0" err="1" smtClean="0"/>
              <a:t>μήτε</a:t>
            </a:r>
            <a:r>
              <a:rPr lang="el-GR" sz="2900" dirty="0" smtClean="0"/>
              <a:t> </a:t>
            </a:r>
            <a:r>
              <a:rPr lang="el-GR" sz="2900" dirty="0" err="1" smtClean="0"/>
              <a:t>ἐν</a:t>
            </a:r>
            <a:r>
              <a:rPr lang="el-GR" sz="2900" dirty="0" smtClean="0"/>
              <a:t> </a:t>
            </a:r>
            <a:r>
              <a:rPr lang="el-GR" sz="2900" b="1" dirty="0" err="1" smtClean="0"/>
              <a:t>ἐκκλήτωι</a:t>
            </a:r>
            <a:r>
              <a:rPr lang="el-GR" sz="2900" dirty="0" smtClean="0"/>
              <a:t> </a:t>
            </a:r>
            <a:r>
              <a:rPr lang="el-GR" sz="2900" dirty="0" err="1" smtClean="0"/>
              <a:t>μηδαμο</a:t>
            </a:r>
            <a:r>
              <a:rPr lang="en-US" sz="2900" dirty="0" smtClean="0"/>
              <a:t>̑,</a:t>
            </a:r>
            <a:endParaRPr lang="el-GR" sz="2900" dirty="0" smtClean="0"/>
          </a:p>
          <a:p>
            <a:pPr>
              <a:buNone/>
            </a:pPr>
            <a:r>
              <a:rPr lang="el-GR" sz="2900" dirty="0" smtClean="0"/>
              <a:t>	</a:t>
            </a:r>
            <a:r>
              <a:rPr lang="el-GR" sz="2900" dirty="0" err="1" smtClean="0"/>
              <a:t>ἐὰμ</a:t>
            </a:r>
            <a:r>
              <a:rPr lang="el-GR" sz="2900" dirty="0" smtClean="0"/>
              <a:t> </a:t>
            </a:r>
            <a:r>
              <a:rPr lang="el-GR" sz="2900" dirty="0" err="1" smtClean="0"/>
              <a:t>μὴ</a:t>
            </a:r>
            <a:r>
              <a:rPr lang="el-GR" sz="2900" dirty="0" smtClean="0"/>
              <a:t> </a:t>
            </a:r>
            <a:r>
              <a:rPr lang="el-GR" sz="2900" dirty="0" err="1" smtClean="0"/>
              <a:t>οἱ</a:t>
            </a:r>
            <a:r>
              <a:rPr lang="el-GR" sz="2900" dirty="0" smtClean="0"/>
              <a:t> </a:t>
            </a:r>
            <a:r>
              <a:rPr lang="el-GR" sz="2900" b="1" dirty="0" err="1" smtClean="0"/>
              <a:t>διαλλακταὶ</a:t>
            </a:r>
            <a:r>
              <a:rPr lang="el-GR" sz="2900" dirty="0" smtClean="0"/>
              <a:t> </a:t>
            </a:r>
            <a:r>
              <a:rPr lang="el-GR" sz="2900" dirty="0" err="1" smtClean="0"/>
              <a:t>γράψαντες</a:t>
            </a:r>
            <a:r>
              <a:rPr lang="el-GR" sz="2900" dirty="0" smtClean="0"/>
              <a:t> </a:t>
            </a:r>
            <a:r>
              <a:rPr lang="el-GR" sz="2900" dirty="0" err="1" smtClean="0"/>
              <a:t>καταλεί</a:t>
            </a:r>
            <a:r>
              <a:rPr lang="el-GR" sz="2900" dirty="0" smtClean="0"/>
              <a:t>-</a:t>
            </a:r>
          </a:p>
          <a:p>
            <a:pPr>
              <a:buNone/>
            </a:pPr>
            <a:r>
              <a:rPr lang="el-GR" sz="2900" dirty="0" smtClean="0"/>
              <a:t>	</a:t>
            </a:r>
            <a:r>
              <a:rPr lang="el-GR" sz="2900" dirty="0" err="1" smtClean="0"/>
              <a:t>πωσιν</a:t>
            </a:r>
            <a:r>
              <a:rPr lang="el-GR" sz="2900" dirty="0" smtClean="0"/>
              <a:t> </a:t>
            </a:r>
            <a:r>
              <a:rPr lang="el-GR" sz="2900" dirty="0" err="1" smtClean="0"/>
              <a:t>οἷς</a:t>
            </a:r>
            <a:r>
              <a:rPr lang="el-GR" sz="2900" dirty="0" smtClean="0"/>
              <a:t> </a:t>
            </a:r>
            <a:r>
              <a:rPr lang="el-GR" sz="2900" dirty="0" err="1" smtClean="0"/>
              <a:t>δεῖ</a:t>
            </a:r>
            <a:r>
              <a:rPr lang="el-GR" sz="2900" dirty="0" smtClean="0"/>
              <a:t> </a:t>
            </a:r>
            <a:r>
              <a:rPr lang="el-GR" sz="2900" dirty="0" err="1" smtClean="0"/>
              <a:t>τὰς</a:t>
            </a:r>
            <a:r>
              <a:rPr lang="el-GR" sz="2900" dirty="0" smtClean="0"/>
              <a:t> </a:t>
            </a:r>
            <a:r>
              <a:rPr lang="el-GR" sz="2900" dirty="0" err="1" smtClean="0"/>
              <a:t>δίκας</a:t>
            </a:r>
            <a:r>
              <a:rPr lang="el-GR" sz="2900" dirty="0" smtClean="0"/>
              <a:t> </a:t>
            </a:r>
            <a:r>
              <a:rPr lang="el-GR" sz="2900" dirty="0" err="1" smtClean="0"/>
              <a:t>ἐπὶ</a:t>
            </a:r>
            <a:r>
              <a:rPr lang="el-GR" sz="2900" dirty="0" smtClean="0"/>
              <a:t> </a:t>
            </a:r>
            <a:r>
              <a:rPr lang="el-GR" sz="2900" dirty="0" err="1" smtClean="0"/>
              <a:t>το̑</a:t>
            </a:r>
            <a:r>
              <a:rPr lang="el-GR" sz="2900" dirty="0" smtClean="0"/>
              <a:t> </a:t>
            </a:r>
            <a:r>
              <a:rPr lang="el-GR" sz="2900" dirty="0" err="1" smtClean="0"/>
              <a:t>ἀστικο̑</a:t>
            </a:r>
            <a:r>
              <a:rPr lang="el-GR" sz="2900" dirty="0" smtClean="0"/>
              <a:t> </a:t>
            </a:r>
            <a:r>
              <a:rPr lang="el-GR" sz="2900" dirty="0" err="1" smtClean="0"/>
              <a:t>δικαστη</a:t>
            </a:r>
            <a:r>
              <a:rPr lang="el-GR" sz="2900" dirty="0" smtClean="0"/>
              <a:t>-</a:t>
            </a:r>
          </a:p>
          <a:p>
            <a:pPr>
              <a:buNone/>
            </a:pPr>
            <a:r>
              <a:rPr lang="el-GR" sz="2900" dirty="0" smtClean="0"/>
              <a:t>	</a:t>
            </a:r>
            <a:r>
              <a:rPr lang="el-GR" sz="2900" dirty="0" err="1" smtClean="0"/>
              <a:t>ρίο</a:t>
            </a:r>
            <a:r>
              <a:rPr lang="el-GR" sz="2900" dirty="0" smtClean="0"/>
              <a:t> </a:t>
            </a:r>
            <a:r>
              <a:rPr lang="el-GR" sz="2900" dirty="0" err="1" smtClean="0"/>
              <a:t>γενέσθαι</a:t>
            </a:r>
            <a:r>
              <a:rPr lang="el-GR" sz="2900" dirty="0" smtClean="0"/>
              <a:t>· </a:t>
            </a:r>
            <a:r>
              <a:rPr lang="el-GR" sz="2900" dirty="0" err="1" smtClean="0"/>
              <a:t>ὅσοι</a:t>
            </a:r>
            <a:r>
              <a:rPr lang="el-GR" sz="2900" dirty="0" smtClean="0"/>
              <a:t> δ’ </a:t>
            </a:r>
            <a:r>
              <a:rPr lang="el-GR" sz="2900" dirty="0" err="1" smtClean="0"/>
              <a:t>ἂμ</a:t>
            </a:r>
            <a:r>
              <a:rPr lang="el-GR" sz="2900" dirty="0" smtClean="0"/>
              <a:t> </a:t>
            </a:r>
            <a:r>
              <a:rPr lang="el-GR" sz="2900" dirty="0" err="1" smtClean="0"/>
              <a:t>μὴ</a:t>
            </a:r>
            <a:r>
              <a:rPr lang="el-GR" sz="2900" dirty="0" smtClean="0"/>
              <a:t> </a:t>
            </a:r>
            <a:r>
              <a:rPr lang="el-GR" sz="2900" dirty="0" err="1" smtClean="0"/>
              <a:t>ἐκτίνωσιν</a:t>
            </a:r>
            <a:r>
              <a:rPr lang="el-GR" sz="2900" dirty="0" smtClean="0"/>
              <a:t> καθ[ὰ]</a:t>
            </a:r>
          </a:p>
          <a:p>
            <a:pPr>
              <a:buNone/>
            </a:pPr>
            <a:r>
              <a:rPr lang="el-GR" sz="2900" dirty="0" smtClean="0"/>
              <a:t>	</a:t>
            </a:r>
            <a:r>
              <a:rPr lang="el-GR" sz="2900" dirty="0" err="1" smtClean="0"/>
              <a:t>οἱ</a:t>
            </a:r>
            <a:r>
              <a:rPr lang="el-GR" sz="2900" dirty="0" smtClean="0"/>
              <a:t> </a:t>
            </a:r>
            <a:r>
              <a:rPr lang="el-GR" sz="2900" dirty="0" err="1" smtClean="0"/>
              <a:t>διαλλακταὶ</a:t>
            </a:r>
            <a:r>
              <a:rPr lang="el-GR" sz="2900" dirty="0" smtClean="0"/>
              <a:t> </a:t>
            </a:r>
            <a:r>
              <a:rPr lang="el-GR" sz="2900" b="1" dirty="0" err="1" smtClean="0"/>
              <a:t>ἔταξαν</a:t>
            </a:r>
            <a:r>
              <a:rPr lang="el-GR" sz="2900" dirty="0" smtClean="0"/>
              <a:t> ἢ </a:t>
            </a:r>
            <a:r>
              <a:rPr lang="el-GR" sz="2900" b="1" dirty="0" err="1" smtClean="0"/>
              <a:t>πείσαντες</a:t>
            </a:r>
            <a:r>
              <a:rPr lang="el-GR" sz="2900" dirty="0" smtClean="0"/>
              <a:t> </a:t>
            </a:r>
            <a:r>
              <a:rPr lang="el-GR" sz="2900" dirty="0" err="1" smtClean="0"/>
              <a:t>τὸς</a:t>
            </a:r>
            <a:r>
              <a:rPr lang="el-GR" sz="2900" dirty="0" smtClean="0"/>
              <a:t> κα-</a:t>
            </a:r>
          </a:p>
          <a:p>
            <a:pPr>
              <a:buNone/>
            </a:pPr>
            <a:r>
              <a:rPr lang="el-GR" sz="2900" dirty="0" smtClean="0"/>
              <a:t>35 	</a:t>
            </a:r>
            <a:r>
              <a:rPr lang="el-GR" sz="2900" dirty="0" err="1" smtClean="0"/>
              <a:t>ταδικασαμένος</a:t>
            </a:r>
            <a:r>
              <a:rPr lang="el-GR" sz="2900" dirty="0" smtClean="0"/>
              <a:t> </a:t>
            </a:r>
            <a:r>
              <a:rPr lang="el-GR" sz="2900" b="1" dirty="0" smtClean="0"/>
              <a:t>ἢ </a:t>
            </a:r>
            <a:r>
              <a:rPr lang="el-GR" sz="2900" b="1" dirty="0" err="1" smtClean="0"/>
              <a:t>ὑπογραφὴμ</a:t>
            </a:r>
            <a:r>
              <a:rPr lang="el-GR" sz="2900" b="1" dirty="0" smtClean="0"/>
              <a:t> </a:t>
            </a:r>
            <a:r>
              <a:rPr lang="el-GR" sz="2900" b="1" dirty="0" err="1" smtClean="0"/>
              <a:t>ποιῶντ</a:t>
            </a:r>
            <a:r>
              <a:rPr lang="el-GR" sz="2900" b="1" dirty="0" smtClean="0"/>
              <a:t>-</a:t>
            </a:r>
          </a:p>
          <a:p>
            <a:pPr>
              <a:buNone/>
            </a:pPr>
            <a:r>
              <a:rPr lang="el-GR" sz="2900" b="1" dirty="0" smtClean="0"/>
              <a:t>	αι </a:t>
            </a:r>
            <a:r>
              <a:rPr lang="el-GR" sz="2900" b="1" dirty="0" err="1" smtClean="0"/>
              <a:t>πρὸς</a:t>
            </a:r>
            <a:r>
              <a:rPr lang="el-GR" sz="2900" b="1" dirty="0" smtClean="0"/>
              <a:t> </a:t>
            </a:r>
            <a:r>
              <a:rPr lang="el-GR" sz="2900" b="1" dirty="0" err="1" smtClean="0"/>
              <a:t>τὸς</a:t>
            </a:r>
            <a:r>
              <a:rPr lang="el-GR" sz="2900" b="1" dirty="0" smtClean="0"/>
              <a:t> </a:t>
            </a:r>
            <a:r>
              <a:rPr lang="el-GR" sz="2900" b="1" dirty="0" err="1" smtClean="0"/>
              <a:t>χρεωφύλακας</a:t>
            </a:r>
            <a:r>
              <a:rPr lang="el-GR" sz="2900" dirty="0" smtClean="0"/>
              <a:t>, </a:t>
            </a:r>
            <a:r>
              <a:rPr lang="el-GR" sz="2900" dirty="0" err="1" smtClean="0"/>
              <a:t>ἐ̑ναι</a:t>
            </a:r>
            <a:r>
              <a:rPr lang="el-GR" sz="2900" dirty="0" smtClean="0"/>
              <a:t> </a:t>
            </a:r>
            <a:r>
              <a:rPr lang="el-GR" sz="2900" dirty="0" err="1" smtClean="0"/>
              <a:t>τὰς</a:t>
            </a:r>
            <a:r>
              <a:rPr lang="el-GR" sz="2900" dirty="0" smtClean="0"/>
              <a:t> </a:t>
            </a:r>
            <a:r>
              <a:rPr lang="el-GR" sz="2900" dirty="0" err="1" smtClean="0"/>
              <a:t>δίκ</a:t>
            </a:r>
            <a:r>
              <a:rPr lang="el-GR" sz="2900" dirty="0" smtClean="0"/>
              <a:t>-</a:t>
            </a:r>
          </a:p>
          <a:p>
            <a:pPr>
              <a:buNone/>
            </a:pPr>
            <a:r>
              <a:rPr lang="el-GR" sz="2900" dirty="0" smtClean="0"/>
              <a:t>	[α]ς </a:t>
            </a:r>
            <a:r>
              <a:rPr lang="el-GR" sz="2900" dirty="0" err="1" smtClean="0"/>
              <a:t>κατὰ</a:t>
            </a:r>
            <a:r>
              <a:rPr lang="el-GR" sz="2900" dirty="0" smtClean="0"/>
              <a:t> </a:t>
            </a:r>
            <a:r>
              <a:rPr lang="el-GR" sz="2900" dirty="0" err="1" smtClean="0"/>
              <a:t>τῶμ</a:t>
            </a:r>
            <a:r>
              <a:rPr lang="el-GR" sz="2900" dirty="0" smtClean="0"/>
              <a:t> </a:t>
            </a:r>
            <a:r>
              <a:rPr lang="el-GR" sz="2900" dirty="0" err="1" smtClean="0"/>
              <a:t>μὴ</a:t>
            </a:r>
            <a:r>
              <a:rPr lang="el-GR" sz="2900" dirty="0" smtClean="0"/>
              <a:t> </a:t>
            </a:r>
            <a:r>
              <a:rPr lang="el-GR" sz="2900" dirty="0" err="1" smtClean="0"/>
              <a:t>ἐκτινόντων</a:t>
            </a:r>
            <a:r>
              <a:rPr lang="el-GR" sz="2900" dirty="0" smtClean="0"/>
              <a:t> </a:t>
            </a:r>
            <a:r>
              <a:rPr lang="el-GR" sz="2900" dirty="0" err="1" smtClean="0"/>
              <a:t>μηδὲ</a:t>
            </a:r>
            <a:r>
              <a:rPr lang="el-GR" sz="2900" dirty="0" smtClean="0"/>
              <a:t> </a:t>
            </a:r>
            <a:r>
              <a:rPr lang="el-GR" sz="2900" dirty="0" err="1" smtClean="0"/>
              <a:t>τὴν</a:t>
            </a:r>
            <a:endParaRPr lang="el-GR" sz="2900" dirty="0" smtClean="0"/>
          </a:p>
          <a:p>
            <a:pPr>
              <a:buNone/>
            </a:pPr>
            <a:r>
              <a:rPr lang="el-GR" sz="2900" dirty="0" smtClean="0"/>
              <a:t>	[ὑ]</a:t>
            </a:r>
            <a:r>
              <a:rPr lang="el-GR" sz="2900" dirty="0" err="1" smtClean="0"/>
              <a:t>πογραφὴμ</a:t>
            </a:r>
            <a:r>
              <a:rPr lang="el-GR" sz="2900" dirty="0" smtClean="0"/>
              <a:t> </a:t>
            </a:r>
            <a:r>
              <a:rPr lang="el-GR" sz="2900" dirty="0" err="1" smtClean="0"/>
              <a:t>ποιομένων</a:t>
            </a:r>
            <a:r>
              <a:rPr lang="el-GR" sz="2900" dirty="0" smtClean="0"/>
              <a:t>. </a:t>
            </a:r>
            <a:r>
              <a:rPr lang="el-GR" sz="2900" dirty="0" err="1" smtClean="0"/>
              <a:t>μηδὲ</a:t>
            </a:r>
            <a:r>
              <a:rPr lang="el-GR" sz="2900" dirty="0" smtClean="0"/>
              <a:t> </a:t>
            </a:r>
            <a:r>
              <a:rPr lang="el-GR" sz="2900" dirty="0" err="1" smtClean="0"/>
              <a:t>πρύτανι</a:t>
            </a:r>
            <a:r>
              <a:rPr lang="el-GR" sz="2900" dirty="0" smtClean="0"/>
              <a:t>[ς]</a:t>
            </a:r>
          </a:p>
          <a:p>
            <a:pPr>
              <a:buNone/>
            </a:pPr>
            <a:r>
              <a:rPr lang="el-GR" sz="2900" dirty="0" smtClean="0"/>
              <a:t>	</a:t>
            </a:r>
            <a:r>
              <a:rPr lang="el-GR" sz="2900" dirty="0" err="1" smtClean="0"/>
              <a:t>προτιθέτω</a:t>
            </a:r>
            <a:r>
              <a:rPr lang="el-GR" sz="2900" dirty="0" smtClean="0"/>
              <a:t> </a:t>
            </a:r>
            <a:r>
              <a:rPr lang="el-GR" sz="2900" dirty="0" err="1" smtClean="0"/>
              <a:t>μηδὲ</a:t>
            </a:r>
            <a:r>
              <a:rPr lang="el-GR" sz="2900" dirty="0" smtClean="0"/>
              <a:t> </a:t>
            </a:r>
            <a:r>
              <a:rPr lang="el-GR" sz="2900" dirty="0" err="1" smtClean="0"/>
              <a:t>ἐπιψηφιζέτω</a:t>
            </a:r>
            <a:r>
              <a:rPr lang="el-GR" sz="2900" dirty="0" smtClean="0"/>
              <a:t> </a:t>
            </a:r>
            <a:r>
              <a:rPr lang="el-GR" sz="2900" dirty="0" err="1" smtClean="0"/>
              <a:t>μηδὲ</a:t>
            </a:r>
            <a:r>
              <a:rPr lang="el-GR" sz="2900" dirty="0" smtClean="0"/>
              <a:t> </a:t>
            </a:r>
            <a:r>
              <a:rPr lang="el-GR" sz="2900" dirty="0" err="1" smtClean="0"/>
              <a:t>ἐσα</a:t>
            </a:r>
            <a:r>
              <a:rPr lang="el-GR" sz="2900" dirty="0" smtClean="0"/>
              <a:t>[γ]-</a:t>
            </a:r>
          </a:p>
          <a:p>
            <a:pPr>
              <a:buNone/>
            </a:pPr>
            <a:r>
              <a:rPr lang="el-GR" sz="2900" dirty="0" smtClean="0"/>
              <a:t>40 	</a:t>
            </a:r>
            <a:r>
              <a:rPr lang="el-GR" sz="2900" dirty="0" err="1" smtClean="0"/>
              <a:t>ωγεὺς</a:t>
            </a:r>
            <a:r>
              <a:rPr lang="el-GR" sz="2900" dirty="0" smtClean="0"/>
              <a:t> </a:t>
            </a:r>
            <a:r>
              <a:rPr lang="el-GR" sz="2900" dirty="0" err="1" smtClean="0"/>
              <a:t>ἐσαγέτω</a:t>
            </a:r>
            <a:r>
              <a:rPr lang="el-GR" sz="2900" dirty="0" smtClean="0"/>
              <a:t>· </a:t>
            </a:r>
            <a:r>
              <a:rPr lang="el-GR" sz="2900" dirty="0" err="1" smtClean="0"/>
              <a:t>ἐὰν</a:t>
            </a:r>
            <a:r>
              <a:rPr lang="el-GR" sz="2900" dirty="0" smtClean="0"/>
              <a:t> </a:t>
            </a:r>
            <a:r>
              <a:rPr lang="el-GR" sz="2900" dirty="0" err="1" smtClean="0"/>
              <a:t>δὲ</a:t>
            </a:r>
            <a:r>
              <a:rPr lang="el-GR" sz="2900" dirty="0" smtClean="0"/>
              <a:t> </a:t>
            </a:r>
            <a:r>
              <a:rPr lang="el-GR" sz="2900" dirty="0" err="1" smtClean="0"/>
              <a:t>ἐσάγηι</a:t>
            </a:r>
            <a:r>
              <a:rPr lang="el-GR" sz="2900" dirty="0" smtClean="0"/>
              <a:t> </a:t>
            </a:r>
            <a:r>
              <a:rPr lang="el-GR" sz="2900" dirty="0" err="1" smtClean="0"/>
              <a:t>παρὰ</a:t>
            </a:r>
            <a:r>
              <a:rPr lang="el-GR" sz="2900" dirty="0" smtClean="0"/>
              <a:t> </a:t>
            </a:r>
            <a:r>
              <a:rPr lang="el-GR" sz="2900" dirty="0" err="1" smtClean="0"/>
              <a:t>τὰ</a:t>
            </a:r>
            <a:r>
              <a:rPr lang="el-GR" sz="2900" dirty="0" smtClean="0"/>
              <a:t> </a:t>
            </a:r>
            <a:r>
              <a:rPr lang="el-GR" sz="2900" dirty="0" err="1" smtClean="0"/>
              <a:t>γε</a:t>
            </a:r>
            <a:r>
              <a:rPr lang="el-GR" sz="2900" dirty="0" smtClean="0"/>
              <a:t>-</a:t>
            </a:r>
          </a:p>
          <a:p>
            <a:pPr>
              <a:buNone/>
            </a:pPr>
            <a:r>
              <a:rPr lang="el-GR" sz="2900" dirty="0" smtClean="0"/>
              <a:t>	</a:t>
            </a:r>
            <a:r>
              <a:rPr lang="el-GR" sz="2900" dirty="0" err="1" smtClean="0"/>
              <a:t>γραμμένα</a:t>
            </a:r>
            <a:r>
              <a:rPr lang="el-GR" sz="2900" dirty="0" smtClean="0"/>
              <a:t> ἢ </a:t>
            </a:r>
            <a:r>
              <a:rPr lang="el-GR" sz="2900" dirty="0" err="1" smtClean="0"/>
              <a:t>ποιήσηι</a:t>
            </a:r>
            <a:r>
              <a:rPr lang="el-GR" sz="2900" dirty="0" smtClean="0"/>
              <a:t>, </a:t>
            </a:r>
            <a:r>
              <a:rPr lang="el-GR" sz="2900" dirty="0" err="1" smtClean="0"/>
              <a:t>ὀφελέτω</a:t>
            </a:r>
            <a:r>
              <a:rPr lang="el-GR" sz="2900" dirty="0" smtClean="0"/>
              <a:t> </a:t>
            </a:r>
            <a:r>
              <a:rPr lang="el-GR" sz="2900" dirty="0" err="1" smtClean="0"/>
              <a:t>τρισχιλίας</a:t>
            </a:r>
            <a:endParaRPr lang="el-GR" sz="2900" dirty="0" smtClean="0"/>
          </a:p>
          <a:p>
            <a:pPr>
              <a:buNone/>
            </a:pPr>
            <a:r>
              <a:rPr lang="el-GR" sz="2900" dirty="0" smtClean="0"/>
              <a:t>	</a:t>
            </a:r>
            <a:r>
              <a:rPr lang="el-GR" sz="2900" dirty="0" err="1" smtClean="0"/>
              <a:t>δραχμὰς</a:t>
            </a:r>
            <a:r>
              <a:rPr lang="el-GR" sz="2900" dirty="0" smtClean="0"/>
              <a:t> </a:t>
            </a:r>
            <a:r>
              <a:rPr lang="el-GR" sz="2900" dirty="0" err="1" smtClean="0"/>
              <a:t>τῆι</a:t>
            </a:r>
            <a:r>
              <a:rPr lang="el-GR" sz="2900" dirty="0" smtClean="0"/>
              <a:t> </a:t>
            </a:r>
            <a:r>
              <a:rPr lang="el-GR" sz="2900" dirty="0" err="1" smtClean="0"/>
              <a:t>Ἥρηι</a:t>
            </a:r>
            <a:r>
              <a:rPr lang="el-GR" sz="2900" dirty="0" smtClean="0"/>
              <a:t> </a:t>
            </a:r>
            <a:r>
              <a:rPr lang="el-GR" sz="2900" dirty="0" err="1" smtClean="0"/>
              <a:t>καὶ</a:t>
            </a:r>
            <a:r>
              <a:rPr lang="el-GR" sz="2900" dirty="0" smtClean="0"/>
              <a:t> </a:t>
            </a:r>
            <a:r>
              <a:rPr lang="el-GR" sz="2900" dirty="0" err="1" smtClean="0"/>
              <a:t>ἄτιμος</a:t>
            </a:r>
            <a:r>
              <a:rPr lang="el-GR" sz="2900" dirty="0" smtClean="0"/>
              <a:t> </a:t>
            </a:r>
            <a:r>
              <a:rPr lang="el-GR" sz="2900" dirty="0" err="1" smtClean="0"/>
              <a:t>ἔστω</a:t>
            </a:r>
            <a:r>
              <a:rPr lang="el-GR" sz="2900" dirty="0" smtClean="0"/>
              <a:t>· </a:t>
            </a:r>
            <a:r>
              <a:rPr lang="el-GR" sz="2900" dirty="0" err="1" smtClean="0"/>
              <a:t>καὶ</a:t>
            </a:r>
            <a:r>
              <a:rPr lang="el-GR" sz="2900" dirty="0" smtClean="0"/>
              <a:t> ὁ ἐ[σ]-</a:t>
            </a:r>
          </a:p>
          <a:p>
            <a:pPr>
              <a:buNone/>
            </a:pPr>
            <a:r>
              <a:rPr lang="el-GR" sz="2900" dirty="0" smtClean="0"/>
              <a:t>	</a:t>
            </a:r>
            <a:r>
              <a:rPr lang="el-GR" sz="2900" dirty="0" err="1" smtClean="0"/>
              <a:t>αγωγεὺς</a:t>
            </a:r>
            <a:r>
              <a:rPr lang="el-GR" sz="2900" dirty="0" smtClean="0"/>
              <a:t> </a:t>
            </a:r>
            <a:r>
              <a:rPr lang="el-GR" sz="2900" dirty="0" err="1" smtClean="0"/>
              <a:t>ἑκάτερος</a:t>
            </a:r>
            <a:r>
              <a:rPr lang="el-GR" sz="2900" dirty="0" smtClean="0"/>
              <a:t> </a:t>
            </a:r>
            <a:r>
              <a:rPr lang="el-GR" sz="2900" dirty="0" err="1" smtClean="0"/>
              <a:t>ὀφελέτω</a:t>
            </a:r>
            <a:r>
              <a:rPr lang="el-GR" sz="2900" dirty="0" smtClean="0"/>
              <a:t> </a:t>
            </a:r>
            <a:r>
              <a:rPr lang="el-GR" sz="2900" dirty="0" err="1" smtClean="0"/>
              <a:t>τρισχιλίας</a:t>
            </a:r>
            <a:endParaRPr lang="el-GR" sz="2900" dirty="0" smtClean="0"/>
          </a:p>
          <a:p>
            <a:pPr>
              <a:buNone/>
            </a:pPr>
            <a:r>
              <a:rPr lang="el-GR" sz="2900" dirty="0" smtClean="0"/>
              <a:t>	</a:t>
            </a:r>
            <a:r>
              <a:rPr lang="el-GR" sz="2900" dirty="0" err="1" smtClean="0"/>
              <a:t>δραχμὰς</a:t>
            </a:r>
            <a:r>
              <a:rPr lang="el-GR" sz="2900" dirty="0" smtClean="0"/>
              <a:t> </a:t>
            </a:r>
            <a:r>
              <a:rPr lang="el-GR" sz="2900" dirty="0" err="1" smtClean="0"/>
              <a:t>καὶ</a:t>
            </a:r>
            <a:r>
              <a:rPr lang="el-GR" sz="2900" dirty="0" smtClean="0"/>
              <a:t> </a:t>
            </a:r>
            <a:r>
              <a:rPr lang="el-GR" sz="2900" dirty="0" err="1" smtClean="0"/>
              <a:t>ἄτιμος</a:t>
            </a:r>
            <a:r>
              <a:rPr lang="el-GR" sz="2900" dirty="0" smtClean="0"/>
              <a:t> </a:t>
            </a:r>
            <a:r>
              <a:rPr lang="el-GR" sz="2900" dirty="0" err="1" smtClean="0"/>
              <a:t>ἔστω</a:t>
            </a:r>
            <a:r>
              <a:rPr lang="el-GR" sz="2900" dirty="0" smtClean="0"/>
              <a:t> </a:t>
            </a:r>
            <a:r>
              <a:rPr lang="el-GR" sz="2900" dirty="0" err="1" smtClean="0"/>
              <a:t>καὶ</a:t>
            </a:r>
            <a:r>
              <a:rPr lang="el-GR" sz="2900" dirty="0" smtClean="0"/>
              <a:t> </a:t>
            </a:r>
            <a:r>
              <a:rPr lang="el-GR" sz="2900" dirty="0" err="1" smtClean="0"/>
              <a:t>ὑπόδικος</a:t>
            </a:r>
            <a:endParaRPr lang="el-GR" sz="2900" dirty="0" smtClean="0"/>
          </a:p>
          <a:p>
            <a:pPr>
              <a:buNone/>
            </a:pPr>
            <a:r>
              <a:rPr lang="el-GR" sz="2900" dirty="0" smtClean="0"/>
              <a:t>45 	καθ’ ὃ </a:t>
            </a:r>
            <a:r>
              <a:rPr lang="el-GR" sz="2900" dirty="0" err="1" smtClean="0"/>
              <a:t>ἂν</a:t>
            </a:r>
            <a:r>
              <a:rPr lang="el-GR" sz="2900" dirty="0" smtClean="0"/>
              <a:t> </a:t>
            </a:r>
            <a:r>
              <a:rPr lang="el-GR" sz="2900" dirty="0" err="1" smtClean="0"/>
              <a:t>ἐσαγάγηι</a:t>
            </a:r>
            <a:r>
              <a:rPr lang="el-GR" sz="2900" dirty="0" smtClean="0"/>
              <a:t> </a:t>
            </a:r>
            <a:r>
              <a:rPr lang="el-GR" sz="2900" dirty="0" err="1" smtClean="0"/>
              <a:t>δίκην</a:t>
            </a:r>
            <a:r>
              <a:rPr lang="el-GR" sz="2900" dirty="0" smtClean="0"/>
              <a:t> </a:t>
            </a:r>
            <a:r>
              <a:rPr lang="el-GR" sz="2900" dirty="0" err="1" smtClean="0"/>
              <a:t>παρὰ</a:t>
            </a:r>
            <a:r>
              <a:rPr lang="el-GR" sz="2900" dirty="0" smtClean="0"/>
              <a:t> </a:t>
            </a:r>
            <a:r>
              <a:rPr lang="el-GR" sz="2900" dirty="0" err="1" smtClean="0"/>
              <a:t>τόδε</a:t>
            </a:r>
            <a:r>
              <a:rPr lang="el-GR" sz="2900" dirty="0" smtClean="0"/>
              <a:t> </a:t>
            </a:r>
            <a:r>
              <a:rPr lang="el-GR" sz="2900" dirty="0" err="1" smtClean="0"/>
              <a:t>ψήφισ</a:t>
            </a:r>
            <a:r>
              <a:rPr lang="el-GR" sz="2900" dirty="0" smtClean="0"/>
              <a:t>-</a:t>
            </a:r>
          </a:p>
          <a:p>
            <a:pPr>
              <a:buNone/>
            </a:pPr>
            <a:r>
              <a:rPr lang="el-GR" sz="2900" dirty="0" smtClean="0"/>
              <a:t>	μα </a:t>
            </a:r>
            <a:r>
              <a:rPr lang="el-GR" sz="2900" dirty="0" err="1" smtClean="0"/>
              <a:t>καὶ</a:t>
            </a:r>
            <a:r>
              <a:rPr lang="el-GR" sz="2900" dirty="0" smtClean="0"/>
              <a:t> </a:t>
            </a:r>
            <a:r>
              <a:rPr lang="el-GR" sz="2900" dirty="0" err="1" smtClean="0"/>
              <a:t>τὴμ</a:t>
            </a:r>
            <a:r>
              <a:rPr lang="el-GR" sz="2900" dirty="0" smtClean="0"/>
              <a:t> </a:t>
            </a:r>
            <a:r>
              <a:rPr lang="el-GR" sz="2900" dirty="0" err="1" smtClean="0"/>
              <a:t>προθεσμίην</a:t>
            </a:r>
            <a:r>
              <a:rPr lang="el-GR" sz="2900" dirty="0" smtClean="0"/>
              <a:t>.</a:t>
            </a:r>
          </a:p>
          <a:p>
            <a:endParaRPr lang="el-GR" dirty="0"/>
          </a:p>
        </p:txBody>
      </p:sp>
      <p:sp>
        <p:nvSpPr>
          <p:cNvPr id="11" name="Content Placeholder 10"/>
          <p:cNvSpPr>
            <a:spLocks noGrp="1"/>
          </p:cNvSpPr>
          <p:nvPr>
            <p:ph sz="half" idx="2"/>
          </p:nvPr>
        </p:nvSpPr>
        <p:spPr>
          <a:xfrm>
            <a:off x="4932040" y="260648"/>
            <a:ext cx="3960440" cy="6597352"/>
          </a:xfrm>
        </p:spPr>
        <p:txBody>
          <a:bodyPr>
            <a:noAutofit/>
          </a:bodyPr>
          <a:lstStyle/>
          <a:p>
            <a:endParaRPr lang="el-GR" sz="2000" dirty="0" smtClean="0"/>
          </a:p>
          <a:p>
            <a:r>
              <a:rPr lang="el-GR" sz="2000" dirty="0" smtClean="0"/>
              <a:t>Πριν  οι υποθέσεις εισαχθούν προς κρίση σε αστικό δικαστήριο ή τρίτη πόλη. </a:t>
            </a:r>
          </a:p>
          <a:p>
            <a:r>
              <a:rPr lang="el-GR" sz="2000" dirty="0" smtClean="0"/>
              <a:t>Εισάγονται υποχρεωτικά ενώπιον των </a:t>
            </a:r>
            <a:r>
              <a:rPr lang="el-GR" sz="2000" dirty="0" err="1" smtClean="0"/>
              <a:t>διαλλακτών</a:t>
            </a:r>
            <a:r>
              <a:rPr lang="el-GR" sz="2000" dirty="0" smtClean="0"/>
              <a:t> </a:t>
            </a:r>
          </a:p>
          <a:p>
            <a:r>
              <a:rPr lang="el-GR" sz="2000" dirty="0" smtClean="0"/>
              <a:t>Οι οποίοι:</a:t>
            </a:r>
          </a:p>
          <a:p>
            <a:pPr lvl="1"/>
            <a:r>
              <a:rPr lang="el-GR" sz="2000" i="1" dirty="0" smtClean="0"/>
              <a:t>Τάσσουν</a:t>
            </a:r>
            <a:r>
              <a:rPr lang="el-GR" sz="2000" dirty="0" smtClean="0"/>
              <a:t> = καταδικάζουν σε καταβολή χρηματικού ποσού</a:t>
            </a:r>
          </a:p>
          <a:p>
            <a:pPr lvl="1"/>
            <a:r>
              <a:rPr lang="el-GR" sz="2000" i="1" dirty="0" smtClean="0"/>
              <a:t>Πείθουν  </a:t>
            </a:r>
            <a:r>
              <a:rPr lang="el-GR" sz="2000" dirty="0" smtClean="0"/>
              <a:t>= </a:t>
            </a:r>
            <a:r>
              <a:rPr lang="el-GR" sz="2000" i="1" dirty="0" smtClean="0"/>
              <a:t>τ</a:t>
            </a:r>
            <a:r>
              <a:rPr lang="el-GR" sz="2000" dirty="0" smtClean="0"/>
              <a:t>ους διαδίκους να έλθουν σε συμβιβασμό</a:t>
            </a:r>
          </a:p>
          <a:p>
            <a:pPr lvl="1"/>
            <a:r>
              <a:rPr lang="el-GR" sz="2000" i="1" dirty="0" err="1" smtClean="0"/>
              <a:t>ὑπογραφήν</a:t>
            </a:r>
            <a:r>
              <a:rPr lang="el-GR" sz="2000" i="1" dirty="0" smtClean="0"/>
              <a:t> </a:t>
            </a:r>
            <a:r>
              <a:rPr lang="el-GR" sz="2000" i="1" dirty="0" err="1" smtClean="0"/>
              <a:t>ποιῶνται</a:t>
            </a:r>
            <a:r>
              <a:rPr lang="el-GR" sz="2000" i="1" dirty="0" smtClean="0"/>
              <a:t> </a:t>
            </a:r>
            <a:r>
              <a:rPr lang="el-GR" sz="2000" i="1" dirty="0" err="1" smtClean="0"/>
              <a:t>πρός</a:t>
            </a:r>
            <a:r>
              <a:rPr lang="el-GR" sz="2000" i="1" dirty="0" smtClean="0"/>
              <a:t> </a:t>
            </a:r>
            <a:r>
              <a:rPr lang="el-GR" sz="2000" i="1" dirty="0" err="1" smtClean="0"/>
              <a:t>τός</a:t>
            </a:r>
            <a:r>
              <a:rPr lang="el-GR" sz="2000" i="1" dirty="0" smtClean="0"/>
              <a:t> </a:t>
            </a:r>
            <a:r>
              <a:rPr lang="el-GR" sz="2000" i="1" dirty="0" err="1" smtClean="0"/>
              <a:t>χρεωφύλακας</a:t>
            </a:r>
            <a:r>
              <a:rPr lang="el-GR" sz="2000" i="1" dirty="0" smtClean="0"/>
              <a:t> = </a:t>
            </a:r>
            <a:r>
              <a:rPr lang="el-GR" sz="2000" dirty="0" smtClean="0"/>
              <a:t>επιβάλλουν έγγραφη αναγνώριση χρέους στον οφειλέτη.</a:t>
            </a:r>
          </a:p>
          <a:p>
            <a:pPr lvl="1"/>
            <a:r>
              <a:rPr lang="el-GR" sz="2000" dirty="0" smtClean="0"/>
              <a:t>Όποιος δεν συμμορφώνεται, υφίσταται κυρώσεις. </a:t>
            </a:r>
          </a:p>
          <a:p>
            <a:pPr lvl="1"/>
            <a:r>
              <a:rPr lang="el-GR" sz="2000" dirty="0" smtClean="0"/>
              <a:t>Απαγορεύεται η εισαγωγή της υπόθεσης σε δίκη</a:t>
            </a:r>
            <a:endParaRPr lang="el-GR" sz="2000" dirty="0"/>
          </a:p>
        </p:txBody>
      </p:sp>
      <p:pic>
        <p:nvPicPr>
          <p:cNvPr id="12" name="Picture 2" descr="http://www.xn--mxaagbeb2a0adinbfb2a8azd.gr/photos/amorgos2.jpg"/>
          <p:cNvPicPr>
            <a:picLocks noChangeAspect="1" noChangeArrowheads="1"/>
          </p:cNvPicPr>
          <p:nvPr/>
        </p:nvPicPr>
        <p:blipFill>
          <a:blip r:embed="rId2" cstate="print"/>
          <a:srcRect/>
          <a:stretch>
            <a:fillRect/>
          </a:stretch>
        </p:blipFill>
        <p:spPr bwMode="auto">
          <a:xfrm>
            <a:off x="0" y="-1"/>
            <a:ext cx="3009800" cy="155679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Ιδιωτική διαιτησία</a:t>
            </a:r>
            <a:endParaRPr lang="el-GR" dirty="0"/>
          </a:p>
        </p:txBody>
      </p:sp>
      <p:sp>
        <p:nvSpPr>
          <p:cNvPr id="6" name="Content Placeholder 5"/>
          <p:cNvSpPr>
            <a:spLocks noGrp="1"/>
          </p:cNvSpPr>
          <p:nvPr>
            <p:ph idx="1"/>
          </p:nvPr>
        </p:nvSpPr>
        <p:spPr/>
        <p:txBody>
          <a:bodyPr>
            <a:normAutofit lnSpcReduction="10000"/>
          </a:bodyPr>
          <a:lstStyle/>
          <a:p>
            <a:r>
              <a:rPr lang="el-GR" dirty="0" smtClean="0"/>
              <a:t>Σε όλους τους δικανικούς λόγους (Δημοσθένη, Ισαίου κ.λπ.) αναφέρεται η άκαρπη προσπάθεια των μερών για διαιτητική επίλυση των διαφορών. </a:t>
            </a:r>
          </a:p>
          <a:p>
            <a:r>
              <a:rPr lang="el-GR" dirty="0" smtClean="0"/>
              <a:t>Στην διαιτησία δεν εκφωνούνται δικανικοί λόγοι – δεν γνωρίζουμε όλες τις λεπτομέρειες της λειτουργίας της. </a:t>
            </a:r>
          </a:p>
          <a:p>
            <a:r>
              <a:rPr lang="el-GR" dirty="0" smtClean="0"/>
              <a:t>Γίνεται με συμφωνία των μερών (</a:t>
            </a:r>
            <a:r>
              <a:rPr lang="el-GR" i="1" dirty="0" smtClean="0"/>
              <a:t>συνθήκη</a:t>
            </a:r>
            <a:r>
              <a:rPr lang="el-GR" dirty="0" smtClean="0"/>
              <a:t>), προφορική ή έγγραφη (αν δεν είναι κοινωνικά ίσοι), ενώπιον μαρτύρων ή χωρίς δημοσιότητα.</a:t>
            </a:r>
          </a:p>
          <a:p>
            <a:r>
              <a:rPr lang="el-GR" dirty="0" smtClean="0"/>
              <a:t>Στην έγγραφη συμφωνία προβλέπονται όλα τα στάδια: από τον ορισμό διαιτητών έως την εκτέλεση της απόφασης</a:t>
            </a:r>
            <a:r>
              <a:rPr lang="en-US" dirty="0" smtClean="0"/>
              <a:t>.</a:t>
            </a:r>
            <a:endParaRPr lang="el-GR" dirty="0" smtClean="0"/>
          </a:p>
          <a:p>
            <a:endParaRPr lang="el-GR" dirty="0" smtClean="0"/>
          </a:p>
          <a:p>
            <a:endParaRPr lang="el-G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Νόμος Αθήνας περί διαιτησίας </a:t>
            </a:r>
            <a:endParaRPr lang="el-GR" dirty="0"/>
          </a:p>
        </p:txBody>
      </p:sp>
      <p:sp>
        <p:nvSpPr>
          <p:cNvPr id="3" name="Content Placeholder 2"/>
          <p:cNvSpPr>
            <a:spLocks noGrp="1"/>
          </p:cNvSpPr>
          <p:nvPr>
            <p:ph sz="half" idx="1"/>
          </p:nvPr>
        </p:nvSpPr>
        <p:spPr>
          <a:xfrm>
            <a:off x="457200" y="1920084"/>
            <a:ext cx="4038600" cy="4749275"/>
          </a:xfrm>
        </p:spPr>
        <p:txBody>
          <a:bodyPr>
            <a:normAutofit fontScale="62500" lnSpcReduction="20000"/>
          </a:bodyPr>
          <a:lstStyle/>
          <a:p>
            <a:r>
              <a:rPr lang="el-GR" dirty="0" smtClean="0"/>
              <a:t>Δημοσθένης, </a:t>
            </a:r>
            <a:r>
              <a:rPr lang="el-GR" i="1" dirty="0" smtClean="0"/>
              <a:t>Κατά </a:t>
            </a:r>
            <a:r>
              <a:rPr lang="el-GR" i="1" dirty="0" err="1" smtClean="0"/>
              <a:t>Μειδίου</a:t>
            </a:r>
            <a:r>
              <a:rPr lang="el-GR" i="1" dirty="0" smtClean="0"/>
              <a:t>, </a:t>
            </a:r>
            <a:r>
              <a:rPr lang="el-GR" dirty="0" smtClean="0"/>
              <a:t>94:</a:t>
            </a:r>
          </a:p>
          <a:p>
            <a:endParaRPr lang="el-GR" dirty="0" smtClean="0"/>
          </a:p>
          <a:p>
            <a:pPr>
              <a:buNone/>
            </a:pPr>
            <a:r>
              <a:rPr lang="el-GR" dirty="0" smtClean="0"/>
              <a:t> [94] </a:t>
            </a:r>
            <a:r>
              <a:rPr lang="el-GR" dirty="0" err="1" smtClean="0"/>
              <a:t>Λέγε</a:t>
            </a:r>
            <a:r>
              <a:rPr lang="el-GR" dirty="0" smtClean="0"/>
              <a:t> </a:t>
            </a:r>
            <a:r>
              <a:rPr lang="el-GR" dirty="0" err="1" smtClean="0"/>
              <a:t>δὴ</a:t>
            </a:r>
            <a:r>
              <a:rPr lang="el-GR" dirty="0" smtClean="0"/>
              <a:t> </a:t>
            </a:r>
            <a:r>
              <a:rPr lang="el-GR" dirty="0" err="1" smtClean="0"/>
              <a:t>καὶ</a:t>
            </a:r>
            <a:r>
              <a:rPr lang="el-GR" dirty="0" smtClean="0"/>
              <a:t> </a:t>
            </a:r>
            <a:r>
              <a:rPr lang="el-GR" dirty="0" err="1" smtClean="0"/>
              <a:t>τὸν</a:t>
            </a:r>
            <a:r>
              <a:rPr lang="el-GR" dirty="0" smtClean="0"/>
              <a:t> </a:t>
            </a:r>
            <a:r>
              <a:rPr lang="el-GR" dirty="0" err="1" smtClean="0"/>
              <a:t>τῶν</a:t>
            </a:r>
            <a:r>
              <a:rPr lang="el-GR" dirty="0" smtClean="0"/>
              <a:t> </a:t>
            </a:r>
            <a:r>
              <a:rPr lang="el-GR" dirty="0" err="1" smtClean="0"/>
              <a:t>διαιτητῶν</a:t>
            </a:r>
            <a:r>
              <a:rPr lang="el-GR" dirty="0" smtClean="0"/>
              <a:t> </a:t>
            </a:r>
            <a:r>
              <a:rPr lang="el-GR" dirty="0" err="1" smtClean="0"/>
              <a:t>νόμον</a:t>
            </a:r>
            <a:r>
              <a:rPr lang="el-GR" dirty="0" smtClean="0"/>
              <a:t>.</a:t>
            </a:r>
            <a:br>
              <a:rPr lang="el-GR" dirty="0" smtClean="0"/>
            </a:br>
            <a:endParaRPr lang="el-GR" dirty="0" smtClean="0"/>
          </a:p>
          <a:p>
            <a:pPr>
              <a:buNone/>
            </a:pPr>
            <a:r>
              <a:rPr lang="el-GR" dirty="0" smtClean="0"/>
              <a:t>	ΝΟΜΟΣ.</a:t>
            </a:r>
            <a:br>
              <a:rPr lang="el-GR" dirty="0" smtClean="0"/>
            </a:br>
            <a:endParaRPr lang="el-GR" dirty="0" smtClean="0"/>
          </a:p>
          <a:p>
            <a:pPr>
              <a:buNone/>
            </a:pPr>
            <a:r>
              <a:rPr lang="el-GR" dirty="0" smtClean="0"/>
              <a:t>	 [</a:t>
            </a:r>
            <a:r>
              <a:rPr lang="el-GR" dirty="0" err="1" smtClean="0"/>
              <a:t>Ἐὰν</a:t>
            </a:r>
            <a:r>
              <a:rPr lang="el-GR" dirty="0" smtClean="0"/>
              <a:t> </a:t>
            </a:r>
            <a:r>
              <a:rPr lang="el-GR" dirty="0" err="1" smtClean="0"/>
              <a:t>δέ</a:t>
            </a:r>
            <a:r>
              <a:rPr lang="el-GR" dirty="0" smtClean="0"/>
              <a:t> </a:t>
            </a:r>
            <a:r>
              <a:rPr lang="el-GR" dirty="0" err="1" smtClean="0"/>
              <a:t>τινες</a:t>
            </a:r>
            <a:r>
              <a:rPr lang="el-GR" dirty="0" smtClean="0"/>
              <a:t> </a:t>
            </a:r>
            <a:r>
              <a:rPr lang="el-GR" dirty="0" err="1" smtClean="0"/>
              <a:t>περὶ</a:t>
            </a:r>
            <a:r>
              <a:rPr lang="el-GR" dirty="0" smtClean="0"/>
              <a:t> </a:t>
            </a:r>
            <a:r>
              <a:rPr lang="el-GR" dirty="0" err="1" smtClean="0"/>
              <a:t>συμβολαίων</a:t>
            </a:r>
            <a:r>
              <a:rPr lang="el-GR" dirty="0" smtClean="0"/>
              <a:t> </a:t>
            </a:r>
            <a:r>
              <a:rPr lang="el-GR" dirty="0" err="1" smtClean="0"/>
              <a:t>ἰδίων</a:t>
            </a:r>
            <a:r>
              <a:rPr lang="el-GR" dirty="0" smtClean="0"/>
              <a:t> </a:t>
            </a:r>
            <a:r>
              <a:rPr lang="el-GR" dirty="0" err="1" smtClean="0"/>
              <a:t>πρὸς</a:t>
            </a:r>
            <a:r>
              <a:rPr lang="el-GR" dirty="0" smtClean="0"/>
              <a:t> </a:t>
            </a:r>
            <a:r>
              <a:rPr lang="el-GR" dirty="0" err="1" smtClean="0"/>
              <a:t>ἀλλήλους</a:t>
            </a:r>
            <a:r>
              <a:rPr lang="el-GR" dirty="0" smtClean="0"/>
              <a:t> </a:t>
            </a:r>
            <a:r>
              <a:rPr lang="el-GR" dirty="0" err="1" smtClean="0"/>
              <a:t>ἀμφισβη</a:t>
            </a:r>
            <a:r>
              <a:rPr lang="el-GR" dirty="0" smtClean="0"/>
              <a:t>-</a:t>
            </a:r>
            <a:br>
              <a:rPr lang="el-GR" dirty="0" smtClean="0"/>
            </a:br>
            <a:r>
              <a:rPr lang="el-GR" dirty="0" err="1" smtClean="0"/>
              <a:t>τῶσι</a:t>
            </a:r>
            <a:r>
              <a:rPr lang="el-GR" dirty="0" smtClean="0"/>
              <a:t> </a:t>
            </a:r>
            <a:r>
              <a:rPr lang="el-GR" dirty="0" err="1" smtClean="0"/>
              <a:t>καὶ</a:t>
            </a:r>
            <a:r>
              <a:rPr lang="el-GR" dirty="0" smtClean="0"/>
              <a:t> </a:t>
            </a:r>
            <a:r>
              <a:rPr lang="el-GR" dirty="0" err="1" smtClean="0"/>
              <a:t>βούλωνται</a:t>
            </a:r>
            <a:r>
              <a:rPr lang="el-GR" dirty="0" smtClean="0"/>
              <a:t> </a:t>
            </a:r>
            <a:r>
              <a:rPr lang="el-GR" dirty="0" err="1" smtClean="0"/>
              <a:t>διαιτητὴν</a:t>
            </a:r>
            <a:r>
              <a:rPr lang="el-GR" dirty="0" smtClean="0"/>
              <a:t> </a:t>
            </a:r>
            <a:r>
              <a:rPr lang="el-GR" dirty="0" err="1" smtClean="0"/>
              <a:t>ἑλέσθαι</a:t>
            </a:r>
            <a:r>
              <a:rPr lang="el-GR" dirty="0" smtClean="0"/>
              <a:t> </a:t>
            </a:r>
            <a:r>
              <a:rPr lang="el-GR" dirty="0" err="1" smtClean="0"/>
              <a:t>ὁντινοῦν</a:t>
            </a:r>
            <a:r>
              <a:rPr lang="el-GR" dirty="0" smtClean="0"/>
              <a:t>, </a:t>
            </a:r>
            <a:r>
              <a:rPr lang="el-GR" dirty="0" err="1" smtClean="0"/>
              <a:t>ἐξέστω</a:t>
            </a:r>
            <a:r>
              <a:rPr lang="el-GR" dirty="0" smtClean="0"/>
              <a:t> </a:t>
            </a:r>
            <a:r>
              <a:rPr lang="el-GR" dirty="0" err="1" smtClean="0"/>
              <a:t>αὐτοῖς</a:t>
            </a:r>
            <a:r>
              <a:rPr lang="el-GR" dirty="0" smtClean="0"/>
              <a:t/>
            </a:r>
            <a:br>
              <a:rPr lang="el-GR" dirty="0" smtClean="0"/>
            </a:br>
            <a:r>
              <a:rPr lang="el-GR" dirty="0" err="1" smtClean="0"/>
              <a:t>αἱρεῖσθαι</a:t>
            </a:r>
            <a:r>
              <a:rPr lang="el-GR" dirty="0" smtClean="0"/>
              <a:t> </a:t>
            </a:r>
            <a:r>
              <a:rPr lang="el-GR" dirty="0" err="1" smtClean="0"/>
              <a:t>ὃν</a:t>
            </a:r>
            <a:r>
              <a:rPr lang="el-GR" dirty="0" smtClean="0"/>
              <a:t> </a:t>
            </a:r>
            <a:r>
              <a:rPr lang="el-GR" dirty="0" err="1" smtClean="0"/>
              <a:t>ἂν</a:t>
            </a:r>
            <a:r>
              <a:rPr lang="el-GR" dirty="0" smtClean="0"/>
              <a:t> </a:t>
            </a:r>
            <a:r>
              <a:rPr lang="el-GR" dirty="0" err="1" smtClean="0"/>
              <a:t>βούλωνται</a:t>
            </a:r>
            <a:r>
              <a:rPr lang="el-GR" dirty="0" smtClean="0"/>
              <a:t> [</a:t>
            </a:r>
            <a:r>
              <a:rPr lang="el-GR" dirty="0" err="1" smtClean="0"/>
              <a:t>διαιτητὴν</a:t>
            </a:r>
            <a:r>
              <a:rPr lang="el-GR" dirty="0" smtClean="0"/>
              <a:t> </a:t>
            </a:r>
            <a:r>
              <a:rPr lang="el-GR" dirty="0" err="1" smtClean="0"/>
              <a:t>ἑλέσθαι</a:t>
            </a:r>
            <a:r>
              <a:rPr lang="el-GR" dirty="0" smtClean="0"/>
              <a:t>]. </a:t>
            </a:r>
            <a:r>
              <a:rPr lang="el-GR" dirty="0" err="1" smtClean="0"/>
              <a:t>ἐπειδὰν</a:t>
            </a:r>
            <a:r>
              <a:rPr lang="el-GR" dirty="0" smtClean="0"/>
              <a:t> δ’</a:t>
            </a:r>
            <a:br>
              <a:rPr lang="el-GR" dirty="0" smtClean="0"/>
            </a:br>
            <a:r>
              <a:rPr lang="el-GR" dirty="0" err="1" smtClean="0"/>
              <a:t>ἕλωνται</a:t>
            </a:r>
            <a:r>
              <a:rPr lang="el-GR" dirty="0" smtClean="0"/>
              <a:t> </a:t>
            </a:r>
            <a:r>
              <a:rPr lang="el-GR" dirty="0" err="1" smtClean="0"/>
              <a:t>κατὰ</a:t>
            </a:r>
            <a:r>
              <a:rPr lang="el-GR" dirty="0" smtClean="0"/>
              <a:t> </a:t>
            </a:r>
            <a:r>
              <a:rPr lang="el-GR" dirty="0" err="1" smtClean="0"/>
              <a:t>κοινόν</a:t>
            </a:r>
            <a:r>
              <a:rPr lang="el-GR" dirty="0" smtClean="0"/>
              <a:t>, </a:t>
            </a:r>
            <a:r>
              <a:rPr lang="el-GR" dirty="0" err="1" smtClean="0"/>
              <a:t>μενέτωσαν</a:t>
            </a:r>
            <a:r>
              <a:rPr lang="el-GR" dirty="0" smtClean="0"/>
              <a:t> </a:t>
            </a:r>
            <a:r>
              <a:rPr lang="el-GR" dirty="0" err="1" smtClean="0"/>
              <a:t>ἐν</a:t>
            </a:r>
            <a:r>
              <a:rPr lang="el-GR" dirty="0" smtClean="0"/>
              <a:t> </a:t>
            </a:r>
            <a:r>
              <a:rPr lang="el-GR" dirty="0" err="1" smtClean="0"/>
              <a:t>τοῖς</a:t>
            </a:r>
            <a:r>
              <a:rPr lang="el-GR" dirty="0" smtClean="0"/>
              <a:t> </a:t>
            </a:r>
            <a:r>
              <a:rPr lang="el-GR" dirty="0" err="1" smtClean="0"/>
              <a:t>ὑπὸ</a:t>
            </a:r>
            <a:r>
              <a:rPr lang="el-GR" dirty="0" smtClean="0"/>
              <a:t> </a:t>
            </a:r>
            <a:r>
              <a:rPr lang="el-GR" dirty="0" err="1" smtClean="0"/>
              <a:t>τούτου</a:t>
            </a:r>
            <a:r>
              <a:rPr lang="el-GR" dirty="0" smtClean="0"/>
              <a:t> </a:t>
            </a:r>
            <a:r>
              <a:rPr lang="el-GR" dirty="0" err="1" smtClean="0"/>
              <a:t>διαγνωσθεῖσι</a:t>
            </a:r>
            <a:r>
              <a:rPr lang="el-GR" dirty="0" smtClean="0"/>
              <a:t>,</a:t>
            </a:r>
            <a:br>
              <a:rPr lang="el-GR" dirty="0" smtClean="0"/>
            </a:br>
            <a:r>
              <a:rPr lang="el-GR" dirty="0" err="1" smtClean="0"/>
              <a:t>καὶ</a:t>
            </a:r>
            <a:r>
              <a:rPr lang="el-GR" dirty="0" smtClean="0"/>
              <a:t> </a:t>
            </a:r>
            <a:r>
              <a:rPr lang="el-GR" dirty="0" err="1" smtClean="0"/>
              <a:t>μηκέτι</a:t>
            </a:r>
            <a:r>
              <a:rPr lang="el-GR" dirty="0" smtClean="0"/>
              <a:t> </a:t>
            </a:r>
            <a:r>
              <a:rPr lang="el-GR" dirty="0" err="1" smtClean="0"/>
              <a:t>μεταφερέτωσαν</a:t>
            </a:r>
            <a:r>
              <a:rPr lang="el-GR" dirty="0" smtClean="0"/>
              <a:t> </a:t>
            </a:r>
            <a:r>
              <a:rPr lang="el-GR" dirty="0" err="1" smtClean="0"/>
              <a:t>ἀπὸ</a:t>
            </a:r>
            <a:r>
              <a:rPr lang="el-GR" dirty="0" smtClean="0"/>
              <a:t> </a:t>
            </a:r>
            <a:r>
              <a:rPr lang="el-GR" dirty="0" err="1" smtClean="0"/>
              <a:t>τούτου</a:t>
            </a:r>
            <a:r>
              <a:rPr lang="el-GR" dirty="0" smtClean="0"/>
              <a:t> </a:t>
            </a:r>
            <a:r>
              <a:rPr lang="el-GR" dirty="0" err="1" smtClean="0"/>
              <a:t>ἐφ</a:t>
            </a:r>
            <a:r>
              <a:rPr lang="el-GR" dirty="0" smtClean="0"/>
              <a:t>’ </a:t>
            </a:r>
            <a:r>
              <a:rPr lang="el-GR" dirty="0" err="1" smtClean="0"/>
              <a:t>ἕτερον</a:t>
            </a:r>
            <a:r>
              <a:rPr lang="el-GR" dirty="0" smtClean="0"/>
              <a:t> </a:t>
            </a:r>
            <a:r>
              <a:rPr lang="el-GR" dirty="0" err="1" smtClean="0"/>
              <a:t>δικαστήριον</a:t>
            </a:r>
            <a:r>
              <a:rPr lang="el-GR" dirty="0" smtClean="0"/>
              <a:t/>
            </a:r>
            <a:br>
              <a:rPr lang="el-GR" dirty="0" smtClean="0"/>
            </a:br>
            <a:r>
              <a:rPr lang="el-GR" dirty="0" err="1" smtClean="0"/>
              <a:t>ταὐτὰ</a:t>
            </a:r>
            <a:r>
              <a:rPr lang="el-GR" dirty="0" smtClean="0"/>
              <a:t> </a:t>
            </a:r>
            <a:r>
              <a:rPr lang="el-GR" dirty="0" err="1" smtClean="0"/>
              <a:t>ἐγκλήματα</a:t>
            </a:r>
            <a:r>
              <a:rPr lang="el-GR" dirty="0" smtClean="0"/>
              <a:t>, </a:t>
            </a:r>
            <a:r>
              <a:rPr lang="el-GR" dirty="0" err="1" smtClean="0"/>
              <a:t>ἀλλ</a:t>
            </a:r>
            <a:r>
              <a:rPr lang="el-GR" dirty="0" smtClean="0"/>
              <a:t>’ </a:t>
            </a:r>
            <a:r>
              <a:rPr lang="el-GR" dirty="0" err="1" smtClean="0"/>
              <a:t>ἔστω</a:t>
            </a:r>
            <a:r>
              <a:rPr lang="el-GR" dirty="0" smtClean="0"/>
              <a:t> </a:t>
            </a:r>
            <a:r>
              <a:rPr lang="el-GR" dirty="0" err="1" smtClean="0"/>
              <a:t>τὰ</a:t>
            </a:r>
            <a:r>
              <a:rPr lang="el-GR" dirty="0" smtClean="0"/>
              <a:t> </a:t>
            </a:r>
            <a:r>
              <a:rPr lang="el-GR" dirty="0" err="1" smtClean="0"/>
              <a:t>κριθέντα</a:t>
            </a:r>
            <a:r>
              <a:rPr lang="el-GR" dirty="0" smtClean="0"/>
              <a:t> </a:t>
            </a:r>
            <a:r>
              <a:rPr lang="el-GR" dirty="0" err="1" smtClean="0"/>
              <a:t>ὑπὸ</a:t>
            </a:r>
            <a:r>
              <a:rPr lang="el-GR" dirty="0" smtClean="0"/>
              <a:t> </a:t>
            </a:r>
            <a:r>
              <a:rPr lang="el-GR" dirty="0" err="1" smtClean="0"/>
              <a:t>τοῦ</a:t>
            </a:r>
            <a:r>
              <a:rPr lang="el-GR" dirty="0" smtClean="0"/>
              <a:t> </a:t>
            </a:r>
            <a:r>
              <a:rPr lang="el-GR" dirty="0" err="1" smtClean="0"/>
              <a:t>διαιτητοῦ</a:t>
            </a:r>
            <a:r>
              <a:rPr lang="el-GR" dirty="0" smtClean="0"/>
              <a:t/>
            </a:r>
            <a:br>
              <a:rPr lang="el-GR" dirty="0" smtClean="0"/>
            </a:br>
            <a:r>
              <a:rPr lang="el-GR" dirty="0" err="1" smtClean="0"/>
              <a:t>κύρια</a:t>
            </a:r>
            <a:r>
              <a:rPr lang="el-GR" dirty="0" smtClean="0"/>
              <a:t>.]</a:t>
            </a:r>
            <a:br>
              <a:rPr lang="el-GR" dirty="0" smtClean="0"/>
            </a:br>
            <a:endParaRPr lang="el-GR" dirty="0" smtClean="0"/>
          </a:p>
        </p:txBody>
      </p:sp>
      <p:sp>
        <p:nvSpPr>
          <p:cNvPr id="4" name="Content Placeholder 3"/>
          <p:cNvSpPr>
            <a:spLocks noGrp="1"/>
          </p:cNvSpPr>
          <p:nvPr>
            <p:ph sz="half" idx="2"/>
          </p:nvPr>
        </p:nvSpPr>
        <p:spPr/>
        <p:txBody>
          <a:bodyPr>
            <a:normAutofit fontScale="62500" lnSpcReduction="20000"/>
          </a:bodyPr>
          <a:lstStyle/>
          <a:p>
            <a:pPr lvl="1">
              <a:buNone/>
            </a:pPr>
            <a:r>
              <a:rPr lang="el-GR" sz="3200" dirty="0" smtClean="0"/>
              <a:t>Διάβασε και το νόμο για τους διαιτητές. </a:t>
            </a:r>
          </a:p>
          <a:p>
            <a:pPr lvl="1">
              <a:buNone/>
            </a:pPr>
            <a:r>
              <a:rPr lang="el-GR" sz="3200" dirty="0" smtClean="0"/>
              <a:t>ΝΟΜΟΣ </a:t>
            </a:r>
          </a:p>
          <a:p>
            <a:pPr>
              <a:buNone/>
            </a:pPr>
            <a:r>
              <a:rPr lang="el-GR" sz="3200" dirty="0" smtClean="0"/>
              <a:t>      [Αν κάποιοι διαφωνούν μεταξύ τους για ιδιωτικές συμφωνίες και θέλουν να εκλέξουν έναν οποιονδήποτε διαιτητή, έχουν το δικαίωμα να εκλέξουν όποιον θέλουν. Όταν όμως συμφωνήσουν για την εκλογή, πρέπει να σέβονται την απόφασή του και να μην μεταφέρουν έπειτα την ίδια διαφορά από αυτόν σε άλλο δικαστήριο, αλλά η απόφαση του διαιτητή να είναι ανέκκλητη.]</a:t>
            </a:r>
          </a:p>
          <a:p>
            <a:pPr algn="r">
              <a:buNone/>
            </a:pPr>
            <a:r>
              <a:rPr lang="el-GR" sz="1700" dirty="0" smtClean="0"/>
              <a:t>(Μετ.: Ν.Γ. </a:t>
            </a:r>
            <a:r>
              <a:rPr lang="el-GR" sz="1700" dirty="0" err="1" smtClean="0"/>
              <a:t>Κασιμάκος</a:t>
            </a:r>
            <a:r>
              <a:rPr lang="el-GR" sz="1700" dirty="0" smtClean="0"/>
              <a:t>)</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1346</TotalTime>
  <Words>1598</Words>
  <Application>Microsoft Office PowerPoint</Application>
  <PresentationFormat>On-screen Show (4:3)</PresentationFormat>
  <Paragraphs>227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ΔΙΑΙΤΗΣΙΑ &amp; ΔΙΚΑΣΤΗΡΙΑ</vt:lpstr>
      <vt:lpstr>ΔΙΑΙΤΗΣΙΑ</vt:lpstr>
      <vt:lpstr>Διαιτησία: από πότε;</vt:lpstr>
      <vt:lpstr>Διαιτησία: γιατί;</vt:lpstr>
      <vt:lpstr>Δημόσια διαιτησία</vt:lpstr>
      <vt:lpstr>Αρμοδιότητα δημόσιων διαιτητών</vt:lpstr>
      <vt:lpstr>Slide 7</vt:lpstr>
      <vt:lpstr>Ιδιωτική διαιτησία</vt:lpstr>
      <vt:lpstr>Νόμος Αθήνας περί διαιτησίας </vt:lpstr>
      <vt:lpstr>Χαρακτηριστικά ιδιωτικής διαιτησίας</vt:lpstr>
      <vt:lpstr>Τρόπος διεξαγωγής</vt:lpstr>
      <vt:lpstr>Ηλιαία</vt:lpstr>
      <vt:lpstr>Slide 13</vt:lpstr>
      <vt:lpstr> Όρκος δικαστών: </vt:lpstr>
      <vt:lpstr>Δημοσθένης, Κατά Τιμοκράτους 149-151. </vt:lpstr>
      <vt:lpstr>Εχίνος: η αρχαία «δικογραφία»</vt:lpstr>
      <vt:lpstr>Δικασταὶ κατὰ δήμους</vt:lpstr>
      <vt:lpstr>Αρμοδιότητες Ηλιαίας</vt:lpstr>
      <vt:lpstr>Δικαστές</vt:lpstr>
      <vt:lpstr>Slide 20</vt:lpstr>
      <vt:lpstr>Δίκες</vt:lpstr>
      <vt:lpstr>Δικαστικές ψήφοι</vt:lpstr>
      <vt:lpstr>Πρᾶξις</vt:lpstr>
      <vt:lpstr>Φόνος</vt:lpstr>
      <vt:lpstr>Φονικά Δικαστήρια</vt:lpstr>
      <vt:lpstr>1. Άρειος Πάγος</vt:lpstr>
      <vt:lpstr>2. Παλλάδιον</vt:lpstr>
      <vt:lpstr>3. Δελφίνιον</vt:lpstr>
      <vt:lpstr>4. Πρυτανείον</vt:lpstr>
      <vt:lpstr>5. Ἐν Φρεαττοῖ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ATHINA</dc:creator>
  <cp:lastModifiedBy>ATHINA</cp:lastModifiedBy>
  <cp:revision>62</cp:revision>
  <dcterms:created xsi:type="dcterms:W3CDTF">2011-12-01T11:04:58Z</dcterms:created>
  <dcterms:modified xsi:type="dcterms:W3CDTF">2012-11-28T07:42:07Z</dcterms:modified>
</cp:coreProperties>
</file>