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41151-0EB7-496F-BC0C-D0E9E436323E}" type="datetimeFigureOut">
              <a:rPr lang="el-GR" smtClean="0"/>
              <a:pPr/>
              <a:t>24/1/2012</a:t>
            </a:fld>
            <a:endParaRPr lang="el-G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82F90-C4F1-4DB2-ACBC-C12C4C5585B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41151-0EB7-496F-BC0C-D0E9E436323E}" type="datetimeFigureOut">
              <a:rPr lang="el-GR" smtClean="0"/>
              <a:pPr/>
              <a:t>24/1/2012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82F90-C4F1-4DB2-ACBC-C12C4C5585B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41151-0EB7-496F-BC0C-D0E9E436323E}" type="datetimeFigureOut">
              <a:rPr lang="el-GR" smtClean="0"/>
              <a:pPr/>
              <a:t>24/1/2012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82F90-C4F1-4DB2-ACBC-C12C4C5585B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41151-0EB7-496F-BC0C-D0E9E436323E}" type="datetimeFigureOut">
              <a:rPr lang="el-GR" smtClean="0"/>
              <a:pPr/>
              <a:t>24/1/2012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82F90-C4F1-4DB2-ACBC-C12C4C5585B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41151-0EB7-496F-BC0C-D0E9E436323E}" type="datetimeFigureOut">
              <a:rPr lang="el-GR" smtClean="0"/>
              <a:pPr/>
              <a:t>24/1/2012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82F90-C4F1-4DB2-ACBC-C12C4C5585B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41151-0EB7-496F-BC0C-D0E9E436323E}" type="datetimeFigureOut">
              <a:rPr lang="el-GR" smtClean="0"/>
              <a:pPr/>
              <a:t>24/1/2012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82F90-C4F1-4DB2-ACBC-C12C4C5585B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41151-0EB7-496F-BC0C-D0E9E436323E}" type="datetimeFigureOut">
              <a:rPr lang="el-GR" smtClean="0"/>
              <a:pPr/>
              <a:t>24/1/2012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82F90-C4F1-4DB2-ACBC-C12C4C5585B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41151-0EB7-496F-BC0C-D0E9E436323E}" type="datetimeFigureOut">
              <a:rPr lang="el-GR" smtClean="0"/>
              <a:pPr/>
              <a:t>24/1/2012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82F90-C4F1-4DB2-ACBC-C12C4C5585B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41151-0EB7-496F-BC0C-D0E9E436323E}" type="datetimeFigureOut">
              <a:rPr lang="el-GR" smtClean="0"/>
              <a:pPr/>
              <a:t>24/1/2012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82F90-C4F1-4DB2-ACBC-C12C4C5585B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41151-0EB7-496F-BC0C-D0E9E436323E}" type="datetimeFigureOut">
              <a:rPr lang="el-GR" smtClean="0"/>
              <a:pPr/>
              <a:t>24/1/2012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82F90-C4F1-4DB2-ACBC-C12C4C5585B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41151-0EB7-496F-BC0C-D0E9E436323E}" type="datetimeFigureOut">
              <a:rPr lang="el-GR" smtClean="0"/>
              <a:pPr/>
              <a:t>24/1/2012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DD82F90-C4F1-4DB2-ACBC-C12C4C5585BF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CB41151-0EB7-496F-BC0C-D0E9E436323E}" type="datetimeFigureOut">
              <a:rPr lang="el-GR" smtClean="0"/>
              <a:pPr/>
              <a:t>24/1/2012</a:t>
            </a:fld>
            <a:endParaRPr lang="el-G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DD82F90-C4F1-4DB2-ACBC-C12C4C5585BF}" type="slidenum">
              <a:rPr lang="el-GR" smtClean="0"/>
              <a:pPr/>
              <a:t>‹#›</a:t>
            </a:fld>
            <a:endParaRPr lang="el-G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en.wikipedia.org/wiki/File:Statue-Augustus.jp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Αυτοκρατορικές διατάξεις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 dirty="0" err="1" smtClean="0"/>
              <a:t>Constitutiones</a:t>
            </a:r>
            <a:r>
              <a:rPr lang="en-US" sz="4400" dirty="0" smtClean="0"/>
              <a:t> </a:t>
            </a:r>
            <a:endParaRPr lang="el-GR" sz="4400" dirty="0"/>
          </a:p>
        </p:txBody>
      </p:sp>
      <p:pic>
        <p:nvPicPr>
          <p:cNvPr id="20482" name="Picture 2" descr="http://upload.wikimedia.org/wikipedia/commons/thumb/e/eb/Statue-Augustus.jpg/200px-Statue-Augustu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3356992"/>
            <a:ext cx="1905000" cy="285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96720"/>
          </a:xfrm>
        </p:spPr>
        <p:txBody>
          <a:bodyPr/>
          <a:lstStyle/>
          <a:p>
            <a:pPr algn="ctr"/>
            <a:r>
              <a:rPr lang="en-US" dirty="0" smtClean="0"/>
              <a:t>Formula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 [</a:t>
            </a:r>
            <a:r>
              <a:rPr lang="en-US" dirty="0" err="1" smtClean="0"/>
              <a:t>Nominatio</a:t>
            </a:r>
            <a:r>
              <a:rPr lang="en-US" dirty="0" smtClean="0"/>
              <a:t>] Gaius </a:t>
            </a:r>
            <a:r>
              <a:rPr lang="en-US" dirty="0" err="1" smtClean="0"/>
              <a:t>iudex</a:t>
            </a:r>
            <a:r>
              <a:rPr lang="en-US" dirty="0" smtClean="0"/>
              <a:t> </a:t>
            </a:r>
            <a:r>
              <a:rPr lang="en-US" dirty="0" err="1" smtClean="0"/>
              <a:t>esto</a:t>
            </a:r>
            <a:r>
              <a:rPr lang="en-US" dirty="0" smtClean="0"/>
              <a:t>. </a:t>
            </a:r>
          </a:p>
          <a:p>
            <a:r>
              <a:rPr lang="en-US" dirty="0" smtClean="0"/>
              <a:t>[</a:t>
            </a:r>
            <a:r>
              <a:rPr lang="en-US" dirty="0" err="1" smtClean="0"/>
              <a:t>Intentio</a:t>
            </a:r>
            <a:r>
              <a:rPr lang="en-US" dirty="0" smtClean="0"/>
              <a:t>] Si </a:t>
            </a:r>
            <a:r>
              <a:rPr lang="en-US" dirty="0" err="1" smtClean="0"/>
              <a:t>paret</a:t>
            </a:r>
            <a:r>
              <a:rPr lang="en-US" dirty="0" smtClean="0"/>
              <a:t> </a:t>
            </a:r>
            <a:r>
              <a:rPr lang="en-US" dirty="0" err="1" smtClean="0"/>
              <a:t>fundum</a:t>
            </a:r>
            <a:r>
              <a:rPr lang="en-US" dirty="0" smtClean="0"/>
              <a:t> </a:t>
            </a:r>
            <a:r>
              <a:rPr lang="en-US" dirty="0" err="1" smtClean="0"/>
              <a:t>Capenatem</a:t>
            </a:r>
            <a:r>
              <a:rPr lang="en-US" dirty="0" smtClean="0"/>
              <a:t>, quo de </a:t>
            </a:r>
            <a:r>
              <a:rPr lang="en-US" dirty="0" err="1" smtClean="0"/>
              <a:t>agitur</a:t>
            </a:r>
            <a:r>
              <a:rPr lang="en-US" dirty="0" smtClean="0"/>
              <a:t>, ex </a:t>
            </a:r>
            <a:r>
              <a:rPr lang="en-US" dirty="0" err="1" smtClean="0"/>
              <a:t>iure</a:t>
            </a:r>
            <a:r>
              <a:rPr lang="en-US" dirty="0" smtClean="0"/>
              <a:t> </a:t>
            </a:r>
            <a:r>
              <a:rPr lang="en-US" dirty="0" err="1" smtClean="0"/>
              <a:t>Quritium</a:t>
            </a:r>
            <a:r>
              <a:rPr lang="en-US" dirty="0" smtClean="0"/>
              <a:t> </a:t>
            </a:r>
            <a:r>
              <a:rPr lang="en-US" dirty="0" err="1" smtClean="0"/>
              <a:t>Auli</a:t>
            </a:r>
            <a:r>
              <a:rPr lang="en-US" dirty="0" smtClean="0"/>
              <a:t> </a:t>
            </a:r>
            <a:r>
              <a:rPr lang="en-US" dirty="0" err="1" smtClean="0"/>
              <a:t>Agere</a:t>
            </a:r>
            <a:r>
              <a:rPr lang="en-US" dirty="0" smtClean="0"/>
              <a:t> </a:t>
            </a:r>
            <a:r>
              <a:rPr lang="en-US" dirty="0" err="1" smtClean="0"/>
              <a:t>esse</a:t>
            </a:r>
            <a:r>
              <a:rPr lang="en-US" dirty="0" smtClean="0"/>
              <a:t>. </a:t>
            </a:r>
          </a:p>
          <a:p>
            <a:r>
              <a:rPr lang="en-US" dirty="0" smtClean="0"/>
              <a:t>[ </a:t>
            </a:r>
            <a:r>
              <a:rPr lang="en-US" dirty="0" err="1" smtClean="0"/>
              <a:t>Clausula</a:t>
            </a:r>
            <a:r>
              <a:rPr lang="en-US" dirty="0" smtClean="0"/>
              <a:t> </a:t>
            </a:r>
            <a:r>
              <a:rPr lang="en-US" dirty="0" err="1" smtClean="0"/>
              <a:t>arbitraria</a:t>
            </a:r>
            <a:r>
              <a:rPr lang="en-US" dirty="0" smtClean="0"/>
              <a:t>] </a:t>
            </a:r>
            <a:r>
              <a:rPr lang="en-US" dirty="0" err="1" smtClean="0"/>
              <a:t>neque</a:t>
            </a:r>
            <a:r>
              <a:rPr lang="en-US" dirty="0" smtClean="0"/>
              <a:t> is </a:t>
            </a:r>
            <a:r>
              <a:rPr lang="en-US" dirty="0" err="1" smtClean="0"/>
              <a:t>fundus</a:t>
            </a:r>
            <a:r>
              <a:rPr lang="en-US" dirty="0" smtClean="0"/>
              <a:t> </a:t>
            </a:r>
            <a:r>
              <a:rPr lang="en-US" dirty="0" err="1" smtClean="0"/>
              <a:t>arbitrio</a:t>
            </a:r>
            <a:r>
              <a:rPr lang="en-US" dirty="0" smtClean="0"/>
              <a:t> </a:t>
            </a:r>
            <a:r>
              <a:rPr lang="en-US" dirty="0" err="1" smtClean="0"/>
              <a:t>tuo</a:t>
            </a:r>
            <a:r>
              <a:rPr lang="en-US" dirty="0" smtClean="0"/>
              <a:t> </a:t>
            </a:r>
            <a:r>
              <a:rPr lang="en-US" dirty="0" err="1" smtClean="0"/>
              <a:t>Aulu</a:t>
            </a:r>
            <a:r>
              <a:rPr lang="en-US" dirty="0" smtClean="0"/>
              <a:t> </a:t>
            </a:r>
            <a:r>
              <a:rPr lang="en-US" dirty="0" err="1" smtClean="0"/>
              <a:t>Agerio</a:t>
            </a:r>
            <a:r>
              <a:rPr lang="en-US" dirty="0" smtClean="0"/>
              <a:t> </a:t>
            </a:r>
            <a:r>
              <a:rPr lang="en-US" dirty="0" err="1" smtClean="0"/>
              <a:t>restituetur</a:t>
            </a:r>
            <a:r>
              <a:rPr lang="en-US" dirty="0" smtClean="0"/>
              <a:t>. </a:t>
            </a:r>
          </a:p>
          <a:p>
            <a:r>
              <a:rPr lang="en-US" dirty="0" smtClean="0"/>
              <a:t>[ </a:t>
            </a:r>
            <a:r>
              <a:rPr lang="en-US" dirty="0" err="1" smtClean="0"/>
              <a:t>Condemnatio</a:t>
            </a:r>
            <a:r>
              <a:rPr lang="en-US" dirty="0" smtClean="0"/>
              <a:t>:] </a:t>
            </a:r>
            <a:r>
              <a:rPr lang="en-US" dirty="0" err="1" smtClean="0"/>
              <a:t>quanti</a:t>
            </a:r>
            <a:r>
              <a:rPr lang="en-US" dirty="0" smtClean="0"/>
              <a:t> ea res </a:t>
            </a:r>
            <a:r>
              <a:rPr lang="en-US" dirty="0" err="1" smtClean="0"/>
              <a:t>erit</a:t>
            </a:r>
            <a:r>
              <a:rPr lang="en-US" dirty="0" smtClean="0"/>
              <a:t>, </a:t>
            </a:r>
            <a:r>
              <a:rPr lang="en-US" dirty="0" err="1" smtClean="0"/>
              <a:t>tantam</a:t>
            </a:r>
            <a:r>
              <a:rPr lang="en-US" dirty="0" smtClean="0"/>
              <a:t> </a:t>
            </a:r>
            <a:r>
              <a:rPr lang="en-US" dirty="0" err="1" smtClean="0"/>
              <a:t>pecuniam</a:t>
            </a:r>
            <a:r>
              <a:rPr lang="en-US" dirty="0" smtClean="0"/>
              <a:t>, </a:t>
            </a:r>
            <a:r>
              <a:rPr lang="en-US" dirty="0" err="1" smtClean="0"/>
              <a:t>iudex</a:t>
            </a:r>
            <a:r>
              <a:rPr lang="en-US" dirty="0" smtClean="0"/>
              <a:t>, </a:t>
            </a:r>
            <a:r>
              <a:rPr lang="en-US" dirty="0" err="1" smtClean="0"/>
              <a:t>Numerium</a:t>
            </a:r>
            <a:r>
              <a:rPr lang="en-US" dirty="0" smtClean="0"/>
              <a:t> </a:t>
            </a:r>
            <a:r>
              <a:rPr lang="en-US" dirty="0" err="1" smtClean="0"/>
              <a:t>Negidium</a:t>
            </a:r>
            <a:r>
              <a:rPr lang="en-US" dirty="0" smtClean="0"/>
              <a:t> </a:t>
            </a:r>
            <a:r>
              <a:rPr lang="en-US" dirty="0" err="1" smtClean="0"/>
              <a:t>Aulo</a:t>
            </a:r>
            <a:r>
              <a:rPr lang="en-US" dirty="0" smtClean="0"/>
              <a:t> </a:t>
            </a:r>
            <a:r>
              <a:rPr lang="en-US" dirty="0" err="1" smtClean="0"/>
              <a:t>Agerio</a:t>
            </a:r>
            <a:r>
              <a:rPr lang="en-US" dirty="0" smtClean="0"/>
              <a:t> </a:t>
            </a:r>
            <a:r>
              <a:rPr lang="en-US" dirty="0" err="1" smtClean="0"/>
              <a:t>condemna</a:t>
            </a:r>
            <a:r>
              <a:rPr lang="en-US" dirty="0" smtClean="0"/>
              <a:t>; </a:t>
            </a:r>
            <a:r>
              <a:rPr lang="en-US" dirty="0" err="1" smtClean="0"/>
              <a:t>si</a:t>
            </a:r>
            <a:r>
              <a:rPr lang="en-US" dirty="0" smtClean="0"/>
              <a:t> non </a:t>
            </a:r>
            <a:r>
              <a:rPr lang="en-US" dirty="0" err="1" smtClean="0"/>
              <a:t>paret</a:t>
            </a:r>
            <a:r>
              <a:rPr lang="en-US" dirty="0" smtClean="0"/>
              <a:t> absolve. </a:t>
            </a:r>
            <a:endParaRPr lang="el-GR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[</a:t>
            </a:r>
            <a:r>
              <a:rPr lang="el-GR" dirty="0" smtClean="0"/>
              <a:t>Διορισμός δικαστή:]</a:t>
            </a:r>
          </a:p>
          <a:p>
            <a:r>
              <a:rPr lang="el-GR" i="1" dirty="0" smtClean="0"/>
              <a:t>Δικαστής θα είναι ο Γάιος. </a:t>
            </a:r>
          </a:p>
          <a:p>
            <a:r>
              <a:rPr lang="el-GR" dirty="0" smtClean="0"/>
              <a:t>[Αιτητικό]: </a:t>
            </a:r>
            <a:r>
              <a:rPr lang="el-GR" i="1" dirty="0" smtClean="0"/>
              <a:t>Εφ’ όσον αποδειχθεί ότι το επίδικο ακίνητο ανήκει στον </a:t>
            </a:r>
            <a:r>
              <a:rPr lang="en-US" i="1" dirty="0" err="1" smtClean="0"/>
              <a:t>Aulus</a:t>
            </a:r>
            <a:r>
              <a:rPr lang="fr-CA" i="1" dirty="0" smtClean="0"/>
              <a:t>, </a:t>
            </a:r>
            <a:r>
              <a:rPr lang="el-GR" i="1" dirty="0" smtClean="0"/>
              <a:t>ενάγοντα σύμφωνα με το νόμο. </a:t>
            </a:r>
          </a:p>
          <a:p>
            <a:r>
              <a:rPr lang="el-GR" dirty="0" smtClean="0"/>
              <a:t>[Ρήτρα διαιτησίας] </a:t>
            </a:r>
            <a:r>
              <a:rPr lang="el-GR" i="1" dirty="0" smtClean="0"/>
              <a:t>και αν το παραπάνω ακίνητο δεν αποδοθεί στον ενάγοντα </a:t>
            </a:r>
            <a:r>
              <a:rPr lang="en-US" i="1" dirty="0" err="1" smtClean="0"/>
              <a:t>Aulus</a:t>
            </a:r>
            <a:r>
              <a:rPr lang="en-US" i="1" dirty="0" smtClean="0"/>
              <a:t> </a:t>
            </a:r>
            <a:r>
              <a:rPr lang="el-GR" i="1" dirty="0" smtClean="0"/>
              <a:t>σύμφωνα με τη διαιτητική σου απόφαση, </a:t>
            </a:r>
          </a:p>
          <a:p>
            <a:r>
              <a:rPr lang="el-GR" dirty="0" smtClean="0"/>
              <a:t>[Διατακτικό] </a:t>
            </a:r>
            <a:r>
              <a:rPr lang="el-GR" i="1" dirty="0" smtClean="0"/>
              <a:t>Καταδίκασε, δικαστή, τον εναγόμενο </a:t>
            </a:r>
            <a:r>
              <a:rPr lang="en-US" i="1" dirty="0" err="1" smtClean="0"/>
              <a:t>Numerius</a:t>
            </a:r>
            <a:r>
              <a:rPr lang="en-US" i="1" dirty="0" smtClean="0"/>
              <a:t> </a:t>
            </a:r>
            <a:r>
              <a:rPr lang="el-GR" i="1" dirty="0" smtClean="0"/>
              <a:t>να καταβάλει στον ενάγοντα </a:t>
            </a:r>
            <a:r>
              <a:rPr lang="en-US" i="1" dirty="0" err="1" smtClean="0"/>
              <a:t>Aulus</a:t>
            </a:r>
            <a:r>
              <a:rPr lang="en-US" i="1" dirty="0" smtClean="0"/>
              <a:t> </a:t>
            </a:r>
            <a:r>
              <a:rPr lang="el-GR" i="1" dirty="0" smtClean="0"/>
              <a:t>χρηματικό ποσό ίσο προς την αξία του (επίδικου) πράγματος ειδεμή, απάλλαξέ τον.</a:t>
            </a:r>
            <a:endParaRPr lang="el-GR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Συμβολή πραιτόρων </a:t>
            </a:r>
            <a:endParaRPr lang="el-GR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Παρείχαν ένδικη προστασία (αγωγή</a:t>
            </a:r>
            <a:r>
              <a:rPr lang="en-US" dirty="0" smtClean="0"/>
              <a:t>-</a:t>
            </a:r>
            <a:r>
              <a:rPr lang="en-US" dirty="0" err="1" smtClean="0"/>
              <a:t>actio</a:t>
            </a:r>
            <a:r>
              <a:rPr lang="el-GR" dirty="0" smtClean="0"/>
              <a:t>) και σε περιπτώσεις που δεν </a:t>
            </a:r>
            <a:r>
              <a:rPr lang="el-GR" dirty="0" err="1" smtClean="0"/>
              <a:t>προβλέποντο</a:t>
            </a:r>
            <a:r>
              <a:rPr lang="el-GR" dirty="0" smtClean="0"/>
              <a:t> από το </a:t>
            </a:r>
            <a:r>
              <a:rPr lang="en-US" dirty="0" err="1" smtClean="0"/>
              <a:t>ius</a:t>
            </a:r>
            <a:r>
              <a:rPr lang="en-US" dirty="0" smtClean="0"/>
              <a:t> </a:t>
            </a:r>
            <a:r>
              <a:rPr lang="en-US" dirty="0" err="1" smtClean="0"/>
              <a:t>civile</a:t>
            </a:r>
            <a:r>
              <a:rPr lang="en-US" dirty="0" smtClean="0"/>
              <a:t>. </a:t>
            </a:r>
          </a:p>
          <a:p>
            <a:r>
              <a:rPr lang="fr-CA" dirty="0" smtClean="0"/>
              <a:t>X</a:t>
            </a:r>
            <a:r>
              <a:rPr lang="el-GR" dirty="0" err="1" smtClean="0"/>
              <a:t>ορηγούσαν</a:t>
            </a:r>
            <a:r>
              <a:rPr lang="el-GR" dirty="0" smtClean="0"/>
              <a:t> ένσταση (</a:t>
            </a:r>
            <a:r>
              <a:rPr lang="en-US" dirty="0" err="1" smtClean="0"/>
              <a:t>exceptio</a:t>
            </a:r>
            <a:r>
              <a:rPr lang="en-US" dirty="0" smtClean="0"/>
              <a:t>)</a:t>
            </a:r>
            <a:endParaRPr lang="fr-CA" dirty="0" smtClean="0"/>
          </a:p>
          <a:p>
            <a:r>
              <a:rPr lang="fr-CA" dirty="0" smtClean="0"/>
              <a:t>A</a:t>
            </a:r>
            <a:r>
              <a:rPr lang="el-GR" dirty="0" err="1" smtClean="0"/>
              <a:t>ρνούντο</a:t>
            </a:r>
            <a:r>
              <a:rPr lang="el-GR" dirty="0" smtClean="0"/>
              <a:t> να χορηγήσουν αγωγή κατά τις διατάξεις του </a:t>
            </a:r>
            <a:r>
              <a:rPr lang="en-US" dirty="0" err="1" smtClean="0"/>
              <a:t>ius</a:t>
            </a:r>
            <a:r>
              <a:rPr lang="en-US" dirty="0" smtClean="0"/>
              <a:t> </a:t>
            </a:r>
            <a:r>
              <a:rPr lang="en-US" dirty="0" err="1" smtClean="0"/>
              <a:t>civile</a:t>
            </a:r>
            <a:r>
              <a:rPr lang="en-US" dirty="0" smtClean="0"/>
              <a:t>. </a:t>
            </a:r>
            <a:endParaRPr lang="fr-CA" dirty="0" smtClean="0"/>
          </a:p>
          <a:p>
            <a:r>
              <a:rPr lang="el-GR" dirty="0" smtClean="0"/>
              <a:t>Έτσι συμβάλλουν στην αναγνώριση νέων ιδιωτικών δικαιωμάτων, που δεν προβλέπονται έως τότε. </a:t>
            </a:r>
          </a:p>
          <a:p>
            <a:r>
              <a:rPr lang="el-GR" dirty="0" smtClean="0"/>
              <a:t>Το σύστημα του πραιτορικού δικαίου εισάγεται στα μέσα του 2</a:t>
            </a:r>
            <a:r>
              <a:rPr lang="el-GR" baseline="30000" dirty="0" smtClean="0"/>
              <a:t>ου</a:t>
            </a:r>
            <a:r>
              <a:rPr lang="el-GR" dirty="0" smtClean="0"/>
              <a:t> </a:t>
            </a:r>
            <a:r>
              <a:rPr lang="el-GR" dirty="0" err="1" smtClean="0"/>
              <a:t>π.Χ.</a:t>
            </a:r>
            <a:r>
              <a:rPr lang="el-GR" dirty="0" smtClean="0"/>
              <a:t> αι.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Εξέλιξη πραιτορικού δικαίου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6779096" cy="4389120"/>
          </a:xfrm>
        </p:spPr>
        <p:txBody>
          <a:bodyPr>
            <a:normAutofit fontScale="92500" lnSpcReduction="20000"/>
          </a:bodyPr>
          <a:lstStyle/>
          <a:p>
            <a:r>
              <a:rPr lang="el-GR" dirty="0" smtClean="0"/>
              <a:t>Οι πραίτορες επαναλαμβάνουν το «πρόγραμμα» των προκατόχων τους. </a:t>
            </a:r>
          </a:p>
          <a:p>
            <a:r>
              <a:rPr lang="el-GR" dirty="0" smtClean="0"/>
              <a:t>Μέσα 2</a:t>
            </a:r>
            <a:r>
              <a:rPr lang="el-GR" baseline="30000" dirty="0" smtClean="0"/>
              <a:t>ου</a:t>
            </a:r>
            <a:r>
              <a:rPr lang="el-GR" dirty="0" smtClean="0"/>
              <a:t> </a:t>
            </a:r>
            <a:r>
              <a:rPr lang="el-GR" dirty="0" err="1" smtClean="0"/>
              <a:t>μ.Χ</a:t>
            </a:r>
            <a:r>
              <a:rPr lang="el-GR" dirty="0" smtClean="0"/>
              <a:t>. αι.: ο αυτοκράτορας Αδριανός αναθέτει στον νομομαθή </a:t>
            </a:r>
            <a:r>
              <a:rPr lang="en-US" dirty="0" err="1" smtClean="0"/>
              <a:t>Salvus</a:t>
            </a:r>
            <a:r>
              <a:rPr lang="en-US" dirty="0" smtClean="0"/>
              <a:t> </a:t>
            </a:r>
            <a:r>
              <a:rPr lang="en-US" dirty="0" err="1" smtClean="0"/>
              <a:t>Iulianus</a:t>
            </a:r>
            <a:r>
              <a:rPr lang="fr-CA" dirty="0" smtClean="0"/>
              <a:t> </a:t>
            </a:r>
            <a:r>
              <a:rPr lang="el-GR" dirty="0" smtClean="0"/>
              <a:t>την κωδικοποίηση του πραιτορικού </a:t>
            </a:r>
            <a:r>
              <a:rPr lang="el-GR" dirty="0" err="1" smtClean="0"/>
              <a:t>ηδίκτου</a:t>
            </a:r>
            <a:r>
              <a:rPr lang="el-GR" dirty="0" smtClean="0"/>
              <a:t>. </a:t>
            </a:r>
          </a:p>
          <a:p>
            <a:r>
              <a:rPr lang="el-GR" dirty="0" smtClean="0"/>
              <a:t>Έκτοτε το πραιτορικό δίκαιο παύει να ανανεώνεται και προσαρμόζεται στις εκάστοτε ισχύουσες ανάγκες. </a:t>
            </a:r>
          </a:p>
          <a:p>
            <a:r>
              <a:rPr lang="el-GR" dirty="0" smtClean="0"/>
              <a:t>Το σύστημα της </a:t>
            </a:r>
            <a:r>
              <a:rPr lang="en-US" dirty="0" smtClean="0"/>
              <a:t>formula </a:t>
            </a:r>
            <a:r>
              <a:rPr lang="el-GR" dirty="0" smtClean="0"/>
              <a:t>ανταγωνίζεται από την έκτακτη διαγνωστική διαδικασία (</a:t>
            </a:r>
            <a:r>
              <a:rPr lang="en-US" dirty="0" err="1" smtClean="0"/>
              <a:t>cognitio</a:t>
            </a:r>
            <a:r>
              <a:rPr lang="en-US" dirty="0" smtClean="0"/>
              <a:t> extra </a:t>
            </a:r>
            <a:r>
              <a:rPr lang="en-US" dirty="0" err="1" smtClean="0"/>
              <a:t>ordinem</a:t>
            </a:r>
            <a:r>
              <a:rPr lang="en-US" dirty="0" smtClean="0"/>
              <a:t>)</a:t>
            </a:r>
            <a:r>
              <a:rPr lang="fr-CA" dirty="0" smtClean="0"/>
              <a:t>. </a:t>
            </a:r>
          </a:p>
          <a:p>
            <a:r>
              <a:rPr lang="el-GR" dirty="0" smtClean="0"/>
              <a:t>Δικαιοσύνη απονέμει ο αυτοκράτορας και εκπρόσωποί του. </a:t>
            </a:r>
            <a:endParaRPr lang="el-GR" dirty="0"/>
          </a:p>
        </p:txBody>
      </p:sp>
      <p:sp>
        <p:nvSpPr>
          <p:cNvPr id="9218" name="AutoShape 2" descr="data:image/jpeg;base64,/9j/4AAQSkZJRgABAQAAAQABAAD/2wBDAAkGBwgHBgkIBwgKCgkLDRYPDQwMDRsUFRAWIB0iIiAdHx8kKDQsJCYxJx8fLT0tMTU3Ojo6Iys/RD84QzQ5Ojf/2wBDAQoKCg0MDRoPDxo3JR8lNzc3Nzc3Nzc3Nzc3Nzc3Nzc3Nzc3Nzc3Nzc3Nzc3Nzc3Nzc3Nzc3Nzc3Nzc3Nzc3Nzf/wAARCACiAHgDASIAAhEBAxEB/8QAHAAAAAcBAQAAAAAAAAAAAAAAAAIDBAUGBwEI/8QAPRAAAgEDAgQDBQUGBAcAAAAAAQIDAAQRBSEGEjFBE1FhIjJxgZEHFKGx0RUjUsHh8BYzQoIkJUNikqKz/8QAFAEBAAAAAAAAAAAAAAAAAAAAAP/EABQRAQAAAAAAAAAAAAAAAAAAAAD/2gAMAwEAAhEDEQA/AMUPWuUY1ygFE70fNFI8utB3qN6AG9FOasOicK6jqg8Z42trQdZ5FxnPQKO5+g9aCBYbUTG2SQK2XTPsu0OSCOaae+m8RAfakCgHHXAH8zUzovBPDFm8c8GnxtLnAeRmkHXqAxI7eVBgIGT1H1roBFek9Y4a0rXbT7vqNvlVxyOnsuuP4SBms44h+yuW1iabRbxrjlBPgXACuR6Hp9cfGgzQV2lbiCW2k8O4ikifGeSRCpx54NJkUHM0D0oYoEbUBedQmOU82fez28sfzoUVhQoFsbb0U0o1ENBzBovfejjoat3BGgfeidTnt1uYkYJFCBzZYnBYj0oLZwHwfY2FrBqWoQ+NcsvNl+iZA2APfoM9d6tyy28vijMYYtllz8AF+hFL6Y9jex+DMrR8hIZCSrK3fI2x+lVm74e1KTVrpNPYrC7bSFztv5UFs1CcQW0s0knLDEo5R2zkZ+Pej2Vzb3LRvblTgZI7CouDg+WeEw6rqMkisNokYgZ8801tuB9djkVEvf3OdmA3xQWl7l5zLFaqvjry7E+y2T5/0rkfLccyNys6gNyHcj9KgtZ4e1vSCLjTZ5Z1O7Icc2fj8zTbS7i+07xLvXFlhikHIHTJK+XMQNqCQ13QNP160ltdRtlLDPK6bPF03Vv7HnWIcXcN3HDWpm1mfxYXy0E2Mc4758iM71vmn3UN/IiWL5AUnxGJY/FvLJ86hvtA4R/xDYQJ4kcN3HJmKUjmXfAION8HA+goMArjUteW0tpcy206cs0LmN18iDg0gelAm21CusuaFAqaKaOwNEI9KCU0DQrvXJ3jteREjAMk0rYVP1PXatM4R0+SxsEtkuInETsOaM5DnOSQT0PyqM+z3UNLteErgXh5XF1gsEz7Rxjmx2Iz9DUpqlxNo0a6np5hvdMch2aL3ocnJ27jB77jHfcUC95c39zeNbxxiESgK03jcxwPIY229T86uWnuscCRglnwMs35k1Sv29p8ki3KkcsmThR1PfHzp4OJTGqgwHlYbgEZoL/YeEWBYqWO+Se1TcDwBcrHgDyyazTSuJrWV/CLlHzsG2q0xaw1snO8gVXPn0oLHevE8Q3IOPKoaYQyxSROFZWXr5Go1Ndt3u2Es4APRSelO2uLYo37xeU75BoKhc8YmG7XSrezdLlm5CpwAO2QQN/p8amZLHUXs7JxyLK0vJKpI9hB0x55xj51Ea3YvPqMd1Y8gvI3zGWPLzjG65+FOf2lqKyI2qOkXIQyQIyksfUgnHb8aDLftbihTjCRoFCmWBWkXGCGyRv8QBVKNa19p3CV5qKz8Q2v7xocJJAqbvENw4OeoB3GOgrJqBM0KOd6FAqTSbHejd6Kw70D/Rbq4s7oz2+6KAZUPRhnbPzqyWmtC6vGt7OJlS5GZIj7qbZY/j9arugqk01xbv1eIsvqVBP86tvCMFvFa6opjjNzgZJG8YB6D0II+dBY7XhiK6hgaCRoyEwFAH9jrVo0jR4LWAQsic3Ri6ZJPqe9MuG3Phxcx6CriHbwxyANjrQUjUeHIU1CF4uRVeQewo6VZ9Y0sXGlJbxABic5Heo+8bxtZij5gCnX0qfu35PBUEY889KCq2fCMgHPdPhcn3FGBTLUtKubZz91lLrnAKLhkPqB1FaZaRxzxHmLBsdVOKbz2USMSHYnHfG1BluoWWp3mkTC4JjljwYXRsFiN8+lRGi6tbG6hlM8txc84URlSSzeWAN9/M4+VaXqqo6mPC5zis419X4a1mGO1t4LiO5YtC7D3XBHNuOvvA/M0ElxhxJqtlZJNIsEFrJGFjhjGWJ7Bj8OwG2DWMYwP0q4cfy3srWbX8wd2LlVGQACBnb8KqBoCk4oVyhQKr1rj77Vyu96DsEsltOk8JxJGwZT61onDsUd1pk19EChucMFOM4XK9e++fpWcmrzwCWNsSzERLzjB3BO5H5mgu2h3RiRAevlV2s5wYeaqbFGY5AvQBsZ86nBqcUFhzkhVIIBPegitM4g07/Ely1xIEkjY9e56fyqd1/W9Nne35JlXmHtYNUXWND07V7kTwycspP/AE2wWp5w9whpNuYprsGeZN8yHOPgD0oNGsrp4rJeYHKjOfOkLm/PtFsZA6edLtcQmBeXfAx8KhLkmWRsY8qBvLcGeRAB1IH41XNXhe61EtduGS0kJVunM57D0H5Dep8J4MckuQOQEg1mPHevK1vDp9ndrNMwb77JHsOuyenfI9BnyoK3xNqn7W1R5lP7mMeHF6qO/wAzv8MVE13IrhoCkUK4TQoFDXDXTihQFJq58A3VpIDp9w7LK0jFCzYQ5U7fWqYRUjoocXRk5QUA5Wz60Gww3AYxi4RgvMwBPZsDY/PNP49GivbIfe1yqe6oPvb9TVN0jUm8OCOYgoGADltwfI+f9a0LTbqM2y87gsPewc9fSgawaTYxRlV02LK9GRyrfLelRpNlOByx39nMesiyB8/+WanYTACSOVwNsYzSuYEHuKo+uKCqrY6hYl1aaS4hyeV5MA49cU7kmxE0ksgUAb4NSt/cQi0ZlYgYK4JyPTaqjqNxN4p5LZGeDBw7Yz36jpQC9v47iznuzcCHT40OWJ9ony9BWGuS5Lt7zHJ+NXzjvW7a4to40SMXs4PiKhyqREHG38VUMmgIa66Mh9pSMjIrjdqNLI0mOYk4GBnyoEWoUGxjFCgV70CR0yM1buBeHbbVJDfakOe2jbCQEECU+ZPdR5dz3q93fDmmS2xgTTIVR9gI4QuD5565oMUJq9cH6MtxowmkQ5kdic9x0H4CpnSfs3t7ac3F87XADExxFcKo7Z/iNWnTdPW2SSNRgBiQKDPbuzk06RwcmE7ggeXSn1jr0lqi5HMMKT7XXH9DVs1bTBKjexlfyqmajos0THwGygOeRu3wNBarDjCLlzJIc9CoBxnG5/vypzPxRAFJN1GdtznJPbAz1NZq9ndhj/w526H+VJ/dLyT2RHJjyzQXy94vt2gEPiAOP/XHb61U9Z4gvJ7aZ47l2jIzJleUMdgBkdRQ07h6aZgZwVQ9VHcUhxqqWcVvZRYHOSzYHYf1NBVJZZJXLyuzuerMck0TehQoAd/lXD1rprlAVhQoMaFB6Lt7COP3EwB2AqSitTyDlxkb1yAYc589qdRydsUC0dsGTcDI2amV3a+FLkDY79KkbYmOXmPuybEE9D2pW6h50JHvDyoIF4PYO31FQl9aBmblAx5461aygaJgRg1FXdsADydKCqvY8wOU3U+VdW0UDAUA+eKlZA3tAL0O21dZRy5x8sUDGOIRoW8hWW8XyTT6u0zqywkcsLdmA6/ifyrT9Wm5LbkAGW2+tR9/o1vdrHBPEGhmGFz/AKXAPKR6kZH0oMlxQNXe74KjeN/uMrrOo9mKQgq/pnqPjVMuLeW2nkgnRo5YzyujDdTQJHNcPSumi5oCmhXSN6FB6dEUkZKsASOhzmjqxVxkYwO9LSDqMEnrXGj5hk7YHWgFzITboSwDLIGyO29P45+eIPnqAdqjPFQnKE+GwzS1g+DLGuwUhlB7g0CrrhmZeh6+lMJ4wyjYkDrT4uUOPOkCgYMOmDQQ7xgMQBt1OaT5C6nIxtUylssmTkZ6YpnqUfgxFUXdtqCpXiGe95VJ5EqRntWm01VGFZWHI3kw3U/UCndppxRckbsd6d+CBHIg8sj4jegh5kErxzxDHOoYAefcfI1TPtK0pnih1eNMMuIrjbt/oP1yPmKvCHkMsC9YpOdCOwY5/PNK6nYxalaXNlc5VZ4jG5GMgkdd/kflQYCRRTTq/s5rG7mtblSs0LlGGMZwcZHocU2NAQnahRX7UKD1J4mxyw5h5UAxKlGHtEbE+VHWHnYuds74rki8oUjOD0NAy5OeFcZ5gcenXGKUhka3aF2GxXDH+/ifpS10xhZRFG7eJ0x+ZozxK0TKOmB+HSgWdkkGVKkHsDSLAoT5U3MJZP8AMYbDGQCBRRaXAOFmTr0KEZ/GgeW0iiTHMM0aaNGfmYZqN+73YYk8mx6hzk/UUZDeK2JBkeSOM/kKB5KAEwO1NAf3gyNqbyS32Ti3kK+Zdf1pKR70jJg+rigZlf8AmkkJOfEtyFHqpz+tOxIGhZzhX5s7DPYfp+FNJOeO9sJpgFdpSh3zgMNt/pS0y8k0kYzuDhdzmgoX2pWqyQWl9GP8uVom27MARn5is6b0rXuOIDc8M3nIMsqpKP8AawJ/DNZEVB6bUCL9RQrrrvQoPVEpxDJj+Kk4t0jB3Hr8qFCg5nLoP+5h+dG7GhQoEovc/wBtKKT42M7f0oUKASe4aTj6D4mhQoDHpTZu9ChQQ3EG0VsR1++Qf/RafTDGpJjuTmhQoIfVgDYuCAQUfb5Vhw9xfhQoUBW60KFCg//Z"/>
          <p:cNvSpPr>
            <a:spLocks noChangeAspect="1" noChangeArrowheads="1"/>
          </p:cNvSpPr>
          <p:nvPr/>
        </p:nvSpPr>
        <p:spPr bwMode="auto">
          <a:xfrm>
            <a:off x="63500" y="-458788"/>
            <a:ext cx="685800" cy="9239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9220" name="Picture 4" descr="http://t2.gstatic.com/images?q=tbn:ANd9GcR_6-IUcRbOhnKUIU0P1Cso6f8oBREE5_FIRPdoo1xLt3vK26x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5675" y="2348880"/>
            <a:ext cx="1838325" cy="24860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νομική επιστήμη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6275040" cy="4389120"/>
          </a:xfrm>
        </p:spPr>
        <p:txBody>
          <a:bodyPr/>
          <a:lstStyle/>
          <a:p>
            <a:r>
              <a:rPr lang="el-GR" dirty="0" smtClean="0"/>
              <a:t>Πρωτοεμφανίζεται τον 3</a:t>
            </a:r>
            <a:r>
              <a:rPr lang="el-GR" baseline="30000" dirty="0" smtClean="0"/>
              <a:t>ο</a:t>
            </a:r>
            <a:r>
              <a:rPr lang="el-GR" dirty="0" smtClean="0"/>
              <a:t> αι. </a:t>
            </a:r>
            <a:r>
              <a:rPr lang="el-GR" dirty="0" err="1" smtClean="0"/>
              <a:t>π.Χ.</a:t>
            </a:r>
            <a:endParaRPr lang="el-GR" dirty="0" smtClean="0"/>
          </a:p>
          <a:p>
            <a:r>
              <a:rPr lang="el-GR" dirty="0" smtClean="0"/>
              <a:t>Προνόμιο των ιερατικών οικογενειών (</a:t>
            </a:r>
            <a:r>
              <a:rPr lang="el-GR" dirty="0" err="1" smtClean="0"/>
              <a:t>Ποντίφηκες</a:t>
            </a:r>
            <a:r>
              <a:rPr lang="el-GR" dirty="0" smtClean="0"/>
              <a:t>), π.χ. </a:t>
            </a:r>
            <a:r>
              <a:rPr lang="en-US" dirty="0" err="1" smtClean="0"/>
              <a:t>Aelii</a:t>
            </a:r>
            <a:r>
              <a:rPr lang="en-US" dirty="0" smtClean="0"/>
              <a:t> </a:t>
            </a:r>
            <a:r>
              <a:rPr lang="en-US" dirty="0" err="1" smtClean="0"/>
              <a:t>Paetii</a:t>
            </a:r>
            <a:r>
              <a:rPr lang="en-US" dirty="0" smtClean="0"/>
              <a:t>, </a:t>
            </a:r>
            <a:r>
              <a:rPr lang="en-US" dirty="0" err="1" smtClean="0"/>
              <a:t>Mucii</a:t>
            </a:r>
            <a:r>
              <a:rPr lang="en-US" dirty="0" smtClean="0"/>
              <a:t> </a:t>
            </a:r>
            <a:r>
              <a:rPr lang="en-US" dirty="0" err="1" smtClean="0"/>
              <a:t>Scaevola</a:t>
            </a:r>
            <a:r>
              <a:rPr lang="en-US" dirty="0" smtClean="0"/>
              <a:t>,</a:t>
            </a:r>
            <a:r>
              <a:rPr lang="el-GR" dirty="0" smtClean="0"/>
              <a:t> αργότερα και νέα πρόσωπα (π.χ. Κάτων Πρεσβύτερος). </a:t>
            </a:r>
          </a:p>
          <a:p>
            <a:r>
              <a:rPr lang="el-GR" dirty="0" smtClean="0"/>
              <a:t>2</a:t>
            </a:r>
            <a:r>
              <a:rPr lang="el-GR" baseline="30000" dirty="0" smtClean="0"/>
              <a:t>ος</a:t>
            </a:r>
            <a:r>
              <a:rPr lang="el-GR" dirty="0" smtClean="0"/>
              <a:t> αι. </a:t>
            </a:r>
            <a:r>
              <a:rPr lang="el-GR" dirty="0" err="1" smtClean="0"/>
              <a:t>π.Χ.</a:t>
            </a:r>
            <a:r>
              <a:rPr lang="el-GR" dirty="0" smtClean="0"/>
              <a:t>, μέσα: συντάσσονται τα πρώτα νομικά έργα για το </a:t>
            </a:r>
            <a:r>
              <a:rPr lang="en-US" dirty="0" err="1" smtClean="0"/>
              <a:t>ius</a:t>
            </a:r>
            <a:r>
              <a:rPr lang="en-US" dirty="0" smtClean="0"/>
              <a:t> </a:t>
            </a:r>
            <a:r>
              <a:rPr lang="en-US" dirty="0" err="1" smtClean="0"/>
              <a:t>civile</a:t>
            </a:r>
            <a:r>
              <a:rPr lang="en-US" dirty="0" smtClean="0"/>
              <a:t>. </a:t>
            </a:r>
          </a:p>
          <a:p>
            <a:r>
              <a:rPr lang="fr-CA" dirty="0" smtClean="0"/>
              <a:t>1</a:t>
            </a:r>
            <a:r>
              <a:rPr lang="el-GR" baseline="30000" dirty="0" err="1" smtClean="0"/>
              <a:t>ος</a:t>
            </a:r>
            <a:r>
              <a:rPr lang="el-GR" dirty="0" smtClean="0"/>
              <a:t> </a:t>
            </a:r>
            <a:r>
              <a:rPr lang="el-GR" dirty="0" err="1" smtClean="0"/>
              <a:t>π.Χ.</a:t>
            </a:r>
            <a:r>
              <a:rPr lang="el-GR" dirty="0" smtClean="0"/>
              <a:t> αι.: </a:t>
            </a:r>
            <a:r>
              <a:rPr lang="en-US" dirty="0" smtClean="0"/>
              <a:t>Quintus </a:t>
            </a:r>
            <a:r>
              <a:rPr lang="en-US" dirty="0" err="1" smtClean="0"/>
              <a:t>Mucius</a:t>
            </a:r>
            <a:r>
              <a:rPr lang="en-US" dirty="0" smtClean="0"/>
              <a:t> </a:t>
            </a:r>
            <a:r>
              <a:rPr lang="en-US" dirty="0" err="1" smtClean="0"/>
              <a:t>Scaevola</a:t>
            </a:r>
            <a:r>
              <a:rPr lang="fr-CA" dirty="0" smtClean="0"/>
              <a:t>, </a:t>
            </a:r>
            <a:r>
              <a:rPr lang="el-GR" dirty="0" smtClean="0"/>
              <a:t>συντάσσει έργο σε 18 βιβλία για το </a:t>
            </a:r>
            <a:r>
              <a:rPr lang="en-US" dirty="0" err="1" smtClean="0"/>
              <a:t>ius</a:t>
            </a:r>
            <a:r>
              <a:rPr lang="en-US" dirty="0" smtClean="0"/>
              <a:t> </a:t>
            </a:r>
            <a:r>
              <a:rPr lang="en-US" dirty="0" err="1" smtClean="0"/>
              <a:t>civile</a:t>
            </a:r>
            <a:r>
              <a:rPr lang="fr-CA" dirty="0" smtClean="0"/>
              <a:t>, </a:t>
            </a:r>
            <a:r>
              <a:rPr lang="el-GR" dirty="0" smtClean="0"/>
              <a:t>ασκεί μεγάλη επιρροή. </a:t>
            </a:r>
            <a:endParaRPr lang="en-US" dirty="0" smtClean="0"/>
          </a:p>
          <a:p>
            <a:endParaRPr lang="el-GR" dirty="0"/>
          </a:p>
        </p:txBody>
      </p:sp>
      <p:pic>
        <p:nvPicPr>
          <p:cNvPr id="8194" name="Picture 2" descr="http://farm3.static.flickr.com/2061/1638134410_4a4533575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836712"/>
            <a:ext cx="2476500" cy="3305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Νομικές «σχολές»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Ακολουθούν το πρότυπο τις αθηναϊκές φιλοσοφικές / ρητορικές σχολές. </a:t>
            </a:r>
          </a:p>
          <a:p>
            <a:r>
              <a:rPr lang="el-GR" dirty="0" err="1" smtClean="0"/>
              <a:t>Δημιουργουνται</a:t>
            </a:r>
            <a:r>
              <a:rPr lang="el-GR" dirty="0" smtClean="0"/>
              <a:t> στη Ρώμη, αρχή 1</a:t>
            </a:r>
            <a:r>
              <a:rPr lang="el-GR" baseline="30000" dirty="0" smtClean="0"/>
              <a:t>ου</a:t>
            </a:r>
            <a:r>
              <a:rPr lang="el-GR" dirty="0" smtClean="0"/>
              <a:t> αι. </a:t>
            </a:r>
            <a:r>
              <a:rPr lang="el-GR" dirty="0" err="1" smtClean="0"/>
              <a:t>μ.Χ</a:t>
            </a:r>
            <a:r>
              <a:rPr lang="el-GR" dirty="0" smtClean="0"/>
              <a:t>. </a:t>
            </a:r>
          </a:p>
          <a:p>
            <a:r>
              <a:rPr lang="el-GR" dirty="0" smtClean="0"/>
              <a:t>Ιδρυτές των δύο πρώτων: </a:t>
            </a:r>
            <a:endParaRPr lang="en-US" dirty="0" smtClean="0"/>
          </a:p>
          <a:p>
            <a:pPr lvl="1"/>
            <a:r>
              <a:rPr lang="en-US" dirty="0" err="1" smtClean="0"/>
              <a:t>Capito</a:t>
            </a:r>
            <a:r>
              <a:rPr lang="en-US" dirty="0" smtClean="0"/>
              <a:t> (</a:t>
            </a:r>
            <a:r>
              <a:rPr lang="el-GR" dirty="0" smtClean="0"/>
              <a:t>δημοκρατικών αντιλήψεων)</a:t>
            </a:r>
            <a:endParaRPr lang="en-US" dirty="0" smtClean="0"/>
          </a:p>
          <a:p>
            <a:pPr lvl="2"/>
            <a:r>
              <a:rPr lang="fr-CA" dirty="0" smtClean="0"/>
              <a:t>M</a:t>
            </a:r>
            <a:r>
              <a:rPr lang="el-GR" dirty="0" err="1" smtClean="0"/>
              <a:t>αθητές</a:t>
            </a:r>
            <a:r>
              <a:rPr lang="el-GR" dirty="0" smtClean="0"/>
              <a:t>: </a:t>
            </a:r>
            <a:r>
              <a:rPr lang="en-US" dirty="0" smtClean="0"/>
              <a:t> </a:t>
            </a:r>
            <a:r>
              <a:rPr lang="en-US" dirty="0" err="1" smtClean="0"/>
              <a:t>Celsus</a:t>
            </a:r>
            <a:r>
              <a:rPr lang="en-US" dirty="0" smtClean="0"/>
              <a:t>, </a:t>
            </a:r>
            <a:r>
              <a:rPr lang="en-US" dirty="0" err="1" smtClean="0"/>
              <a:t>Nerva</a:t>
            </a:r>
            <a:endParaRPr lang="en-US" dirty="0" smtClean="0"/>
          </a:p>
          <a:p>
            <a:pPr lvl="1"/>
            <a:r>
              <a:rPr lang="en-US" dirty="0" err="1" smtClean="0"/>
              <a:t>Labeo</a:t>
            </a:r>
            <a:r>
              <a:rPr lang="en-US" dirty="0" smtClean="0"/>
              <a:t>. </a:t>
            </a:r>
            <a:r>
              <a:rPr lang="el-GR" dirty="0" smtClean="0"/>
              <a:t>(συντηρητικός, προσκείμενος στον Αύγουστο). </a:t>
            </a:r>
            <a:endParaRPr lang="en-US" dirty="0" smtClean="0"/>
          </a:p>
          <a:p>
            <a:pPr lvl="2"/>
            <a:r>
              <a:rPr lang="el-GR" dirty="0" smtClean="0"/>
              <a:t>Μαθητές:  </a:t>
            </a:r>
            <a:r>
              <a:rPr lang="en-US" dirty="0" err="1" smtClean="0"/>
              <a:t>Massurius</a:t>
            </a:r>
            <a:r>
              <a:rPr lang="en-US" dirty="0" smtClean="0"/>
              <a:t> </a:t>
            </a:r>
            <a:r>
              <a:rPr lang="en-US" dirty="0" err="1" smtClean="0"/>
              <a:t>Sabinus</a:t>
            </a:r>
            <a:r>
              <a:rPr lang="en-US" dirty="0" smtClean="0"/>
              <a:t>, </a:t>
            </a:r>
            <a:r>
              <a:rPr lang="en-US" dirty="0" err="1" smtClean="0"/>
              <a:t>Caelius</a:t>
            </a:r>
            <a:r>
              <a:rPr lang="en-US" dirty="0" smtClean="0"/>
              <a:t> </a:t>
            </a:r>
            <a:r>
              <a:rPr lang="en-US" dirty="0" err="1" smtClean="0"/>
              <a:t>Sabinus</a:t>
            </a:r>
            <a:r>
              <a:rPr lang="en-US" dirty="0" smtClean="0"/>
              <a:t>, </a:t>
            </a:r>
            <a:r>
              <a:rPr lang="en-US" dirty="0" err="1" smtClean="0"/>
              <a:t>Javolenus</a:t>
            </a:r>
            <a:r>
              <a:rPr lang="en-US" dirty="0" smtClean="0"/>
              <a:t>, </a:t>
            </a:r>
            <a:r>
              <a:rPr lang="en-US" dirty="0" err="1" smtClean="0"/>
              <a:t>Iulianus</a:t>
            </a:r>
            <a:r>
              <a:rPr lang="en-US" dirty="0" smtClean="0"/>
              <a:t>, </a:t>
            </a:r>
            <a:r>
              <a:rPr lang="en-US" dirty="0" err="1" smtClean="0"/>
              <a:t>Pomponius</a:t>
            </a:r>
            <a:r>
              <a:rPr lang="en-US" dirty="0" smtClean="0"/>
              <a:t>, Gaius</a:t>
            </a:r>
            <a:endParaRPr lang="el-GR" dirty="0" smtClean="0"/>
          </a:p>
          <a:p>
            <a:pPr lvl="1"/>
            <a:endParaRPr lang="en-US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Συγγραφικό έργο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err="1" smtClean="0"/>
              <a:t>Responsa</a:t>
            </a:r>
            <a:r>
              <a:rPr lang="en-US" dirty="0" smtClean="0"/>
              <a:t> = </a:t>
            </a:r>
            <a:r>
              <a:rPr lang="el-GR" dirty="0" smtClean="0"/>
              <a:t>γνωμοδοτήσεις σε νομικά ερωτήματα, αρχικά προφορικά, μετά εγγράφως</a:t>
            </a:r>
            <a:r>
              <a:rPr lang="en-US" dirty="0" smtClean="0"/>
              <a:t> (</a:t>
            </a:r>
            <a:r>
              <a:rPr lang="el-GR" dirty="0" smtClean="0"/>
              <a:t>π.χ. </a:t>
            </a:r>
            <a:r>
              <a:rPr lang="el-GR" dirty="0" err="1" smtClean="0"/>
              <a:t>Παπινιανού</a:t>
            </a:r>
            <a:r>
              <a:rPr lang="el-GR" dirty="0" smtClean="0"/>
              <a:t>)</a:t>
            </a:r>
          </a:p>
          <a:p>
            <a:r>
              <a:rPr lang="en-US" b="1" dirty="0" err="1" smtClean="0"/>
              <a:t>Epistulae</a:t>
            </a:r>
            <a:r>
              <a:rPr lang="en-US" dirty="0" smtClean="0"/>
              <a:t> </a:t>
            </a:r>
            <a:r>
              <a:rPr lang="el-GR" dirty="0" smtClean="0"/>
              <a:t>=</a:t>
            </a:r>
            <a:r>
              <a:rPr lang="en-US" dirty="0" smtClean="0"/>
              <a:t> </a:t>
            </a:r>
            <a:r>
              <a:rPr lang="el-GR" dirty="0" smtClean="0"/>
              <a:t>παραπλήσιες, απαντήσεις προς πελάτες. </a:t>
            </a:r>
          </a:p>
          <a:p>
            <a:r>
              <a:rPr lang="en-US" b="1" dirty="0" err="1" smtClean="0"/>
              <a:t>Qaestiones</a:t>
            </a:r>
            <a:r>
              <a:rPr lang="en-US" b="1" dirty="0" smtClean="0"/>
              <a:t> &amp; </a:t>
            </a:r>
            <a:r>
              <a:rPr lang="en-US" b="1" dirty="0" err="1" smtClean="0"/>
              <a:t>disputa</a:t>
            </a:r>
            <a:r>
              <a:rPr lang="en-US" dirty="0" err="1" smtClean="0"/>
              <a:t>tiones</a:t>
            </a:r>
            <a:r>
              <a:rPr lang="en-US" dirty="0" smtClean="0"/>
              <a:t> = </a:t>
            </a:r>
            <a:r>
              <a:rPr lang="el-GR" dirty="0" smtClean="0"/>
              <a:t>θεωρητικό χαρακτήρα. Υποθετικές περιπτώσεις, συζητούνται μεταξύ νομικού και μαθητών. </a:t>
            </a:r>
          </a:p>
          <a:p>
            <a:r>
              <a:rPr lang="el-GR" dirty="0" smtClean="0"/>
              <a:t>Διδακτικά εγχειρίδια = με περιεχόμενο εγκυκλοπαιδικό, για το </a:t>
            </a:r>
            <a:r>
              <a:rPr lang="en-US" dirty="0" err="1" smtClean="0"/>
              <a:t>ius</a:t>
            </a:r>
            <a:r>
              <a:rPr lang="en-US" dirty="0" smtClean="0"/>
              <a:t> </a:t>
            </a:r>
            <a:r>
              <a:rPr lang="en-US" dirty="0" err="1" smtClean="0"/>
              <a:t>civile</a:t>
            </a:r>
            <a:r>
              <a:rPr lang="en-US" dirty="0" smtClean="0"/>
              <a:t> </a:t>
            </a:r>
            <a:r>
              <a:rPr lang="el-GR" dirty="0" smtClean="0"/>
              <a:t>ή το </a:t>
            </a:r>
            <a:r>
              <a:rPr lang="el-GR" dirty="0" err="1" smtClean="0"/>
              <a:t>ήδικτο</a:t>
            </a:r>
            <a:r>
              <a:rPr lang="el-GR" dirty="0" smtClean="0"/>
              <a:t> (</a:t>
            </a:r>
            <a:r>
              <a:rPr lang="en-US" dirty="0" smtClean="0"/>
              <a:t>ad </a:t>
            </a:r>
            <a:r>
              <a:rPr lang="en-US" dirty="0" err="1" smtClean="0"/>
              <a:t>edictum</a:t>
            </a:r>
            <a:r>
              <a:rPr lang="en-US" dirty="0" smtClean="0"/>
              <a:t>). </a:t>
            </a:r>
            <a:r>
              <a:rPr lang="en-US" b="1" dirty="0" err="1" smtClean="0"/>
              <a:t>Institutiones</a:t>
            </a:r>
            <a:r>
              <a:rPr lang="en-US" b="1" dirty="0" smtClean="0"/>
              <a:t>, </a:t>
            </a:r>
            <a:r>
              <a:rPr lang="en-US" b="1" dirty="0" err="1" smtClean="0"/>
              <a:t>Sententiae</a:t>
            </a:r>
            <a:r>
              <a:rPr lang="en-US" b="1" dirty="0" smtClean="0"/>
              <a:t>, </a:t>
            </a:r>
            <a:r>
              <a:rPr lang="en-US" b="1" dirty="0" err="1" smtClean="0"/>
              <a:t>Regulae</a:t>
            </a:r>
            <a:r>
              <a:rPr lang="en-US" b="1" dirty="0" smtClean="0"/>
              <a:t>, </a:t>
            </a:r>
            <a:r>
              <a:rPr lang="el-GR" b="1" dirty="0" smtClean="0"/>
              <a:t>Εγχειρίδια</a:t>
            </a:r>
            <a:endParaRPr lang="en-US" b="1" dirty="0" smtClean="0"/>
          </a:p>
          <a:p>
            <a:r>
              <a:rPr lang="fr-CA" dirty="0" smtClean="0"/>
              <a:t>M</a:t>
            </a:r>
            <a:r>
              <a:rPr lang="el-GR" dirty="0" err="1" smtClean="0"/>
              <a:t>ονογραφίες</a:t>
            </a:r>
            <a:r>
              <a:rPr lang="el-GR" dirty="0" smtClean="0"/>
              <a:t> = σχολιασμός ενός νομοθετήματος, π.χ. </a:t>
            </a:r>
            <a:r>
              <a:rPr lang="el-GR" dirty="0" err="1" smtClean="0"/>
              <a:t>Δωδεκαδέλτου</a:t>
            </a:r>
            <a:r>
              <a:rPr lang="el-GR" dirty="0" smtClean="0"/>
              <a:t> (</a:t>
            </a:r>
            <a:r>
              <a:rPr lang="en-US" dirty="0" err="1" smtClean="0"/>
              <a:t>Labeo</a:t>
            </a:r>
            <a:r>
              <a:rPr lang="en-US" dirty="0" smtClean="0"/>
              <a:t>, </a:t>
            </a:r>
            <a:r>
              <a:rPr lang="fr-CA" dirty="0" smtClean="0"/>
              <a:t>Gaius)</a:t>
            </a:r>
            <a:r>
              <a:rPr lang="el-GR" dirty="0" smtClean="0"/>
              <a:t>, ή θέμα δημοσίου δικαίου (π.χ. </a:t>
            </a:r>
            <a:r>
              <a:rPr lang="en-US" dirty="0" smtClean="0"/>
              <a:t>De officio </a:t>
            </a:r>
            <a:r>
              <a:rPr lang="en-US" dirty="0" err="1" smtClean="0"/>
              <a:t>proconsulis</a:t>
            </a:r>
            <a:r>
              <a:rPr lang="en-US" dirty="0" smtClean="0"/>
              <a:t>, </a:t>
            </a:r>
            <a:r>
              <a:rPr lang="en-US" dirty="0" err="1" smtClean="0"/>
              <a:t>Paulus</a:t>
            </a:r>
            <a:r>
              <a:rPr lang="en-US" dirty="0" smtClean="0"/>
              <a:t>). </a:t>
            </a:r>
          </a:p>
          <a:p>
            <a:r>
              <a:rPr lang="en-US" b="1" dirty="0" err="1" smtClean="0"/>
              <a:t>Digesta</a:t>
            </a:r>
            <a:r>
              <a:rPr lang="en-US" dirty="0" smtClean="0"/>
              <a:t> = </a:t>
            </a:r>
            <a:r>
              <a:rPr lang="el-GR" dirty="0" smtClean="0"/>
              <a:t>συνθετικά έργα, με το σύνολο του δικαίου. </a:t>
            </a:r>
          </a:p>
          <a:p>
            <a:pPr lvl="1"/>
            <a:r>
              <a:rPr lang="el-GR" dirty="0" smtClean="0"/>
              <a:t> Ιουστινιανού</a:t>
            </a:r>
          </a:p>
          <a:p>
            <a:pPr lvl="1"/>
            <a:r>
              <a:rPr lang="el-GR" dirty="0" smtClean="0"/>
              <a:t>Αλλά πριν, </a:t>
            </a:r>
            <a:r>
              <a:rPr lang="en-US" dirty="0" err="1" smtClean="0"/>
              <a:t>Celsus</a:t>
            </a:r>
            <a:r>
              <a:rPr lang="en-US" dirty="0" smtClean="0"/>
              <a:t>, </a:t>
            </a:r>
            <a:r>
              <a:rPr lang="en-US" dirty="0" err="1" smtClean="0"/>
              <a:t>Iulianus</a:t>
            </a:r>
            <a:r>
              <a:rPr lang="en-US" dirty="0" smtClean="0"/>
              <a:t>, </a:t>
            </a:r>
            <a:r>
              <a:rPr lang="fr-CA" dirty="0" smtClean="0"/>
              <a:t>2o </a:t>
            </a:r>
            <a:r>
              <a:rPr lang="el-GR" dirty="0" smtClean="0"/>
              <a:t>αι. </a:t>
            </a:r>
            <a:r>
              <a:rPr lang="el-GR" dirty="0" err="1" smtClean="0"/>
              <a:t>π.Χ.</a:t>
            </a:r>
            <a:r>
              <a:rPr lang="el-GR" dirty="0" smtClean="0"/>
              <a:t> </a:t>
            </a:r>
          </a:p>
          <a:p>
            <a:pPr lvl="1"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Μέθοδος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Όχι θεωρητική – συστηματική επεξεργασία του δικαίου. </a:t>
            </a:r>
          </a:p>
          <a:p>
            <a:r>
              <a:rPr lang="el-GR" dirty="0" smtClean="0"/>
              <a:t>Πλησιέστερα προς το </a:t>
            </a:r>
            <a:r>
              <a:rPr lang="en-US" dirty="0" smtClean="0"/>
              <a:t>common law. </a:t>
            </a:r>
          </a:p>
          <a:p>
            <a:r>
              <a:rPr lang="el-GR" dirty="0" smtClean="0"/>
              <a:t>Περιπτωσιολογική μέθοδος – πρακτική. </a:t>
            </a:r>
          </a:p>
          <a:p>
            <a:r>
              <a:rPr lang="el-GR" dirty="0" smtClean="0"/>
              <a:t>Διευρύνουν το παραδοσιακό δίκαιο μέσω της διασταλτικής ερμηνείας –αναλογικής εφαρμογής παλαιών διατάξεων. </a:t>
            </a:r>
            <a:endParaRPr lang="el-G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Δίκαιο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Ius</a:t>
            </a:r>
            <a:r>
              <a:rPr lang="en-US" dirty="0" smtClean="0"/>
              <a:t> </a:t>
            </a:r>
            <a:r>
              <a:rPr lang="en-US" dirty="0" err="1" smtClean="0"/>
              <a:t>civile</a:t>
            </a:r>
            <a:r>
              <a:rPr lang="el-GR" dirty="0" smtClean="0"/>
              <a:t>, </a:t>
            </a:r>
            <a:r>
              <a:rPr lang="en-US" dirty="0" err="1" smtClean="0"/>
              <a:t>Ius</a:t>
            </a:r>
            <a:r>
              <a:rPr lang="en-US" dirty="0" smtClean="0"/>
              <a:t> </a:t>
            </a:r>
            <a:r>
              <a:rPr lang="en-US" dirty="0" err="1" smtClean="0"/>
              <a:t>gentium</a:t>
            </a:r>
            <a:r>
              <a:rPr lang="el-GR" dirty="0" smtClean="0"/>
              <a:t>, </a:t>
            </a:r>
            <a:r>
              <a:rPr lang="en-US" dirty="0" err="1" smtClean="0"/>
              <a:t>Ius</a:t>
            </a:r>
            <a:r>
              <a:rPr lang="en-US" dirty="0" smtClean="0"/>
              <a:t> </a:t>
            </a:r>
            <a:r>
              <a:rPr lang="en-US" dirty="0" err="1" smtClean="0"/>
              <a:t>naturale</a:t>
            </a:r>
            <a:r>
              <a:rPr lang="en-US" dirty="0" smtClean="0"/>
              <a:t> (</a:t>
            </a:r>
            <a:r>
              <a:rPr lang="el-GR" dirty="0" smtClean="0"/>
              <a:t>φυσικός νόμος αμετάβλητος στο χρόνο/χώρο, εφαρμόζεται σε όλους τους ανθρώπους, ανεξαρτήτως ιθαγένειας). </a:t>
            </a:r>
          </a:p>
          <a:p>
            <a:r>
              <a:rPr lang="el-GR" dirty="0" smtClean="0"/>
              <a:t>2</a:t>
            </a:r>
            <a:r>
              <a:rPr lang="el-GR" baseline="30000" dirty="0" smtClean="0"/>
              <a:t>ος</a:t>
            </a:r>
            <a:r>
              <a:rPr lang="el-GR" dirty="0" smtClean="0"/>
              <a:t> αι. </a:t>
            </a:r>
            <a:r>
              <a:rPr lang="el-GR" dirty="0" err="1" smtClean="0"/>
              <a:t>μ.Χ</a:t>
            </a:r>
            <a:r>
              <a:rPr lang="el-GR" dirty="0" smtClean="0"/>
              <a:t>., Ηθική (χάρις στις σχολές ρητορικής). </a:t>
            </a:r>
          </a:p>
          <a:p>
            <a:r>
              <a:rPr lang="en-US" dirty="0" err="1" smtClean="0"/>
              <a:t>Celsus</a:t>
            </a:r>
            <a:r>
              <a:rPr lang="en-US" dirty="0" smtClean="0"/>
              <a:t> (</a:t>
            </a:r>
            <a:r>
              <a:rPr lang="fr-CA" dirty="0" smtClean="0"/>
              <a:t>2</a:t>
            </a:r>
            <a:r>
              <a:rPr lang="el-GR" baseline="30000" dirty="0" err="1" smtClean="0"/>
              <a:t>ος</a:t>
            </a:r>
            <a:r>
              <a:rPr lang="el-GR" dirty="0" smtClean="0"/>
              <a:t> αι. </a:t>
            </a:r>
            <a:r>
              <a:rPr lang="el-GR" dirty="0" err="1" smtClean="0"/>
              <a:t>μ.Χ</a:t>
            </a:r>
            <a:r>
              <a:rPr lang="el-GR" dirty="0" smtClean="0"/>
              <a:t>.), ορισμός του δικαίου = «η τέχνη του ορθού και του επιεικούς» (</a:t>
            </a:r>
            <a:r>
              <a:rPr lang="en-US" dirty="0" err="1" smtClean="0"/>
              <a:t>ius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ars</a:t>
            </a:r>
            <a:r>
              <a:rPr lang="en-US" dirty="0" smtClean="0"/>
              <a:t> </a:t>
            </a:r>
            <a:r>
              <a:rPr lang="en-US" dirty="0" err="1" smtClean="0"/>
              <a:t>boni</a:t>
            </a:r>
            <a:r>
              <a:rPr lang="en-US" dirty="0" smtClean="0"/>
              <a:t> et </a:t>
            </a:r>
            <a:r>
              <a:rPr lang="en-US" dirty="0" err="1" smtClean="0"/>
              <a:t>aequi</a:t>
            </a:r>
            <a:r>
              <a:rPr lang="en-US" dirty="0" smtClean="0"/>
              <a:t>)</a:t>
            </a:r>
          </a:p>
          <a:p>
            <a:r>
              <a:rPr lang="el-GR" dirty="0" err="1" smtClean="0"/>
              <a:t>Ουλπιανός</a:t>
            </a:r>
            <a:r>
              <a:rPr lang="el-GR" dirty="0" smtClean="0"/>
              <a:t>: </a:t>
            </a:r>
            <a:r>
              <a:rPr lang="en-US" dirty="0" smtClean="0"/>
              <a:t>PRAECEPTA IURIS</a:t>
            </a:r>
          </a:p>
          <a:p>
            <a:pPr lvl="1"/>
            <a:r>
              <a:rPr lang="en-US" i="1" dirty="0" err="1" smtClean="0"/>
              <a:t>Honeste</a:t>
            </a:r>
            <a:r>
              <a:rPr lang="en-US" i="1" dirty="0" smtClean="0"/>
              <a:t> </a:t>
            </a:r>
            <a:r>
              <a:rPr lang="en-US" i="1" dirty="0" err="1" smtClean="0"/>
              <a:t>vivere</a:t>
            </a:r>
            <a:r>
              <a:rPr lang="en-US" i="1" dirty="0" smtClean="0"/>
              <a:t> </a:t>
            </a:r>
            <a:r>
              <a:rPr lang="en-US" dirty="0" smtClean="0"/>
              <a:t>(</a:t>
            </a:r>
            <a:r>
              <a:rPr lang="el-GR" dirty="0" smtClean="0"/>
              <a:t>να ζεις έντιμα)</a:t>
            </a:r>
            <a:endParaRPr lang="en-US" dirty="0" smtClean="0"/>
          </a:p>
          <a:p>
            <a:pPr lvl="1"/>
            <a:r>
              <a:rPr lang="en-US" i="1" dirty="0" err="1" smtClean="0"/>
              <a:t>Alterum</a:t>
            </a:r>
            <a:r>
              <a:rPr lang="en-US" i="1" dirty="0" smtClean="0"/>
              <a:t> non </a:t>
            </a:r>
            <a:r>
              <a:rPr lang="en-US" i="1" dirty="0" err="1" smtClean="0"/>
              <a:t>laedere</a:t>
            </a:r>
            <a:r>
              <a:rPr lang="el-GR" i="1" dirty="0" smtClean="0"/>
              <a:t> </a:t>
            </a:r>
            <a:r>
              <a:rPr lang="el-GR" dirty="0" smtClean="0"/>
              <a:t>(να μην βλάπτεις τον άλλο)</a:t>
            </a:r>
            <a:endParaRPr lang="en-US" dirty="0" smtClean="0"/>
          </a:p>
          <a:p>
            <a:pPr lvl="1"/>
            <a:r>
              <a:rPr lang="en-US" i="1" dirty="0" err="1" smtClean="0"/>
              <a:t>Suum</a:t>
            </a:r>
            <a:r>
              <a:rPr lang="en-US" i="1" dirty="0" smtClean="0"/>
              <a:t> </a:t>
            </a:r>
            <a:r>
              <a:rPr lang="en-US" i="1" dirty="0" err="1" smtClean="0"/>
              <a:t>cuique</a:t>
            </a:r>
            <a:r>
              <a:rPr lang="en-US" i="1" dirty="0" smtClean="0"/>
              <a:t> </a:t>
            </a:r>
            <a:r>
              <a:rPr lang="en-US" i="1" dirty="0" err="1" smtClean="0"/>
              <a:t>tribuere</a:t>
            </a:r>
            <a:r>
              <a:rPr lang="en-US" i="1" dirty="0" smtClean="0"/>
              <a:t> </a:t>
            </a:r>
            <a:r>
              <a:rPr lang="el-GR" i="1" dirty="0" smtClean="0"/>
              <a:t> </a:t>
            </a:r>
            <a:r>
              <a:rPr lang="el-GR" dirty="0" smtClean="0"/>
              <a:t>(να αποδίδεις στον καθένα αυτό που του ανήκει). </a:t>
            </a:r>
            <a:endParaRPr lang="el-G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err="1" smtClean="0"/>
              <a:t>Δικαιοπλαστική</a:t>
            </a:r>
            <a:r>
              <a:rPr lang="el-GR" dirty="0" smtClean="0"/>
              <a:t> δύναμη νομικής επιστήμης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O</a:t>
            </a:r>
            <a:r>
              <a:rPr lang="el-GR" dirty="0" smtClean="0"/>
              <a:t>ι ρωμαίοι νομικοί με το έργο τους θέτουν νέους κανόνες δικαίου, διευρύνοντας το </a:t>
            </a:r>
            <a:r>
              <a:rPr lang="en-US" dirty="0" err="1" smtClean="0"/>
              <a:t>ius</a:t>
            </a:r>
            <a:r>
              <a:rPr lang="en-US" dirty="0" smtClean="0"/>
              <a:t> </a:t>
            </a:r>
            <a:r>
              <a:rPr lang="en-US" dirty="0" err="1" smtClean="0"/>
              <a:t>civile</a:t>
            </a:r>
            <a:r>
              <a:rPr lang="en-US" dirty="0" smtClean="0"/>
              <a:t> &amp; </a:t>
            </a:r>
            <a:r>
              <a:rPr lang="el-GR" dirty="0" smtClean="0"/>
              <a:t>το πραιτορικό δίκαιο. </a:t>
            </a:r>
          </a:p>
          <a:p>
            <a:r>
              <a:rPr lang="el-GR" dirty="0" smtClean="0"/>
              <a:t>Διευρύνουν το πεδίο εφαρμογής διατάξεων του ισχύοντος δικαίου. </a:t>
            </a:r>
          </a:p>
          <a:p>
            <a:r>
              <a:rPr lang="el-GR" dirty="0" smtClean="0"/>
              <a:t>Οι νομικοί= μέλη της αριστοκρατίας. </a:t>
            </a:r>
          </a:p>
          <a:p>
            <a:r>
              <a:rPr lang="el-GR" dirty="0" err="1" smtClean="0"/>
              <a:t>Ουλπιανός</a:t>
            </a:r>
            <a:r>
              <a:rPr lang="el-GR" dirty="0" smtClean="0"/>
              <a:t>:  Η νομική επιστήμη =η γνώση των θείων και ανθρωπίνων πραγμάτων .</a:t>
            </a:r>
            <a:endParaRPr lang="el-G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 smtClean="0"/>
              <a:t>Ius</a:t>
            </a:r>
            <a:r>
              <a:rPr lang="en-US" i="1" dirty="0" smtClean="0"/>
              <a:t> </a:t>
            </a:r>
            <a:r>
              <a:rPr lang="en-US" i="1" dirty="0" err="1" smtClean="0"/>
              <a:t>publice</a:t>
            </a:r>
            <a:r>
              <a:rPr lang="en-US" i="1" dirty="0" smtClean="0"/>
              <a:t> </a:t>
            </a:r>
            <a:r>
              <a:rPr lang="en-US" i="1" dirty="0" err="1" smtClean="0"/>
              <a:t>respondendi</a:t>
            </a:r>
            <a:endParaRPr lang="el-GR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CA" dirty="0" smtClean="0"/>
              <a:t>O A</a:t>
            </a:r>
            <a:r>
              <a:rPr lang="el-GR" dirty="0" err="1" smtClean="0"/>
              <a:t>ύγουστος</a:t>
            </a:r>
            <a:r>
              <a:rPr lang="el-GR" dirty="0" smtClean="0"/>
              <a:t> απονέμει σε ορισμένους νομικούς το προνόμιο (</a:t>
            </a:r>
            <a:r>
              <a:rPr lang="en-US" i="1" dirty="0" err="1" smtClean="0"/>
              <a:t>beneficium</a:t>
            </a:r>
            <a:r>
              <a:rPr lang="en-US" dirty="0" smtClean="0"/>
              <a:t>)</a:t>
            </a:r>
            <a:r>
              <a:rPr lang="fr-CA" dirty="0" smtClean="0"/>
              <a:t> </a:t>
            </a:r>
            <a:r>
              <a:rPr lang="el-GR" dirty="0" smtClean="0"/>
              <a:t>να παρέχουν γνωμοδοτήσεις εξ ονόματός του. </a:t>
            </a:r>
          </a:p>
          <a:p>
            <a:r>
              <a:rPr lang="el-GR" dirty="0" smtClean="0"/>
              <a:t>Οι επόμενοι αυτοκράτορες διευρύνουν τον κύκλο των νομικών που έχουν το </a:t>
            </a:r>
            <a:r>
              <a:rPr lang="en-US" i="1" dirty="0" err="1" smtClean="0"/>
              <a:t>ius</a:t>
            </a:r>
            <a:r>
              <a:rPr lang="en-US" i="1" dirty="0" smtClean="0"/>
              <a:t> </a:t>
            </a:r>
            <a:r>
              <a:rPr lang="en-US" i="1" dirty="0" err="1" smtClean="0"/>
              <a:t>respondendi</a:t>
            </a:r>
            <a:r>
              <a:rPr lang="en-US" dirty="0" smtClean="0"/>
              <a:t>.</a:t>
            </a:r>
          </a:p>
          <a:p>
            <a:r>
              <a:rPr lang="fr-CA" dirty="0" smtClean="0"/>
              <a:t>To </a:t>
            </a:r>
            <a:r>
              <a:rPr lang="el-GR" dirty="0" smtClean="0"/>
              <a:t>κύρος του Αυτοκράτορα υποκαθιστά το κύρος του νομικού. </a:t>
            </a:r>
          </a:p>
          <a:p>
            <a:r>
              <a:rPr lang="el-GR" dirty="0" smtClean="0"/>
              <a:t>Γάιος (2</a:t>
            </a:r>
            <a:r>
              <a:rPr lang="el-GR" baseline="30000" dirty="0" smtClean="0"/>
              <a:t>ος</a:t>
            </a:r>
            <a:r>
              <a:rPr lang="el-GR" dirty="0" smtClean="0"/>
              <a:t> αι. </a:t>
            </a:r>
            <a:r>
              <a:rPr lang="el-GR" dirty="0" err="1" smtClean="0"/>
              <a:t>μ.Χ</a:t>
            </a:r>
            <a:r>
              <a:rPr lang="el-GR" dirty="0" smtClean="0"/>
              <a:t>.): </a:t>
            </a:r>
            <a:r>
              <a:rPr lang="en-US" i="1" dirty="0" err="1" smtClean="0"/>
              <a:t>responsa</a:t>
            </a:r>
            <a:r>
              <a:rPr lang="fr-CA" dirty="0" smtClean="0"/>
              <a:t> </a:t>
            </a:r>
            <a:r>
              <a:rPr lang="el-GR" dirty="0" smtClean="0"/>
              <a:t>νομομαθών = πηγές του δικαίου, μαζί με τις </a:t>
            </a:r>
            <a:r>
              <a:rPr lang="en-US" i="1" dirty="0" err="1" smtClean="0"/>
              <a:t>leges</a:t>
            </a:r>
            <a:r>
              <a:rPr lang="en-US" i="1" dirty="0" smtClean="0"/>
              <a:t>, </a:t>
            </a:r>
            <a:r>
              <a:rPr lang="en-US" i="1" dirty="0" err="1" smtClean="0"/>
              <a:t>constitutiones</a:t>
            </a:r>
            <a:r>
              <a:rPr lang="en-US" i="1" dirty="0" smtClean="0"/>
              <a:t> </a:t>
            </a:r>
            <a:r>
              <a:rPr lang="en-US" i="1" dirty="0" err="1" smtClean="0"/>
              <a:t>principum</a:t>
            </a:r>
            <a:r>
              <a:rPr lang="en-US" i="1" dirty="0" smtClean="0"/>
              <a:t>, </a:t>
            </a:r>
            <a:r>
              <a:rPr lang="en-US" i="1" dirty="0" err="1" smtClean="0"/>
              <a:t>senatus</a:t>
            </a:r>
            <a:r>
              <a:rPr lang="en-US" i="1" dirty="0" smtClean="0"/>
              <a:t> </a:t>
            </a:r>
            <a:r>
              <a:rPr lang="en-US" i="1" dirty="0" err="1" smtClean="0"/>
              <a:t>consulta</a:t>
            </a:r>
            <a:r>
              <a:rPr lang="en-US" i="1" dirty="0" smtClean="0"/>
              <a:t>, </a:t>
            </a:r>
            <a:r>
              <a:rPr lang="en-US" i="1" dirty="0" err="1" smtClean="0"/>
              <a:t>edicta</a:t>
            </a:r>
            <a:r>
              <a:rPr lang="en-US" dirty="0" smtClean="0"/>
              <a:t>. </a:t>
            </a:r>
          </a:p>
          <a:p>
            <a:r>
              <a:rPr lang="fr-CA" dirty="0" smtClean="0"/>
              <a:t>3o </a:t>
            </a:r>
            <a:r>
              <a:rPr lang="el-GR" dirty="0" smtClean="0"/>
              <a:t>νομικοί είναι γνωστό ότι είχαν το προνόμιο (επί συνόλου 60 γνωστών). 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Διατάξεις αυτοκρατόρων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Edicta</a:t>
            </a:r>
            <a:endParaRPr lang="en-US" dirty="0" smtClean="0"/>
          </a:p>
          <a:p>
            <a:r>
              <a:rPr lang="en-US" dirty="0" err="1" smtClean="0"/>
              <a:t>Decreta</a:t>
            </a:r>
            <a:endParaRPr lang="en-US" dirty="0" smtClean="0"/>
          </a:p>
          <a:p>
            <a:r>
              <a:rPr lang="en-US" dirty="0" err="1" smtClean="0"/>
              <a:t>Rescripta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Mandata</a:t>
            </a:r>
            <a:endParaRPr lang="en-US" dirty="0" smtClean="0"/>
          </a:p>
          <a:p>
            <a:r>
              <a:rPr lang="fr-CA" dirty="0" smtClean="0"/>
              <a:t>K</a:t>
            </a:r>
            <a:r>
              <a:rPr lang="el-GR" dirty="0" err="1" smtClean="0"/>
              <a:t>αθίστανται</a:t>
            </a:r>
            <a:r>
              <a:rPr lang="el-GR" dirty="0" smtClean="0"/>
              <a:t> προοδευτικά αποκλειστική πηγή δημιουργίας κανόνων δικαίου. </a:t>
            </a:r>
          </a:p>
          <a:p>
            <a:r>
              <a:rPr lang="el-GR" dirty="0" smtClean="0"/>
              <a:t>Αντιστοιχούν στις </a:t>
            </a:r>
            <a:r>
              <a:rPr lang="en-US" dirty="0" err="1" smtClean="0"/>
              <a:t>leges</a:t>
            </a:r>
            <a:r>
              <a:rPr lang="en-US" dirty="0" smtClean="0"/>
              <a:t> </a:t>
            </a:r>
            <a:r>
              <a:rPr lang="el-GR" dirty="0" smtClean="0"/>
              <a:t>της αυτοκρατορικής περιόδου, σύμφωνα με τους νομικούς του 2</a:t>
            </a:r>
            <a:r>
              <a:rPr lang="el-GR" baseline="30000" dirty="0" smtClean="0"/>
              <a:t>ου</a:t>
            </a:r>
            <a:r>
              <a:rPr lang="el-GR" dirty="0" smtClean="0"/>
              <a:t>-3</a:t>
            </a:r>
            <a:r>
              <a:rPr lang="el-GR" baseline="30000" dirty="0" smtClean="0"/>
              <a:t>ου</a:t>
            </a:r>
            <a:r>
              <a:rPr lang="el-GR" dirty="0" smtClean="0"/>
              <a:t> αι. </a:t>
            </a:r>
            <a:r>
              <a:rPr lang="el-GR" dirty="0" err="1" smtClean="0"/>
              <a:t>μ.Χ</a:t>
            </a:r>
            <a:r>
              <a:rPr lang="el-GR" dirty="0" smtClean="0"/>
              <a:t>.</a:t>
            </a:r>
          </a:p>
          <a:p>
            <a:r>
              <a:rPr lang="el-GR" dirty="0" err="1" smtClean="0"/>
              <a:t>Ουλπιανός</a:t>
            </a:r>
            <a:r>
              <a:rPr lang="el-GR" dirty="0" smtClean="0"/>
              <a:t>: </a:t>
            </a:r>
            <a:r>
              <a:rPr lang="en-US" dirty="0" smtClean="0"/>
              <a:t>Quod </a:t>
            </a:r>
            <a:r>
              <a:rPr lang="en-US" dirty="0" err="1" smtClean="0"/>
              <a:t>Principi</a:t>
            </a:r>
            <a:r>
              <a:rPr lang="en-US" dirty="0" smtClean="0"/>
              <a:t> </a:t>
            </a:r>
            <a:r>
              <a:rPr lang="en-US" dirty="0" err="1" smtClean="0"/>
              <a:t>placuit</a:t>
            </a:r>
            <a:r>
              <a:rPr lang="en-US" dirty="0" smtClean="0"/>
              <a:t>, </a:t>
            </a:r>
            <a:r>
              <a:rPr lang="en-US" dirty="0" err="1" smtClean="0"/>
              <a:t>legis</a:t>
            </a:r>
            <a:r>
              <a:rPr lang="en-US" dirty="0" smtClean="0"/>
              <a:t> </a:t>
            </a:r>
            <a:r>
              <a:rPr lang="en-US" dirty="0" err="1" smtClean="0"/>
              <a:t>habet</a:t>
            </a:r>
            <a:r>
              <a:rPr lang="en-US" dirty="0" smtClean="0"/>
              <a:t> </a:t>
            </a:r>
            <a:r>
              <a:rPr lang="en-US" dirty="0" err="1" smtClean="0"/>
              <a:t>vigorem</a:t>
            </a:r>
            <a:r>
              <a:rPr lang="en-US" dirty="0" smtClean="0"/>
              <a:t>, </a:t>
            </a:r>
            <a:r>
              <a:rPr lang="en-US" i="1" dirty="0" smtClean="0"/>
              <a:t>D. </a:t>
            </a:r>
            <a:r>
              <a:rPr lang="en-US" dirty="0" smtClean="0"/>
              <a:t>1.4.1.pr.</a:t>
            </a:r>
            <a:r>
              <a:rPr lang="el-GR" dirty="0" smtClean="0"/>
              <a:t> </a:t>
            </a:r>
            <a:endParaRPr lang="en-US" dirty="0" smtClean="0"/>
          </a:p>
          <a:p>
            <a:r>
              <a:rPr lang="en-US" dirty="0" err="1" smtClean="0"/>
              <a:t>Lex</a:t>
            </a:r>
            <a:r>
              <a:rPr lang="en-US" dirty="0" smtClean="0"/>
              <a:t> de </a:t>
            </a:r>
            <a:r>
              <a:rPr lang="en-US" dirty="0" err="1" smtClean="0"/>
              <a:t>imperio</a:t>
            </a:r>
            <a:r>
              <a:rPr lang="en-US" dirty="0" smtClean="0"/>
              <a:t>: </a:t>
            </a:r>
            <a:r>
              <a:rPr lang="el-GR" dirty="0" smtClean="0"/>
              <a:t>εκχωρεί στον μονάρχη τη νομοθετική εξουσία.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Αναφορικός Νόμος (</a:t>
            </a:r>
            <a:r>
              <a:rPr lang="en-US" i="1" dirty="0" err="1" smtClean="0"/>
              <a:t>lex</a:t>
            </a:r>
            <a:r>
              <a:rPr lang="en-US" i="1" dirty="0" smtClean="0"/>
              <a:t> </a:t>
            </a:r>
            <a:r>
              <a:rPr lang="en-US" i="1" dirty="0" err="1" smtClean="0"/>
              <a:t>citationis</a:t>
            </a:r>
            <a:r>
              <a:rPr lang="en-US" dirty="0" smtClean="0"/>
              <a:t>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Οι γνώμες των νομικών δεν είναι συγκλίνουσες πάντα. </a:t>
            </a:r>
          </a:p>
          <a:p>
            <a:r>
              <a:rPr lang="el-GR" dirty="0" smtClean="0"/>
              <a:t>Αδριανός: </a:t>
            </a:r>
          </a:p>
          <a:p>
            <a:pPr lvl="1"/>
            <a:r>
              <a:rPr lang="el-GR" dirty="0" smtClean="0"/>
              <a:t>οι γνωμοδοτήσεις είναι δεσμευτικές για το δικαστή εφ’ όσον είναι ομόφωνες.</a:t>
            </a:r>
          </a:p>
          <a:p>
            <a:pPr lvl="1"/>
            <a:r>
              <a:rPr lang="el-GR" dirty="0" smtClean="0"/>
              <a:t>Άλλως, κρίνει κατά συνείδηση. </a:t>
            </a:r>
          </a:p>
          <a:p>
            <a:r>
              <a:rPr lang="el-GR" dirty="0" smtClean="0"/>
              <a:t>Μ. Κωνσταντίνος (321 </a:t>
            </a:r>
            <a:r>
              <a:rPr lang="el-GR" dirty="0" err="1" smtClean="0"/>
              <a:t>μ.Χ</a:t>
            </a:r>
            <a:r>
              <a:rPr lang="el-GR" dirty="0" smtClean="0"/>
              <a:t>.): </a:t>
            </a:r>
          </a:p>
          <a:p>
            <a:pPr lvl="1"/>
            <a:r>
              <a:rPr lang="el-GR" dirty="0" smtClean="0"/>
              <a:t>αρχικά ορίζει ότι τα σχόλια του  Παύλου &amp; </a:t>
            </a:r>
            <a:r>
              <a:rPr lang="el-GR" dirty="0" err="1" smtClean="0"/>
              <a:t>Ουλπιανού</a:t>
            </a:r>
            <a:r>
              <a:rPr lang="el-GR" dirty="0" smtClean="0"/>
              <a:t> επί του έργου του </a:t>
            </a:r>
            <a:r>
              <a:rPr lang="el-GR" dirty="0" err="1" smtClean="0"/>
              <a:t>Παπινιανού</a:t>
            </a:r>
            <a:r>
              <a:rPr lang="el-GR" dirty="0" smtClean="0"/>
              <a:t> δεν έχουν δεσμευτική αξία, μετά αποκαθιστά το κύρος του Παύλου.  </a:t>
            </a:r>
          </a:p>
          <a:p>
            <a:r>
              <a:rPr lang="el-GR" dirty="0" smtClean="0"/>
              <a:t>Θεοδόσιος Β’, </a:t>
            </a:r>
            <a:r>
              <a:rPr lang="el-GR" dirty="0" err="1" smtClean="0"/>
              <a:t>Ουαλεντινιανός</a:t>
            </a:r>
            <a:r>
              <a:rPr lang="el-GR" dirty="0" smtClean="0"/>
              <a:t> Γ’ (426 </a:t>
            </a:r>
            <a:r>
              <a:rPr lang="el-GR" dirty="0" err="1" smtClean="0"/>
              <a:t>μ.Χ</a:t>
            </a:r>
            <a:r>
              <a:rPr lang="el-GR" dirty="0" smtClean="0"/>
              <a:t>.)</a:t>
            </a:r>
          </a:p>
          <a:p>
            <a:pPr lvl="1"/>
            <a:r>
              <a:rPr lang="el-GR" dirty="0" smtClean="0"/>
              <a:t>Αναφορικός Νόμος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/>
          <a:lstStyle/>
          <a:p>
            <a:r>
              <a:rPr lang="el-GR" dirty="0" smtClean="0"/>
              <a:t>Νομικές «αυθεντίες»: αναγνωρίζεται το έργο του </a:t>
            </a:r>
            <a:r>
              <a:rPr lang="el-GR" dirty="0" err="1" smtClean="0"/>
              <a:t>Παπινιανού</a:t>
            </a:r>
            <a:r>
              <a:rPr lang="el-GR" dirty="0" smtClean="0"/>
              <a:t>, Παύλου, </a:t>
            </a:r>
            <a:r>
              <a:rPr lang="el-GR" dirty="0" err="1" smtClean="0"/>
              <a:t>Γαϊου</a:t>
            </a:r>
            <a:r>
              <a:rPr lang="el-GR" dirty="0" smtClean="0"/>
              <a:t>, </a:t>
            </a:r>
            <a:r>
              <a:rPr lang="el-GR" dirty="0" err="1" smtClean="0"/>
              <a:t>Ουλπιανού</a:t>
            </a:r>
            <a:r>
              <a:rPr lang="el-GR" dirty="0" smtClean="0"/>
              <a:t>, </a:t>
            </a:r>
            <a:r>
              <a:rPr lang="el-GR" dirty="0" err="1" smtClean="0"/>
              <a:t>Μοδεστίνου</a:t>
            </a:r>
            <a:r>
              <a:rPr lang="el-GR" dirty="0" smtClean="0"/>
              <a:t>. </a:t>
            </a:r>
            <a:endParaRPr lang="el-GR" dirty="0" smtClean="0"/>
          </a:p>
          <a:p>
            <a:r>
              <a:rPr lang="el-GR" dirty="0" smtClean="0"/>
              <a:t>Επιβεβαιώνεται το επιστημονικό κύρος των νομικών στους οποίους οι ως άνω αναφέρουν, όπως οι </a:t>
            </a:r>
            <a:r>
              <a:rPr lang="en-US" dirty="0" err="1" smtClean="0"/>
              <a:t>Scaevola</a:t>
            </a:r>
            <a:r>
              <a:rPr lang="en-US" dirty="0" smtClean="0"/>
              <a:t>, </a:t>
            </a:r>
            <a:r>
              <a:rPr lang="en-US" dirty="0" err="1" smtClean="0"/>
              <a:t>Sabinus</a:t>
            </a:r>
            <a:r>
              <a:rPr lang="en-US" dirty="0" smtClean="0"/>
              <a:t>, </a:t>
            </a:r>
            <a:r>
              <a:rPr lang="en-US" dirty="0" err="1" smtClean="0"/>
              <a:t>Iulianus</a:t>
            </a:r>
            <a:r>
              <a:rPr lang="en-US" dirty="0" smtClean="0"/>
              <a:t>, Marcellus, </a:t>
            </a:r>
            <a:r>
              <a:rPr lang="el-GR" dirty="0" smtClean="0"/>
              <a:t>αν το έργο τους σώζεται σε χειρόγραφα. </a:t>
            </a:r>
          </a:p>
          <a:p>
            <a:r>
              <a:rPr lang="el-GR" u="sng" dirty="0" smtClean="0"/>
              <a:t>Αντιφατικές γνώμες</a:t>
            </a:r>
            <a:r>
              <a:rPr lang="el-GR" dirty="0" smtClean="0"/>
              <a:t>: υπερισχύει η γνώμη της </a:t>
            </a:r>
            <a:r>
              <a:rPr lang="el-GR" u="sng" dirty="0" smtClean="0"/>
              <a:t>πλειοψηφίας</a:t>
            </a:r>
            <a:r>
              <a:rPr lang="el-GR" dirty="0" smtClean="0"/>
              <a:t>. </a:t>
            </a:r>
          </a:p>
          <a:p>
            <a:r>
              <a:rPr lang="el-GR" dirty="0" smtClean="0"/>
              <a:t>Σε περίπτωση </a:t>
            </a:r>
            <a:r>
              <a:rPr lang="el-GR" u="sng" dirty="0" smtClean="0"/>
              <a:t>ισοψηφίας</a:t>
            </a:r>
            <a:r>
              <a:rPr lang="el-GR" dirty="0" smtClean="0"/>
              <a:t>, η γνώμη που συμμερίζεται ο </a:t>
            </a:r>
            <a:r>
              <a:rPr lang="el-GR" u="sng" dirty="0" err="1" smtClean="0"/>
              <a:t>Παπινιανός</a:t>
            </a:r>
            <a:r>
              <a:rPr lang="el-GR" dirty="0" smtClean="0"/>
              <a:t> υπερισχύει, υποχωρεί όμως έναντι </a:t>
            </a:r>
            <a:r>
              <a:rPr lang="el-GR" u="sng" dirty="0" smtClean="0"/>
              <a:t>δύο άλλων.</a:t>
            </a:r>
            <a:r>
              <a:rPr lang="el-GR" dirty="0" smtClean="0"/>
              <a:t> </a:t>
            </a:r>
          </a:p>
          <a:p>
            <a:pPr>
              <a:buNone/>
            </a:pPr>
            <a:endParaRPr lang="el-GR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Νομικό θεμέλιο αυτοκρατορικής εξουσίας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Προσπάθεια θεμελίωσης απολυταρχικής εξουσίας σε δημοκρατική ιδεολογία.</a:t>
            </a:r>
          </a:p>
          <a:p>
            <a:r>
              <a:rPr lang="en-US" dirty="0" err="1" smtClean="0"/>
              <a:t>Imperium</a:t>
            </a:r>
            <a:r>
              <a:rPr lang="en-US" dirty="0" smtClean="0"/>
              <a:t>: </a:t>
            </a:r>
            <a:endParaRPr lang="el-GR" dirty="0" smtClean="0"/>
          </a:p>
          <a:p>
            <a:pPr lvl="1"/>
            <a:r>
              <a:rPr lang="el-GR" dirty="0" smtClean="0"/>
              <a:t>Ονομασίας καθεστώτος αυτοκρατορίας.</a:t>
            </a:r>
          </a:p>
          <a:p>
            <a:pPr lvl="1"/>
            <a:r>
              <a:rPr lang="el-GR" dirty="0" smtClean="0"/>
              <a:t>Περιλαμβάνει τις στρατιωτικές και πολιτικές εξουσίες που παρείχε στους ανώτατους άρχοντες (πραίτορες και υπάτους) η λαϊκή συνέλευση των </a:t>
            </a:r>
            <a:r>
              <a:rPr lang="fr-CA" dirty="0" err="1" smtClean="0"/>
              <a:t>comitia</a:t>
            </a:r>
            <a:r>
              <a:rPr lang="fr-CA" dirty="0" smtClean="0"/>
              <a:t> </a:t>
            </a:r>
            <a:r>
              <a:rPr lang="fr-CA" dirty="0" err="1" smtClean="0"/>
              <a:t>curiata</a:t>
            </a:r>
            <a:r>
              <a:rPr lang="fr-CA" dirty="0" smtClean="0"/>
              <a:t>. </a:t>
            </a:r>
          </a:p>
          <a:p>
            <a:pPr lvl="1"/>
            <a:r>
              <a:rPr lang="el-GR" dirty="0" smtClean="0"/>
              <a:t>Εκδιδόταν σχετικός νόμος: </a:t>
            </a:r>
            <a:r>
              <a:rPr lang="en-US" dirty="0" smtClean="0"/>
              <a:t>l</a:t>
            </a:r>
            <a:r>
              <a:rPr lang="fr-CA" dirty="0" smtClean="0"/>
              <a:t>ex de </a:t>
            </a:r>
            <a:r>
              <a:rPr lang="fr-CA" dirty="0" err="1" smtClean="0"/>
              <a:t>imperio</a:t>
            </a:r>
            <a:r>
              <a:rPr lang="fr-CA" dirty="0" smtClean="0"/>
              <a:t>.</a:t>
            </a:r>
          </a:p>
          <a:p>
            <a:pPr lvl="1"/>
            <a:r>
              <a:rPr lang="fr-CA" dirty="0" smtClean="0"/>
              <a:t>A</a:t>
            </a:r>
            <a:r>
              <a:rPr lang="el-GR" dirty="0" err="1" smtClean="0"/>
              <a:t>πονεμόμενη</a:t>
            </a:r>
            <a:r>
              <a:rPr lang="el-GR" dirty="0" smtClean="0"/>
              <a:t> στον αυτοκράτορα, τον καθιστά υπεράνω των άλλων αρχόντων. 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Αυτοκράτορας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Συγκεντρώνει όλες τις εξουσίες.</a:t>
            </a:r>
          </a:p>
          <a:p>
            <a:r>
              <a:rPr lang="el-GR" dirty="0" smtClean="0"/>
              <a:t>Δημαρχική εξουσία</a:t>
            </a:r>
          </a:p>
          <a:p>
            <a:pPr lvl="1"/>
            <a:r>
              <a:rPr lang="el-GR" dirty="0" smtClean="0"/>
              <a:t>Ο αυτοκράτορας ασκεί και την </a:t>
            </a:r>
            <a:r>
              <a:rPr lang="en-US" dirty="0" err="1" smtClean="0"/>
              <a:t>tribunicia</a:t>
            </a:r>
            <a:r>
              <a:rPr lang="en-US" dirty="0" smtClean="0"/>
              <a:t> </a:t>
            </a:r>
            <a:r>
              <a:rPr lang="en-US" dirty="0" err="1" smtClean="0"/>
              <a:t>potestas</a:t>
            </a:r>
            <a:r>
              <a:rPr lang="en-US" dirty="0" smtClean="0"/>
              <a:t>, </a:t>
            </a:r>
            <a:r>
              <a:rPr lang="el-GR" dirty="0" smtClean="0"/>
              <a:t>την εξουσία των Δημάρχων (</a:t>
            </a:r>
            <a:r>
              <a:rPr lang="en-US" dirty="0" err="1" smtClean="0"/>
              <a:t>tribuni</a:t>
            </a:r>
            <a:r>
              <a:rPr lang="en-US" dirty="0" smtClean="0"/>
              <a:t> </a:t>
            </a:r>
            <a:r>
              <a:rPr lang="en-US" dirty="0" err="1" smtClean="0"/>
              <a:t>plebis</a:t>
            </a:r>
            <a:r>
              <a:rPr lang="en-US" dirty="0" smtClean="0"/>
              <a:t>). </a:t>
            </a:r>
          </a:p>
          <a:p>
            <a:pPr lvl="1"/>
            <a:r>
              <a:rPr lang="fr-CA" dirty="0" smtClean="0"/>
              <a:t>H </a:t>
            </a:r>
            <a:r>
              <a:rPr lang="el-GR" dirty="0" smtClean="0"/>
              <a:t>εξουσία αυτή είχε δημιουργηθεί για την προάσπιση των συμφερόντων των πληβείων. </a:t>
            </a:r>
          </a:p>
          <a:p>
            <a:pPr lvl="1"/>
            <a:r>
              <a:rPr lang="el-GR" dirty="0" smtClean="0"/>
              <a:t>Νομιμοποιεί κάθε ενέργεια του αυτοκράτορα που αποβλέπει στη «λαϊκή σωτηρία». </a:t>
            </a:r>
          </a:p>
          <a:p>
            <a:pPr lvl="2"/>
            <a:endParaRPr lang="el-GR" dirty="0"/>
          </a:p>
        </p:txBody>
      </p:sp>
      <p:pic>
        <p:nvPicPr>
          <p:cNvPr id="17410" name="Picture 2" descr="http://t1.gstatic.com/images?q=tbn:ANd9GcQRp82MexKG_HPEkVFIJy4UK3yLFLi1Ro071UoUhy3CKBGz7zjM7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332656"/>
            <a:ext cx="1847850" cy="24669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1" indent="-274320">
              <a:buClr>
                <a:schemeClr val="accent3"/>
              </a:buClr>
              <a:buSzPct val="95000"/>
            </a:pPr>
            <a:r>
              <a:rPr lang="el-GR" dirty="0" smtClean="0"/>
              <a:t>Οι εξουσίες του αυτοκράτορα βρίσκουν έρεισμα στην </a:t>
            </a:r>
            <a:r>
              <a:rPr lang="en-US" dirty="0" err="1" smtClean="0"/>
              <a:t>auctoritas</a:t>
            </a:r>
            <a:r>
              <a:rPr lang="fr-CA" dirty="0" smtClean="0"/>
              <a:t> (</a:t>
            </a:r>
            <a:r>
              <a:rPr lang="el-GR" dirty="0" smtClean="0"/>
              <a:t>αυθεντία).</a:t>
            </a:r>
            <a:endParaRPr lang="en-US" dirty="0" smtClean="0"/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el-GR" dirty="0" smtClean="0"/>
              <a:t>Έννοια ασαφής, με στοιχεία ιδιωτικού &amp; δημοσίου δικαίου. 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el-GR" dirty="0" smtClean="0"/>
              <a:t>= το προσωπικό κύρος/αίγλη. 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el-GR" dirty="0" smtClean="0"/>
              <a:t>Τον καθιστά φορέα εξουσιών. 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dirty="0" err="1" smtClean="0"/>
              <a:t>Auctoritas</a:t>
            </a:r>
            <a:r>
              <a:rPr lang="en-US" dirty="0" smtClean="0"/>
              <a:t> </a:t>
            </a:r>
            <a:r>
              <a:rPr lang="en-US" dirty="0" err="1" smtClean="0"/>
              <a:t>senatus</a:t>
            </a:r>
            <a:r>
              <a:rPr lang="en-US" dirty="0" smtClean="0"/>
              <a:t>/ </a:t>
            </a:r>
            <a:r>
              <a:rPr lang="en-US" dirty="0" err="1" smtClean="0"/>
              <a:t>auctoritas</a:t>
            </a:r>
            <a:r>
              <a:rPr lang="en-US" dirty="0" smtClean="0"/>
              <a:t> </a:t>
            </a:r>
            <a:r>
              <a:rPr lang="en-US" dirty="0" err="1" smtClean="0"/>
              <a:t>patrum</a:t>
            </a:r>
            <a:r>
              <a:rPr lang="en-US" dirty="0" smtClean="0"/>
              <a:t> = </a:t>
            </a:r>
            <a:r>
              <a:rPr lang="el-GR" dirty="0" smtClean="0"/>
              <a:t>η αίγλη της Συγκλήτου. </a:t>
            </a:r>
          </a:p>
          <a:p>
            <a:pPr marL="548640" lvl="2" indent="-274320">
              <a:buClr>
                <a:schemeClr val="accent3"/>
              </a:buClr>
              <a:buSzPct val="95000"/>
            </a:pPr>
            <a:r>
              <a:rPr lang="el-GR" dirty="0" smtClean="0"/>
              <a:t>Ισοδυναμεί με την επικύρωση των νόμων που ψήφιζαν οι λαϊκές συνελεύσεις, αν και δεν ήταν αναγκαία για το κύρος τους. </a:t>
            </a:r>
          </a:p>
          <a:p>
            <a:endParaRPr lang="el-GR" dirty="0"/>
          </a:p>
        </p:txBody>
      </p:sp>
      <p:pic>
        <p:nvPicPr>
          <p:cNvPr id="16386" name="Picture 2" descr="http://t0.gstatic.com/images?q=tbn:ANd9GcSNQZWSlOeWuUkt3_-yNOHf--WSa7muWpwpGr3EANInPOKgkk-M53Bb05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052736"/>
            <a:ext cx="3526057" cy="7920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6347048" cy="1143000"/>
          </a:xfrm>
        </p:spPr>
        <p:txBody>
          <a:bodyPr/>
          <a:lstStyle/>
          <a:p>
            <a:r>
              <a:rPr lang="en-US" dirty="0" err="1" smtClean="0"/>
              <a:t>Princeps</a:t>
            </a:r>
            <a:r>
              <a:rPr lang="en-US" dirty="0" smtClean="0"/>
              <a:t> </a:t>
            </a:r>
            <a:r>
              <a:rPr lang="en-US" dirty="0" err="1" smtClean="0"/>
              <a:t>legibus</a:t>
            </a:r>
            <a:r>
              <a:rPr lang="en-US" dirty="0" smtClean="0"/>
              <a:t> </a:t>
            </a:r>
            <a:r>
              <a:rPr lang="en-US" dirty="0" err="1" smtClean="0"/>
              <a:t>solutus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O </a:t>
            </a:r>
            <a:r>
              <a:rPr lang="el-GR" dirty="0" smtClean="0"/>
              <a:t>ηγεμόνας είναι υπεράνω των νόμων. </a:t>
            </a:r>
          </a:p>
          <a:p>
            <a:r>
              <a:rPr lang="el-GR" dirty="0" smtClean="0"/>
              <a:t>Υπεράνω και των δικών του διατάξεων !</a:t>
            </a:r>
          </a:p>
          <a:p>
            <a:r>
              <a:rPr lang="el-GR" dirty="0" smtClean="0"/>
              <a:t>Η αρχή διατυπώνεται με αφορμή την έκδοση το 24 </a:t>
            </a:r>
            <a:r>
              <a:rPr lang="el-GR" dirty="0" err="1" smtClean="0"/>
              <a:t>μ.Χ</a:t>
            </a:r>
            <a:r>
              <a:rPr lang="el-GR" dirty="0" smtClean="0"/>
              <a:t>. ενός συγκλητικού δόγματος (</a:t>
            </a:r>
            <a:r>
              <a:rPr lang="en-US" dirty="0" err="1" smtClean="0"/>
              <a:t>senatus</a:t>
            </a:r>
            <a:r>
              <a:rPr lang="en-US" dirty="0" smtClean="0"/>
              <a:t> </a:t>
            </a:r>
            <a:r>
              <a:rPr lang="en-US" dirty="0" err="1" smtClean="0"/>
              <a:t>consultum</a:t>
            </a:r>
            <a:r>
              <a:rPr lang="en-US" dirty="0" smtClean="0"/>
              <a:t>)</a:t>
            </a:r>
            <a:r>
              <a:rPr lang="fr-CA" dirty="0" smtClean="0"/>
              <a:t> </a:t>
            </a:r>
            <a:r>
              <a:rPr lang="el-GR" dirty="0" smtClean="0"/>
              <a:t>που ικανοποιούσε τις επιθυμίες του Αυγούστου. </a:t>
            </a:r>
          </a:p>
          <a:p>
            <a:r>
              <a:rPr lang="el-GR" dirty="0" smtClean="0"/>
              <a:t>Θα αποκτήσει μεγάλη απήχηση πολύ αργότερα, στους κύκλους των μοναρχιών της δυτικής Ευρώπης. </a:t>
            </a:r>
          </a:p>
          <a:p>
            <a:endParaRPr lang="el-GR" dirty="0"/>
          </a:p>
        </p:txBody>
      </p:sp>
      <p:sp>
        <p:nvSpPr>
          <p:cNvPr id="15362" name="AutoShape 2" descr="data:image/jpeg;base64,/9j/4AAQSkZJRgABAQAAAQABAAD/2wBDAAkGBwgHBgkIBwgKCgkLDRYPDQwMDRsUFRAWIB0iIiAdHx8kKDQsJCYxJx8fLT0tMTU3Ojo6Iys/RD84QzQ5Ojf/2wBDAQoKCg0MDRoPDxo3JR8lNzc3Nzc3Nzc3Nzc3Nzc3Nzc3Nzc3Nzc3Nzc3Nzc3Nzc3Nzc3Nzc3Nzc3Nzc3Nzc3Nzf/wAARCACYAIADASIAAhEBAxEB/8QAHAAAAAcBAQAAAAAAAAAAAAAAAAECAwQFBgcI/8QAPBAAAgEDAwIEBAQDBwMFAAAAAQIDAAQRBRIhMUEGEyJRYXGBkRQyobEVI8EHFjNCUtHwcoLxJGKSsuH/xAAaAQACAwEBAAAAAAAAAAAAAAABBQIDBAAG/8QAIhEAAgIBBQADAQEAAAAAAAAAAAECAxEEEiExQRMiMlEF/9oADAMBAAIRAxEAPwCacUQHxFAgUQNeISPaoGM0NuATQzQJ4rsAYQp2M0zS4yc8DPwoOOURzgmQwy3D+XBG0jnstXlr4XzD5t9OwPUrEOg+JI/pWg0TTo7CzSIoPOKhpW/1N7fIVYyHERwvHzp1pv8AMht3WcsSaj/Qsk8V8IxlxodqqDbHPjHGWrP6rbpYKzgSlAzDIBIAHxwAP/yt/ckyH0dSOuKxvjRmt7YD1AZLc460bdJVHpFcNTcn+ijhuIrhN0Lhh3x1FKrJOZBcGeEsjjnI9xWtibzIUkA/MAflS7U0KrGOmONJqflWGuQiKPFKFHisZtQgijjGGFKxSo19QriQqRjSBn2pR60fAqaeCkRzR0ZNA9qIAj0qTphH8QtgwyPOT/7Co1WPh4sb/dHHG7oN21492QDyFGR6vY9qsqjumkU3y21uR0J5woJxknjFZTVvGkNpN5NulrdOrbWW3ud7L8wR1+prSXVjHqNg1tM8ixyJtfY+xiO4z1H05qstPCmjoyLFp8EUMRBjSNApBHI5616CbsaxE87HYuWVGqa/Ppdnp9xPbTsoXfLtU43Mp9OTxwW/Sufap4iXWLuKMQM2FJKRuPWc/mZjgcDtXSP7VmA8PRRgMTJMAAOhwCf6Vg/D/gm1u9Hi1GQi6vJtzbpHKpGMnACjuMVW47G1N5JxknHJE0pFmIZhgs+Qp6DFXqpsiRcDjOQPnVLBBNbaubOVo5ERAFeM88HuKu4A0kbSSSqzZ6KBgHJyMg84GPrml2sTaybtHOKsWfQgtGAaUBS1GTSxsdoSq+4par6hSttLReRVbYSESetHuz1pBOSaAPNacFYvNAmi/eh2rsHAzUvR7g2uq20gTcPMClfcHj+tQ80Ax3A5OQcgijFuMkyE4b4uP9OmIWWYhHHlq2Cvwqu07U7jVr6drWIi0twQryEoJpB2HHQHqf35qN4dvUfTYhI+WQlXycnOe/0IqVaeGbEPFdyJKZokKIFndVAJJJwDznNP65uWGunyednDY3F9mE8d+JNYW7jsNaso7SNAGVYWMiSPzyshUD34xniqbwp4le00O6scN/IuZDC7Dkq7Fufua23jHwp+OspVMdsqrhotvmBkb3Hrxn6VyUx3enastvhj5gEbqwwM4PPHWpuSllegiso2GnI73FxNJveZ0zkHHbjFLtTc2elW1teH/wBYx33HwOOB+9LkuBpmmvcsQTGUTB7nI6/Wqp9Qa8kaQBV3dFUYA7Utuy4teDHR1bpbn4W6XWMBqlwzxv8AA1n0Lk9TUiHcvOTS+dSHCNCoB5FOImSKq7W4ccE1ZwSAkVklFpnMqc/GgppGaArZggO7hijyCKapW7Ao4OFiiohliAoJJ4AAzUq7tPwSA3kqwuy7lQjJPqC469cn96lGuUukQnbCH6ZM0myvrywvn019txAUdFOMP1yP+f8AjPf3+8RWMklrGtugVsBZoSxjPccMDj510Hwbby2tjO0iMrSsGUMMHGOuKqfHOg2+rQvNDFFHqAGUl/KWPs3uKc0R+KqLfYi1FindL+GAfxRr17OZJ9TLq/BUR7V+2al2aB5UuJQGZTlWfnnpwKzOrHUtK1EWWp2qxMCCGVsqw9wamHWl8tEVgpOeR+9SshJ8ojHBYeOJhDoEKqNvm3Cgc9eCxP7VQ6NqGHCOeD7034ru/OitlMhZIyTkc9sA1S20hx5iMCB1welGFO6nDNFF3xzOkwhSARyCM1LijHFZ/wAM34uUEEh9QGQfcVp4UxzSPURcJOLHcJqSyhUcWKmW4xikRpk9KlQxeoVjkyTfBny9GHpgk5o19TAZAyccnApgoN9FbkkssmW8Fxc7vw8e8J+Y7gAv1NXEHhbUZsgNCXBK7FfOCOoJ6CoTaBCwj/iE0rlTlY4WMeM+5GGb3GcDnitJ4U8vR7mdfxUotVjZgl1LuGSVO4OefmCT26Vvq0cGluYpv11ib+Pon6b4W/BxRl5FWVo/5jqMkNxjB9uo+oqs0/Q2tfFL3d/I9wyF1tWdfSoIU5/6vzD6ZpWuf2laDpO8y3iTunLRWp80j54wB9aov74wXAXXJLW9t7W6ZPw7u4kRNoIw6A4UnJ6HkHnpWqNKS+qwhdK2cpfZ5bN8WyzAHB52tjJqp1KRnGJED9sr3+lQ4fENubY3U7RvG/5PJkIZeO6uB3+J60zb6v8AxG2kFnGJ7tIyzRjpRnFpYCjNeItEttbmEJ/ELOvR1DEL/SueaxpF1ot1suiTGD6XxgGuvSaxFZtK4hIdY90inAKHrtPxqNcahHezQwSaS80MzJvZlztBALHp2zVVc3F4Jco4zc3AnRl3ZBFPaHYloXl3cuWCL74/35FbPWLPw9aTCV9PWMPvVQpyd+fTwO3B/Sk61oX8MlRIBGGMCuY1BCgknK89Tkda0qxOPCCn9slF4b026fU4LiMubZmxlD+XPHT510FHVYg0h2sCVcHsQf2rD6PctbJaqUDB7hgqk46cnI7joPvWulja3upLV4DbndkxDgR5xux8DnPyrLqqFb+i+rUTrfBcW4DAFSDn2qdEnSqbQ7OSC7lEshA3eWI859RI5x9h9a0kEeGwaQ6qiVUseDGGqVkX/TA5yfej0xlaY38y4jhYrbqwzucf5iPhg4+vwo7NWe4Vk6gkpgZywHpAHfnHHtmhO6MzyXLEJB6wx6fEn37fanulp53Mp1V+foi5fWJ/5OnWUEbaleliZpfV5aZ9Tuc9BwTjGSQPfD9ld/i7SG2P8yyk3JGSQGZegbI6bh6uP06VjLW7LeHb2/beLnWpBawYJ3RJkBSfYHMj57kDpWpsJPw+n6jqZBezsbMGMqAegbHv0/XPtW6cekK1zljdjDaf3a8W3em2MCRXkwt4LePGBDGXjU46ckO2eevfFU8iTaJBaTaaS2kyoJJrVlDRsjAEOFPbBBIHvkc5zd29ult4Pl0+9O1Y7S2Rt4xlihYsMg59TH25qq8OXYk8LWOVZZIolwT6lYAYxj64/wC4ntUm+WVRQ/8Awu21VRqHhtwfTk6dK2OnGY2GRt5Hfpjp3k6BLGxnt7qSPSr24PkqsnEnHORjp3HJ5rN+I7O68OX73uiMXs5W3tbxks8OSeVI6fIdPvh/Sdd07XGtzrObiJDiNkYRyQEdGJ6kfrQcfUTUvGH4ktWLvpul3UUNnESWZmGWbbyzHvx36cVUXutW8dr5dnqckkhyrRxKxG7HG1s4Ocdu9WepeHYNrnw/fpdKpDyQzEFwD2KnnBGeeap4I9ViuZBbWtppyKT/AD4kEe0ZOCXALfbmu2xa5DlrotPBmg3tzqiXXidZLaytVW7ZJ1w7gH0Bu4BbseTzUK81OafW7iYAMZ7hlijbkIC52gfei1LXJrqOKzsZ5/wqqRPLKMPM3TLewx0HxOeab0OI2xm1iZmjS2Ui0JXO+cg7f/iOee5FBrPYYp4yWulRWlnqtvHMskqLGLdCEI9bMNzn47iR9fjWnmmN9fXENy3mXsEoVH3YZY2HBGOvJwQe1c9sbmZL6znnnd5JblAAX5xuxk9+9dB16zht4Y7hW8u4cQHOeWYqmRnPGMc/OqLY+sl6Vmna9+K8ZQC1TdAZmsCMcF1AcPz7kNzj29q6Ra29z5StdIRPk7uAM89Rj7/WuHaBdmy1GWRCwkg1pZQu0dSzR455/wA9d8sZd1xcgbmAmG7eo+Wcj6daGqohOG1lVdkk2zk9vKkaK+52RmysiEMAo/MFI4znA7nn4VS+JpzfS2uj/iIw85ElzImAVjxkbvYnPQ/DrVvrc9ro00AupdtvIcwvsDbTjo3GeSM5z7+2Kzlsxvb06hLFtkuh5yxLA0rJEp9I2jAKlvjjHc9tVSWE10CdjbfJYXN2txrenrEsgt7eJmSMnJKgbR06Z6j51a3lvjwlHal5ZXvdQjjBUnaYwRk4BwcqM9O/aqW722mtgMoYtbMWLSD14I4A6qeRx79Dit1Y26Ttp7Wy7LextfMZWXpIyqAckckAN966XGGS3LbhCtYspxp+pXZUjfLFsG1QXTyVBAyfcNnAHFYnw/KP7uJCMblI25GORx9K2viC8vzocc3nQvCsZUsAoYHkZIJ7jI7ftWH8KRrLoxkTzmuDcNiJV3cZPJxzxXQ5TydFpNFld6o6eSS7sv5GzjOOo5xxzn6g1lr/AMNS36TXWixtJLEA01tGOSP9S47/AA+1bj+E6ZHp0z6peC3uZcm3iPUEe69Tn27cUjw9qcelJ+DZDGtyVkE6KWw2MBTzwBg9O+T3rtzXQZRTRyRru4VzvkYSr6CW4YfDNK/Fzkl95LHgsCOR/wAFb/WLTQ9ed5J7e4sJVJAuERf5pGAM9n5PuDjFZW48K3/4mS3sE/GMiByEG1gMDPpJ5wSBwTVsZJropakmMJqs4UosaDKnIzn9foetLm1yR7OCKWRpBEMBM4GOv65qsm02+gcRz2dzExOAHiZefqKTFY3DyBRC2c4Jb0gfMnpXbYs5WSXRfDV7cWVk6xp5sVwkpwckbW4z8wOnxFbvxLd+XeCWT1tILdcIcBE7de/Py4+FcxvbRLa5gtbWZ55lwzNsKx7jz6QeSPj37VtNVka5srVjLukWZYt2TnA24/Rh+tU2w5ROE32zO2puJbzVYbRN07Xe+M5Ayyybse3avR3h27Emp3cXoaQRRM6qoBB2gHkda4l/Z7piXWtX7eWWkS5YYJIyuT0Pvn9q7J4Wjnh8Q6n5tu4RyVSQ7MYB4HHP3rpPM9pXhbcnJpLew1y2XT9XupICJFeK43DbkLtCN7DkkH3J+rNr4P1fTjei2uFmSEKiJMCY5yM7lHPGM/Ede/SBe5EBx7ihp3jm/wBFnjs7rN1p6gDyuAyfEHv8j96qrdjj9Wa9ZTGD3L0i6pqXl6hq38QcpdqoRVhbYXGMnLEHnkDjBP6Va6jqvjK2tJrua+tRBGv+GsIwF4xjggHkY5/ajuTpPi69WW0hK9ZJgyhWzwBn5/0qV4iu4LjQHtUuNy5SIRbSCpzjJYnnP7H3rSm2llGNcsy9hrviifUFWS5vJIrk7pI2T0MjYBIBGBx0P+/Lvh26P4RkSZwonfIU/mzjHA61rta1+0i0hrLTljvtUjhCp+Fj3iFRxud+3tt65rnvh+Z4gyIeVkDcdew+3FTXPmAxeJI6FewS3USSXca5mhUJMmCfMHTdxkE45HfHeqawvZraVFlyjxMHUMPyn3+NS4fFN3ZCZYYopEkPIkPqDc5II980V5rOg67vDSTaZdgfyzcgMN3tle3bnHvUNrXhepJcSGNO1BI7n8Jdxr5E6NLGjISM7chc/T7gVCtmukvWXSXeKWUn1xSZ4HJyDxj7iq+5dxL5U2DNEeNn+fngg8Z+FRtTNzp17IUdWUSNgA8EDH6c1LCIye0c1LW9We7dLmWXy0B2ocDb8cDvz/Sos15PdQeQiytCcEKQevv+9WEOvwzXSvLYxTo5JngdO+OqkDj34pmSa7vAyRW0VpC7kqR1Rc+56/8Amh14RT9yQdPhIvIWkkBkYtkdSgAOM/P+lWf45k1Aw3JHkyyghmb8hBAyfYc81OttKNowQtF5xyrd+ACen061Ry4kjvBg70gMnHQepc5+4oKSkyU0oRN94JureznsZRD5ly9xcHcowu0yEfmxyOOP+Z694deS4mvZY3yq3cyMCOmGPQ/evMI1HUtJurVLZ28y1OYg3qGCclcexJP3+VenPDDpZ2EzSoyXE8zSyxls4dsEgfLOPpVdijCW+T4KllrCRwp7K7vIXNum4RsA3IGM59/lWX161kjljdgMEYBDA/tWxt9QFnbzr5DOzgYYPjA9sYOazev3iXMAfyGDZBySD+wquhsYazc8prgoYJZreZZoHZJEYEMDjpSLq4nuZDJPIZGx1Y5x8qPzMg+mm2PBrcKjqmjeFv4ZpN1exqY45reENG5wwcLvYg9R1xjj7VjNOit/w0bgvFI8rFnIx3I2ge2OT9e+KsE8dzmLyns1h9G3fbOQBxwVU8dvjUXQJYV0+MXMMdwZXfaXQNscEEEA8c81Wty/RbDl4RNvIzDGs7Nv3sVfnOG+Hw71GktrW4bE0mwEcFFyT7Y/3pUk8CB4EhYPGwyssmUzjr0z7dfambq5uruESO2PIyFUnAVe+B79OfjRLpSWMMq5knSBojkGNgVG4n6A1KtdSiuLN7a/XcwH8uXq4GeRn24B+lSHugXjiv4sOr5Y4AJU461A1DT1juZYwdroTn+n+9d2VNPsS9m6qbqANJbIf8aP/J/1e314pWxRInm3DxqeRvbOB/QU1p15e6VM8tlO0ZK7XI6c9j71Jh8QTwSeZFYaYsoORJ+GDMD8MnA6+1BpgUkXPhq0eK4u758yxJEyls4Vi3p/N8iaYsTDd6f4gkjiRCliNnGWI3Lnn/tzTOlX9zqV1qE97PJNK1rj1HJA3KePYekfai0FJZoNRtYNpluLTZhmAycjv8jmq2tuWy39LCNFo2hPqfi2G+TCW8VvDdCQrxuZcrgdyOv2rsFlIFCqCT7k8kn3J7msXo0gtrK0tQQfJgjjJA/NtULn9K0VlcZIya87rdTK2ePENatGq68vs5FIcgiqW8jLRSIaFCnNXDBesxKE8Eg9jQHNChTEQvsMdachmeE5jODnI+dChQZJEltTcSb5UDE9cEin4dTtZJP56OigHGCeeOhxzQoV2Mh3tMbvr2G4Q+pmZeEJ4+f3plr/AH2qwyBW8v8Aw2Ocge3y+FChXbVgG9ilsi0I3By3UDgCnI9KYnLyKgI5C8mhQqmUmjbXTCSTZYWllBb5Pqcng5bAP2q3sZEgAWGNUH/tGKFCslrclyMaIxh+UaCwvemTWl068BKjIoUKTXwSGMeVyf/Z"/>
          <p:cNvSpPr>
            <a:spLocks noChangeAspect="1" noChangeArrowheads="1"/>
          </p:cNvSpPr>
          <p:nvPr/>
        </p:nvSpPr>
        <p:spPr bwMode="auto">
          <a:xfrm>
            <a:off x="63500" y="-466725"/>
            <a:ext cx="790575" cy="9429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5364" name="AutoShape 4" descr="data:image/jpeg;base64,/9j/4AAQSkZJRgABAQAAAQABAAD/2wBDAAkGBwgHBgkIBwgKCgkLDRYPDQwMDRsUFRAWIB0iIiAdHx8kKDQsJCYxJx8fLT0tMTU3Ojo6Iys/RD84QzQ5Ojf/2wBDAQoKCg0MDRoPDxo3JR8lNzc3Nzc3Nzc3Nzc3Nzc3Nzc3Nzc3Nzc3Nzc3Nzc3Nzc3Nzc3Nzc3Nzc3Nzc3Nzc3Nzf/wAARCACYAIADASIAAhEBAxEB/8QAHAAAAAcBAQAAAAAAAAAAAAAAAAECAwQFBgcI/8QAPBAAAgEDAwIEBAQDBwMFAAAAAQIDAAQRBRIhMUEGEyJRYXGBkRQyobEVI8EHFjNCUtHwcoLxJGKSsuH/xAAaAQACAwEBAAAAAAAAAAAAAAABBQIDBAAG/8QAIhEAAgIBBQADAQEAAAAAAAAAAAECAxEEEiExQRMiMlEF/9oADAMBAAIRAxEAPwCacUQHxFAgUQNeISPaoGM0NuATQzQJ4rsAYQp2M0zS4yc8DPwoOOURzgmQwy3D+XBG0jnstXlr4XzD5t9OwPUrEOg+JI/pWg0TTo7CzSIoPOKhpW/1N7fIVYyHERwvHzp1pv8AMht3WcsSaj/Qsk8V8IxlxodqqDbHPjHGWrP6rbpYKzgSlAzDIBIAHxwAP/yt/ckyH0dSOuKxvjRmt7YD1AZLc460bdJVHpFcNTcn+ijhuIrhN0Lhh3x1FKrJOZBcGeEsjjnI9xWtibzIUkA/MAflS7U0KrGOmONJqflWGuQiKPFKFHisZtQgijjGGFKxSo19QriQqRjSBn2pR60fAqaeCkRzR0ZNA9qIAj0qTphH8QtgwyPOT/7Co1WPh4sb/dHHG7oN21492QDyFGR6vY9qsqjumkU3y21uR0J5woJxknjFZTVvGkNpN5NulrdOrbWW3ud7L8wR1+prSXVjHqNg1tM8ixyJtfY+xiO4z1H05qstPCmjoyLFp8EUMRBjSNApBHI5616CbsaxE87HYuWVGqa/Ppdnp9xPbTsoXfLtU43Mp9OTxwW/Sufap4iXWLuKMQM2FJKRuPWc/mZjgcDtXSP7VmA8PRRgMTJMAAOhwCf6Vg/D/gm1u9Hi1GQi6vJtzbpHKpGMnACjuMVW47G1N5JxknHJE0pFmIZhgs+Qp6DFXqpsiRcDjOQPnVLBBNbaubOVo5ERAFeM88HuKu4A0kbSSSqzZ6KBgHJyMg84GPrml2sTaybtHOKsWfQgtGAaUBS1GTSxsdoSq+4par6hSttLReRVbYSESetHuz1pBOSaAPNacFYvNAmi/eh2rsHAzUvR7g2uq20gTcPMClfcHj+tQ80Ax3A5OQcgijFuMkyE4b4uP9OmIWWYhHHlq2Cvwqu07U7jVr6drWIi0twQryEoJpB2HHQHqf35qN4dvUfTYhI+WQlXycnOe/0IqVaeGbEPFdyJKZokKIFndVAJJJwDznNP65uWGunyednDY3F9mE8d+JNYW7jsNaso7SNAGVYWMiSPzyshUD34xniqbwp4le00O6scN/IuZDC7Dkq7Fufua23jHwp+OspVMdsqrhotvmBkb3Hrxn6VyUx3enastvhj5gEbqwwM4PPHWpuSllegiso2GnI73FxNJveZ0zkHHbjFLtTc2elW1teH/wBYx33HwOOB+9LkuBpmmvcsQTGUTB7nI6/Wqp9Qa8kaQBV3dFUYA7Utuy4teDHR1bpbn4W6XWMBqlwzxv8AA1n0Lk9TUiHcvOTS+dSHCNCoB5FOImSKq7W4ccE1ZwSAkVklFpnMqc/GgppGaArZggO7hijyCKapW7Ao4OFiiohliAoJJ4AAzUq7tPwSA3kqwuy7lQjJPqC469cn96lGuUukQnbCH6ZM0myvrywvn019txAUdFOMP1yP+f8AjPf3+8RWMklrGtugVsBZoSxjPccMDj510Hwbby2tjO0iMrSsGUMMHGOuKqfHOg2+rQvNDFFHqAGUl/KWPs3uKc0R+KqLfYi1FindL+GAfxRr17OZJ9TLq/BUR7V+2al2aB5UuJQGZTlWfnnpwKzOrHUtK1EWWp2qxMCCGVsqw9wamHWl8tEVgpOeR+9SshJ8ojHBYeOJhDoEKqNvm3Cgc9eCxP7VQ6NqGHCOeD7034ru/OitlMhZIyTkc9sA1S20hx5iMCB1welGFO6nDNFF3xzOkwhSARyCM1LijHFZ/wAM34uUEEh9QGQfcVp4UxzSPURcJOLHcJqSyhUcWKmW4xikRpk9KlQxeoVjkyTfBny9GHpgk5o19TAZAyccnApgoN9FbkkssmW8Fxc7vw8e8J+Y7gAv1NXEHhbUZsgNCXBK7FfOCOoJ6CoTaBCwj/iE0rlTlY4WMeM+5GGb3GcDnitJ4U8vR7mdfxUotVjZgl1LuGSVO4OefmCT26Vvq0cGluYpv11ib+Pon6b4W/BxRl5FWVo/5jqMkNxjB9uo+oqs0/Q2tfFL3d/I9wyF1tWdfSoIU5/6vzD6ZpWuf2laDpO8y3iTunLRWp80j54wB9aov74wXAXXJLW9t7W6ZPw7u4kRNoIw6A4UnJ6HkHnpWqNKS+qwhdK2cpfZ5bN8WyzAHB52tjJqp1KRnGJED9sr3+lQ4fENubY3U7RvG/5PJkIZeO6uB3+J60zb6v8AxG2kFnGJ7tIyzRjpRnFpYCjNeItEttbmEJ/ELOvR1DEL/SueaxpF1ot1suiTGD6XxgGuvSaxFZtK4hIdY90inAKHrtPxqNcahHezQwSaS80MzJvZlztBALHp2zVVc3F4Jco4zc3AnRl3ZBFPaHYloXl3cuWCL74/35FbPWLPw9aTCV9PWMPvVQpyd+fTwO3B/Sk61oX8MlRIBGGMCuY1BCgknK89Tkda0qxOPCCn9slF4b026fU4LiMubZmxlD+XPHT510FHVYg0h2sCVcHsQf2rD6PctbJaqUDB7hgqk46cnI7joPvWulja3upLV4DbndkxDgR5xux8DnPyrLqqFb+i+rUTrfBcW4DAFSDn2qdEnSqbQ7OSC7lEshA3eWI859RI5x9h9a0kEeGwaQ6qiVUseDGGqVkX/TA5yfej0xlaY38y4jhYrbqwzucf5iPhg4+vwo7NWe4Vk6gkpgZywHpAHfnHHtmhO6MzyXLEJB6wx6fEn37fanulp53Mp1V+foi5fWJ/5OnWUEbaleliZpfV5aZ9Tuc9BwTjGSQPfD9ld/i7SG2P8yyk3JGSQGZegbI6bh6uP06VjLW7LeHb2/beLnWpBawYJ3RJkBSfYHMj57kDpWpsJPw+n6jqZBezsbMGMqAegbHv0/XPtW6cekK1zljdjDaf3a8W3em2MCRXkwt4LePGBDGXjU46ckO2eevfFU8iTaJBaTaaS2kyoJJrVlDRsjAEOFPbBBIHvkc5zd29ult4Pl0+9O1Y7S2Rt4xlihYsMg59TH25qq8OXYk8LWOVZZIolwT6lYAYxj64/wC4ntUm+WVRQ/8Awu21VRqHhtwfTk6dK2OnGY2GRt5Hfpjp3k6BLGxnt7qSPSr24PkqsnEnHORjp3HJ5rN+I7O68OX73uiMXs5W3tbxks8OSeVI6fIdPvh/Sdd07XGtzrObiJDiNkYRyQEdGJ6kfrQcfUTUvGH4ktWLvpul3UUNnESWZmGWbbyzHvx36cVUXutW8dr5dnqckkhyrRxKxG7HG1s4Ocdu9WepeHYNrnw/fpdKpDyQzEFwD2KnnBGeeap4I9ViuZBbWtppyKT/AD4kEe0ZOCXALfbmu2xa5DlrotPBmg3tzqiXXidZLaytVW7ZJ1w7gH0Bu4BbseTzUK81OafW7iYAMZ7hlijbkIC52gfei1LXJrqOKzsZ5/wqqRPLKMPM3TLewx0HxOeab0OI2xm1iZmjS2Ui0JXO+cg7f/iOee5FBrPYYp4yWulRWlnqtvHMskqLGLdCEI9bMNzn47iR9fjWnmmN9fXENy3mXsEoVH3YZY2HBGOvJwQe1c9sbmZL6znnnd5JblAAX5xuxk9+9dB16zht4Y7hW8u4cQHOeWYqmRnPGMc/OqLY+sl6Vmna9+K8ZQC1TdAZmsCMcF1AcPz7kNzj29q6Ra29z5StdIRPk7uAM89Rj7/WuHaBdmy1GWRCwkg1pZQu0dSzR455/wA9d8sZd1xcgbmAmG7eo+Wcj6daGqohOG1lVdkk2zk9vKkaK+52RmysiEMAo/MFI4znA7nn4VS+JpzfS2uj/iIw85ElzImAVjxkbvYnPQ/DrVvrc9ro00AupdtvIcwvsDbTjo3GeSM5z7+2Kzlsxvb06hLFtkuh5yxLA0rJEp9I2jAKlvjjHc9tVSWE10CdjbfJYXN2txrenrEsgt7eJmSMnJKgbR06Z6j51a3lvjwlHal5ZXvdQjjBUnaYwRk4BwcqM9O/aqW722mtgMoYtbMWLSD14I4A6qeRx79Dit1Y26Ttp7Wy7LextfMZWXpIyqAckckAN966XGGS3LbhCtYspxp+pXZUjfLFsG1QXTyVBAyfcNnAHFYnw/KP7uJCMblI25GORx9K2viC8vzocc3nQvCsZUsAoYHkZIJ7jI7ftWH8KRrLoxkTzmuDcNiJV3cZPJxzxXQ5TydFpNFld6o6eSS7sv5GzjOOo5xxzn6g1lr/AMNS36TXWixtJLEA01tGOSP9S47/AA+1bj+E6ZHp0z6peC3uZcm3iPUEe69Tn27cUjw9qcelJ+DZDGtyVkE6KWw2MBTzwBg9O+T3rtzXQZRTRyRru4VzvkYSr6CW4YfDNK/Fzkl95LHgsCOR/wAFb/WLTQ9ed5J7e4sJVJAuERf5pGAM9n5PuDjFZW48K3/4mS3sE/GMiByEG1gMDPpJ5wSBwTVsZJropakmMJqs4UosaDKnIzn9foetLm1yR7OCKWRpBEMBM4GOv65qsm02+gcRz2dzExOAHiZefqKTFY3DyBRC2c4Jb0gfMnpXbYs5WSXRfDV7cWVk6xp5sVwkpwckbW4z8wOnxFbvxLd+XeCWT1tILdcIcBE7de/Py4+FcxvbRLa5gtbWZ55lwzNsKx7jz6QeSPj37VtNVka5srVjLukWZYt2TnA24/Rh+tU2w5ROE32zO2puJbzVYbRN07Xe+M5Ayyybse3avR3h27Emp3cXoaQRRM6qoBB2gHkda4l/Z7piXWtX7eWWkS5YYJIyuT0Pvn9q7J4Wjnh8Q6n5tu4RyVSQ7MYB4HHP3rpPM9pXhbcnJpLew1y2XT9XupICJFeK43DbkLtCN7DkkH3J+rNr4P1fTjei2uFmSEKiJMCY5yM7lHPGM/Ede/SBe5EBx7ihp3jm/wBFnjs7rN1p6gDyuAyfEHv8j96qrdjj9Wa9ZTGD3L0i6pqXl6hq38QcpdqoRVhbYXGMnLEHnkDjBP6Va6jqvjK2tJrua+tRBGv+GsIwF4xjggHkY5/ajuTpPi69WW0hK9ZJgyhWzwBn5/0qV4iu4LjQHtUuNy5SIRbSCpzjJYnnP7H3rSm2llGNcsy9hrviifUFWS5vJIrk7pI2T0MjYBIBGBx0P+/Lvh26P4RkSZwonfIU/mzjHA61rta1+0i0hrLTljvtUjhCp+Fj3iFRxud+3tt65rnvh+Z4gyIeVkDcdew+3FTXPmAxeJI6FewS3USSXca5mhUJMmCfMHTdxkE45HfHeqawvZraVFlyjxMHUMPyn3+NS4fFN3ZCZYYopEkPIkPqDc5II980V5rOg67vDSTaZdgfyzcgMN3tle3bnHvUNrXhepJcSGNO1BI7n8Jdxr5E6NLGjISM7chc/T7gVCtmukvWXSXeKWUn1xSZ4HJyDxj7iq+5dxL5U2DNEeNn+fngg8Z+FRtTNzp17IUdWUSNgA8EDH6c1LCIye0c1LW9We7dLmWXy0B2ocDb8cDvz/Sos15PdQeQiytCcEKQevv+9WEOvwzXSvLYxTo5JngdO+OqkDj34pmSa7vAyRW0VpC7kqR1Rc+56/8Amh14RT9yQdPhIvIWkkBkYtkdSgAOM/P+lWf45k1Aw3JHkyyghmb8hBAyfYc81OttKNowQtF5xyrd+ACen061Ry4kjvBg70gMnHQepc5+4oKSkyU0oRN94JureznsZRD5ly9xcHcowu0yEfmxyOOP+Z694deS4mvZY3yq3cyMCOmGPQ/evMI1HUtJurVLZ28y1OYg3qGCclcexJP3+VenPDDpZ2EzSoyXE8zSyxls4dsEgfLOPpVdijCW+T4KllrCRwp7K7vIXNum4RsA3IGM59/lWX161kjljdgMEYBDA/tWxt9QFnbzr5DOzgYYPjA9sYOazev3iXMAfyGDZBySD+wquhsYazc8prgoYJZreZZoHZJEYEMDjpSLq4nuZDJPIZGx1Y5x8qPzMg+mm2PBrcKjqmjeFv4ZpN1exqY45reENG5wwcLvYg9R1xjj7VjNOit/w0bgvFI8rFnIx3I2ge2OT9e+KsE8dzmLyns1h9G3fbOQBxwVU8dvjUXQJYV0+MXMMdwZXfaXQNscEEEA8c81Wty/RbDl4RNvIzDGs7Nv3sVfnOG+Hw71GktrW4bE0mwEcFFyT7Y/3pUk8CB4EhYPGwyssmUzjr0z7dfambq5uruESO2PIyFUnAVe+B79OfjRLpSWMMq5knSBojkGNgVG4n6A1KtdSiuLN7a/XcwH8uXq4GeRn24B+lSHugXjiv4sOr5Y4AJU461A1DT1juZYwdroTn+n+9d2VNPsS9m6qbqANJbIf8aP/J/1e314pWxRInm3DxqeRvbOB/QU1p15e6VM8tlO0ZK7XI6c9j71Jh8QTwSeZFYaYsoORJ+GDMD8MnA6+1BpgUkXPhq0eK4u758yxJEyls4Vi3p/N8iaYsTDd6f4gkjiRCliNnGWI3Lnn/tzTOlX9zqV1qE97PJNK1rj1HJA3KePYekfai0FJZoNRtYNpluLTZhmAycjv8jmq2tuWy39LCNFo2hPqfi2G+TCW8VvDdCQrxuZcrgdyOv2rsFlIFCqCT7k8kn3J7msXo0gtrK0tQQfJgjjJA/NtULn9K0VlcZIya87rdTK2ePENatGq68vs5FIcgiqW8jLRSIaFCnNXDBesxKE8Eg9jQHNChTEQvsMdachmeE5jODnI+dChQZJEltTcSb5UDE9cEin4dTtZJP56OigHGCeeOhxzQoV2Mh3tMbvr2G4Q+pmZeEJ4+f3plr/AH2qwyBW8v8Aw2Ocge3y+FChXbVgG9ilsi0I3By3UDgCnI9KYnLyKgI5C8mhQqmUmjbXTCSTZYWllBb5Pqcng5bAP2q3sZEgAWGNUH/tGKFCslrclyMaIxh+UaCwvemTWl068BKjIoUKTXwSGMeVyf/Z"/>
          <p:cNvSpPr>
            <a:spLocks noChangeAspect="1" noChangeArrowheads="1"/>
          </p:cNvSpPr>
          <p:nvPr/>
        </p:nvSpPr>
        <p:spPr bwMode="auto">
          <a:xfrm>
            <a:off x="63500" y="-466725"/>
            <a:ext cx="790575" cy="9429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15366" name="Picture 6" descr="http://t0.gstatic.com/images?q=tbn:ANd9GcSVvFOPB0NvpIkXClV4gvQOf1HTbkZnZ4ywbAPyZAKK2QxuTLm2O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332656"/>
            <a:ext cx="1962150" cy="2333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Νομολογιακό δίκαιο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err="1" smtClean="0"/>
              <a:t>Ολιγονομία</a:t>
            </a:r>
            <a:r>
              <a:rPr lang="el-GR" dirty="0" smtClean="0"/>
              <a:t>: αντισταθμίζεται από την ανάπτυξη νομολογιακής προέλευσης δικαίου. </a:t>
            </a:r>
          </a:p>
          <a:p>
            <a:r>
              <a:rPr lang="el-GR" dirty="0" smtClean="0"/>
              <a:t>Παραπλήσιο: </a:t>
            </a:r>
            <a:r>
              <a:rPr lang="en-US" dirty="0" smtClean="0"/>
              <a:t>case law (common law).</a:t>
            </a:r>
          </a:p>
          <a:p>
            <a:r>
              <a:rPr lang="el-GR" dirty="0" smtClean="0"/>
              <a:t>Οι πραίτορες εκδίδουν αποφάσεις απονομής ένδικης προστασίας.</a:t>
            </a:r>
          </a:p>
          <a:p>
            <a:r>
              <a:rPr lang="el-GR" dirty="0" smtClean="0"/>
              <a:t>Αρχή θητείας: ο άρχοντας ανακοινώνει το πρόγραμμά του, πως θα ασκήσει τα καθήκοντά του. </a:t>
            </a:r>
          </a:p>
          <a:p>
            <a:r>
              <a:rPr lang="el-GR" dirty="0" smtClean="0"/>
              <a:t>Η διακήρυξη γίνεται ενώπιον μίας άτυπης λαϊκής συνέλευσης (</a:t>
            </a:r>
            <a:r>
              <a:rPr lang="en-US" dirty="0" err="1" smtClean="0"/>
              <a:t>contio</a:t>
            </a:r>
            <a:r>
              <a:rPr lang="en-US" dirty="0" smtClean="0"/>
              <a:t>), </a:t>
            </a:r>
            <a:r>
              <a:rPr lang="el-GR" dirty="0" smtClean="0"/>
              <a:t>όπου οι Ρωμαίοι προβαίνουν σε διακήρυξη (</a:t>
            </a:r>
            <a:r>
              <a:rPr lang="en-US" dirty="0" smtClean="0"/>
              <a:t>e-</a:t>
            </a:r>
            <a:r>
              <a:rPr lang="en-US" dirty="0" err="1" smtClean="0"/>
              <a:t>dicere</a:t>
            </a:r>
            <a:r>
              <a:rPr lang="en-US" dirty="0" smtClean="0"/>
              <a:t>, </a:t>
            </a:r>
            <a:r>
              <a:rPr lang="en-US" dirty="0" err="1" smtClean="0"/>
              <a:t>edictum</a:t>
            </a:r>
            <a:r>
              <a:rPr lang="en-US" dirty="0" smtClean="0"/>
              <a:t>)</a:t>
            </a:r>
            <a:r>
              <a:rPr lang="fr-CA" dirty="0" smtClean="0"/>
              <a:t> </a:t>
            </a:r>
            <a:r>
              <a:rPr lang="el-GR" dirty="0" smtClean="0"/>
              <a:t>των κοινωνικών, πολιτικών ή νομικών μεταρρυθμίσεων. </a:t>
            </a:r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Πραίτορες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Κατά την ανάληψη των καθηκόντων εκδίδουν ένα δικαστικό πρόγραμμα (</a:t>
            </a:r>
            <a:r>
              <a:rPr lang="en-US" dirty="0" smtClean="0"/>
              <a:t>formula)</a:t>
            </a:r>
            <a:r>
              <a:rPr lang="fr-CA" dirty="0" smtClean="0"/>
              <a:t>. </a:t>
            </a:r>
          </a:p>
          <a:p>
            <a:r>
              <a:rPr lang="fr-CA" dirty="0" smtClean="0"/>
              <a:t>K</a:t>
            </a:r>
            <a:r>
              <a:rPr lang="el-GR" dirty="0" smtClean="0"/>
              <a:t>ατά τη διάρκεια της θητείας: εκδίδουν μεμονωμένες πράξεις για θέματα που υποβάλλονται στην κρίση τους. </a:t>
            </a:r>
          </a:p>
          <a:p>
            <a:r>
              <a:rPr lang="el-GR" dirty="0" smtClean="0"/>
              <a:t>Συμπληρώνουν έτσι τα κενά στην απονομή της δικαιοσύνης από τις «αγωγές εκ του νόμου». </a:t>
            </a:r>
          </a:p>
          <a:p>
            <a:r>
              <a:rPr lang="el-GR" dirty="0" smtClean="0"/>
              <a:t>Οι αγωγές αυτές ήταν προσιτές μόνο σε Ρωμαίους πολίτες. </a:t>
            </a:r>
          </a:p>
          <a:p>
            <a:r>
              <a:rPr lang="el-GR" dirty="0" smtClean="0"/>
              <a:t>Ήταν αυστηρές και τυπικές, η παραμικρή απόκλιση συνεπαγόταν την απόρριψη του ένδικου βοηθήματος. </a:t>
            </a:r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Διαδικασία </a:t>
            </a:r>
            <a:r>
              <a:rPr lang="en-US" dirty="0" smtClean="0"/>
              <a:t>per </a:t>
            </a:r>
            <a:r>
              <a:rPr lang="en-US" dirty="0" err="1" smtClean="0"/>
              <a:t>formulam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935480"/>
            <a:ext cx="7200800" cy="4389120"/>
          </a:xfrm>
        </p:spPr>
        <p:txBody>
          <a:bodyPr>
            <a:normAutofit lnSpcReduction="10000"/>
          </a:bodyPr>
          <a:lstStyle/>
          <a:p>
            <a:r>
              <a:rPr lang="el-GR" dirty="0" smtClean="0"/>
              <a:t>Γεννιέται μάλλον λόγω των δικαστικών διαφορών Ρωμαίων και ξένων. </a:t>
            </a:r>
          </a:p>
          <a:p>
            <a:r>
              <a:rPr lang="el-GR" dirty="0" smtClean="0"/>
              <a:t>Ο </a:t>
            </a:r>
            <a:r>
              <a:rPr lang="en-US" dirty="0" smtClean="0"/>
              <a:t>Praetor </a:t>
            </a:r>
            <a:r>
              <a:rPr lang="en-US" dirty="0" err="1" smtClean="0"/>
              <a:t>peregrinus</a:t>
            </a:r>
            <a:r>
              <a:rPr lang="en-US" dirty="0" smtClean="0"/>
              <a:t> </a:t>
            </a:r>
            <a:r>
              <a:rPr lang="el-GR" dirty="0" smtClean="0"/>
              <a:t>επεκτείνει τη δικαστική προστασία, παρέχοντάς ένδικα βοηθήματα ανεξάρτητα από την ιθαγένεια των διαδίκων. </a:t>
            </a:r>
          </a:p>
          <a:p>
            <a:r>
              <a:rPr lang="el-GR" dirty="0" smtClean="0"/>
              <a:t>Ή και από την αδέξια ανάπτυξη των αιτημάτων από τον ενάγοντα. </a:t>
            </a:r>
          </a:p>
          <a:p>
            <a:r>
              <a:rPr lang="en-US" dirty="0" err="1" smtClean="0"/>
              <a:t>Lex</a:t>
            </a:r>
            <a:r>
              <a:rPr lang="en-US" dirty="0" smtClean="0"/>
              <a:t> </a:t>
            </a:r>
            <a:r>
              <a:rPr lang="en-US" dirty="0" err="1" smtClean="0"/>
              <a:t>Aebutia</a:t>
            </a:r>
            <a:r>
              <a:rPr lang="en-US" dirty="0" smtClean="0"/>
              <a:t> (</a:t>
            </a:r>
            <a:r>
              <a:rPr lang="fr-CA" dirty="0" smtClean="0"/>
              <a:t>2</a:t>
            </a:r>
            <a:r>
              <a:rPr lang="el-GR" baseline="30000" dirty="0" err="1" smtClean="0"/>
              <a:t>ος</a:t>
            </a:r>
            <a:r>
              <a:rPr lang="el-GR" dirty="0" smtClean="0"/>
              <a:t> αι. </a:t>
            </a:r>
            <a:r>
              <a:rPr lang="el-GR" dirty="0" err="1" smtClean="0"/>
              <a:t>π.Χ</a:t>
            </a:r>
            <a:r>
              <a:rPr lang="el-GR" dirty="0" err="1" smtClean="0"/>
              <a:t>.</a:t>
            </a:r>
            <a:r>
              <a:rPr lang="el-GR" dirty="0" smtClean="0"/>
              <a:t>)</a:t>
            </a:r>
            <a:r>
              <a:rPr lang="en-US" dirty="0" smtClean="0"/>
              <a:t> &amp; </a:t>
            </a:r>
            <a:r>
              <a:rPr lang="en-US" dirty="0" err="1" smtClean="0"/>
              <a:t>Lex</a:t>
            </a:r>
            <a:r>
              <a:rPr lang="en-US" dirty="0" smtClean="0"/>
              <a:t> </a:t>
            </a:r>
            <a:r>
              <a:rPr lang="en-US" dirty="0" smtClean="0"/>
              <a:t>Iulia (</a:t>
            </a:r>
            <a:r>
              <a:rPr lang="fr-CA" dirty="0" smtClean="0"/>
              <a:t>17 </a:t>
            </a:r>
            <a:r>
              <a:rPr lang="el-GR" dirty="0" err="1" smtClean="0"/>
              <a:t>π.Χ.</a:t>
            </a:r>
            <a:r>
              <a:rPr lang="el-GR" dirty="0" smtClean="0"/>
              <a:t>), ρυθμίζουν τη διαδικασία </a:t>
            </a:r>
            <a:r>
              <a:rPr lang="en-US" dirty="0" smtClean="0"/>
              <a:t>per formula </a:t>
            </a:r>
            <a:r>
              <a:rPr lang="el-GR" dirty="0" smtClean="0"/>
              <a:t>αντικαθιστώντας τη διαδικασία των </a:t>
            </a:r>
            <a:r>
              <a:rPr lang="en-US" dirty="0" err="1" smtClean="0"/>
              <a:t>legis</a:t>
            </a:r>
            <a:r>
              <a:rPr lang="en-US" dirty="0" smtClean="0"/>
              <a:t> </a:t>
            </a:r>
            <a:r>
              <a:rPr lang="en-US" dirty="0" err="1" smtClean="0"/>
              <a:t>actiones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l-GR" dirty="0" smtClean="0"/>
              <a:t>αγωγών εκ του νόμου). </a:t>
            </a:r>
            <a:endParaRPr lang="el-GR" dirty="0"/>
          </a:p>
        </p:txBody>
      </p:sp>
      <p:pic>
        <p:nvPicPr>
          <p:cNvPr id="12290" name="Picture 2" descr="http://www.vroma.org/images/mcmanus_images/mappa_ol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24700" y="332656"/>
            <a:ext cx="2019300" cy="3305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108</TotalTime>
  <Words>1497</Words>
  <Application>Microsoft Office PowerPoint</Application>
  <PresentationFormat>On-screen Show (4:3)</PresentationFormat>
  <Paragraphs>133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Flow</vt:lpstr>
      <vt:lpstr>Αυτοκρατορικές διατάξεις</vt:lpstr>
      <vt:lpstr>Διατάξεις αυτοκρατόρων</vt:lpstr>
      <vt:lpstr>Νομικό θεμέλιο αυτοκρατορικής εξουσίας</vt:lpstr>
      <vt:lpstr>Αυτοκράτορας</vt:lpstr>
      <vt:lpstr>Slide 5</vt:lpstr>
      <vt:lpstr>Princeps legibus solutus</vt:lpstr>
      <vt:lpstr>Νομολογιακό δίκαιο</vt:lpstr>
      <vt:lpstr>Πραίτορες</vt:lpstr>
      <vt:lpstr>Διαδικασία per formulam</vt:lpstr>
      <vt:lpstr>Formula</vt:lpstr>
      <vt:lpstr>Συμβολή πραιτόρων </vt:lpstr>
      <vt:lpstr>Εξέλιξη πραιτορικού δικαίου</vt:lpstr>
      <vt:lpstr>Η νομική επιστήμη</vt:lpstr>
      <vt:lpstr>Νομικές «σχολές»</vt:lpstr>
      <vt:lpstr>Συγγραφικό έργο</vt:lpstr>
      <vt:lpstr> Μέθοδος</vt:lpstr>
      <vt:lpstr>Δίκαιο </vt:lpstr>
      <vt:lpstr>Δικαιοπλαστική δύναμη νομικής επιστήμης</vt:lpstr>
      <vt:lpstr>Ius publice respondendi</vt:lpstr>
      <vt:lpstr>Αναφορικός Νόμος (lex citationis)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Αυτοκρατορικές διατάξεις</dc:title>
  <dc:creator>ATHINA</dc:creator>
  <cp:lastModifiedBy>ATHINA</cp:lastModifiedBy>
  <cp:revision>20</cp:revision>
  <dcterms:created xsi:type="dcterms:W3CDTF">2012-01-20T14:50:12Z</dcterms:created>
  <dcterms:modified xsi:type="dcterms:W3CDTF">2012-01-24T07:44:59Z</dcterms:modified>
</cp:coreProperties>
</file>