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258" r:id="rId3"/>
    <p:sldId id="257" r:id="rId4"/>
    <p:sldId id="259" r:id="rId5"/>
    <p:sldId id="260" r:id="rId6"/>
    <p:sldId id="261" r:id="rId7"/>
    <p:sldId id="262" r:id="rId8"/>
    <p:sldId id="263" r:id="rId9"/>
    <p:sldId id="264" r:id="rId10"/>
    <p:sldId id="265" r:id="rId11"/>
    <p:sldId id="266" r:id="rId12"/>
    <p:sldId id="289" r:id="rId13"/>
    <p:sldId id="290"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91" r:id="rId27"/>
    <p:sldId id="282" r:id="rId28"/>
    <p:sldId id="283" r:id="rId29"/>
    <p:sldId id="285" r:id="rId30"/>
    <p:sldId id="284" r:id="rId31"/>
    <p:sldId id="286" r:id="rId32"/>
    <p:sldId id="287" r:id="rId33"/>
    <p:sldId id="288" r:id="rId34"/>
  </p:sldIdLst>
  <p:sldSz cx="9144000" cy="6858000" type="screen4x3"/>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7C613A0-42B3-4EF4-939F-964528323A9B}" type="datetimeFigureOut">
              <a:rPr lang="el-GR" smtClean="0"/>
              <a:pPr/>
              <a:t>22/10/2012</a:t>
            </a:fld>
            <a:endParaRPr lang="el-G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AE66C4D-F1A4-492E-84E7-0D5445ACFC29}"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5630B20-6DB2-49F9-A85E-D9E18CC70A14}" type="datetimeFigureOut">
              <a:rPr lang="el-GR" smtClean="0"/>
              <a:pPr/>
              <a:t>22/10/2012</a:t>
            </a:fld>
            <a:endParaRPr lang="el-G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DE20FE1-55C0-40A1-AEF6-06ECAF365FA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05107A8-38F5-4658-B57C-1ECFCC79BFAE}"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280DD04-3EB2-49E4-8BD7-93FE0188CCA1}" type="datetime1">
              <a:rPr lang="el-GR" smtClean="0"/>
              <a:pPr/>
              <a:t>22/10/2012</a:t>
            </a:fld>
            <a:endParaRPr lang="el-GR"/>
          </a:p>
        </p:txBody>
      </p:sp>
      <p:sp>
        <p:nvSpPr>
          <p:cNvPr id="16" name="Slide Number Placeholder 15"/>
          <p:cNvSpPr>
            <a:spLocks noGrp="1"/>
          </p:cNvSpPr>
          <p:nvPr>
            <p:ph type="sldNum" sz="quarter" idx="11"/>
          </p:nvPr>
        </p:nvSpPr>
        <p:spPr/>
        <p:txBody>
          <a:bodyPr/>
          <a:lstStyle/>
          <a:p>
            <a:fld id="{0B4E4416-A4BA-496A-BD9A-5B72B967CC61}" type="slidenum">
              <a:rPr lang="el-GR" smtClean="0"/>
              <a:pPr/>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3759B8-3571-4DB2-ABC8-D3802EC6EC49}" type="datetime1">
              <a:rPr lang="el-GR" smtClean="0"/>
              <a:pPr/>
              <a:t>22/10/2012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4E4416-A4BA-496A-BD9A-5B72B967CC6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C0C095-3212-4B25-9638-197A4A783D4A}" type="datetime1">
              <a:rPr lang="el-GR" smtClean="0"/>
              <a:pPr/>
              <a:t>22/10/2012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4E4416-A4BA-496A-BD9A-5B72B967CC6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561173B-120C-4037-9552-8CD3E10C167E}" type="datetime1">
              <a:rPr lang="el-GR" smtClean="0"/>
              <a:pPr/>
              <a:t>22/10/2012</a:t>
            </a:fld>
            <a:endParaRPr lang="el-GR"/>
          </a:p>
        </p:txBody>
      </p:sp>
      <p:sp>
        <p:nvSpPr>
          <p:cNvPr id="15" name="Slide Number Placeholder 14"/>
          <p:cNvSpPr>
            <a:spLocks noGrp="1"/>
          </p:cNvSpPr>
          <p:nvPr>
            <p:ph type="sldNum" sz="quarter" idx="15"/>
          </p:nvPr>
        </p:nvSpPr>
        <p:spPr/>
        <p:txBody>
          <a:bodyPr/>
          <a:lstStyle>
            <a:lvl1pPr algn="ctr">
              <a:defRPr/>
            </a:lvl1pPr>
          </a:lstStyle>
          <a:p>
            <a:fld id="{0B4E4416-A4BA-496A-BD9A-5B72B967CC61}" type="slidenum">
              <a:rPr lang="el-GR" smtClean="0"/>
              <a:pPr/>
              <a:t>‹#›</a:t>
            </a:fld>
            <a:endParaRPr lang="el-GR"/>
          </a:p>
        </p:txBody>
      </p:sp>
      <p:sp>
        <p:nvSpPr>
          <p:cNvPr id="16" name="Footer Placeholder 15"/>
          <p:cNvSpPr>
            <a:spLocks noGrp="1"/>
          </p:cNvSpPr>
          <p:nvPr>
            <p:ph type="ftr" sz="quarter" idx="16"/>
          </p:nvPr>
        </p:nvSpPr>
        <p:spPr/>
        <p:txBody>
          <a:bodyPr/>
          <a:lstStyle/>
          <a:p>
            <a:endParaRPr lang="el-G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16B46F-7776-4289-A285-45B8C4D4773A}" type="datetime1">
              <a:rPr lang="el-GR" smtClean="0"/>
              <a:pPr/>
              <a:t>22/10/2012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4E4416-A4BA-496A-BD9A-5B72B967CC61}" type="slidenum">
              <a:rPr lang="el-GR" smtClean="0"/>
              <a:pPr/>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98153A-10F4-4C5A-98D3-BC1A896C8E14}" type="datetime1">
              <a:rPr lang="el-GR" smtClean="0"/>
              <a:pPr/>
              <a:t>22/10/2012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B4E4416-A4BA-496A-BD9A-5B72B967CC61}"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B4E4416-A4BA-496A-BD9A-5B72B967CC61}" type="slidenum">
              <a:rPr lang="el-GR" smtClean="0"/>
              <a:pPr/>
              <a:t>‹#›</a:t>
            </a:fld>
            <a:endParaRPr lang="el-GR"/>
          </a:p>
        </p:txBody>
      </p:sp>
      <p:sp>
        <p:nvSpPr>
          <p:cNvPr id="8" name="Footer Placeholder 7"/>
          <p:cNvSpPr>
            <a:spLocks noGrp="1"/>
          </p:cNvSpPr>
          <p:nvPr>
            <p:ph type="ftr" sz="quarter" idx="11"/>
          </p:nvPr>
        </p:nvSpPr>
        <p:spPr/>
        <p:txBody>
          <a:bodyPr/>
          <a:lstStyle/>
          <a:p>
            <a:endParaRPr lang="el-GR"/>
          </a:p>
        </p:txBody>
      </p:sp>
      <p:sp>
        <p:nvSpPr>
          <p:cNvPr id="7" name="Date Placeholder 6"/>
          <p:cNvSpPr>
            <a:spLocks noGrp="1"/>
          </p:cNvSpPr>
          <p:nvPr>
            <p:ph type="dt" sz="half" idx="10"/>
          </p:nvPr>
        </p:nvSpPr>
        <p:spPr/>
        <p:txBody>
          <a:bodyPr/>
          <a:lstStyle/>
          <a:p>
            <a:fld id="{A8014668-9169-48AF-AB3B-67CF925F6F0B}" type="datetime1">
              <a:rPr lang="el-GR" smtClean="0"/>
              <a:pPr/>
              <a:t>22/10/2012</a:t>
            </a:fld>
            <a:endParaRPr lang="el-G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8C8E68-8379-4A9C-BF33-8626F2F9BB8A}" type="datetime1">
              <a:rPr lang="el-GR" smtClean="0"/>
              <a:pPr/>
              <a:t>22/10/2012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B4E4416-A4BA-496A-BD9A-5B72B967CC61}"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86408-0210-4C48-9507-BDED7945778C}" type="datetime1">
              <a:rPr lang="el-GR" smtClean="0"/>
              <a:pPr/>
              <a:t>22/10/2012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B4E4416-A4BA-496A-BD9A-5B72B967CC6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D96C4A0-46E4-4C4B-BB93-190DE4EBA877}" type="datetime1">
              <a:rPr lang="el-GR" smtClean="0"/>
              <a:pPr/>
              <a:t>22/10/2012</a:t>
            </a:fld>
            <a:endParaRPr lang="el-GR"/>
          </a:p>
        </p:txBody>
      </p:sp>
      <p:sp>
        <p:nvSpPr>
          <p:cNvPr id="9" name="Slide Number Placeholder 8"/>
          <p:cNvSpPr>
            <a:spLocks noGrp="1"/>
          </p:cNvSpPr>
          <p:nvPr>
            <p:ph type="sldNum" sz="quarter" idx="15"/>
          </p:nvPr>
        </p:nvSpPr>
        <p:spPr/>
        <p:txBody>
          <a:bodyPr/>
          <a:lstStyle/>
          <a:p>
            <a:fld id="{0B4E4416-A4BA-496A-BD9A-5B72B967CC61}" type="slidenum">
              <a:rPr lang="el-GR" smtClean="0"/>
              <a:pPr/>
              <a:t>‹#›</a:t>
            </a:fld>
            <a:endParaRPr lang="el-GR"/>
          </a:p>
        </p:txBody>
      </p:sp>
      <p:sp>
        <p:nvSpPr>
          <p:cNvPr id="10" name="Footer Placeholder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B7C71D2-C062-4DD5-82D9-8018A2F9D014}" type="datetime1">
              <a:rPr lang="el-GR" smtClean="0"/>
              <a:pPr/>
              <a:t>22/10/2012</a:t>
            </a:fld>
            <a:endParaRPr lang="el-GR"/>
          </a:p>
        </p:txBody>
      </p:sp>
      <p:sp>
        <p:nvSpPr>
          <p:cNvPr id="9" name="Slide Number Placeholder 8"/>
          <p:cNvSpPr>
            <a:spLocks noGrp="1"/>
          </p:cNvSpPr>
          <p:nvPr>
            <p:ph type="sldNum" sz="quarter" idx="11"/>
          </p:nvPr>
        </p:nvSpPr>
        <p:spPr/>
        <p:txBody>
          <a:bodyPr/>
          <a:lstStyle/>
          <a:p>
            <a:fld id="{0B4E4416-A4BA-496A-BD9A-5B72B967CC61}" type="slidenum">
              <a:rPr lang="el-GR" smtClean="0"/>
              <a:pPr/>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0B256DA-9457-47B4-A098-6935E18147CE}" type="datetime1">
              <a:rPr lang="el-GR" smtClean="0"/>
              <a:pPr/>
              <a:t>22/10/2012</a:t>
            </a:fld>
            <a:endParaRPr lang="el-G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B4E4416-A4BA-496A-BD9A-5B72B967CC61}" type="slidenum">
              <a:rPr lang="el-GR" smtClean="0"/>
              <a:pPr/>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lg.uci.edu/help/BetaManual/online/SB.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gr/imgres?q=archaic+polis&amp;um=1&amp;hl=el&amp;qscrl=1&amp;nord=1&amp;rlz=1T4GGHP_elGR440GR440&amp;biw=1024&amp;bih=455&amp;tbm=isch&amp;tbnid=eE6wqG0w8bBVZM:&amp;imgrefurl=http://xeniapap.blogspot.com/2009_12_01_archive.html&amp;docid=ZZyQHnHSEF-VDM&amp;imgurl=http://3.bp.blogspot.com/_mDtKuuJ1IK0/SyEcruORarI/AAAAAAAAAk8/VD3r8GgnF2Y/s320/PeploforosArchaicGalleryCreditNikosDaniilidis.jpg&amp;w=320&amp;h=213&amp;ei=iNO8TqHjO8SM4gTNqumxBA&amp;zoom=1&amp;iact=hc&amp;vpx=234&amp;vpy=165&amp;dur=2514&amp;hovh=170&amp;hovw=256&amp;tx=30&amp;ty=67&amp;sig=109962351290270702047&amp;page=4&amp;tbnh=102&amp;tbnw=141&amp;start=48&amp;ndsp=14&amp;ved=1t:429,r:8,s:4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l-GR" sz="3200" dirty="0" smtClean="0">
                <a:solidFill>
                  <a:srgbClr val="002060"/>
                </a:solidFill>
              </a:rPr>
              <a:t>Από το άγραφο, στο γραπτό δίκαιο</a:t>
            </a:r>
            <a:endParaRPr lang="el-GR" sz="3200" dirty="0">
              <a:solidFill>
                <a:srgbClr val="002060"/>
              </a:solidFill>
            </a:endParaRPr>
          </a:p>
        </p:txBody>
      </p:sp>
      <p:sp>
        <p:nvSpPr>
          <p:cNvPr id="2" name="Title 1"/>
          <p:cNvSpPr>
            <a:spLocks noGrp="1"/>
          </p:cNvSpPr>
          <p:nvPr>
            <p:ph type="ctrTitle"/>
          </p:nvPr>
        </p:nvSpPr>
        <p:spPr>
          <a:xfrm>
            <a:off x="395536" y="2060848"/>
            <a:ext cx="8305800" cy="1981200"/>
          </a:xfrm>
        </p:spPr>
        <p:txBody>
          <a:bodyPr/>
          <a:lstStyle/>
          <a:p>
            <a:pPr algn="r"/>
            <a:r>
              <a:rPr lang="el-GR" dirty="0" smtClean="0"/>
              <a:t/>
            </a:r>
            <a:br>
              <a:rPr lang="el-GR" dirty="0" smtClean="0"/>
            </a:br>
            <a:r>
              <a:rPr lang="el-GR" dirty="0" smtClean="0"/>
              <a:t/>
            </a:r>
            <a:br>
              <a:rPr lang="el-GR" dirty="0" smtClean="0"/>
            </a:br>
            <a:r>
              <a:rPr lang="el-GR" dirty="0" smtClean="0"/>
              <a:t/>
            </a:r>
            <a:br>
              <a:rPr lang="el-GR" dirty="0" smtClean="0"/>
            </a:br>
            <a:r>
              <a:rPr lang="el-GR" dirty="0" smtClean="0"/>
              <a:t>Νομοθεσία, </a:t>
            </a:r>
            <a:br>
              <a:rPr lang="el-GR" dirty="0" smtClean="0"/>
            </a:br>
            <a:r>
              <a:rPr lang="el-GR" dirty="0" smtClean="0"/>
              <a:t>Αρχαϊκοί χρόνοι </a:t>
            </a:r>
            <a:br>
              <a:rPr lang="el-GR" dirty="0" smtClean="0"/>
            </a:br>
            <a:r>
              <a:rPr lang="el-GR" dirty="0" smtClean="0"/>
              <a:t>(8-6</a:t>
            </a:r>
            <a:r>
              <a:rPr lang="el-GR" baseline="30000" dirty="0" smtClean="0"/>
              <a:t>ος</a:t>
            </a:r>
            <a:r>
              <a:rPr lang="el-GR" dirty="0" smtClean="0"/>
              <a:t> αι. </a:t>
            </a:r>
            <a:r>
              <a:rPr lang="el-GR" dirty="0" err="1" smtClean="0"/>
              <a:t>π.Χ.</a:t>
            </a:r>
            <a:r>
              <a:rPr lang="el-GR" dirty="0" smtClean="0"/>
              <a:t>) </a:t>
            </a:r>
            <a:br>
              <a:rPr lang="el-GR" dirty="0" smtClean="0"/>
            </a:br>
            <a:endParaRPr lang="el-GR" dirty="0"/>
          </a:p>
        </p:txBody>
      </p:sp>
      <p:pic>
        <p:nvPicPr>
          <p:cNvPr id="26626" name="Picture 2" descr="http://academic.reed.edu/humanities/110tech/graphics/JGC0294.JPG"/>
          <p:cNvPicPr>
            <a:picLocks noChangeAspect="1" noChangeArrowheads="1"/>
          </p:cNvPicPr>
          <p:nvPr/>
        </p:nvPicPr>
        <p:blipFill>
          <a:blip r:embed="rId2" cstate="print"/>
          <a:srcRect/>
          <a:stretch>
            <a:fillRect/>
          </a:stretch>
        </p:blipFill>
        <p:spPr bwMode="auto">
          <a:xfrm>
            <a:off x="467544" y="1052736"/>
            <a:ext cx="1676400" cy="4248151"/>
          </a:xfrm>
          <a:prstGeom prst="rect">
            <a:avLst/>
          </a:prstGeom>
          <a:noFill/>
        </p:spPr>
      </p:pic>
      <p:sp>
        <p:nvSpPr>
          <p:cNvPr id="5" name="Slide Number Placeholder 4"/>
          <p:cNvSpPr>
            <a:spLocks noGrp="1"/>
          </p:cNvSpPr>
          <p:nvPr>
            <p:ph type="sldNum" sz="quarter" idx="11"/>
          </p:nvPr>
        </p:nvSpPr>
        <p:spPr/>
        <p:txBody>
          <a:bodyPr/>
          <a:lstStyle/>
          <a:p>
            <a:fld id="{0B4E4416-A4BA-496A-BD9A-5B72B967CC61}" type="slidenum">
              <a:rPr lang="el-GR" smtClean="0"/>
              <a:pPr/>
              <a:t>1</a:t>
            </a:fld>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l-GR" dirty="0" smtClean="0"/>
              <a:t>Θεωρεί αιτία κάθε κοινωνικής αναταραχής τις περιουσιακές και μορφωτικές ανισότητες μεταξύ των πολιτών. </a:t>
            </a:r>
          </a:p>
          <a:p>
            <a:r>
              <a:rPr lang="el-GR" dirty="0" smtClean="0"/>
              <a:t>Θεσπίζει διατάξεις για την «εξίσωση των περιουσιών», όπως οι πλούσιοι να δίνουν προίκες, οι φτωχοί όχι. </a:t>
            </a:r>
          </a:p>
          <a:p>
            <a:r>
              <a:rPr lang="el-GR" dirty="0" smtClean="0"/>
              <a:t>Θεωρεί ευκολότερο να ισχύσουν σε νέες πόλεις απ’ ότι σε υφιστάμενες.</a:t>
            </a:r>
          </a:p>
          <a:p>
            <a:pPr algn="just" fontAlgn="b"/>
            <a:r>
              <a:rPr lang="el-GR" dirty="0" err="1" smtClean="0"/>
              <a:t>Αριστ</a:t>
            </a:r>
            <a:r>
              <a:rPr lang="el-GR" dirty="0" smtClean="0"/>
              <a:t>., </a:t>
            </a:r>
            <a:r>
              <a:rPr lang="el-GR" i="1" dirty="0" smtClean="0"/>
              <a:t>Πολ., </a:t>
            </a:r>
            <a:r>
              <a:rPr lang="el-GR" dirty="0" smtClean="0"/>
              <a:t>1266</a:t>
            </a:r>
            <a:r>
              <a:rPr lang="el-GR" baseline="30000" dirty="0" smtClean="0"/>
              <a:t>α</a:t>
            </a:r>
            <a:r>
              <a:rPr lang="el-GR" dirty="0" smtClean="0"/>
              <a:t>-1266β: «</a:t>
            </a:r>
            <a:r>
              <a:rPr lang="el-GR" dirty="0" err="1" smtClean="0"/>
              <a:t>δοκεῖ</a:t>
            </a:r>
            <a:r>
              <a:rPr lang="el-GR" dirty="0" smtClean="0"/>
              <a:t> γάρ </a:t>
            </a:r>
            <a:r>
              <a:rPr lang="el-GR" dirty="0" err="1" smtClean="0"/>
              <a:t>τισι</a:t>
            </a:r>
            <a:r>
              <a:rPr lang="el-GR" dirty="0" smtClean="0"/>
              <a:t> </a:t>
            </a:r>
            <a:r>
              <a:rPr lang="el-GR" dirty="0" err="1" smtClean="0"/>
              <a:t>τὸ</a:t>
            </a:r>
            <a:r>
              <a:rPr lang="el-GR" dirty="0" smtClean="0"/>
              <a:t> </a:t>
            </a:r>
            <a:r>
              <a:rPr lang="el-GR" dirty="0" err="1" smtClean="0"/>
              <a:t>περὶ</a:t>
            </a:r>
            <a:r>
              <a:rPr lang="el-GR" dirty="0" smtClean="0"/>
              <a:t> </a:t>
            </a:r>
            <a:r>
              <a:rPr lang="el-GR" dirty="0" err="1" smtClean="0"/>
              <a:t>τὰς</a:t>
            </a:r>
            <a:r>
              <a:rPr lang="el-GR" dirty="0" smtClean="0"/>
              <a:t> </a:t>
            </a:r>
            <a:r>
              <a:rPr lang="el-GR" dirty="0" err="1" smtClean="0"/>
              <a:t>οὐσίας</a:t>
            </a:r>
            <a:r>
              <a:rPr lang="el-GR" dirty="0" smtClean="0"/>
              <a:t> </a:t>
            </a:r>
            <a:r>
              <a:rPr lang="el-GR" dirty="0" err="1" smtClean="0"/>
              <a:t>εἶναι</a:t>
            </a:r>
            <a:r>
              <a:rPr lang="el-GR" dirty="0" smtClean="0"/>
              <a:t> </a:t>
            </a:r>
            <a:r>
              <a:rPr lang="el-GR" dirty="0" err="1" smtClean="0"/>
              <a:t>μέγιστον</a:t>
            </a:r>
            <a:r>
              <a:rPr lang="el-GR" dirty="0" smtClean="0"/>
              <a:t> </a:t>
            </a:r>
            <a:r>
              <a:rPr lang="el-GR" dirty="0" err="1" smtClean="0"/>
              <a:t>τετάχθαι</a:t>
            </a:r>
            <a:r>
              <a:rPr lang="el-GR" dirty="0" smtClean="0"/>
              <a:t> </a:t>
            </a:r>
            <a:r>
              <a:rPr lang="el-GR" dirty="0" err="1" smtClean="0"/>
              <a:t>καλῶς</a:t>
            </a:r>
            <a:r>
              <a:rPr lang="el-GR" dirty="0" smtClean="0"/>
              <a:t>· </a:t>
            </a:r>
            <a:r>
              <a:rPr lang="el-GR" dirty="0" err="1" smtClean="0"/>
              <a:t>περὶ</a:t>
            </a:r>
            <a:r>
              <a:rPr lang="el-GR" dirty="0" smtClean="0"/>
              <a:t> </a:t>
            </a:r>
            <a:r>
              <a:rPr lang="el-GR" dirty="0" err="1" smtClean="0"/>
              <a:t>γὰρ</a:t>
            </a:r>
            <a:r>
              <a:rPr lang="el-GR" dirty="0" smtClean="0"/>
              <a:t> τούτων </a:t>
            </a:r>
            <a:r>
              <a:rPr lang="el-GR" dirty="0" err="1" smtClean="0"/>
              <a:t>ποιεῖσθαί</a:t>
            </a:r>
            <a:r>
              <a:rPr lang="el-GR" dirty="0" smtClean="0"/>
              <a:t> </a:t>
            </a:r>
            <a:r>
              <a:rPr lang="el-GR" dirty="0" err="1" smtClean="0"/>
              <a:t>φασι</a:t>
            </a:r>
            <a:r>
              <a:rPr lang="el-GR" dirty="0" smtClean="0"/>
              <a:t> </a:t>
            </a:r>
            <a:r>
              <a:rPr lang="el-GR" dirty="0" err="1" smtClean="0"/>
              <a:t>τὰς</a:t>
            </a:r>
            <a:r>
              <a:rPr lang="el-GR" dirty="0" smtClean="0"/>
              <a:t> στάσεις </a:t>
            </a:r>
            <a:r>
              <a:rPr lang="el-GR" dirty="0" err="1" smtClean="0"/>
              <a:t>πάντας</a:t>
            </a:r>
            <a:r>
              <a:rPr lang="el-GR" dirty="0" smtClean="0"/>
              <a:t>. </a:t>
            </a:r>
            <a:r>
              <a:rPr lang="el-GR" dirty="0" err="1" smtClean="0"/>
              <a:t>διὸ</a:t>
            </a:r>
            <a:r>
              <a:rPr lang="el-GR" dirty="0" smtClean="0"/>
              <a:t> Φαλέας ὁ </a:t>
            </a:r>
            <a:r>
              <a:rPr lang="el-GR" dirty="0" err="1" smtClean="0"/>
              <a:t>Χαλκηδόνιος</a:t>
            </a:r>
            <a:r>
              <a:rPr lang="el-GR" dirty="0" smtClean="0"/>
              <a:t> </a:t>
            </a:r>
            <a:r>
              <a:rPr lang="el-GR" dirty="0" err="1" smtClean="0"/>
              <a:t>τοῦτ</a:t>
            </a:r>
            <a:r>
              <a:rPr lang="el-GR" dirty="0" smtClean="0"/>
              <a:t>’ </a:t>
            </a:r>
            <a:r>
              <a:rPr lang="el-GR" dirty="0" err="1" smtClean="0"/>
              <a:t>εἰσήνεγκε</a:t>
            </a:r>
            <a:r>
              <a:rPr lang="el-GR" dirty="0" smtClean="0"/>
              <a:t> </a:t>
            </a:r>
            <a:r>
              <a:rPr lang="el-GR" dirty="0" err="1" smtClean="0"/>
              <a:t>πρῶτος</a:t>
            </a:r>
            <a:r>
              <a:rPr lang="el-GR" dirty="0" smtClean="0"/>
              <a:t>· </a:t>
            </a:r>
            <a:r>
              <a:rPr lang="el-GR" dirty="0" err="1" smtClean="0"/>
              <a:t>φησὶ</a:t>
            </a:r>
            <a:r>
              <a:rPr lang="el-GR" dirty="0" smtClean="0"/>
              <a:t> </a:t>
            </a:r>
            <a:r>
              <a:rPr lang="el-GR" dirty="0" err="1" smtClean="0"/>
              <a:t>γὰρ</a:t>
            </a:r>
            <a:r>
              <a:rPr lang="el-GR" dirty="0" smtClean="0"/>
              <a:t> </a:t>
            </a:r>
            <a:r>
              <a:rPr lang="el-GR" dirty="0" err="1" smtClean="0"/>
              <a:t>δεῖν</a:t>
            </a:r>
            <a:r>
              <a:rPr lang="el-GR" dirty="0" smtClean="0"/>
              <a:t> </a:t>
            </a:r>
            <a:r>
              <a:rPr lang="el-GR" dirty="0" err="1" smtClean="0"/>
              <a:t>ἴσας</a:t>
            </a:r>
            <a:r>
              <a:rPr lang="el-GR" dirty="0" smtClean="0"/>
              <a:t> </a:t>
            </a:r>
            <a:r>
              <a:rPr lang="el-GR" dirty="0" err="1" smtClean="0"/>
              <a:t>εἶναι</a:t>
            </a:r>
            <a:r>
              <a:rPr lang="el-GR" dirty="0" smtClean="0"/>
              <a:t> </a:t>
            </a:r>
            <a:r>
              <a:rPr lang="el-GR" dirty="0" err="1" smtClean="0"/>
              <a:t>τὰς</a:t>
            </a:r>
            <a:r>
              <a:rPr lang="el-GR" dirty="0" smtClean="0"/>
              <a:t> κτήσεις </a:t>
            </a:r>
            <a:r>
              <a:rPr lang="el-GR" dirty="0" err="1" smtClean="0"/>
              <a:t>τῶν</a:t>
            </a:r>
            <a:r>
              <a:rPr lang="el-GR" dirty="0" smtClean="0"/>
              <a:t> </a:t>
            </a:r>
            <a:r>
              <a:rPr lang="el-GR" dirty="0" err="1" smtClean="0"/>
              <a:t>πολιτῶν</a:t>
            </a:r>
            <a:r>
              <a:rPr lang="el-GR" dirty="0" smtClean="0"/>
              <a:t>. </a:t>
            </a:r>
            <a:r>
              <a:rPr lang="el-GR" dirty="0" err="1" smtClean="0"/>
              <a:t>τοῦτο</a:t>
            </a:r>
            <a:r>
              <a:rPr lang="el-GR" dirty="0" smtClean="0"/>
              <a:t> </a:t>
            </a:r>
            <a:r>
              <a:rPr lang="el-GR" dirty="0" err="1" smtClean="0"/>
              <a:t>δὲ</a:t>
            </a:r>
            <a:r>
              <a:rPr lang="el-GR" dirty="0" smtClean="0"/>
              <a:t> </a:t>
            </a:r>
            <a:r>
              <a:rPr lang="el-GR" dirty="0" err="1" smtClean="0"/>
              <a:t>κατοικιζομέναις</a:t>
            </a:r>
            <a:r>
              <a:rPr lang="el-GR" dirty="0" smtClean="0"/>
              <a:t> μὲν </a:t>
            </a:r>
            <a:r>
              <a:rPr lang="el-GR" dirty="0" err="1" smtClean="0"/>
              <a:t>εὐθὺς</a:t>
            </a:r>
            <a:r>
              <a:rPr lang="el-GR" dirty="0" smtClean="0"/>
              <a:t> </a:t>
            </a:r>
            <a:r>
              <a:rPr lang="el-GR" dirty="0" err="1" smtClean="0"/>
              <a:t>οὐ</a:t>
            </a:r>
            <a:r>
              <a:rPr lang="el-GR" dirty="0" smtClean="0"/>
              <a:t> </a:t>
            </a:r>
            <a:r>
              <a:rPr lang="el-GR" dirty="0" err="1" smtClean="0"/>
              <a:t>χαλεπὸν</a:t>
            </a:r>
            <a:r>
              <a:rPr lang="el-GR" dirty="0" smtClean="0"/>
              <a:t> </a:t>
            </a:r>
            <a:r>
              <a:rPr lang="el-GR" dirty="0" err="1" smtClean="0"/>
              <a:t>ᾤετο</a:t>
            </a:r>
            <a:r>
              <a:rPr lang="el-GR" dirty="0" smtClean="0"/>
              <a:t> </a:t>
            </a:r>
            <a:r>
              <a:rPr lang="el-GR" dirty="0" err="1" smtClean="0"/>
              <a:t>ποιεῖν</a:t>
            </a:r>
            <a:r>
              <a:rPr lang="el-GR" dirty="0" smtClean="0"/>
              <a:t>, </a:t>
            </a:r>
            <a:r>
              <a:rPr lang="el-GR" dirty="0" err="1" smtClean="0"/>
              <a:t>τὰς</a:t>
            </a:r>
            <a:r>
              <a:rPr lang="el-GR" dirty="0" smtClean="0"/>
              <a:t> δ’ </a:t>
            </a:r>
            <a:r>
              <a:rPr lang="el-GR" dirty="0" err="1" smtClean="0"/>
              <a:t>ἤδη</a:t>
            </a:r>
            <a:r>
              <a:rPr lang="el-GR" dirty="0" smtClean="0"/>
              <a:t> </a:t>
            </a:r>
            <a:r>
              <a:rPr lang="el-GR" dirty="0" err="1" smtClean="0"/>
              <a:t>κατοικουμένας</a:t>
            </a:r>
            <a:r>
              <a:rPr lang="el-GR" dirty="0" smtClean="0"/>
              <a:t> </a:t>
            </a:r>
            <a:r>
              <a:rPr lang="el-GR" dirty="0" err="1" smtClean="0"/>
              <a:t>ἐργωδέστερον</a:t>
            </a:r>
            <a:r>
              <a:rPr lang="el-GR" dirty="0" smtClean="0"/>
              <a:t> </a:t>
            </a:r>
            <a:r>
              <a:rPr lang="el-GR" dirty="0" err="1" smtClean="0"/>
              <a:t>μέν</a:t>
            </a:r>
            <a:r>
              <a:rPr lang="el-GR" dirty="0" smtClean="0"/>
              <a:t>, </a:t>
            </a:r>
            <a:r>
              <a:rPr lang="el-GR" dirty="0" err="1" smtClean="0"/>
              <a:t>ὅμως</a:t>
            </a:r>
            <a:r>
              <a:rPr lang="el-GR" dirty="0" smtClean="0"/>
              <a:t> </a:t>
            </a:r>
            <a:r>
              <a:rPr lang="el-GR" dirty="0" err="1" smtClean="0"/>
              <a:t>δὲ</a:t>
            </a:r>
            <a:r>
              <a:rPr lang="el-GR" dirty="0" smtClean="0"/>
              <a:t> </a:t>
            </a:r>
            <a:r>
              <a:rPr lang="el-GR" dirty="0" err="1" smtClean="0"/>
              <a:t>τάχιστ</a:t>
            </a:r>
            <a:r>
              <a:rPr lang="el-GR" dirty="0" smtClean="0"/>
              <a:t>’ </a:t>
            </a:r>
            <a:r>
              <a:rPr lang="el-GR" dirty="0" err="1" smtClean="0"/>
              <a:t>ἂν</a:t>
            </a:r>
            <a:r>
              <a:rPr lang="el-GR" dirty="0" smtClean="0"/>
              <a:t> </a:t>
            </a:r>
            <a:r>
              <a:rPr lang="el-GR" dirty="0" err="1" smtClean="0"/>
              <a:t>ὁμαλισθῆναι</a:t>
            </a:r>
            <a:r>
              <a:rPr lang="el-GR" dirty="0" smtClean="0"/>
              <a:t> </a:t>
            </a:r>
            <a:r>
              <a:rPr lang="el-GR" dirty="0" err="1" smtClean="0"/>
              <a:t>τῷ</a:t>
            </a:r>
            <a:r>
              <a:rPr lang="el-GR" dirty="0" smtClean="0"/>
              <a:t> </a:t>
            </a:r>
            <a:r>
              <a:rPr lang="el-GR" dirty="0" err="1" smtClean="0"/>
              <a:t>τὰς</a:t>
            </a:r>
            <a:r>
              <a:rPr lang="el-GR" dirty="0" smtClean="0"/>
              <a:t> </a:t>
            </a:r>
            <a:r>
              <a:rPr lang="el-GR" dirty="0" err="1" smtClean="0"/>
              <a:t>προῖκας</a:t>
            </a:r>
            <a:r>
              <a:rPr lang="el-GR" dirty="0" smtClean="0"/>
              <a:t> </a:t>
            </a:r>
            <a:r>
              <a:rPr lang="el-GR" dirty="0" err="1" smtClean="0"/>
              <a:t>τοὺς</a:t>
            </a:r>
            <a:r>
              <a:rPr lang="el-GR" dirty="0" smtClean="0"/>
              <a:t> μὲν πλουσίους </a:t>
            </a:r>
            <a:r>
              <a:rPr lang="el-GR" dirty="0" err="1" smtClean="0"/>
              <a:t>διδόναι</a:t>
            </a:r>
            <a:r>
              <a:rPr lang="el-GR" dirty="0" smtClean="0"/>
              <a:t> μὲν</a:t>
            </a:r>
            <a:r>
              <a:rPr lang="en-US" dirty="0" smtClean="0"/>
              <a:t> </a:t>
            </a:r>
            <a:r>
              <a:rPr lang="el-GR" dirty="0" smtClean="0"/>
              <a:t>λαμβάνειν </a:t>
            </a:r>
            <a:r>
              <a:rPr lang="el-GR" dirty="0" err="1" smtClean="0"/>
              <a:t>δὲ</a:t>
            </a:r>
            <a:r>
              <a:rPr lang="el-GR" dirty="0" smtClean="0"/>
              <a:t> </a:t>
            </a:r>
            <a:r>
              <a:rPr lang="el-GR" dirty="0" err="1" smtClean="0"/>
              <a:t>μή</a:t>
            </a:r>
            <a:r>
              <a:rPr lang="el-GR" dirty="0" smtClean="0"/>
              <a:t>, </a:t>
            </a:r>
            <a:r>
              <a:rPr lang="el-GR" dirty="0" err="1" smtClean="0"/>
              <a:t>τοὺς</a:t>
            </a:r>
            <a:r>
              <a:rPr lang="el-GR" dirty="0" smtClean="0"/>
              <a:t> </a:t>
            </a:r>
            <a:r>
              <a:rPr lang="el-GR" dirty="0" err="1" smtClean="0"/>
              <a:t>δὲ</a:t>
            </a:r>
            <a:r>
              <a:rPr lang="el-GR" dirty="0" smtClean="0"/>
              <a:t> πένητας </a:t>
            </a:r>
            <a:r>
              <a:rPr lang="el-GR" dirty="0" err="1" smtClean="0"/>
              <a:t>μὴ</a:t>
            </a:r>
            <a:r>
              <a:rPr lang="el-GR" dirty="0" smtClean="0"/>
              <a:t> </a:t>
            </a:r>
            <a:r>
              <a:rPr lang="el-GR" dirty="0" err="1" smtClean="0"/>
              <a:t>διδόναι</a:t>
            </a:r>
            <a:r>
              <a:rPr lang="el-GR" dirty="0" smtClean="0"/>
              <a:t> μὲν λαμβάνειν </a:t>
            </a:r>
            <a:r>
              <a:rPr lang="el-GR" dirty="0" err="1" smtClean="0"/>
              <a:t>δέ</a:t>
            </a:r>
            <a:r>
              <a:rPr lang="el-GR" dirty="0" smtClean="0"/>
              <a:t>.»</a:t>
            </a:r>
          </a:p>
        </p:txBody>
      </p:sp>
      <p:sp>
        <p:nvSpPr>
          <p:cNvPr id="3" name="Title 2"/>
          <p:cNvSpPr>
            <a:spLocks noGrp="1"/>
          </p:cNvSpPr>
          <p:nvPr>
            <p:ph type="title"/>
          </p:nvPr>
        </p:nvSpPr>
        <p:spPr/>
        <p:txBody>
          <a:bodyPr/>
          <a:lstStyle/>
          <a:p>
            <a:r>
              <a:rPr lang="el-GR" dirty="0" smtClean="0"/>
              <a:t>Φαλέας </a:t>
            </a:r>
            <a:r>
              <a:rPr lang="el-GR" dirty="0" err="1" smtClean="0"/>
              <a:t>Χαλκηδόνιος</a:t>
            </a:r>
            <a:endParaRPr lang="el-GR" dirty="0"/>
          </a:p>
        </p:txBody>
      </p:sp>
      <p:sp>
        <p:nvSpPr>
          <p:cNvPr id="4" name="Slide Number Placeholder 3"/>
          <p:cNvSpPr>
            <a:spLocks noGrp="1"/>
          </p:cNvSpPr>
          <p:nvPr>
            <p:ph type="sldNum" sz="quarter" idx="15"/>
          </p:nvPr>
        </p:nvSpPr>
        <p:spPr/>
        <p:txBody>
          <a:bodyPr/>
          <a:lstStyle/>
          <a:p>
            <a:fld id="{0B4E4416-A4BA-496A-BD9A-5B72B967CC61}" type="slidenum">
              <a:rPr lang="el-GR" smtClean="0"/>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9752" y="980728"/>
            <a:ext cx="4896544" cy="5256584"/>
          </a:xfrm>
        </p:spPr>
        <p:txBody>
          <a:bodyPr>
            <a:normAutofit lnSpcReduction="10000"/>
          </a:bodyPr>
          <a:lstStyle/>
          <a:p>
            <a:r>
              <a:rPr lang="el-GR" dirty="0" smtClean="0"/>
              <a:t>Η πρώτη νομοθεσία αποδίδεται σε μεταφυσική παρέμβαση.</a:t>
            </a:r>
          </a:p>
          <a:p>
            <a:r>
              <a:rPr lang="el-GR" dirty="0" smtClean="0"/>
              <a:t>Θεσμός Αθηνάς: υπαγορεύει νόμους στο Ζάλευκο</a:t>
            </a:r>
          </a:p>
          <a:p>
            <a:r>
              <a:rPr lang="el-GR" dirty="0" smtClean="0"/>
              <a:t>Τους υιοθετούν και άλλες πόλεις</a:t>
            </a:r>
          </a:p>
          <a:p>
            <a:r>
              <a:rPr lang="el-GR" dirty="0" smtClean="0"/>
              <a:t>Προσπάθεια να αποτραπούν μελλοντικές μεταβολές (όπως &amp; ο Σόλων)</a:t>
            </a:r>
          </a:p>
          <a:p>
            <a:r>
              <a:rPr lang="el-GR" dirty="0" smtClean="0"/>
              <a:t>Περιορισμός δυνατότητας ερμηνείας των νόμων</a:t>
            </a:r>
          </a:p>
          <a:p>
            <a:r>
              <a:rPr lang="el-GR" dirty="0" smtClean="0"/>
              <a:t>Καθορισμός ποινής από το νόμο και όχι από το δικαστή</a:t>
            </a:r>
            <a:endParaRPr lang="el-GR" dirty="0"/>
          </a:p>
        </p:txBody>
      </p:sp>
      <p:sp>
        <p:nvSpPr>
          <p:cNvPr id="3" name="Title 2"/>
          <p:cNvSpPr>
            <a:spLocks noGrp="1"/>
          </p:cNvSpPr>
          <p:nvPr>
            <p:ph type="title"/>
          </p:nvPr>
        </p:nvSpPr>
        <p:spPr>
          <a:xfrm>
            <a:off x="683568" y="152400"/>
            <a:ext cx="6408712" cy="900336"/>
          </a:xfrm>
        </p:spPr>
        <p:txBody>
          <a:bodyPr>
            <a:noAutofit/>
          </a:bodyPr>
          <a:lstStyle/>
          <a:p>
            <a:pPr algn="ctr"/>
            <a:r>
              <a:rPr lang="en-US" sz="3200" b="1" dirty="0" smtClean="0">
                <a:solidFill>
                  <a:srgbClr val="FFC000"/>
                </a:solidFill>
              </a:rPr>
              <a:t>   </a:t>
            </a:r>
            <a:r>
              <a:rPr lang="el-GR" sz="3200" b="1" dirty="0" smtClean="0">
                <a:solidFill>
                  <a:srgbClr val="FFC000"/>
                </a:solidFill>
              </a:rPr>
              <a:t>Ζάλευκος</a:t>
            </a:r>
            <a:r>
              <a:rPr lang="el-GR" sz="3200" dirty="0" smtClean="0"/>
              <a:t> (633 </a:t>
            </a:r>
            <a:r>
              <a:rPr lang="el-GR" sz="3200" dirty="0" err="1" smtClean="0"/>
              <a:t>π.Χ.</a:t>
            </a:r>
            <a:r>
              <a:rPr lang="el-GR" sz="3200" dirty="0" smtClean="0"/>
              <a:t>),</a:t>
            </a:r>
            <a:r>
              <a:rPr lang="en-US" sz="3200" dirty="0" smtClean="0"/>
              <a:t/>
            </a:r>
            <a:br>
              <a:rPr lang="en-US" sz="3200" dirty="0" smtClean="0"/>
            </a:br>
            <a:r>
              <a:rPr lang="el-GR" sz="3200" dirty="0" smtClean="0"/>
              <a:t> </a:t>
            </a:r>
            <a:r>
              <a:rPr lang="el-GR" sz="3200" dirty="0" err="1" smtClean="0"/>
              <a:t>Επιζεφύριοι</a:t>
            </a:r>
            <a:r>
              <a:rPr lang="el-GR" sz="3200" dirty="0" smtClean="0"/>
              <a:t> </a:t>
            </a:r>
            <a:r>
              <a:rPr lang="el-GR" sz="3200" dirty="0" err="1" smtClean="0"/>
              <a:t>Λοκροί</a:t>
            </a:r>
            <a:endParaRPr lang="el-GR" sz="3200" dirty="0"/>
          </a:p>
        </p:txBody>
      </p:sp>
      <p:pic>
        <p:nvPicPr>
          <p:cNvPr id="34818" name="Picture 2" descr="http://1.bp.blogspot.com/_p45f_p1oLmk/TBK1XGtgyuI/AAAAAAAABkg/KPTS8J_LoxE/s1600/Magna_Graecia.jpg"/>
          <p:cNvPicPr>
            <a:picLocks noChangeAspect="1" noChangeArrowheads="1"/>
          </p:cNvPicPr>
          <p:nvPr/>
        </p:nvPicPr>
        <p:blipFill>
          <a:blip r:embed="rId2" cstate="print"/>
          <a:srcRect/>
          <a:stretch>
            <a:fillRect/>
          </a:stretch>
        </p:blipFill>
        <p:spPr bwMode="auto">
          <a:xfrm>
            <a:off x="6959028" y="2232249"/>
            <a:ext cx="1861444" cy="2852935"/>
          </a:xfrm>
          <a:prstGeom prst="rect">
            <a:avLst/>
          </a:prstGeom>
          <a:noFill/>
        </p:spPr>
      </p:pic>
      <p:pic>
        <p:nvPicPr>
          <p:cNvPr id="34822" name="Picture 6" descr="http://www.theoi.com/image/K8.1Athena.jpg"/>
          <p:cNvPicPr>
            <a:picLocks noChangeAspect="1" noChangeArrowheads="1"/>
          </p:cNvPicPr>
          <p:nvPr/>
        </p:nvPicPr>
        <p:blipFill>
          <a:blip r:embed="rId3" cstate="print"/>
          <a:srcRect/>
          <a:stretch>
            <a:fillRect/>
          </a:stretch>
        </p:blipFill>
        <p:spPr bwMode="auto">
          <a:xfrm>
            <a:off x="152711" y="1340768"/>
            <a:ext cx="2259049" cy="3816424"/>
          </a:xfrm>
          <a:prstGeom prst="rect">
            <a:avLst/>
          </a:prstGeom>
          <a:noFill/>
        </p:spPr>
      </p:pic>
      <p:sp>
        <p:nvSpPr>
          <p:cNvPr id="6" name="Slide Number Placeholder 5"/>
          <p:cNvSpPr>
            <a:spLocks noGrp="1"/>
          </p:cNvSpPr>
          <p:nvPr>
            <p:ph type="sldNum" sz="quarter" idx="15"/>
          </p:nvPr>
        </p:nvSpPr>
        <p:spPr/>
        <p:txBody>
          <a:bodyPr/>
          <a:lstStyle/>
          <a:p>
            <a:fld id="{0B4E4416-A4BA-496A-BD9A-5B72B967CC61}" type="slidenum">
              <a:rPr lang="el-GR" smtClean="0"/>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44824"/>
            <a:ext cx="6408712" cy="4251176"/>
          </a:xfrm>
        </p:spPr>
        <p:txBody>
          <a:bodyPr>
            <a:normAutofit fontScale="92500" lnSpcReduction="10000"/>
          </a:bodyPr>
          <a:lstStyle/>
          <a:p>
            <a:r>
              <a:rPr lang="el-GR" dirty="0" smtClean="0"/>
              <a:t>Στράβων, </a:t>
            </a:r>
            <a:r>
              <a:rPr lang="el-GR" i="1" dirty="0" smtClean="0"/>
              <a:t>Γεωγρ., 6.1.8 : </a:t>
            </a:r>
            <a:r>
              <a:rPr lang="el-GR" dirty="0" err="1" smtClean="0"/>
              <a:t>τῆς</a:t>
            </a:r>
            <a:r>
              <a:rPr lang="el-GR" dirty="0" smtClean="0"/>
              <a:t> </a:t>
            </a:r>
            <a:r>
              <a:rPr lang="el-GR" dirty="0" err="1" smtClean="0"/>
              <a:t>δὲ</a:t>
            </a:r>
            <a:r>
              <a:rPr lang="el-GR" dirty="0" smtClean="0"/>
              <a:t> </a:t>
            </a:r>
            <a:r>
              <a:rPr lang="el-GR" dirty="0" err="1" smtClean="0"/>
              <a:t>τῶν</a:t>
            </a:r>
            <a:r>
              <a:rPr lang="el-GR" dirty="0" smtClean="0"/>
              <a:t> </a:t>
            </a:r>
            <a:r>
              <a:rPr lang="el-GR" dirty="0" err="1" smtClean="0"/>
              <a:t>Λοκρῶν</a:t>
            </a:r>
            <a:r>
              <a:rPr lang="el-GR" dirty="0" smtClean="0"/>
              <a:t> νομογραφίας </a:t>
            </a:r>
            <a:r>
              <a:rPr lang="el-GR" dirty="0" err="1" smtClean="0"/>
              <a:t>μνησθεὶς</a:t>
            </a:r>
            <a:r>
              <a:rPr lang="el-GR" dirty="0" smtClean="0"/>
              <a:t> </a:t>
            </a:r>
            <a:r>
              <a:rPr lang="el-GR" dirty="0" err="1" smtClean="0"/>
              <a:t>Ἔφορος</a:t>
            </a:r>
            <a:r>
              <a:rPr lang="el-GR" dirty="0" smtClean="0"/>
              <a:t>, </a:t>
            </a:r>
            <a:r>
              <a:rPr lang="el-GR" dirty="0" err="1" smtClean="0"/>
              <a:t>ἣν</a:t>
            </a:r>
            <a:r>
              <a:rPr lang="el-GR" dirty="0" smtClean="0"/>
              <a:t> Ζάλευκος </a:t>
            </a:r>
            <a:r>
              <a:rPr lang="el-GR" dirty="0" err="1" smtClean="0"/>
              <a:t>συνέταξεν</a:t>
            </a:r>
            <a:r>
              <a:rPr lang="el-GR" dirty="0" smtClean="0"/>
              <a:t> </a:t>
            </a:r>
            <a:r>
              <a:rPr lang="el-GR" dirty="0" err="1" smtClean="0"/>
              <a:t>ἔκ</a:t>
            </a:r>
            <a:r>
              <a:rPr lang="el-GR" dirty="0" smtClean="0"/>
              <a:t> </a:t>
            </a:r>
            <a:r>
              <a:rPr lang="el-GR" dirty="0" err="1" smtClean="0"/>
              <a:t>τε</a:t>
            </a:r>
            <a:r>
              <a:rPr lang="el-GR" dirty="0" smtClean="0"/>
              <a:t> </a:t>
            </a:r>
            <a:r>
              <a:rPr lang="el-GR" dirty="0" err="1" smtClean="0"/>
              <a:t>τῶν</a:t>
            </a:r>
            <a:r>
              <a:rPr lang="el-GR" dirty="0" smtClean="0"/>
              <a:t> </a:t>
            </a:r>
            <a:r>
              <a:rPr lang="el-GR" dirty="0" err="1" smtClean="0"/>
              <a:t>Κρητικῶν</a:t>
            </a:r>
            <a:r>
              <a:rPr lang="el-GR" dirty="0" smtClean="0"/>
              <a:t> νομίμων </a:t>
            </a:r>
            <a:r>
              <a:rPr lang="el-GR" dirty="0" err="1" smtClean="0"/>
              <a:t>καὶ</a:t>
            </a:r>
            <a:r>
              <a:rPr lang="el-GR" dirty="0" smtClean="0"/>
              <a:t> </a:t>
            </a:r>
            <a:r>
              <a:rPr lang="el-GR" dirty="0" err="1" smtClean="0"/>
              <a:t>Λακωνικῶν</a:t>
            </a:r>
            <a:r>
              <a:rPr lang="el-GR" dirty="0" smtClean="0"/>
              <a:t> </a:t>
            </a:r>
            <a:r>
              <a:rPr lang="el-GR" dirty="0" err="1" smtClean="0"/>
              <a:t>καὶ</a:t>
            </a:r>
            <a:r>
              <a:rPr lang="el-GR" dirty="0" smtClean="0"/>
              <a:t> </a:t>
            </a:r>
            <a:r>
              <a:rPr lang="el-GR" dirty="0" err="1" smtClean="0"/>
              <a:t>ἐκ</a:t>
            </a:r>
            <a:r>
              <a:rPr lang="el-GR" dirty="0" smtClean="0"/>
              <a:t> </a:t>
            </a:r>
            <a:r>
              <a:rPr lang="el-GR" dirty="0" err="1" smtClean="0"/>
              <a:t>τῶν</a:t>
            </a:r>
            <a:r>
              <a:rPr lang="el-GR" dirty="0" smtClean="0"/>
              <a:t> </a:t>
            </a:r>
            <a:r>
              <a:rPr lang="el-GR" dirty="0" err="1" smtClean="0"/>
              <a:t>Ἀρεοπαγιτικῶν</a:t>
            </a:r>
            <a:r>
              <a:rPr lang="el-GR" dirty="0" smtClean="0"/>
              <a:t>, </a:t>
            </a:r>
            <a:r>
              <a:rPr lang="el-GR" dirty="0" err="1" smtClean="0"/>
              <a:t>φησὶν</a:t>
            </a:r>
            <a:r>
              <a:rPr lang="el-GR" dirty="0" smtClean="0"/>
              <a:t> </a:t>
            </a:r>
            <a:r>
              <a:rPr lang="el-GR" dirty="0" err="1" smtClean="0"/>
              <a:t>ἐν</a:t>
            </a:r>
            <a:r>
              <a:rPr lang="el-GR" dirty="0" smtClean="0"/>
              <a:t> </a:t>
            </a:r>
            <a:r>
              <a:rPr lang="el-GR" dirty="0" err="1" smtClean="0"/>
              <a:t>τοῖς</a:t>
            </a:r>
            <a:r>
              <a:rPr lang="el-GR" dirty="0" smtClean="0"/>
              <a:t> πρώτοις </a:t>
            </a:r>
            <a:r>
              <a:rPr lang="el-GR" dirty="0" err="1" smtClean="0"/>
              <a:t>καινίσαι</a:t>
            </a:r>
            <a:r>
              <a:rPr lang="el-GR" dirty="0" smtClean="0"/>
              <a:t> </a:t>
            </a:r>
            <a:r>
              <a:rPr lang="el-GR" dirty="0" err="1" smtClean="0"/>
              <a:t>τοῦτο</a:t>
            </a:r>
            <a:r>
              <a:rPr lang="el-GR" dirty="0" smtClean="0"/>
              <a:t> </a:t>
            </a:r>
            <a:r>
              <a:rPr lang="el-GR" dirty="0" err="1" smtClean="0"/>
              <a:t>τὸν</a:t>
            </a:r>
            <a:r>
              <a:rPr lang="el-GR" dirty="0" smtClean="0"/>
              <a:t> </a:t>
            </a:r>
            <a:r>
              <a:rPr lang="el-GR" dirty="0" err="1" smtClean="0"/>
              <a:t>Ζάλευκον</a:t>
            </a:r>
            <a:r>
              <a:rPr lang="el-GR" dirty="0" smtClean="0"/>
              <a:t> </a:t>
            </a:r>
            <a:r>
              <a:rPr lang="el-GR" dirty="0" err="1" smtClean="0"/>
              <a:t>ὅτι</a:t>
            </a:r>
            <a:r>
              <a:rPr lang="el-GR" dirty="0" smtClean="0"/>
              <a:t>, </a:t>
            </a:r>
            <a:r>
              <a:rPr lang="el-GR" b="1" dirty="0" err="1" smtClean="0"/>
              <a:t>τῶν</a:t>
            </a:r>
            <a:r>
              <a:rPr lang="el-GR" b="1" dirty="0" smtClean="0"/>
              <a:t> </a:t>
            </a:r>
            <a:r>
              <a:rPr lang="el-GR" b="1" dirty="0" err="1" smtClean="0"/>
              <a:t>πρότερον</a:t>
            </a:r>
            <a:r>
              <a:rPr lang="el-GR" b="1" dirty="0" smtClean="0"/>
              <a:t> </a:t>
            </a:r>
            <a:r>
              <a:rPr lang="el-GR" b="1" dirty="0" err="1" smtClean="0"/>
              <a:t>τὰς</a:t>
            </a:r>
            <a:r>
              <a:rPr lang="el-GR" b="1" dirty="0" smtClean="0"/>
              <a:t> ζημίας τοῖς </a:t>
            </a:r>
            <a:r>
              <a:rPr lang="el-GR" b="1" dirty="0" err="1" smtClean="0"/>
              <a:t>δικασταῖς</a:t>
            </a:r>
            <a:r>
              <a:rPr lang="el-GR" b="1" dirty="0" smtClean="0"/>
              <a:t> </a:t>
            </a:r>
            <a:r>
              <a:rPr lang="el-GR" b="1" dirty="0" err="1" smtClean="0"/>
              <a:t>ἐπιτρεψάντων</a:t>
            </a:r>
            <a:r>
              <a:rPr lang="el-GR" b="1" dirty="0" smtClean="0"/>
              <a:t> </a:t>
            </a:r>
            <a:r>
              <a:rPr lang="el-GR" b="1" dirty="0" err="1" smtClean="0"/>
              <a:t>ὁρίζειν</a:t>
            </a:r>
            <a:r>
              <a:rPr lang="el-GR" b="1" dirty="0" smtClean="0"/>
              <a:t> </a:t>
            </a:r>
            <a:r>
              <a:rPr lang="el-GR" b="1" dirty="0" err="1" smtClean="0"/>
              <a:t>ἐφ</a:t>
            </a:r>
            <a:r>
              <a:rPr lang="el-GR" b="1" dirty="0" smtClean="0"/>
              <a:t>’ </a:t>
            </a:r>
            <a:r>
              <a:rPr lang="el-GR" b="1" dirty="0" err="1" smtClean="0"/>
              <a:t>ἑκάστοις</a:t>
            </a:r>
            <a:r>
              <a:rPr lang="el-GR" b="1" dirty="0" smtClean="0"/>
              <a:t> τοῖς </a:t>
            </a:r>
            <a:r>
              <a:rPr lang="el-GR" b="1" dirty="0" err="1" smtClean="0"/>
              <a:t>ἀδικήμασιν</a:t>
            </a:r>
            <a:r>
              <a:rPr lang="el-GR" b="1" dirty="0" smtClean="0"/>
              <a:t>, </a:t>
            </a:r>
            <a:r>
              <a:rPr lang="el-GR" b="1" dirty="0" err="1" smtClean="0"/>
              <a:t>ἐκεῖνος</a:t>
            </a:r>
            <a:r>
              <a:rPr lang="el-GR" b="1" dirty="0" smtClean="0"/>
              <a:t> </a:t>
            </a:r>
            <a:r>
              <a:rPr lang="el-GR" b="1" dirty="0" err="1" smtClean="0"/>
              <a:t>ἐν</a:t>
            </a:r>
            <a:r>
              <a:rPr lang="el-GR" b="1" dirty="0" smtClean="0"/>
              <a:t> τοῖς </a:t>
            </a:r>
            <a:r>
              <a:rPr lang="el-GR" b="1" dirty="0" err="1" smtClean="0"/>
              <a:t>νόμοις</a:t>
            </a:r>
            <a:r>
              <a:rPr lang="el-GR" b="1" dirty="0" smtClean="0"/>
              <a:t> </a:t>
            </a:r>
            <a:r>
              <a:rPr lang="el-GR" b="1" dirty="0" err="1" smtClean="0"/>
              <a:t>διώρισεν</a:t>
            </a:r>
            <a:r>
              <a:rPr lang="el-GR" b="1" dirty="0" smtClean="0"/>
              <a:t>, </a:t>
            </a:r>
            <a:r>
              <a:rPr lang="el-GR" b="1" dirty="0" err="1" smtClean="0"/>
              <a:t>ἡγούμενος</a:t>
            </a:r>
            <a:r>
              <a:rPr lang="el-GR" b="1" dirty="0" smtClean="0"/>
              <a:t> </a:t>
            </a:r>
            <a:r>
              <a:rPr lang="el-GR" b="1" dirty="0" err="1" smtClean="0"/>
              <a:t>τὰς</a:t>
            </a:r>
            <a:r>
              <a:rPr lang="el-GR" b="1" dirty="0" smtClean="0"/>
              <a:t> </a:t>
            </a:r>
            <a:r>
              <a:rPr lang="el-GR" b="1" dirty="0" err="1" smtClean="0"/>
              <a:t>μὲν</a:t>
            </a:r>
            <a:r>
              <a:rPr lang="el-GR" b="1" dirty="0" smtClean="0"/>
              <a:t> </a:t>
            </a:r>
            <a:r>
              <a:rPr lang="el-GR" b="1" dirty="0" err="1" smtClean="0"/>
              <a:t>γνώμας</a:t>
            </a:r>
            <a:r>
              <a:rPr lang="el-GR" b="1" dirty="0" smtClean="0"/>
              <a:t> </a:t>
            </a:r>
            <a:r>
              <a:rPr lang="el-GR" b="1" dirty="0" err="1" smtClean="0"/>
              <a:t>τῶν</a:t>
            </a:r>
            <a:r>
              <a:rPr lang="el-GR" b="1" dirty="0" smtClean="0"/>
              <a:t> </a:t>
            </a:r>
            <a:r>
              <a:rPr lang="el-GR" b="1" dirty="0" err="1" smtClean="0"/>
              <a:t>δικαστῶν</a:t>
            </a:r>
            <a:r>
              <a:rPr lang="el-GR" b="1" dirty="0" smtClean="0"/>
              <a:t> </a:t>
            </a:r>
            <a:r>
              <a:rPr lang="el-GR" b="1" dirty="0" err="1" smtClean="0"/>
              <a:t>οὐχὶ</a:t>
            </a:r>
            <a:r>
              <a:rPr lang="el-GR" b="1" dirty="0" smtClean="0"/>
              <a:t> </a:t>
            </a:r>
            <a:r>
              <a:rPr lang="el-GR" b="1" dirty="0" err="1" smtClean="0"/>
              <a:t>τὰς</a:t>
            </a:r>
            <a:r>
              <a:rPr lang="el-GR" b="1" dirty="0" smtClean="0"/>
              <a:t> </a:t>
            </a:r>
            <a:r>
              <a:rPr lang="el-GR" b="1" dirty="0" err="1" smtClean="0"/>
              <a:t>αὐτὰς</a:t>
            </a:r>
            <a:r>
              <a:rPr lang="el-GR" b="1" dirty="0" smtClean="0"/>
              <a:t> </a:t>
            </a:r>
            <a:r>
              <a:rPr lang="el-GR" b="1" dirty="0" err="1" smtClean="0"/>
              <a:t>εἶναι</a:t>
            </a:r>
            <a:r>
              <a:rPr lang="el-GR" b="1" dirty="0" smtClean="0"/>
              <a:t> </a:t>
            </a:r>
            <a:r>
              <a:rPr lang="el-GR" b="1" dirty="0" err="1" smtClean="0"/>
              <a:t>περὶ</a:t>
            </a:r>
            <a:r>
              <a:rPr lang="el-GR" b="1" dirty="0" smtClean="0"/>
              <a:t> </a:t>
            </a:r>
            <a:r>
              <a:rPr lang="el-GR" b="1" dirty="0" err="1" smtClean="0"/>
              <a:t>τῶν</a:t>
            </a:r>
            <a:r>
              <a:rPr lang="el-GR" b="1" dirty="0" smtClean="0"/>
              <a:t> </a:t>
            </a:r>
            <a:r>
              <a:rPr lang="el-GR" b="1" dirty="0" err="1" smtClean="0"/>
              <a:t>αὐτῶν</a:t>
            </a:r>
            <a:r>
              <a:rPr lang="el-GR" b="1" dirty="0" smtClean="0"/>
              <a:t>, </a:t>
            </a:r>
            <a:r>
              <a:rPr lang="el-GR" b="1" dirty="0" smtClean="0">
                <a:hlinkClick r:id="rId3"/>
              </a:rPr>
              <a:t>[</a:t>
            </a:r>
            <a:r>
              <a:rPr lang="el-GR" b="1" dirty="0" err="1" smtClean="0"/>
              <a:t>τὰς</a:t>
            </a:r>
            <a:r>
              <a:rPr lang="el-GR" b="1" dirty="0" smtClean="0"/>
              <a:t> </a:t>
            </a:r>
            <a:r>
              <a:rPr lang="el-GR" b="1" dirty="0" err="1" smtClean="0"/>
              <a:t>δὲ</a:t>
            </a:r>
            <a:r>
              <a:rPr lang="el-GR" b="1" dirty="0" smtClean="0"/>
              <a:t> ζημίας</a:t>
            </a:r>
            <a:r>
              <a:rPr lang="el-GR" b="1" dirty="0" smtClean="0">
                <a:hlinkClick r:id="rId3"/>
              </a:rPr>
              <a:t>]</a:t>
            </a:r>
            <a:r>
              <a:rPr lang="el-GR" b="1" dirty="0" smtClean="0"/>
              <a:t> </a:t>
            </a:r>
            <a:r>
              <a:rPr lang="el-GR" b="1" dirty="0" err="1" smtClean="0"/>
              <a:t>δεῖν</a:t>
            </a:r>
            <a:r>
              <a:rPr lang="el-GR" b="1" dirty="0" smtClean="0"/>
              <a:t> </a:t>
            </a:r>
            <a:r>
              <a:rPr lang="el-GR" b="1" dirty="0" err="1" smtClean="0"/>
              <a:t>εἶναι</a:t>
            </a:r>
            <a:r>
              <a:rPr lang="el-GR" b="1" dirty="0" smtClean="0"/>
              <a:t> </a:t>
            </a:r>
            <a:r>
              <a:rPr lang="el-GR" b="1" dirty="0" err="1" smtClean="0"/>
              <a:t>τὰς</a:t>
            </a:r>
            <a:r>
              <a:rPr lang="el-GR" b="1" dirty="0" smtClean="0"/>
              <a:t> </a:t>
            </a:r>
            <a:r>
              <a:rPr lang="el-GR" b="1" dirty="0" err="1" smtClean="0"/>
              <a:t>αὐτάς</a:t>
            </a:r>
            <a:r>
              <a:rPr lang="el-GR" b="1" dirty="0" smtClean="0"/>
              <a:t>·»</a:t>
            </a:r>
          </a:p>
          <a:p>
            <a:endParaRPr lang="el-GR" dirty="0"/>
          </a:p>
        </p:txBody>
      </p:sp>
      <p:sp>
        <p:nvSpPr>
          <p:cNvPr id="3" name="Title 2"/>
          <p:cNvSpPr>
            <a:spLocks noGrp="1"/>
          </p:cNvSpPr>
          <p:nvPr>
            <p:ph type="title"/>
          </p:nvPr>
        </p:nvSpPr>
        <p:spPr>
          <a:xfrm>
            <a:off x="467544" y="980728"/>
            <a:ext cx="8229600" cy="1080120"/>
          </a:xfrm>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Ζάλευκος: </a:t>
            </a:r>
            <a:br>
              <a:rPr lang="el-GR" dirty="0" smtClean="0"/>
            </a:br>
            <a:r>
              <a:rPr lang="el-GR" dirty="0" smtClean="0"/>
              <a:t>Ισότητα ποινικής μεταχείρισης</a:t>
            </a:r>
            <a:br>
              <a:rPr lang="el-GR" dirty="0" smtClean="0"/>
            </a:br>
            <a:endParaRPr lang="el-GR" dirty="0"/>
          </a:p>
        </p:txBody>
      </p:sp>
      <p:pic>
        <p:nvPicPr>
          <p:cNvPr id="21506" name="Picture 2" descr="http://www.art-wallpaper.com/18840/Raffaelo/Study+for+the+Stanza+della+Segnatura+Judgement+of+Zaleukos-1024x768-18840.jpg"/>
          <p:cNvPicPr>
            <a:picLocks noChangeAspect="1" noChangeArrowheads="1"/>
          </p:cNvPicPr>
          <p:nvPr/>
        </p:nvPicPr>
        <p:blipFill>
          <a:blip r:embed="rId4" cstate="print"/>
          <a:srcRect l="21371" t="1064" r="20537"/>
          <a:stretch>
            <a:fillRect/>
          </a:stretch>
        </p:blipFill>
        <p:spPr bwMode="auto">
          <a:xfrm>
            <a:off x="6666444" y="0"/>
            <a:ext cx="2477556" cy="3168352"/>
          </a:xfrm>
          <a:prstGeom prst="rect">
            <a:avLst/>
          </a:prstGeom>
          <a:noFill/>
        </p:spPr>
      </p:pic>
      <p:sp>
        <p:nvSpPr>
          <p:cNvPr id="5" name="Rectangle 4"/>
          <p:cNvSpPr/>
          <p:nvPr/>
        </p:nvSpPr>
        <p:spPr>
          <a:xfrm>
            <a:off x="6804248" y="3356992"/>
            <a:ext cx="20882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err="1" smtClean="0"/>
              <a:t>Raffaello</a:t>
            </a:r>
            <a:endParaRPr lang="en-US" sz="1600" dirty="0" smtClean="0"/>
          </a:p>
          <a:p>
            <a:pPr algn="ctr"/>
            <a:r>
              <a:rPr lang="en-US" sz="1600" dirty="0" smtClean="0"/>
              <a:t>Judgment of </a:t>
            </a:r>
            <a:r>
              <a:rPr lang="en-US" sz="1600" dirty="0" err="1" smtClean="0"/>
              <a:t>Zaleukos</a:t>
            </a:r>
            <a:endParaRPr lang="en-US" sz="1600" dirty="0" smtClean="0"/>
          </a:p>
          <a:p>
            <a:pPr algn="ctr"/>
            <a:r>
              <a:rPr lang="en-US" sz="1600" dirty="0" smtClean="0"/>
              <a:t>Royal Library (Windsor Castle)</a:t>
            </a:r>
          </a:p>
          <a:p>
            <a:pPr algn="ctr"/>
            <a:endParaRPr lang="el-GR" dirty="0"/>
          </a:p>
        </p:txBody>
      </p:sp>
      <p:sp>
        <p:nvSpPr>
          <p:cNvPr id="6" name="Slide Number Placeholder 5"/>
          <p:cNvSpPr>
            <a:spLocks noGrp="1"/>
          </p:cNvSpPr>
          <p:nvPr>
            <p:ph type="sldNum" sz="quarter" idx="15"/>
          </p:nvPr>
        </p:nvSpPr>
        <p:spPr/>
        <p:txBody>
          <a:bodyPr/>
          <a:lstStyle/>
          <a:p>
            <a:fld id="{0B4E4416-A4BA-496A-BD9A-5B72B967CC61}"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491064" cy="4572000"/>
          </a:xfrm>
        </p:spPr>
        <p:txBody>
          <a:bodyPr/>
          <a:lstStyle/>
          <a:p>
            <a:r>
              <a:rPr lang="el-GR" dirty="0" smtClean="0"/>
              <a:t>Απαγόρευση απαλλοτρίωσης γης (μόνο σε περιπτώσεις ανάγκης).</a:t>
            </a:r>
          </a:p>
          <a:p>
            <a:r>
              <a:rPr lang="el-GR" dirty="0" smtClean="0"/>
              <a:t>Αρνητική στάση απέναντι σε πιστωτικές συναλλαγές</a:t>
            </a:r>
          </a:p>
          <a:p>
            <a:r>
              <a:rPr lang="el-GR" dirty="0" smtClean="0"/>
              <a:t>«Αρχή του ίσου» (</a:t>
            </a:r>
            <a:r>
              <a:rPr lang="en-US" dirty="0" err="1" smtClean="0"/>
              <a:t>talio</a:t>
            </a:r>
            <a:r>
              <a:rPr lang="en-US" dirty="0" smtClean="0"/>
              <a:t>, </a:t>
            </a:r>
            <a:r>
              <a:rPr lang="en-US" dirty="0" err="1" smtClean="0"/>
              <a:t>lex</a:t>
            </a:r>
            <a:r>
              <a:rPr lang="en-US" dirty="0" smtClean="0"/>
              <a:t> </a:t>
            </a:r>
            <a:r>
              <a:rPr lang="en-US" dirty="0" err="1" smtClean="0"/>
              <a:t>talionis</a:t>
            </a:r>
            <a:r>
              <a:rPr lang="en-US" dirty="0" smtClean="0"/>
              <a:t>)</a:t>
            </a:r>
            <a:endParaRPr lang="el-GR" dirty="0" smtClean="0"/>
          </a:p>
          <a:p>
            <a:r>
              <a:rPr lang="el-GR" dirty="0" smtClean="0"/>
              <a:t>Περιορίζεται  ο κίνδυνος ριζικών μεταβολών των πολιτειακών και κοινωνικών δομών</a:t>
            </a:r>
            <a:endParaRPr lang="el-GR" dirty="0"/>
          </a:p>
        </p:txBody>
      </p:sp>
      <p:sp>
        <p:nvSpPr>
          <p:cNvPr id="3" name="Title 2"/>
          <p:cNvSpPr>
            <a:spLocks noGrp="1"/>
          </p:cNvSpPr>
          <p:nvPr>
            <p:ph type="title"/>
          </p:nvPr>
        </p:nvSpPr>
        <p:spPr/>
        <p:txBody>
          <a:bodyPr/>
          <a:lstStyle/>
          <a:p>
            <a:r>
              <a:rPr lang="el-GR" dirty="0" smtClean="0"/>
              <a:t>Άλλα μέτρα Ζάλευκου</a:t>
            </a:r>
            <a:endParaRPr lang="el-GR" dirty="0"/>
          </a:p>
        </p:txBody>
      </p:sp>
      <p:pic>
        <p:nvPicPr>
          <p:cNvPr id="20482" name="Picture 2" descr="http://www.tememento.de/album_pic.php?pic_id=254"/>
          <p:cNvPicPr>
            <a:picLocks noChangeAspect="1" noChangeArrowheads="1"/>
          </p:cNvPicPr>
          <p:nvPr/>
        </p:nvPicPr>
        <p:blipFill>
          <a:blip r:embed="rId2" cstate="print"/>
          <a:srcRect/>
          <a:stretch>
            <a:fillRect/>
          </a:stretch>
        </p:blipFill>
        <p:spPr bwMode="auto">
          <a:xfrm>
            <a:off x="6372200" y="2852936"/>
            <a:ext cx="2247900" cy="3162301"/>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6264696" cy="4320480"/>
          </a:xfrm>
        </p:spPr>
        <p:txBody>
          <a:bodyPr>
            <a:normAutofit/>
          </a:bodyPr>
          <a:lstStyle/>
          <a:p>
            <a:r>
              <a:rPr lang="el-GR" sz="2400" dirty="0" smtClean="0"/>
              <a:t>Προστασία ορφανών, </a:t>
            </a:r>
            <a:r>
              <a:rPr lang="el-GR" sz="2400" dirty="0" err="1" smtClean="0"/>
              <a:t>εγκαταλειφθέντων</a:t>
            </a:r>
            <a:r>
              <a:rPr lang="el-GR" sz="2400" dirty="0" smtClean="0"/>
              <a:t> συζύγων</a:t>
            </a:r>
          </a:p>
          <a:p>
            <a:r>
              <a:rPr lang="el-GR" dirty="0" smtClean="0"/>
              <a:t>Ενδεχομένως υποχρεωτική παιδεία</a:t>
            </a:r>
          </a:p>
          <a:p>
            <a:r>
              <a:rPr lang="el-GR" dirty="0" smtClean="0"/>
              <a:t>Δωρεάν ιατρική περίθαλψη</a:t>
            </a:r>
          </a:p>
          <a:p>
            <a:r>
              <a:rPr lang="el-GR" dirty="0" smtClean="0"/>
              <a:t>Εχθρική στάση απέναντι στις πιστωτικές δικαιοπραξίες, όχι ένδικη προστασία</a:t>
            </a:r>
          </a:p>
          <a:p>
            <a:r>
              <a:rPr lang="el-GR" dirty="0" smtClean="0"/>
              <a:t>Οι νόμοι του υιοθετούνται από άλλες πόλεις της Μεγάλης Ελλάδας και της </a:t>
            </a:r>
            <a:r>
              <a:rPr lang="el-GR" dirty="0" err="1" smtClean="0"/>
              <a:t>Μικράς</a:t>
            </a:r>
            <a:r>
              <a:rPr lang="el-GR" dirty="0" smtClean="0"/>
              <a:t> Ασίας</a:t>
            </a:r>
          </a:p>
        </p:txBody>
      </p:sp>
      <p:sp>
        <p:nvSpPr>
          <p:cNvPr id="3" name="Title 2"/>
          <p:cNvSpPr>
            <a:spLocks noGrp="1"/>
          </p:cNvSpPr>
          <p:nvPr>
            <p:ph type="title"/>
          </p:nvPr>
        </p:nvSpPr>
        <p:spPr>
          <a:xfrm>
            <a:off x="1115616" y="188640"/>
            <a:ext cx="5482952" cy="1332384"/>
          </a:xfrm>
        </p:spPr>
        <p:txBody>
          <a:bodyPr>
            <a:normAutofit/>
          </a:bodyPr>
          <a:lstStyle/>
          <a:p>
            <a:pPr algn="ctr"/>
            <a:r>
              <a:rPr lang="el-GR" dirty="0" smtClean="0">
                <a:solidFill>
                  <a:srgbClr val="FFC000"/>
                </a:solidFill>
              </a:rPr>
              <a:t>Χαρώνδας </a:t>
            </a:r>
            <a:r>
              <a:rPr lang="el-GR" dirty="0" smtClean="0"/>
              <a:t/>
            </a:r>
            <a:br>
              <a:rPr lang="el-GR" dirty="0" smtClean="0"/>
            </a:br>
            <a:r>
              <a:rPr lang="el-GR" sz="3200" dirty="0" smtClean="0"/>
              <a:t>(</a:t>
            </a:r>
            <a:r>
              <a:rPr lang="el-GR" sz="3200" dirty="0" err="1" smtClean="0"/>
              <a:t>Κατάνη</a:t>
            </a:r>
            <a:r>
              <a:rPr lang="el-GR" sz="3200" dirty="0" smtClean="0"/>
              <a:t>, Σικελία, 650 </a:t>
            </a:r>
            <a:r>
              <a:rPr lang="el-GR" sz="3200" dirty="0" err="1" smtClean="0"/>
              <a:t>π.Χ.</a:t>
            </a:r>
            <a:r>
              <a:rPr lang="el-GR" sz="3200" dirty="0" smtClean="0"/>
              <a:t>)</a:t>
            </a:r>
            <a:endParaRPr lang="el-GR" sz="3200" dirty="0"/>
          </a:p>
        </p:txBody>
      </p:sp>
      <p:pic>
        <p:nvPicPr>
          <p:cNvPr id="36866" name="Picture 2" descr="http://t2.gstatic.com/images?q=tbn:ANd9GcSJ-okvasLBTK_8kn99TYiGWKOGwNpj5l-sMCI-BWMDpDO7-t2p1A"/>
          <p:cNvPicPr>
            <a:picLocks noChangeAspect="1" noChangeArrowheads="1"/>
          </p:cNvPicPr>
          <p:nvPr/>
        </p:nvPicPr>
        <p:blipFill>
          <a:blip r:embed="rId2" cstate="print"/>
          <a:srcRect/>
          <a:stretch>
            <a:fillRect/>
          </a:stretch>
        </p:blipFill>
        <p:spPr bwMode="auto">
          <a:xfrm>
            <a:off x="6228184" y="260648"/>
            <a:ext cx="2609850" cy="1752600"/>
          </a:xfrm>
          <a:prstGeom prst="rect">
            <a:avLst/>
          </a:prstGeom>
          <a:noFill/>
        </p:spPr>
      </p:pic>
      <p:pic>
        <p:nvPicPr>
          <p:cNvPr id="36868" name="Picture 4" descr="http://wiki-images.enotes.com/thumb/0/0f/Catania_Greek-Roman_theater.JPG/180px-Catania_Greek-Roman_theater.JPG"/>
          <p:cNvPicPr>
            <a:picLocks noChangeAspect="1" noChangeArrowheads="1"/>
          </p:cNvPicPr>
          <p:nvPr/>
        </p:nvPicPr>
        <p:blipFill>
          <a:blip r:embed="rId3" cstate="print"/>
          <a:srcRect/>
          <a:stretch>
            <a:fillRect/>
          </a:stretch>
        </p:blipFill>
        <p:spPr bwMode="auto">
          <a:xfrm>
            <a:off x="6228184" y="4581128"/>
            <a:ext cx="2627784" cy="1751858"/>
          </a:xfrm>
          <a:prstGeom prst="rect">
            <a:avLst/>
          </a:prstGeom>
          <a:noFill/>
        </p:spPr>
      </p:pic>
      <p:sp>
        <p:nvSpPr>
          <p:cNvPr id="6" name="Slide Number Placeholder 5"/>
          <p:cNvSpPr>
            <a:spLocks noGrp="1"/>
          </p:cNvSpPr>
          <p:nvPr>
            <p:ph type="sldNum" sz="quarter" idx="15"/>
          </p:nvPr>
        </p:nvSpPr>
        <p:spPr/>
        <p:txBody>
          <a:bodyPr/>
          <a:lstStyle/>
          <a:p>
            <a:fld id="{0B4E4416-A4BA-496A-BD9A-5B72B967CC61}"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122912" cy="4785320"/>
          </a:xfrm>
        </p:spPr>
        <p:txBody>
          <a:bodyPr/>
          <a:lstStyle/>
          <a:p>
            <a:r>
              <a:rPr lang="el-GR" dirty="0" smtClean="0"/>
              <a:t>Περιορισμένες πληροφορίες για το βίο του</a:t>
            </a:r>
          </a:p>
          <a:p>
            <a:r>
              <a:rPr lang="el-GR" dirty="0" smtClean="0"/>
              <a:t>Πλούταρχος, </a:t>
            </a:r>
            <a:r>
              <a:rPr lang="el-GR" i="1" dirty="0" smtClean="0"/>
              <a:t>Βίος Λυκούργου</a:t>
            </a:r>
            <a:r>
              <a:rPr lang="el-GR" dirty="0" smtClean="0"/>
              <a:t>.»</a:t>
            </a:r>
          </a:p>
          <a:p>
            <a:r>
              <a:rPr lang="el-GR" dirty="0" smtClean="0"/>
              <a:t>«Μεγάλη Ρήτρα» = δελφικός χρησμός</a:t>
            </a:r>
          </a:p>
          <a:p>
            <a:r>
              <a:rPr lang="el-GR" dirty="0" smtClean="0"/>
              <a:t>Ρήτρα = απόφαση, προφορική συμφωνία.</a:t>
            </a:r>
          </a:p>
          <a:p>
            <a:r>
              <a:rPr lang="el-GR" dirty="0" smtClean="0"/>
              <a:t>Θέτει τους βασικούς πολιτειακούς θεσμούς της Σπάρτης.</a:t>
            </a:r>
            <a:endParaRPr lang="el-GR" dirty="0"/>
          </a:p>
        </p:txBody>
      </p:sp>
      <p:sp>
        <p:nvSpPr>
          <p:cNvPr id="3" name="Title 2"/>
          <p:cNvSpPr>
            <a:spLocks noGrp="1"/>
          </p:cNvSpPr>
          <p:nvPr>
            <p:ph type="title"/>
          </p:nvPr>
        </p:nvSpPr>
        <p:spPr>
          <a:xfrm>
            <a:off x="395536" y="0"/>
            <a:ext cx="4906888" cy="1476400"/>
          </a:xfrm>
        </p:spPr>
        <p:txBody>
          <a:bodyPr/>
          <a:lstStyle/>
          <a:p>
            <a:r>
              <a:rPr lang="el-GR" dirty="0" smtClean="0"/>
              <a:t>Λυκούργος</a:t>
            </a:r>
            <a:endParaRPr lang="el-GR" dirty="0"/>
          </a:p>
        </p:txBody>
      </p:sp>
      <p:pic>
        <p:nvPicPr>
          <p:cNvPr id="39938" name="Picture 2" descr="http://xryshaygh.files.wordpress.com/2010/06/lykourgos.jpg"/>
          <p:cNvPicPr>
            <a:picLocks noChangeAspect="1" noChangeArrowheads="1"/>
          </p:cNvPicPr>
          <p:nvPr/>
        </p:nvPicPr>
        <p:blipFill>
          <a:blip r:embed="rId2" cstate="print"/>
          <a:srcRect/>
          <a:stretch>
            <a:fillRect/>
          </a:stretch>
        </p:blipFill>
        <p:spPr bwMode="auto">
          <a:xfrm>
            <a:off x="5652120" y="332656"/>
            <a:ext cx="3124200" cy="4248151"/>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410944" cy="4641304"/>
          </a:xfrm>
        </p:spPr>
        <p:txBody>
          <a:bodyPr>
            <a:normAutofit lnSpcReduction="10000"/>
          </a:bodyPr>
          <a:lstStyle/>
          <a:p>
            <a:r>
              <a:rPr lang="el-GR" dirty="0" smtClean="0"/>
              <a:t>Πολίτες : κατανομή σε</a:t>
            </a:r>
          </a:p>
          <a:p>
            <a:pPr lvl="1"/>
            <a:r>
              <a:rPr lang="el-GR" b="1" dirty="0" smtClean="0">
                <a:solidFill>
                  <a:srgbClr val="FFC000"/>
                </a:solidFill>
              </a:rPr>
              <a:t>Φυλές</a:t>
            </a:r>
            <a:r>
              <a:rPr lang="el-GR" dirty="0" smtClean="0"/>
              <a:t> (3 προϋπάρχουσες δωρικές)</a:t>
            </a:r>
          </a:p>
          <a:p>
            <a:pPr lvl="1"/>
            <a:r>
              <a:rPr lang="el-GR" b="1" dirty="0" err="1" smtClean="0">
                <a:solidFill>
                  <a:srgbClr val="FFC000"/>
                </a:solidFill>
              </a:rPr>
              <a:t>Ὠβὰς</a:t>
            </a:r>
            <a:r>
              <a:rPr lang="el-GR" b="1" dirty="0" smtClean="0"/>
              <a:t> (</a:t>
            </a:r>
            <a:r>
              <a:rPr lang="el-GR" dirty="0" smtClean="0"/>
              <a:t>μόνο στη Σπάρτη, με κριτήριο καταγωγή; τόπο διαμονής;)</a:t>
            </a:r>
          </a:p>
          <a:p>
            <a:r>
              <a:rPr lang="el-GR" b="1" dirty="0" smtClean="0">
                <a:solidFill>
                  <a:srgbClr val="FFC000"/>
                </a:solidFill>
              </a:rPr>
              <a:t>Γερουσία</a:t>
            </a:r>
          </a:p>
          <a:p>
            <a:pPr lvl="2"/>
            <a:r>
              <a:rPr lang="el-GR" b="1" dirty="0" smtClean="0"/>
              <a:t>30 πρεσβυτέρους</a:t>
            </a:r>
          </a:p>
          <a:p>
            <a:pPr lvl="2"/>
            <a:r>
              <a:rPr lang="el-GR" b="1" dirty="0" smtClean="0"/>
              <a:t>2 </a:t>
            </a:r>
            <a:r>
              <a:rPr lang="el-GR" b="1" dirty="0" smtClean="0">
                <a:solidFill>
                  <a:schemeClr val="accent6">
                    <a:lumMod val="50000"/>
                  </a:schemeClr>
                </a:solidFill>
              </a:rPr>
              <a:t>βασιλείς</a:t>
            </a:r>
            <a:r>
              <a:rPr lang="el-GR" b="1" dirty="0" smtClean="0"/>
              <a:t> (</a:t>
            </a:r>
            <a:r>
              <a:rPr lang="el-GR" b="1" i="1" dirty="0" err="1" smtClean="0"/>
              <a:t>ἀρχαγέτας</a:t>
            </a:r>
            <a:r>
              <a:rPr lang="el-GR" b="1" dirty="0" smtClean="0"/>
              <a:t>)</a:t>
            </a:r>
          </a:p>
          <a:p>
            <a:r>
              <a:rPr lang="el-GR" b="1" dirty="0" err="1" smtClean="0">
                <a:solidFill>
                  <a:srgbClr val="FFC000"/>
                </a:solidFill>
              </a:rPr>
              <a:t>Ἀπέλλα</a:t>
            </a:r>
            <a:r>
              <a:rPr lang="el-GR" b="1" dirty="0" smtClean="0"/>
              <a:t> </a:t>
            </a:r>
            <a:r>
              <a:rPr lang="el-GR" dirty="0" smtClean="0"/>
              <a:t>(λαϊκή συνέλευση)</a:t>
            </a:r>
          </a:p>
          <a:p>
            <a:pPr lvl="2"/>
            <a:r>
              <a:rPr lang="el-GR" dirty="0" smtClean="0"/>
              <a:t>Συνέχεται σε τακτά διαστήματα</a:t>
            </a:r>
          </a:p>
          <a:p>
            <a:pPr lvl="2"/>
            <a:r>
              <a:rPr lang="el-GR" dirty="0" smtClean="0"/>
              <a:t>Κατά τη διάρκεια </a:t>
            </a:r>
            <a:r>
              <a:rPr lang="el-GR" dirty="0" err="1" smtClean="0"/>
              <a:t>Ἀπελλῶν</a:t>
            </a:r>
            <a:r>
              <a:rPr lang="el-GR" dirty="0" smtClean="0"/>
              <a:t>, εορτών Απόλλωνος (</a:t>
            </a:r>
            <a:r>
              <a:rPr lang="el-GR" i="1" dirty="0" err="1" smtClean="0"/>
              <a:t>ἀπέλλάζειν</a:t>
            </a:r>
            <a:r>
              <a:rPr lang="el-GR" dirty="0" smtClean="0"/>
              <a:t>)</a:t>
            </a:r>
          </a:p>
          <a:p>
            <a:pPr lvl="2"/>
            <a:endParaRPr lang="el-GR" b="1" dirty="0" smtClean="0"/>
          </a:p>
          <a:p>
            <a:endParaRPr lang="el-GR" dirty="0"/>
          </a:p>
        </p:txBody>
      </p:sp>
      <p:sp>
        <p:nvSpPr>
          <p:cNvPr id="3" name="Title 2"/>
          <p:cNvSpPr>
            <a:spLocks noGrp="1"/>
          </p:cNvSpPr>
          <p:nvPr>
            <p:ph type="title"/>
          </p:nvPr>
        </p:nvSpPr>
        <p:spPr/>
        <p:txBody>
          <a:bodyPr/>
          <a:lstStyle/>
          <a:p>
            <a:r>
              <a:rPr lang="el-GR" dirty="0" smtClean="0"/>
              <a:t>Πολιτειακά όργανα Σπάρτης</a:t>
            </a:r>
            <a:endParaRPr lang="el-GR" dirty="0"/>
          </a:p>
        </p:txBody>
      </p:sp>
      <p:pic>
        <p:nvPicPr>
          <p:cNvPr id="40962" name="Picture 2" descr="http://cjjj1.files.wordpress.com/2008/09/spartajhg.jpg"/>
          <p:cNvPicPr>
            <a:picLocks noChangeAspect="1" noChangeArrowheads="1"/>
          </p:cNvPicPr>
          <p:nvPr/>
        </p:nvPicPr>
        <p:blipFill>
          <a:blip r:embed="rId2" cstate="print"/>
          <a:srcRect/>
          <a:stretch>
            <a:fillRect/>
          </a:stretch>
        </p:blipFill>
        <p:spPr bwMode="auto">
          <a:xfrm>
            <a:off x="6084168" y="1413097"/>
            <a:ext cx="2619375" cy="4248151"/>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9752" y="1524000"/>
            <a:ext cx="6552728" cy="4572000"/>
          </a:xfrm>
        </p:spPr>
        <p:txBody>
          <a:bodyPr>
            <a:normAutofit fontScale="92500"/>
          </a:bodyPr>
          <a:lstStyle/>
          <a:p>
            <a:r>
              <a:rPr lang="el-GR" dirty="0" smtClean="0"/>
              <a:t>Νομοθετική &amp; δικαστική εξουσία: κατανέμονται </a:t>
            </a:r>
            <a:r>
              <a:rPr lang="el-GR" u="sng" dirty="0" smtClean="0"/>
              <a:t>ασαφώς</a:t>
            </a:r>
            <a:r>
              <a:rPr lang="el-GR" dirty="0" smtClean="0"/>
              <a:t> μεταξύ γερουσίας &amp; λαϊκής συνέλευσης.</a:t>
            </a:r>
          </a:p>
          <a:p>
            <a:r>
              <a:rPr lang="el-GR" dirty="0" smtClean="0"/>
              <a:t>Προτάσεις εισάγονται από τη γερουσία στην </a:t>
            </a:r>
            <a:r>
              <a:rPr lang="el-GR" dirty="0" err="1" smtClean="0"/>
              <a:t>Ἀπέλλα</a:t>
            </a:r>
            <a:r>
              <a:rPr lang="el-GR" dirty="0" smtClean="0"/>
              <a:t>, η οποία αποφασίζει κυριαρχικά (</a:t>
            </a:r>
            <a:r>
              <a:rPr lang="el-GR" i="1" dirty="0" err="1" smtClean="0"/>
              <a:t>οὕτως</a:t>
            </a:r>
            <a:r>
              <a:rPr lang="el-GR" i="1" dirty="0" smtClean="0"/>
              <a:t> </a:t>
            </a:r>
            <a:r>
              <a:rPr lang="el-GR" i="1" dirty="0" err="1" smtClean="0"/>
              <a:t>εἰσφέρειν</a:t>
            </a:r>
            <a:r>
              <a:rPr lang="el-GR" i="1" dirty="0" smtClean="0"/>
              <a:t> τε </a:t>
            </a:r>
            <a:r>
              <a:rPr lang="el-GR" i="1" dirty="0" err="1" smtClean="0"/>
              <a:t>καὶ</a:t>
            </a:r>
            <a:r>
              <a:rPr lang="el-GR" i="1" dirty="0" smtClean="0"/>
              <a:t> </a:t>
            </a:r>
            <a:r>
              <a:rPr lang="el-GR" i="1" dirty="0" err="1" smtClean="0"/>
              <a:t>ἀφίστασθαι</a:t>
            </a:r>
            <a:r>
              <a:rPr lang="el-GR" i="1" dirty="0" smtClean="0"/>
              <a:t> </a:t>
            </a:r>
            <a:r>
              <a:rPr lang="el-GR" i="1" dirty="0" err="1" smtClean="0"/>
              <a:t>δάμω</a:t>
            </a:r>
            <a:r>
              <a:rPr lang="el-GR" i="1" dirty="0" smtClean="0"/>
              <a:t> </a:t>
            </a:r>
            <a:r>
              <a:rPr lang="el-GR" i="1" dirty="0" err="1" smtClean="0"/>
              <a:t>δ’ἀγορᾶι</a:t>
            </a:r>
            <a:r>
              <a:rPr lang="el-GR" i="1" dirty="0" smtClean="0"/>
              <a:t> </a:t>
            </a:r>
            <a:r>
              <a:rPr lang="el-GR" i="1" dirty="0" err="1" smtClean="0"/>
              <a:t>νίκην</a:t>
            </a:r>
            <a:r>
              <a:rPr lang="el-GR" i="1" dirty="0" smtClean="0"/>
              <a:t> </a:t>
            </a:r>
            <a:r>
              <a:rPr lang="el-GR" i="1" dirty="0" err="1" smtClean="0"/>
              <a:t>καὶ</a:t>
            </a:r>
            <a:r>
              <a:rPr lang="el-GR" i="1" dirty="0" smtClean="0"/>
              <a:t> κράτος). </a:t>
            </a:r>
          </a:p>
          <a:p>
            <a:r>
              <a:rPr lang="el-GR" dirty="0" smtClean="0"/>
              <a:t>Πρώιμη μορφή δημοκρατίας</a:t>
            </a:r>
          </a:p>
          <a:p>
            <a:r>
              <a:rPr lang="el-GR" dirty="0" smtClean="0"/>
              <a:t>Η γερουσία και οι βασιλείς δεν δεσμεύονται από τις «μη ορθές» (</a:t>
            </a:r>
            <a:r>
              <a:rPr lang="el-GR" i="1" dirty="0" err="1" smtClean="0"/>
              <a:t>σκολιαὶ</a:t>
            </a:r>
            <a:r>
              <a:rPr lang="el-GR" i="1" dirty="0" smtClean="0"/>
              <a:t>) </a:t>
            </a:r>
            <a:r>
              <a:rPr lang="el-GR" dirty="0" smtClean="0"/>
              <a:t>αποφάσεις. </a:t>
            </a:r>
          </a:p>
          <a:p>
            <a:r>
              <a:rPr lang="el-GR" i="1" dirty="0" err="1" smtClean="0"/>
              <a:t>Εὐθεῖαι</a:t>
            </a:r>
            <a:r>
              <a:rPr lang="el-GR" i="1" dirty="0" smtClean="0"/>
              <a:t> </a:t>
            </a:r>
            <a:r>
              <a:rPr lang="el-GR" i="1" dirty="0" err="1" smtClean="0"/>
              <a:t>ῥήτραι</a:t>
            </a:r>
            <a:r>
              <a:rPr lang="el-GR" dirty="0" smtClean="0"/>
              <a:t>: ορθές αποφάσεις, δεσμευτικές.</a:t>
            </a:r>
          </a:p>
          <a:p>
            <a:endParaRPr lang="el-GR" dirty="0"/>
          </a:p>
        </p:txBody>
      </p:sp>
      <p:sp>
        <p:nvSpPr>
          <p:cNvPr id="3" name="Title 2"/>
          <p:cNvSpPr>
            <a:spLocks noGrp="1"/>
          </p:cNvSpPr>
          <p:nvPr>
            <p:ph type="title"/>
          </p:nvPr>
        </p:nvSpPr>
        <p:spPr/>
        <p:txBody>
          <a:bodyPr/>
          <a:lstStyle/>
          <a:p>
            <a:r>
              <a:rPr lang="el-GR" dirty="0" smtClean="0"/>
              <a:t>Μεγάλη Ρήτρα (8</a:t>
            </a:r>
            <a:r>
              <a:rPr lang="el-GR" baseline="30000" dirty="0" smtClean="0"/>
              <a:t>ος</a:t>
            </a:r>
            <a:r>
              <a:rPr lang="el-GR" dirty="0" smtClean="0"/>
              <a:t> αι. </a:t>
            </a:r>
            <a:r>
              <a:rPr lang="el-GR" dirty="0" err="1" smtClean="0"/>
              <a:t>π.Χ.</a:t>
            </a:r>
            <a:r>
              <a:rPr lang="el-GR" dirty="0" smtClean="0"/>
              <a:t>)</a:t>
            </a:r>
            <a:endParaRPr lang="el-GR" dirty="0"/>
          </a:p>
        </p:txBody>
      </p:sp>
      <p:pic>
        <p:nvPicPr>
          <p:cNvPr id="41986" name="Picture 2" descr="http://t0.gstatic.com/images?q=tbn:ANd9GcQhUdCGzH8B4Nj-NalE3lx4jQooMpdI1C_vLNFMbr9B-uxusZk5"/>
          <p:cNvPicPr>
            <a:picLocks noChangeAspect="1" noChangeArrowheads="1"/>
          </p:cNvPicPr>
          <p:nvPr/>
        </p:nvPicPr>
        <p:blipFill>
          <a:blip r:embed="rId2" cstate="print"/>
          <a:srcRect/>
          <a:stretch>
            <a:fillRect/>
          </a:stretch>
        </p:blipFill>
        <p:spPr bwMode="auto">
          <a:xfrm>
            <a:off x="683568" y="1988840"/>
            <a:ext cx="1457325" cy="3133726"/>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17</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4784"/>
            <a:ext cx="8229600" cy="4572000"/>
          </a:xfrm>
        </p:spPr>
        <p:txBody>
          <a:bodyPr>
            <a:normAutofit fontScale="92500"/>
          </a:bodyPr>
          <a:lstStyle/>
          <a:p>
            <a:r>
              <a:rPr lang="el-GR" dirty="0" smtClean="0"/>
              <a:t>Το 409-408 </a:t>
            </a:r>
            <a:r>
              <a:rPr lang="el-GR" dirty="0" err="1" smtClean="0"/>
              <a:t>π.Χ.</a:t>
            </a:r>
            <a:r>
              <a:rPr lang="el-GR" dirty="0" smtClean="0"/>
              <a:t>, η Βουλή &amp;ο Δήμος των Αθηναίων </a:t>
            </a:r>
          </a:p>
          <a:p>
            <a:pPr>
              <a:buNone/>
            </a:pPr>
            <a:r>
              <a:rPr lang="el-GR" dirty="0" smtClean="0"/>
              <a:t>	έδωσαν εντολή να αναγραφεί ο περί φόνου νόμος του Δράκοντος σε λίθινη στήλη και να αναρτηθεί στην αγορά. Η στήλη βρέθηκε το 1843 (</a:t>
            </a:r>
            <a:r>
              <a:rPr lang="el-GR" i="1" dirty="0" smtClean="0"/>
              <a:t>IG</a:t>
            </a:r>
            <a:r>
              <a:rPr lang="el-GR" dirty="0" smtClean="0"/>
              <a:t> 1</a:t>
            </a:r>
            <a:r>
              <a:rPr lang="el-GR" baseline="30000" dirty="0" smtClean="0"/>
              <a:t>3</a:t>
            </a:r>
            <a:r>
              <a:rPr lang="el-GR" dirty="0" smtClean="0"/>
              <a:t>. 104).</a:t>
            </a:r>
          </a:p>
          <a:p>
            <a:r>
              <a:rPr lang="el-GR" dirty="0" smtClean="0"/>
              <a:t>Φονικός νόμος, «γραμμένος με αίμα αντί μελάνι», όμως:</a:t>
            </a:r>
          </a:p>
          <a:p>
            <a:pPr lvl="1"/>
            <a:r>
              <a:rPr lang="el-GR" dirty="0" smtClean="0"/>
              <a:t>Καθιερώνει ισότητα απέναντι στην ποινική μεταχείριση.</a:t>
            </a:r>
          </a:p>
          <a:p>
            <a:pPr lvl="1"/>
            <a:r>
              <a:rPr lang="el-GR" dirty="0" smtClean="0"/>
              <a:t>Λαμβάνει </a:t>
            </a:r>
            <a:r>
              <a:rPr lang="el-GR" dirty="0" err="1" smtClean="0"/>
              <a:t>υπ’όψη</a:t>
            </a:r>
            <a:r>
              <a:rPr lang="el-GR" dirty="0" smtClean="0"/>
              <a:t> για τον υπολογισμό της ποινής την υποκειμενική διάθεση του δράστη. </a:t>
            </a:r>
          </a:p>
          <a:p>
            <a:pPr lvl="1"/>
            <a:r>
              <a:rPr lang="el-GR" dirty="0" smtClean="0"/>
              <a:t>Διακρίνει φόνο εκ προμελέτης –φόνο εξ αμελείας (</a:t>
            </a:r>
            <a:r>
              <a:rPr lang="el-GR" i="1" dirty="0" err="1" smtClean="0"/>
              <a:t>μὴ</a:t>
            </a:r>
            <a:r>
              <a:rPr lang="el-GR" i="1" dirty="0" smtClean="0"/>
              <a:t> </a:t>
            </a:r>
            <a:r>
              <a:rPr lang="el-GR" i="1" dirty="0" err="1" smtClean="0"/>
              <a:t>ἐκ</a:t>
            </a:r>
            <a:r>
              <a:rPr lang="el-GR" i="1" dirty="0" smtClean="0"/>
              <a:t> προνοίας)</a:t>
            </a:r>
            <a:r>
              <a:rPr lang="el-GR" dirty="0" smtClean="0"/>
              <a:t>.</a:t>
            </a:r>
          </a:p>
          <a:p>
            <a:pPr lvl="1"/>
            <a:r>
              <a:rPr lang="el-GR" dirty="0" smtClean="0"/>
              <a:t>Επιδιώκει τη συμφιλίωση των συγγενών του θύματος με το δράστη, αντί της αντεκδίκησης.</a:t>
            </a:r>
            <a:endParaRPr lang="el-GR" dirty="0"/>
          </a:p>
        </p:txBody>
      </p:sp>
      <p:sp>
        <p:nvSpPr>
          <p:cNvPr id="3" name="Title 2"/>
          <p:cNvSpPr>
            <a:spLocks noGrp="1"/>
          </p:cNvSpPr>
          <p:nvPr>
            <p:ph type="title"/>
          </p:nvPr>
        </p:nvSpPr>
        <p:spPr>
          <a:xfrm>
            <a:off x="457200" y="152400"/>
            <a:ext cx="6347048" cy="1188368"/>
          </a:xfrm>
        </p:spPr>
        <p:txBody>
          <a:bodyPr/>
          <a:lstStyle/>
          <a:p>
            <a:r>
              <a:rPr lang="el-GR" dirty="0" smtClean="0"/>
              <a:t>Δράκων, Αθήνα, 621 </a:t>
            </a:r>
            <a:r>
              <a:rPr lang="el-GR" dirty="0" err="1" smtClean="0"/>
              <a:t>π.Χ.</a:t>
            </a:r>
            <a:endParaRPr lang="el-GR" dirty="0"/>
          </a:p>
        </p:txBody>
      </p:sp>
      <p:pic>
        <p:nvPicPr>
          <p:cNvPr id="43010" name="Picture 2" descr="http://4.bp.blogspot.com/_orzcDqqmLsM/TPYHtWqqOTI/AAAAAAAAALs/Mwqq2mRxXYA/s1600/Typhon_%2528520p%2529_%252806%2525%2529.jpg"/>
          <p:cNvPicPr>
            <a:picLocks noChangeAspect="1" noChangeArrowheads="1"/>
          </p:cNvPicPr>
          <p:nvPr/>
        </p:nvPicPr>
        <p:blipFill>
          <a:blip r:embed="rId2" cstate="print"/>
          <a:srcRect/>
          <a:stretch>
            <a:fillRect/>
          </a:stretch>
        </p:blipFill>
        <p:spPr bwMode="auto">
          <a:xfrm>
            <a:off x="7308304" y="171858"/>
            <a:ext cx="1706985" cy="1816982"/>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770984" cy="5001344"/>
          </a:xfrm>
        </p:spPr>
        <p:txBody>
          <a:bodyPr>
            <a:normAutofit fontScale="92500" lnSpcReduction="20000"/>
          </a:bodyPr>
          <a:lstStyle/>
          <a:p>
            <a:r>
              <a:rPr lang="el-GR" dirty="0" err="1" smtClean="0"/>
              <a:t>Ἄξονες</a:t>
            </a:r>
            <a:r>
              <a:rPr lang="el-GR" dirty="0" smtClean="0"/>
              <a:t> –</a:t>
            </a:r>
            <a:r>
              <a:rPr lang="el-GR" dirty="0" err="1" smtClean="0"/>
              <a:t>κύρβεις</a:t>
            </a:r>
            <a:endParaRPr lang="el-GR" dirty="0" smtClean="0"/>
          </a:p>
          <a:p>
            <a:r>
              <a:rPr lang="el-GR" dirty="0" smtClean="0"/>
              <a:t>Υποδιαιρεί το σώμα των πολιτών σε 4 τάξεις βάσει τιμοκρατικών κριτηρίων (</a:t>
            </a:r>
            <a:r>
              <a:rPr lang="el-GR" dirty="0" err="1" smtClean="0"/>
              <a:t>πεντακοσιομέδημνοι</a:t>
            </a:r>
            <a:r>
              <a:rPr lang="el-GR" dirty="0" smtClean="0"/>
              <a:t>, ιππείς, ζευγίτες, θήτες).</a:t>
            </a:r>
          </a:p>
          <a:p>
            <a:r>
              <a:rPr lang="el-GR" dirty="0" smtClean="0"/>
              <a:t> Μεταρρυθμίσεις κληρονομικού &amp; εμπραγμάτου δικαίου.</a:t>
            </a:r>
          </a:p>
          <a:p>
            <a:r>
              <a:rPr lang="el-GR" dirty="0" smtClean="0"/>
              <a:t>Δυνατότητα συμμετοχής στις συνελεύσεις και τα δικαστήρια των οικονομικά ασθενών. </a:t>
            </a:r>
          </a:p>
          <a:p>
            <a:r>
              <a:rPr lang="el-GR" dirty="0" err="1" smtClean="0"/>
              <a:t>Σισάχθεια</a:t>
            </a:r>
            <a:r>
              <a:rPr lang="el-GR" dirty="0" smtClean="0"/>
              <a:t>: απελευθέρωση μικρών ιδιοκτησιών από εμπράγματα βάρη</a:t>
            </a:r>
          </a:p>
          <a:p>
            <a:r>
              <a:rPr lang="el-GR" dirty="0" smtClean="0"/>
              <a:t>Απαγόρευση δανεισμού με ασφάλεια το πρόσωπο του οφειλέτη. </a:t>
            </a:r>
          </a:p>
          <a:p>
            <a:r>
              <a:rPr lang="el-GR" dirty="0" smtClean="0"/>
              <a:t>Νέα μέτρα –σταθμά =μείωση επιτοκίων</a:t>
            </a:r>
            <a:endParaRPr lang="el-GR" dirty="0"/>
          </a:p>
        </p:txBody>
      </p:sp>
      <p:sp>
        <p:nvSpPr>
          <p:cNvPr id="3" name="Title 2"/>
          <p:cNvSpPr>
            <a:spLocks noGrp="1"/>
          </p:cNvSpPr>
          <p:nvPr>
            <p:ph type="title"/>
          </p:nvPr>
        </p:nvSpPr>
        <p:spPr>
          <a:xfrm>
            <a:off x="457200" y="152400"/>
            <a:ext cx="3322712" cy="1260376"/>
          </a:xfrm>
        </p:spPr>
        <p:txBody>
          <a:bodyPr>
            <a:normAutofit/>
          </a:bodyPr>
          <a:lstStyle/>
          <a:p>
            <a:r>
              <a:rPr lang="el-GR" dirty="0" smtClean="0"/>
              <a:t>Σόλων, </a:t>
            </a:r>
            <a:r>
              <a:rPr lang="el-GR" sz="3100" dirty="0" smtClean="0"/>
              <a:t>Αθήνα, (638-558 </a:t>
            </a:r>
            <a:r>
              <a:rPr lang="el-GR" sz="3100" dirty="0" err="1" smtClean="0"/>
              <a:t>π.Χ.</a:t>
            </a:r>
            <a:r>
              <a:rPr lang="el-GR" sz="3100" dirty="0" smtClean="0"/>
              <a:t>)</a:t>
            </a:r>
            <a:endParaRPr lang="el-GR" sz="3100" dirty="0"/>
          </a:p>
        </p:txBody>
      </p:sp>
      <p:pic>
        <p:nvPicPr>
          <p:cNvPr id="44036" name="Picture 4" descr="http://www.harris-greenwell.com/uploads/HGS/solon1.jpg"/>
          <p:cNvPicPr>
            <a:picLocks noChangeAspect="1" noChangeArrowheads="1"/>
          </p:cNvPicPr>
          <p:nvPr/>
        </p:nvPicPr>
        <p:blipFill>
          <a:blip r:embed="rId2" cstate="print"/>
          <a:srcRect/>
          <a:stretch>
            <a:fillRect/>
          </a:stretch>
        </p:blipFill>
        <p:spPr bwMode="auto">
          <a:xfrm>
            <a:off x="5796136" y="241922"/>
            <a:ext cx="3131840" cy="3403102"/>
          </a:xfrm>
          <a:prstGeom prst="rect">
            <a:avLst/>
          </a:prstGeom>
          <a:noFill/>
        </p:spPr>
      </p:pic>
      <p:pic>
        <p:nvPicPr>
          <p:cNvPr id="18434" name="Picture 2" descr="http://t2.gstatic.com/images?q=tbn:ANd9GcRKg0VParI_fORLO9IY9EW_xqfh1AhpnqtBFXxYTXf9mMW2UNZOpQ"/>
          <p:cNvPicPr>
            <a:picLocks noChangeAspect="1" noChangeArrowheads="1"/>
          </p:cNvPicPr>
          <p:nvPr/>
        </p:nvPicPr>
        <p:blipFill>
          <a:blip r:embed="rId3" cstate="print"/>
          <a:srcRect r="3677" b="7692"/>
          <a:stretch>
            <a:fillRect/>
          </a:stretch>
        </p:blipFill>
        <p:spPr bwMode="auto">
          <a:xfrm>
            <a:off x="6084168" y="4509120"/>
            <a:ext cx="2376264" cy="1728192"/>
          </a:xfrm>
          <a:prstGeom prst="rect">
            <a:avLst/>
          </a:prstGeom>
          <a:noFill/>
        </p:spPr>
      </p:pic>
      <p:sp>
        <p:nvSpPr>
          <p:cNvPr id="6" name="Slide Number Placeholder 5"/>
          <p:cNvSpPr>
            <a:spLocks noGrp="1"/>
          </p:cNvSpPr>
          <p:nvPr>
            <p:ph type="sldNum" sz="quarter" idx="15"/>
          </p:nvPr>
        </p:nvSpPr>
        <p:spPr/>
        <p:txBody>
          <a:bodyPr/>
          <a:lstStyle/>
          <a:p>
            <a:fld id="{0B4E4416-A4BA-496A-BD9A-5B72B967CC61}" type="slidenum">
              <a:rPr lang="el-GR" smtClean="0"/>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usu.edu/markdamen/ClasDram/images/03/maparchaicgreece.jpg"/>
          <p:cNvPicPr>
            <a:picLocks noChangeAspect="1" noChangeArrowheads="1"/>
          </p:cNvPicPr>
          <p:nvPr/>
        </p:nvPicPr>
        <p:blipFill>
          <a:blip r:embed="rId2" cstate="print"/>
          <a:srcRect/>
          <a:stretch>
            <a:fillRect/>
          </a:stretch>
        </p:blipFill>
        <p:spPr bwMode="auto">
          <a:xfrm>
            <a:off x="1619672" y="692696"/>
            <a:ext cx="6119984" cy="5256584"/>
          </a:xfrm>
          <a:prstGeom prst="rect">
            <a:avLst/>
          </a:prstGeom>
          <a:noFill/>
        </p:spPr>
      </p:pic>
      <p:sp>
        <p:nvSpPr>
          <p:cNvPr id="3" name="Slide Number Placeholder 2"/>
          <p:cNvSpPr>
            <a:spLocks noGrp="1"/>
          </p:cNvSpPr>
          <p:nvPr>
            <p:ph type="sldNum" sz="quarter" idx="15"/>
          </p:nvPr>
        </p:nvSpPr>
        <p:spPr/>
        <p:txBody>
          <a:bodyPr/>
          <a:lstStyle/>
          <a:p>
            <a:fld id="{0B4E4416-A4BA-496A-BD9A-5B72B967CC61}"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Θεϊκή προέλευση: αναγκαία για να εκτοπίσουν μία μακρά παράδοση.</a:t>
            </a:r>
          </a:p>
          <a:p>
            <a:r>
              <a:rPr lang="el-GR" dirty="0" smtClean="0"/>
              <a:t>Προέρχονται από το Δία / </a:t>
            </a:r>
            <a:r>
              <a:rPr lang="el-GR" dirty="0" err="1" smtClean="0"/>
              <a:t>Ἀπόλλωνα</a:t>
            </a:r>
            <a:endParaRPr lang="el-GR" dirty="0" smtClean="0"/>
          </a:p>
          <a:p>
            <a:r>
              <a:rPr lang="el-GR" dirty="0" smtClean="0"/>
              <a:t>Μέσω θείας αποκάλυψης</a:t>
            </a:r>
          </a:p>
          <a:p>
            <a:r>
              <a:rPr lang="el-GR" dirty="0" smtClean="0"/>
              <a:t>Ή μετά από ταξίδι σε μακρινή και μυστηριώδη χώρα (Αίγυπτο, Κρήτη). </a:t>
            </a:r>
          </a:p>
          <a:p>
            <a:r>
              <a:rPr lang="el-GR" dirty="0" smtClean="0"/>
              <a:t>Βασιλείς Σπάρτης: διαρκή </a:t>
            </a:r>
          </a:p>
          <a:p>
            <a:pPr>
              <a:buNone/>
            </a:pPr>
            <a:r>
              <a:rPr lang="el-GR" dirty="0" smtClean="0"/>
              <a:t>	επικοινωνία με το </a:t>
            </a:r>
          </a:p>
          <a:p>
            <a:pPr>
              <a:buNone/>
            </a:pPr>
            <a:r>
              <a:rPr lang="el-GR" dirty="0" smtClean="0"/>
              <a:t>	μαντείο των Δελφών.</a:t>
            </a:r>
            <a:endParaRPr lang="el-GR" dirty="0"/>
          </a:p>
        </p:txBody>
      </p:sp>
      <p:sp>
        <p:nvSpPr>
          <p:cNvPr id="3" name="Title 2"/>
          <p:cNvSpPr>
            <a:spLocks noGrp="1"/>
          </p:cNvSpPr>
          <p:nvPr>
            <p:ph type="title"/>
          </p:nvPr>
        </p:nvSpPr>
        <p:spPr>
          <a:xfrm>
            <a:off x="457200" y="152400"/>
            <a:ext cx="6923112" cy="1404392"/>
          </a:xfrm>
        </p:spPr>
        <p:txBody>
          <a:bodyPr>
            <a:normAutofit/>
          </a:bodyPr>
          <a:lstStyle/>
          <a:p>
            <a:r>
              <a:rPr lang="el-GR" dirty="0" smtClean="0"/>
              <a:t>Κοινά χαρακτηριστικά αρχαϊκών μεταρρυθμίσεων</a:t>
            </a:r>
            <a:endParaRPr lang="el-GR" dirty="0"/>
          </a:p>
        </p:txBody>
      </p:sp>
      <p:pic>
        <p:nvPicPr>
          <p:cNvPr id="45060" name="Picture 4" descr="http://www.greektaxi.gr/athens/images/delphi_3.jpg"/>
          <p:cNvPicPr>
            <a:picLocks noChangeAspect="1" noChangeArrowheads="1"/>
          </p:cNvPicPr>
          <p:nvPr/>
        </p:nvPicPr>
        <p:blipFill>
          <a:blip r:embed="rId2" cstate="print"/>
          <a:srcRect/>
          <a:stretch>
            <a:fillRect/>
          </a:stretch>
        </p:blipFill>
        <p:spPr bwMode="auto">
          <a:xfrm>
            <a:off x="5087664" y="4005064"/>
            <a:ext cx="3948832" cy="2726284"/>
          </a:xfrm>
          <a:prstGeom prst="rect">
            <a:avLst/>
          </a:prstGeom>
          <a:noFill/>
        </p:spPr>
      </p:pic>
      <p:sp>
        <p:nvSpPr>
          <p:cNvPr id="10" name="Slide Number Placeholder 9"/>
          <p:cNvSpPr>
            <a:spLocks noGrp="1"/>
          </p:cNvSpPr>
          <p:nvPr>
            <p:ph type="sldNum" sz="quarter" idx="15"/>
          </p:nvPr>
        </p:nvSpPr>
        <p:spPr/>
        <p:txBody>
          <a:bodyPr/>
          <a:lstStyle/>
          <a:p>
            <a:fld id="{0B4E4416-A4BA-496A-BD9A-5B72B967CC61}"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Αντιφών: «</a:t>
            </a:r>
            <a:r>
              <a:rPr lang="el-GR" i="1" dirty="0" err="1" smtClean="0"/>
              <a:t>τοῖς</a:t>
            </a:r>
            <a:r>
              <a:rPr lang="el-GR" i="1" dirty="0" smtClean="0"/>
              <a:t> </a:t>
            </a:r>
            <a:r>
              <a:rPr lang="el-GR" i="1" dirty="0" err="1" smtClean="0"/>
              <a:t>νόμοις</a:t>
            </a:r>
            <a:r>
              <a:rPr lang="el-GR" i="1" dirty="0" smtClean="0"/>
              <a:t> </a:t>
            </a:r>
            <a:r>
              <a:rPr lang="el-GR" i="1" dirty="0" err="1" smtClean="0"/>
              <a:t>τοῖς</a:t>
            </a:r>
            <a:r>
              <a:rPr lang="el-GR" i="1" dirty="0" smtClean="0"/>
              <a:t> </a:t>
            </a:r>
            <a:r>
              <a:rPr lang="el-GR" i="1" dirty="0" err="1" smtClean="0"/>
              <a:t>ὑμετέροις</a:t>
            </a:r>
            <a:r>
              <a:rPr lang="el-GR" i="1" dirty="0" smtClean="0"/>
              <a:t> </a:t>
            </a:r>
            <a:r>
              <a:rPr lang="el-GR" i="1" dirty="0" err="1" smtClean="0"/>
              <a:t>οὕς</a:t>
            </a:r>
            <a:r>
              <a:rPr lang="el-GR" i="1" dirty="0" smtClean="0"/>
              <a:t> </a:t>
            </a:r>
            <a:r>
              <a:rPr lang="el-GR" i="1" dirty="0" err="1" smtClean="0"/>
              <a:t>παρὰ</a:t>
            </a:r>
            <a:r>
              <a:rPr lang="el-GR" i="1" dirty="0" smtClean="0"/>
              <a:t> </a:t>
            </a:r>
            <a:r>
              <a:rPr lang="el-GR" i="1" dirty="0" err="1" smtClean="0"/>
              <a:t>τῶν</a:t>
            </a:r>
            <a:r>
              <a:rPr lang="el-GR" i="1" dirty="0" smtClean="0"/>
              <a:t> </a:t>
            </a:r>
            <a:r>
              <a:rPr lang="el-GR" i="1" dirty="0" err="1" smtClean="0"/>
              <a:t>θεῶν</a:t>
            </a:r>
            <a:r>
              <a:rPr lang="el-GR" i="1" dirty="0" smtClean="0"/>
              <a:t> </a:t>
            </a:r>
            <a:r>
              <a:rPr lang="el-GR" i="1" dirty="0" err="1" smtClean="0"/>
              <a:t>καὶ</a:t>
            </a:r>
            <a:r>
              <a:rPr lang="el-GR" i="1" dirty="0" smtClean="0"/>
              <a:t> </a:t>
            </a:r>
            <a:r>
              <a:rPr lang="el-GR" i="1" dirty="0" err="1" smtClean="0"/>
              <a:t>τῶν</a:t>
            </a:r>
            <a:r>
              <a:rPr lang="el-GR" i="1" dirty="0" smtClean="0"/>
              <a:t> προγόνων </a:t>
            </a:r>
            <a:r>
              <a:rPr lang="el-GR" i="1" dirty="0" err="1" smtClean="0"/>
              <a:t>διαδεξάμενοι</a:t>
            </a:r>
            <a:r>
              <a:rPr lang="el-GR" i="1" dirty="0" smtClean="0"/>
              <a:t>.»</a:t>
            </a:r>
          </a:p>
          <a:p>
            <a:r>
              <a:rPr lang="el-GR" dirty="0" smtClean="0"/>
              <a:t>Πλάτων: «</a:t>
            </a:r>
            <a:r>
              <a:rPr lang="el-GR" i="1" dirty="0" err="1" smtClean="0"/>
              <a:t>πατρίοις</a:t>
            </a:r>
            <a:r>
              <a:rPr lang="el-GR" i="1" dirty="0" smtClean="0"/>
              <a:t> </a:t>
            </a:r>
            <a:r>
              <a:rPr lang="el-GR" i="1" dirty="0" err="1" smtClean="0"/>
              <a:t>ἔθεσι</a:t>
            </a:r>
            <a:r>
              <a:rPr lang="el-GR" i="1" dirty="0" smtClean="0"/>
              <a:t> </a:t>
            </a:r>
            <a:r>
              <a:rPr lang="el-GR" i="1" dirty="0" err="1" smtClean="0"/>
              <a:t>νομοθετῶν</a:t>
            </a:r>
            <a:r>
              <a:rPr lang="el-GR" i="1" dirty="0" smtClean="0"/>
              <a:t>.» «γράφοντες </a:t>
            </a:r>
            <a:r>
              <a:rPr lang="el-GR" i="1" dirty="0" err="1" smtClean="0"/>
              <a:t>ἐν</a:t>
            </a:r>
            <a:r>
              <a:rPr lang="el-GR" i="1" dirty="0" smtClean="0"/>
              <a:t> </a:t>
            </a:r>
            <a:r>
              <a:rPr lang="el-GR" i="1" dirty="0" err="1" smtClean="0"/>
              <a:t>κύρβεσί</a:t>
            </a:r>
            <a:r>
              <a:rPr lang="el-GR" i="1" dirty="0" smtClean="0"/>
              <a:t> </a:t>
            </a:r>
            <a:r>
              <a:rPr lang="el-GR" i="1" dirty="0" err="1" smtClean="0"/>
              <a:t>τισι</a:t>
            </a:r>
            <a:r>
              <a:rPr lang="el-GR" i="1" dirty="0" smtClean="0"/>
              <a:t> </a:t>
            </a:r>
            <a:r>
              <a:rPr lang="el-GR" i="1" dirty="0" err="1" smtClean="0"/>
              <a:t>καὶ</a:t>
            </a:r>
            <a:r>
              <a:rPr lang="el-GR" i="1" dirty="0" smtClean="0"/>
              <a:t> </a:t>
            </a:r>
            <a:r>
              <a:rPr lang="el-GR" i="1" dirty="0" err="1" smtClean="0"/>
              <a:t>στήλαις</a:t>
            </a:r>
            <a:r>
              <a:rPr lang="el-GR" i="1" dirty="0" smtClean="0"/>
              <a:t>, </a:t>
            </a:r>
            <a:r>
              <a:rPr lang="el-GR" i="1" dirty="0" err="1" smtClean="0"/>
              <a:t>τὰ</a:t>
            </a:r>
            <a:r>
              <a:rPr lang="el-GR" i="1" dirty="0" smtClean="0"/>
              <a:t> </a:t>
            </a:r>
            <a:r>
              <a:rPr lang="el-GR" i="1" dirty="0" err="1" smtClean="0"/>
              <a:t>δὲ</a:t>
            </a:r>
            <a:r>
              <a:rPr lang="el-GR" i="1" dirty="0" smtClean="0"/>
              <a:t> </a:t>
            </a:r>
            <a:r>
              <a:rPr lang="el-GR" i="1" dirty="0" err="1" smtClean="0"/>
              <a:t>καὶ</a:t>
            </a:r>
            <a:r>
              <a:rPr lang="el-GR" i="1" dirty="0" smtClean="0"/>
              <a:t> </a:t>
            </a:r>
            <a:r>
              <a:rPr lang="el-GR" i="1" dirty="0" err="1" smtClean="0"/>
              <a:t>ἄγραφα</a:t>
            </a:r>
            <a:r>
              <a:rPr lang="el-GR" i="1" dirty="0" smtClean="0"/>
              <a:t> πάτρια </a:t>
            </a:r>
            <a:r>
              <a:rPr lang="el-GR" i="1" dirty="0" err="1" smtClean="0"/>
              <a:t>θεμένους</a:t>
            </a:r>
            <a:r>
              <a:rPr lang="el-GR" i="1" dirty="0" smtClean="0"/>
              <a:t> </a:t>
            </a:r>
            <a:r>
              <a:rPr lang="el-GR" i="1" dirty="0" err="1" smtClean="0"/>
              <a:t>ἔθη</a:t>
            </a:r>
            <a:r>
              <a:rPr lang="el-GR" i="1" dirty="0" smtClean="0"/>
              <a:t>.»</a:t>
            </a:r>
            <a:endParaRPr lang="el-GR" dirty="0"/>
          </a:p>
        </p:txBody>
      </p:sp>
      <p:sp>
        <p:nvSpPr>
          <p:cNvPr id="3" name="Title 2"/>
          <p:cNvSpPr>
            <a:spLocks noGrp="1"/>
          </p:cNvSpPr>
          <p:nvPr>
            <p:ph type="title"/>
          </p:nvPr>
        </p:nvSpPr>
        <p:spPr/>
        <p:txBody>
          <a:bodyPr/>
          <a:lstStyle/>
          <a:p>
            <a:r>
              <a:rPr lang="el-GR" dirty="0" smtClean="0"/>
              <a:t>Προγονική προέλευση νόμων</a:t>
            </a:r>
            <a:endParaRPr lang="el-GR" dirty="0"/>
          </a:p>
        </p:txBody>
      </p:sp>
      <p:pic>
        <p:nvPicPr>
          <p:cNvPr id="46082" name="Picture 2" descr="http://www.mlahanas.de/Greeks/Bios/SolonAxones.gif"/>
          <p:cNvPicPr>
            <a:picLocks noChangeAspect="1" noChangeArrowheads="1"/>
          </p:cNvPicPr>
          <p:nvPr/>
        </p:nvPicPr>
        <p:blipFill>
          <a:blip r:embed="rId2" cstate="print"/>
          <a:srcRect/>
          <a:stretch>
            <a:fillRect/>
          </a:stretch>
        </p:blipFill>
        <p:spPr bwMode="auto">
          <a:xfrm>
            <a:off x="4427985" y="3507286"/>
            <a:ext cx="3528392" cy="2707206"/>
          </a:xfrm>
          <a:prstGeom prst="rect">
            <a:avLst/>
          </a:prstGeom>
          <a:noFill/>
        </p:spPr>
      </p:pic>
      <p:sp>
        <p:nvSpPr>
          <p:cNvPr id="5" name="Rectangle 4"/>
          <p:cNvSpPr/>
          <p:nvPr/>
        </p:nvSpPr>
        <p:spPr>
          <a:xfrm>
            <a:off x="1403648" y="5085184"/>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Άξονες</a:t>
            </a:r>
            <a:endParaRPr lang="el-GR" dirty="0"/>
          </a:p>
        </p:txBody>
      </p:sp>
      <p:cxnSp>
        <p:nvCxnSpPr>
          <p:cNvPr id="7" name="Straight Arrow Connector 6"/>
          <p:cNvCxnSpPr/>
          <p:nvPr/>
        </p:nvCxnSpPr>
        <p:spPr>
          <a:xfrm>
            <a:off x="3419872" y="5301208"/>
            <a:ext cx="100811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5"/>
          </p:nvPr>
        </p:nvSpPr>
        <p:spPr/>
        <p:txBody>
          <a:bodyPr/>
          <a:lstStyle/>
          <a:p>
            <a:fld id="{0B4E4416-A4BA-496A-BD9A-5B72B967CC61}" type="slidenum">
              <a:rPr lang="el-GR" smtClean="0"/>
              <a:pPr/>
              <a:t>21</a:t>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35080" cy="5073352"/>
          </a:xfrm>
        </p:spPr>
        <p:txBody>
          <a:bodyPr/>
          <a:lstStyle/>
          <a:p>
            <a:r>
              <a:rPr lang="el-GR" dirty="0" smtClean="0"/>
              <a:t>Να δοθεί τέλος στη </a:t>
            </a:r>
            <a:r>
              <a:rPr lang="el-GR" i="1" dirty="0" smtClean="0"/>
              <a:t>στάση </a:t>
            </a:r>
            <a:r>
              <a:rPr lang="el-GR" dirty="0" smtClean="0"/>
              <a:t> στο εσωτερικό της πόλεως.</a:t>
            </a:r>
          </a:p>
          <a:p>
            <a:pPr lvl="1"/>
            <a:r>
              <a:rPr lang="el-GR" dirty="0" smtClean="0"/>
              <a:t>Διαμάχες αριστοκρατικών γενών για την εξουσία.</a:t>
            </a:r>
          </a:p>
          <a:p>
            <a:pPr lvl="1"/>
            <a:r>
              <a:rPr lang="el-GR" dirty="0" smtClean="0"/>
              <a:t>Κατάτμηση ιδιοκτησιών αγροτικής τάξης λόγω κληρονομιών ή χρεών. </a:t>
            </a:r>
          </a:p>
          <a:p>
            <a:r>
              <a:rPr lang="el-GR" dirty="0" smtClean="0"/>
              <a:t>Να αποκατασταθεί η κοινωνική ειρήνη. </a:t>
            </a:r>
          </a:p>
          <a:p>
            <a:r>
              <a:rPr lang="el-GR" dirty="0" smtClean="0"/>
              <a:t>Ρύθμιση ανθρωποκτονίας (&amp; αντεκδίκησης)</a:t>
            </a:r>
          </a:p>
          <a:p>
            <a:r>
              <a:rPr lang="el-GR" dirty="0" smtClean="0"/>
              <a:t>Ρύθμιση κληρονομικής διαδοχής. </a:t>
            </a:r>
          </a:p>
          <a:p>
            <a:r>
              <a:rPr lang="el-GR" dirty="0" smtClean="0"/>
              <a:t>Καταγράφουν κανόνες δικαίου, όχι Κώδικα. </a:t>
            </a:r>
          </a:p>
          <a:p>
            <a:endParaRPr lang="el-GR" dirty="0"/>
          </a:p>
        </p:txBody>
      </p:sp>
      <p:sp>
        <p:nvSpPr>
          <p:cNvPr id="3" name="Title 2"/>
          <p:cNvSpPr>
            <a:spLocks noGrp="1"/>
          </p:cNvSpPr>
          <p:nvPr>
            <p:ph type="title"/>
          </p:nvPr>
        </p:nvSpPr>
        <p:spPr>
          <a:xfrm>
            <a:off x="457200" y="152400"/>
            <a:ext cx="6275040" cy="1476400"/>
          </a:xfrm>
        </p:spPr>
        <p:txBody>
          <a:bodyPr>
            <a:normAutofit/>
          </a:bodyPr>
          <a:lstStyle/>
          <a:p>
            <a:r>
              <a:rPr lang="el-GR" dirty="0" smtClean="0"/>
              <a:t>Προτεραιότητες αρχαϊκών νομοθετών</a:t>
            </a:r>
            <a:endParaRPr lang="el-GR" dirty="0"/>
          </a:p>
        </p:txBody>
      </p:sp>
      <p:pic>
        <p:nvPicPr>
          <p:cNvPr id="47106" name="Picture 2" descr="http://adarwinstudygroup.org/images/03-0301.jpg"/>
          <p:cNvPicPr>
            <a:picLocks noChangeAspect="1" noChangeArrowheads="1"/>
          </p:cNvPicPr>
          <p:nvPr/>
        </p:nvPicPr>
        <p:blipFill>
          <a:blip r:embed="rId2" cstate="print"/>
          <a:srcRect/>
          <a:stretch>
            <a:fillRect/>
          </a:stretch>
        </p:blipFill>
        <p:spPr bwMode="auto">
          <a:xfrm>
            <a:off x="6732240" y="186308"/>
            <a:ext cx="2266950" cy="3314700"/>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Χαρακτηρισμοί νομοθετών </a:t>
            </a:r>
            <a:br>
              <a:rPr lang="el-GR" dirty="0" smtClean="0"/>
            </a:br>
            <a:r>
              <a:rPr lang="el-GR" dirty="0" smtClean="0"/>
              <a:t>από τους αρχαίους</a:t>
            </a:r>
            <a:endParaRPr lang="el-GR" dirty="0"/>
          </a:p>
        </p:txBody>
      </p:sp>
      <p:sp>
        <p:nvSpPr>
          <p:cNvPr id="3" name="Content Placeholder 2"/>
          <p:cNvSpPr>
            <a:spLocks noGrp="1"/>
          </p:cNvSpPr>
          <p:nvPr>
            <p:ph sz="half" idx="1"/>
          </p:nvPr>
        </p:nvSpPr>
        <p:spPr/>
        <p:txBody>
          <a:bodyPr/>
          <a:lstStyle/>
          <a:p>
            <a:r>
              <a:rPr lang="el-GR" sz="3200" b="1" dirty="0" err="1" smtClean="0">
                <a:solidFill>
                  <a:srgbClr val="FFC000"/>
                </a:solidFill>
              </a:rPr>
              <a:t>Διαλλακτής</a:t>
            </a:r>
            <a:endParaRPr lang="el-GR" sz="3200" b="1" dirty="0" smtClean="0">
              <a:solidFill>
                <a:srgbClr val="FFC000"/>
              </a:solidFill>
            </a:endParaRPr>
          </a:p>
          <a:p>
            <a:pPr lvl="1"/>
            <a:r>
              <a:rPr lang="el-GR" dirty="0" smtClean="0"/>
              <a:t>Εξουσιοδοτείται απ’ όλες τις κοινωνικές τάξεις. </a:t>
            </a:r>
          </a:p>
          <a:p>
            <a:pPr lvl="1"/>
            <a:r>
              <a:rPr lang="el-GR" dirty="0" smtClean="0"/>
              <a:t>Καλείται να τις συμφιλιώσει μέσω της νομοθεσίας. </a:t>
            </a:r>
            <a:endParaRPr lang="el-GR" dirty="0"/>
          </a:p>
        </p:txBody>
      </p:sp>
      <p:sp>
        <p:nvSpPr>
          <p:cNvPr id="4" name="Content Placeholder 3"/>
          <p:cNvSpPr>
            <a:spLocks noGrp="1"/>
          </p:cNvSpPr>
          <p:nvPr>
            <p:ph sz="half" idx="2"/>
          </p:nvPr>
        </p:nvSpPr>
        <p:spPr/>
        <p:txBody>
          <a:bodyPr/>
          <a:lstStyle/>
          <a:p>
            <a:r>
              <a:rPr lang="el-GR" sz="3200" b="1" dirty="0" smtClean="0">
                <a:solidFill>
                  <a:srgbClr val="FFC000"/>
                </a:solidFill>
              </a:rPr>
              <a:t>Τύραννος</a:t>
            </a:r>
          </a:p>
          <a:p>
            <a:pPr lvl="1"/>
            <a:r>
              <a:rPr lang="el-GR" dirty="0" smtClean="0"/>
              <a:t>Νομοθετεί κυρίως για την τάξη που τον έφερε στην εξουσία. </a:t>
            </a:r>
          </a:p>
          <a:p>
            <a:pPr lvl="1"/>
            <a:r>
              <a:rPr lang="el-GR" dirty="0" smtClean="0"/>
              <a:t>Είναι η πιο πολυάριθμη ή πιεστική. </a:t>
            </a:r>
            <a:endParaRPr lang="el-GR" dirty="0"/>
          </a:p>
        </p:txBody>
      </p:sp>
      <p:pic>
        <p:nvPicPr>
          <p:cNvPr id="48130" name="Picture 2" descr="http://www.usu.edu/markdamen/ClasDram/images/05/tyrannocides.jpg"/>
          <p:cNvPicPr>
            <a:picLocks noChangeAspect="1" noChangeArrowheads="1"/>
          </p:cNvPicPr>
          <p:nvPr/>
        </p:nvPicPr>
        <p:blipFill>
          <a:blip r:embed="rId2" cstate="print"/>
          <a:srcRect/>
          <a:stretch>
            <a:fillRect/>
          </a:stretch>
        </p:blipFill>
        <p:spPr bwMode="auto">
          <a:xfrm>
            <a:off x="683568" y="3933056"/>
            <a:ext cx="3960440" cy="2709136"/>
          </a:xfrm>
          <a:prstGeom prst="rect">
            <a:avLst/>
          </a:prstGeom>
          <a:noFill/>
        </p:spPr>
      </p:pic>
      <p:pic>
        <p:nvPicPr>
          <p:cNvPr id="14338" name="Picture 2" descr="http://t0.gstatic.com/images?q=tbn:ANd9GcS5Irpx_JHvT_AF1tQ86AtpuVdPjET9ACDAMQOQl8dFAc1JF7qYhg"/>
          <p:cNvPicPr>
            <a:picLocks noChangeAspect="1" noChangeArrowheads="1"/>
          </p:cNvPicPr>
          <p:nvPr/>
        </p:nvPicPr>
        <p:blipFill>
          <a:blip r:embed="rId3" cstate="print"/>
          <a:srcRect/>
          <a:stretch>
            <a:fillRect/>
          </a:stretch>
        </p:blipFill>
        <p:spPr bwMode="auto">
          <a:xfrm>
            <a:off x="6732240" y="3861048"/>
            <a:ext cx="1666875" cy="2743201"/>
          </a:xfrm>
          <a:prstGeom prst="rect">
            <a:avLst/>
          </a:prstGeom>
          <a:noFill/>
        </p:spPr>
      </p:pic>
      <p:sp>
        <p:nvSpPr>
          <p:cNvPr id="7" name="Slide Number Placeholder 6"/>
          <p:cNvSpPr>
            <a:spLocks noGrp="1"/>
          </p:cNvSpPr>
          <p:nvPr>
            <p:ph type="sldNum" sz="quarter" idx="12"/>
          </p:nvPr>
        </p:nvSpPr>
        <p:spPr/>
        <p:txBody>
          <a:bodyPr/>
          <a:lstStyle/>
          <a:p>
            <a:fld id="{0B4E4416-A4BA-496A-BD9A-5B72B967CC61}" type="slidenum">
              <a:rPr lang="el-GR" smtClean="0"/>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5976664" cy="1332384"/>
          </a:xfrm>
        </p:spPr>
        <p:txBody>
          <a:bodyPr>
            <a:normAutofit fontScale="90000"/>
          </a:bodyPr>
          <a:lstStyle/>
          <a:p>
            <a:r>
              <a:rPr lang="el-GR" dirty="0" smtClean="0"/>
              <a:t>Δεν κωδικοποιούν το δίκαιο στο σύνολό του.</a:t>
            </a:r>
            <a:endParaRPr lang="el-GR" dirty="0"/>
          </a:p>
        </p:txBody>
      </p:sp>
      <p:sp>
        <p:nvSpPr>
          <p:cNvPr id="3" name="Content Placeholder 2"/>
          <p:cNvSpPr>
            <a:spLocks noGrp="1"/>
          </p:cNvSpPr>
          <p:nvPr>
            <p:ph sz="half" idx="1"/>
          </p:nvPr>
        </p:nvSpPr>
        <p:spPr>
          <a:xfrm>
            <a:off x="395536" y="2286000"/>
            <a:ext cx="4059936" cy="4572000"/>
          </a:xfrm>
        </p:spPr>
        <p:txBody>
          <a:bodyPr>
            <a:normAutofit fontScale="92500" lnSpcReduction="20000"/>
          </a:bodyPr>
          <a:lstStyle/>
          <a:p>
            <a:r>
              <a:rPr lang="el-GR" dirty="0" smtClean="0"/>
              <a:t>Επιλέγουν τους κανόνες που είναι αναγκαίοι για την κοινωνική συμβίωση. </a:t>
            </a:r>
          </a:p>
          <a:p>
            <a:r>
              <a:rPr lang="el-GR" dirty="0" smtClean="0"/>
              <a:t>Καταγράφουν κανόνες δικαίου. </a:t>
            </a:r>
          </a:p>
          <a:p>
            <a:r>
              <a:rPr lang="el-GR" dirty="0" smtClean="0"/>
              <a:t>Εξαλείφουν αντιφατικότητα.</a:t>
            </a:r>
          </a:p>
          <a:p>
            <a:r>
              <a:rPr lang="el-GR" dirty="0" smtClean="0"/>
              <a:t>Δεν σχηματίζουν κώδικες. </a:t>
            </a:r>
          </a:p>
          <a:p>
            <a:r>
              <a:rPr lang="el-GR" dirty="0" smtClean="0"/>
              <a:t>Οι νόμοι πλέον είναι μόνον γραπτοί. </a:t>
            </a:r>
          </a:p>
          <a:p>
            <a:r>
              <a:rPr lang="el-GR" dirty="0" smtClean="0"/>
              <a:t>Προστίθενται νέες διατάξεις, πάντα γραπτές. </a:t>
            </a:r>
          </a:p>
          <a:p>
            <a:endParaRPr lang="el-GR" dirty="0"/>
          </a:p>
        </p:txBody>
      </p:sp>
      <p:sp>
        <p:nvSpPr>
          <p:cNvPr id="4" name="Content Placeholder 3"/>
          <p:cNvSpPr>
            <a:spLocks noGrp="1"/>
          </p:cNvSpPr>
          <p:nvPr>
            <p:ph sz="half" idx="2"/>
          </p:nvPr>
        </p:nvSpPr>
        <p:spPr>
          <a:xfrm>
            <a:off x="4355976" y="2286000"/>
            <a:ext cx="4059936" cy="4572000"/>
          </a:xfrm>
        </p:spPr>
        <p:txBody>
          <a:bodyPr>
            <a:normAutofit fontScale="92500" lnSpcReduction="20000"/>
          </a:bodyPr>
          <a:lstStyle/>
          <a:p>
            <a:r>
              <a:rPr lang="el-GR" dirty="0" smtClean="0"/>
              <a:t>Γνωρίζουν πρώτα το δίκαιο.</a:t>
            </a:r>
          </a:p>
          <a:p>
            <a:r>
              <a:rPr lang="el-GR" dirty="0" smtClean="0"/>
              <a:t>Λαμβάνουν </a:t>
            </a:r>
            <a:r>
              <a:rPr lang="el-GR" dirty="0" err="1" smtClean="0"/>
              <a:t>υπ’όψιν</a:t>
            </a:r>
            <a:r>
              <a:rPr lang="el-GR" dirty="0" smtClean="0"/>
              <a:t> εθιμικές διατάξεις, δικαστικές αποφάσεις, συμφωνίες ιδιωτικές – «διεθνείς». </a:t>
            </a:r>
          </a:p>
          <a:p>
            <a:r>
              <a:rPr lang="el-GR" dirty="0" smtClean="0"/>
              <a:t>Επιλέγουν τις λύσεις με τις λιγότερο δυσμενείς συνέπειες για το κοινωνικό σύνολο. </a:t>
            </a:r>
          </a:p>
          <a:p>
            <a:r>
              <a:rPr lang="el-GR" dirty="0" smtClean="0"/>
              <a:t>Συμφιλιώνουν και ικανοποιούν αυτούς που τους έδωσαν την εξουσία.</a:t>
            </a:r>
            <a:endParaRPr lang="el-GR" dirty="0"/>
          </a:p>
        </p:txBody>
      </p:sp>
      <p:pic>
        <p:nvPicPr>
          <p:cNvPr id="55298" name="Picture 2" descr="http://www.theoi.com/image/T24.5Nike.jpg"/>
          <p:cNvPicPr>
            <a:picLocks noChangeAspect="1" noChangeArrowheads="1"/>
          </p:cNvPicPr>
          <p:nvPr/>
        </p:nvPicPr>
        <p:blipFill>
          <a:blip r:embed="rId2" cstate="print"/>
          <a:srcRect/>
          <a:stretch>
            <a:fillRect/>
          </a:stretch>
        </p:blipFill>
        <p:spPr bwMode="auto">
          <a:xfrm>
            <a:off x="7236296" y="188640"/>
            <a:ext cx="1739493" cy="2074369"/>
          </a:xfrm>
          <a:prstGeom prst="rect">
            <a:avLst/>
          </a:prstGeom>
          <a:noFill/>
        </p:spPr>
      </p:pic>
      <p:sp>
        <p:nvSpPr>
          <p:cNvPr id="6" name="Slide Number Placeholder 5"/>
          <p:cNvSpPr>
            <a:spLocks noGrp="1"/>
          </p:cNvSpPr>
          <p:nvPr>
            <p:ph type="sldNum" sz="quarter" idx="12"/>
          </p:nvPr>
        </p:nvSpPr>
        <p:spPr/>
        <p:txBody>
          <a:bodyPr/>
          <a:lstStyle/>
          <a:p>
            <a:fld id="{0B4E4416-A4BA-496A-BD9A-5B72B967CC61}" type="slidenum">
              <a:rPr lang="el-GR" smtClean="0"/>
              <a:pPr/>
              <a:t>24</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a:t>
            </a:r>
            <a:r>
              <a:rPr lang="el-GR" dirty="0" smtClean="0"/>
              <a:t>περί νομοθεσίας έργο του Σόλωνα</a:t>
            </a:r>
            <a:r>
              <a:rPr lang="en-US" dirty="0" smtClean="0"/>
              <a:t/>
            </a:r>
            <a:br>
              <a:rPr lang="en-US" dirty="0" smtClean="0"/>
            </a:br>
            <a:r>
              <a:rPr lang="el-GR" sz="2700" dirty="0" smtClean="0"/>
              <a:t>Δημοσθένης, </a:t>
            </a:r>
            <a:r>
              <a:rPr lang="el-GR" sz="2700" i="1" dirty="0" smtClean="0"/>
              <a:t>Προς </a:t>
            </a:r>
            <a:r>
              <a:rPr lang="el-GR" sz="2700" i="1" dirty="0" err="1" smtClean="0"/>
              <a:t>Λεπτίνην</a:t>
            </a:r>
            <a:r>
              <a:rPr lang="el-GR" sz="2700" i="1" dirty="0" smtClean="0"/>
              <a:t>, </a:t>
            </a:r>
            <a:r>
              <a:rPr lang="el-GR" sz="2700" dirty="0" smtClean="0"/>
              <a:t>20.93-94. </a:t>
            </a:r>
            <a:endParaRPr lang="el-GR" sz="2700" dirty="0"/>
          </a:p>
        </p:txBody>
      </p:sp>
      <p:sp>
        <p:nvSpPr>
          <p:cNvPr id="3" name="Content Placeholder 2"/>
          <p:cNvSpPr>
            <a:spLocks noGrp="1"/>
          </p:cNvSpPr>
          <p:nvPr>
            <p:ph sz="half" idx="1"/>
          </p:nvPr>
        </p:nvSpPr>
        <p:spPr>
          <a:xfrm>
            <a:off x="251520" y="1556792"/>
            <a:ext cx="4265616" cy="4539208"/>
          </a:xfrm>
        </p:spPr>
        <p:txBody>
          <a:bodyPr>
            <a:normAutofit fontScale="25000" lnSpcReduction="20000"/>
          </a:bodyPr>
          <a:lstStyle/>
          <a:p>
            <a:pPr>
              <a:lnSpc>
                <a:spcPct val="170000"/>
              </a:lnSpc>
              <a:buNone/>
            </a:pPr>
            <a:r>
              <a:rPr lang="en-US" sz="3300" dirty="0" smtClean="0"/>
              <a:t>	</a:t>
            </a:r>
            <a:r>
              <a:rPr lang="el-GR" sz="4300" dirty="0" err="1" smtClean="0"/>
              <a:t>Συνίεθ</a:t>
            </a:r>
            <a:r>
              <a:rPr lang="el-GR" sz="4300" dirty="0" smtClean="0"/>
              <a:t>’ </a:t>
            </a:r>
            <a:r>
              <a:rPr lang="el-GR" sz="4300" dirty="0" err="1" smtClean="0"/>
              <a:t>ὃν</a:t>
            </a:r>
            <a:r>
              <a:rPr lang="el-GR" sz="4300" dirty="0" smtClean="0"/>
              <a:t> τρόπον, ὦ </a:t>
            </a:r>
            <a:r>
              <a:rPr lang="el-GR" sz="4300" dirty="0" err="1" smtClean="0"/>
              <a:t>ἄνδρες</a:t>
            </a:r>
            <a:r>
              <a:rPr lang="el-GR" sz="4300" dirty="0" smtClean="0"/>
              <a:t> </a:t>
            </a:r>
            <a:r>
              <a:rPr lang="el-GR" sz="4300" dirty="0" err="1" smtClean="0"/>
              <a:t>Ἀθηναῖοι</a:t>
            </a:r>
            <a:r>
              <a:rPr lang="el-GR" sz="4300" dirty="0" smtClean="0"/>
              <a:t>, ὁ</a:t>
            </a:r>
            <a:r>
              <a:rPr lang="en-US" sz="4300" dirty="0" smtClean="0"/>
              <a:t> </a:t>
            </a:r>
            <a:r>
              <a:rPr lang="el-GR" sz="4300" dirty="0" smtClean="0"/>
              <a:t>Σόλων </a:t>
            </a:r>
            <a:r>
              <a:rPr lang="el-GR" sz="4300" dirty="0" err="1" smtClean="0"/>
              <a:t>τοὺς</a:t>
            </a:r>
            <a:r>
              <a:rPr lang="el-GR" sz="4300" dirty="0" smtClean="0"/>
              <a:t>  νόμους </a:t>
            </a:r>
            <a:r>
              <a:rPr lang="el-GR" sz="4300" dirty="0" err="1" smtClean="0"/>
              <a:t>ὡς</a:t>
            </a:r>
            <a:r>
              <a:rPr lang="el-GR" sz="4300" dirty="0" smtClean="0"/>
              <a:t> </a:t>
            </a:r>
            <a:r>
              <a:rPr lang="el-GR" sz="4300" dirty="0" err="1" smtClean="0"/>
              <a:t>καλῶς</a:t>
            </a:r>
            <a:r>
              <a:rPr lang="el-GR" sz="4300" dirty="0" smtClean="0"/>
              <a:t> κελεύει </a:t>
            </a:r>
            <a:r>
              <a:rPr lang="el-GR" sz="4300" dirty="0" err="1" smtClean="0"/>
              <a:t>τιθέναι</a:t>
            </a:r>
            <a:r>
              <a:rPr lang="el-GR" sz="4300" dirty="0" smtClean="0"/>
              <a:t>, </a:t>
            </a:r>
            <a:r>
              <a:rPr lang="el-GR" sz="4300" dirty="0" err="1" smtClean="0"/>
              <a:t>πρῶτον</a:t>
            </a:r>
            <a:r>
              <a:rPr lang="el-GR" sz="4300" dirty="0" smtClean="0"/>
              <a:t> </a:t>
            </a:r>
            <a:r>
              <a:rPr lang="el-GR" sz="4300" dirty="0" err="1" smtClean="0"/>
              <a:t>μὲν</a:t>
            </a:r>
            <a:r>
              <a:rPr lang="el-GR" sz="4300" dirty="0" smtClean="0"/>
              <a:t> παρ’ </a:t>
            </a:r>
            <a:r>
              <a:rPr lang="el-GR" sz="4300" dirty="0" err="1" smtClean="0"/>
              <a:t>ὑμῖν</a:t>
            </a:r>
            <a:r>
              <a:rPr lang="el-GR" sz="4300" dirty="0" smtClean="0"/>
              <a:t>, </a:t>
            </a:r>
            <a:r>
              <a:rPr lang="el-GR" sz="4300" dirty="0" err="1" smtClean="0"/>
              <a:t>ἐν</a:t>
            </a:r>
            <a:r>
              <a:rPr lang="el-GR" sz="4300" dirty="0" smtClean="0"/>
              <a:t> </a:t>
            </a:r>
            <a:r>
              <a:rPr lang="el-GR" sz="4300" dirty="0" err="1" smtClean="0"/>
              <a:t>τοῖς</a:t>
            </a:r>
            <a:r>
              <a:rPr lang="el-GR" sz="4300" dirty="0" smtClean="0"/>
              <a:t> </a:t>
            </a:r>
            <a:r>
              <a:rPr lang="el-GR" sz="4300" dirty="0" err="1" smtClean="0"/>
              <a:t>ὀμωμοκόσιν</a:t>
            </a:r>
            <a:r>
              <a:rPr lang="el-GR" sz="4300" dirty="0" smtClean="0"/>
              <a:t>, παρ’ </a:t>
            </a:r>
            <a:r>
              <a:rPr lang="el-GR" sz="4300" dirty="0" err="1" smtClean="0"/>
              <a:t>οἷσπερ</a:t>
            </a:r>
            <a:r>
              <a:rPr lang="el-GR" sz="4300" dirty="0" smtClean="0"/>
              <a:t> καὶ </a:t>
            </a:r>
            <a:r>
              <a:rPr lang="el-GR" sz="4300" dirty="0" err="1" smtClean="0"/>
              <a:t>τἄλλα</a:t>
            </a:r>
            <a:r>
              <a:rPr lang="el-GR" sz="4300" dirty="0" smtClean="0"/>
              <a:t> </a:t>
            </a:r>
            <a:r>
              <a:rPr lang="el-GR" sz="4300" dirty="0" err="1" smtClean="0"/>
              <a:t>κυροῦται</a:t>
            </a:r>
            <a:r>
              <a:rPr lang="el-GR" sz="4300" dirty="0" smtClean="0"/>
              <a:t>, </a:t>
            </a:r>
            <a:r>
              <a:rPr lang="el-GR" sz="4300" dirty="0" err="1" smtClean="0"/>
              <a:t>ἔπειτα</a:t>
            </a:r>
            <a:r>
              <a:rPr lang="el-GR" sz="4300" dirty="0" smtClean="0"/>
              <a:t> </a:t>
            </a:r>
            <a:r>
              <a:rPr lang="el-GR" sz="4300" dirty="0" err="1" smtClean="0"/>
              <a:t>λύοντα</a:t>
            </a:r>
            <a:r>
              <a:rPr lang="el-GR" sz="4300" dirty="0" smtClean="0"/>
              <a:t> </a:t>
            </a:r>
            <a:r>
              <a:rPr lang="el-GR" sz="4300" dirty="0" err="1" smtClean="0"/>
              <a:t>τοὺς</a:t>
            </a:r>
            <a:r>
              <a:rPr lang="el-GR" sz="4300" dirty="0" smtClean="0"/>
              <a:t> </a:t>
            </a:r>
            <a:r>
              <a:rPr lang="el-GR" sz="4300" dirty="0" err="1" smtClean="0"/>
              <a:t>ἐναντίους</a:t>
            </a:r>
            <a:r>
              <a:rPr lang="el-GR" sz="4300" dirty="0" smtClean="0"/>
              <a:t>, </a:t>
            </a:r>
            <a:r>
              <a:rPr lang="el-GR" sz="4300" dirty="0" err="1" smtClean="0"/>
              <a:t>ἵν</a:t>
            </a:r>
            <a:r>
              <a:rPr lang="el-GR" sz="4300" dirty="0" smtClean="0"/>
              <a:t>’ </a:t>
            </a:r>
            <a:r>
              <a:rPr lang="el-GR" sz="4300" dirty="0" err="1" smtClean="0"/>
              <a:t>εἷς</a:t>
            </a:r>
            <a:r>
              <a:rPr lang="el-GR" sz="4300" dirty="0" smtClean="0"/>
              <a:t> ᾖ </a:t>
            </a:r>
            <a:r>
              <a:rPr lang="el-GR" sz="4300" dirty="0" err="1" smtClean="0"/>
              <a:t>περὶ</a:t>
            </a:r>
            <a:r>
              <a:rPr lang="el-GR" sz="4300" dirty="0" smtClean="0"/>
              <a:t> </a:t>
            </a:r>
            <a:r>
              <a:rPr lang="el-GR" sz="4300" dirty="0" err="1" smtClean="0"/>
              <a:t>τῶν</a:t>
            </a:r>
            <a:r>
              <a:rPr lang="el-GR" sz="4300" dirty="0" smtClean="0"/>
              <a:t> </a:t>
            </a:r>
            <a:r>
              <a:rPr lang="el-GR" sz="4300" dirty="0" err="1" smtClean="0"/>
              <a:t>ὄντων</a:t>
            </a:r>
            <a:r>
              <a:rPr lang="el-GR" sz="4300" dirty="0" smtClean="0"/>
              <a:t> </a:t>
            </a:r>
            <a:r>
              <a:rPr lang="el-GR" sz="4300" dirty="0" err="1" smtClean="0"/>
              <a:t>ἑκάστου</a:t>
            </a:r>
            <a:r>
              <a:rPr lang="el-GR" sz="4300" dirty="0" smtClean="0"/>
              <a:t> νόμος, καὶ </a:t>
            </a:r>
            <a:r>
              <a:rPr lang="el-GR" sz="4300" dirty="0" err="1" smtClean="0"/>
              <a:t>μὴ</a:t>
            </a:r>
            <a:r>
              <a:rPr lang="el-GR" sz="4300" dirty="0" smtClean="0"/>
              <a:t> </a:t>
            </a:r>
            <a:r>
              <a:rPr lang="el-GR" sz="4300" dirty="0" err="1" smtClean="0"/>
              <a:t>τοὺς</a:t>
            </a:r>
            <a:r>
              <a:rPr lang="el-GR" sz="4300" dirty="0" smtClean="0"/>
              <a:t> </a:t>
            </a:r>
            <a:r>
              <a:rPr lang="el-GR" sz="4300" dirty="0" err="1" smtClean="0"/>
              <a:t>ἰδιώτας</a:t>
            </a:r>
            <a:r>
              <a:rPr lang="el-GR" sz="4300" dirty="0" smtClean="0"/>
              <a:t> </a:t>
            </a:r>
            <a:r>
              <a:rPr lang="el-GR" sz="4300" dirty="0" err="1" smtClean="0"/>
              <a:t>αὐτὸ</a:t>
            </a:r>
            <a:r>
              <a:rPr lang="el-GR" sz="4300" dirty="0" smtClean="0"/>
              <a:t> </a:t>
            </a:r>
            <a:r>
              <a:rPr lang="el-GR" sz="4300" dirty="0" err="1" smtClean="0"/>
              <a:t>τοῦτο</a:t>
            </a:r>
            <a:r>
              <a:rPr lang="el-GR" sz="4300" dirty="0" smtClean="0"/>
              <a:t> </a:t>
            </a:r>
            <a:r>
              <a:rPr lang="el-GR" sz="4300" dirty="0" err="1" smtClean="0"/>
              <a:t>ταράττῃ</a:t>
            </a:r>
            <a:r>
              <a:rPr lang="el-GR" sz="4300" dirty="0" smtClean="0"/>
              <a:t> καὶ </a:t>
            </a:r>
            <a:r>
              <a:rPr lang="el-GR" sz="4300" dirty="0" err="1" smtClean="0"/>
              <a:t>ποιῇ</a:t>
            </a:r>
            <a:r>
              <a:rPr lang="el-GR" sz="4300" dirty="0" smtClean="0"/>
              <a:t> </a:t>
            </a:r>
            <a:r>
              <a:rPr lang="el-GR" sz="4300" dirty="0" err="1" smtClean="0"/>
              <a:t>τῶν</a:t>
            </a:r>
            <a:r>
              <a:rPr lang="el-GR" sz="4300" dirty="0" smtClean="0"/>
              <a:t>  </a:t>
            </a:r>
            <a:r>
              <a:rPr lang="el-GR" sz="4300" dirty="0" err="1" smtClean="0"/>
              <a:t>ἅπαντας</a:t>
            </a:r>
            <a:r>
              <a:rPr lang="el-GR" sz="4300" dirty="0" smtClean="0"/>
              <a:t> </a:t>
            </a:r>
            <a:r>
              <a:rPr lang="el-GR" sz="4300" dirty="0" err="1" smtClean="0"/>
              <a:t>εἰδότων</a:t>
            </a:r>
            <a:r>
              <a:rPr lang="el-GR" sz="4300" dirty="0" smtClean="0"/>
              <a:t> </a:t>
            </a:r>
            <a:r>
              <a:rPr lang="el-GR" sz="4300" dirty="0" err="1" smtClean="0"/>
              <a:t>τοὺς</a:t>
            </a:r>
            <a:r>
              <a:rPr lang="el-GR" sz="4300" dirty="0" smtClean="0"/>
              <a:t> νόμους </a:t>
            </a:r>
            <a:r>
              <a:rPr lang="el-GR" sz="4300" dirty="0" err="1" smtClean="0"/>
              <a:t>ἔλαττον</a:t>
            </a:r>
            <a:r>
              <a:rPr lang="el-GR" sz="4300" dirty="0" smtClean="0"/>
              <a:t> </a:t>
            </a:r>
            <a:r>
              <a:rPr lang="el-GR" sz="4300" dirty="0" err="1" smtClean="0"/>
              <a:t>ἔχειν</a:t>
            </a:r>
            <a:r>
              <a:rPr lang="el-GR" sz="4300" dirty="0" smtClean="0"/>
              <a:t>, </a:t>
            </a:r>
            <a:r>
              <a:rPr lang="el-GR" sz="4300" dirty="0" err="1" smtClean="0"/>
              <a:t>ἀλλὰ</a:t>
            </a:r>
            <a:r>
              <a:rPr lang="el-GR" sz="4300" dirty="0" smtClean="0"/>
              <a:t> </a:t>
            </a:r>
            <a:r>
              <a:rPr lang="el-GR" sz="4300" dirty="0" err="1" smtClean="0"/>
              <a:t>πᾶσιν</a:t>
            </a:r>
            <a:r>
              <a:rPr lang="el-GR" sz="4300" dirty="0" smtClean="0"/>
              <a:t> ᾖ  </a:t>
            </a:r>
            <a:r>
              <a:rPr lang="el-GR" sz="4300" dirty="0" err="1" smtClean="0"/>
              <a:t>ταὔτ</a:t>
            </a:r>
            <a:r>
              <a:rPr lang="el-GR" sz="4300" dirty="0" smtClean="0"/>
              <a:t>’ </a:t>
            </a:r>
            <a:r>
              <a:rPr lang="el-GR" sz="4300" dirty="0" err="1" smtClean="0"/>
              <a:t>ἀναγνῶναι</a:t>
            </a:r>
            <a:r>
              <a:rPr lang="el-GR" sz="4300" dirty="0" smtClean="0"/>
              <a:t> καὶ </a:t>
            </a:r>
            <a:r>
              <a:rPr lang="el-GR" sz="4300" dirty="0" err="1" smtClean="0"/>
              <a:t>μαθεῖν</a:t>
            </a:r>
            <a:r>
              <a:rPr lang="el-GR" sz="4300" dirty="0" smtClean="0"/>
              <a:t> </a:t>
            </a:r>
            <a:r>
              <a:rPr lang="el-GR" sz="4300" dirty="0" err="1" smtClean="0"/>
              <a:t>ἁπλᾶ</a:t>
            </a:r>
            <a:r>
              <a:rPr lang="el-GR" sz="4300" dirty="0" smtClean="0"/>
              <a:t> καὶ </a:t>
            </a:r>
            <a:r>
              <a:rPr lang="el-GR" sz="4300" dirty="0" err="1" smtClean="0"/>
              <a:t>σαφῆ</a:t>
            </a:r>
            <a:r>
              <a:rPr lang="el-GR" sz="4300" dirty="0" smtClean="0"/>
              <a:t> </a:t>
            </a:r>
            <a:r>
              <a:rPr lang="el-GR" sz="4300" dirty="0" err="1" smtClean="0"/>
              <a:t>τὰ</a:t>
            </a:r>
            <a:r>
              <a:rPr lang="el-GR" sz="4300" dirty="0" smtClean="0"/>
              <a:t> δίκαια. καὶ </a:t>
            </a:r>
            <a:r>
              <a:rPr lang="el-GR" sz="4300" dirty="0" err="1" smtClean="0"/>
              <a:t>πρὸ</a:t>
            </a:r>
            <a:r>
              <a:rPr lang="el-GR" sz="4300" dirty="0" smtClean="0"/>
              <a:t> τούτων γ’ </a:t>
            </a:r>
            <a:r>
              <a:rPr lang="el-GR" sz="4300" dirty="0" err="1" smtClean="0"/>
              <a:t>ἐπέταξεν</a:t>
            </a:r>
            <a:r>
              <a:rPr lang="el-GR" sz="4300" dirty="0" smtClean="0"/>
              <a:t> </a:t>
            </a:r>
            <a:r>
              <a:rPr lang="el-GR" sz="4300" dirty="0" err="1" smtClean="0"/>
              <a:t>ἐκθεῖναι</a:t>
            </a:r>
            <a:r>
              <a:rPr lang="el-GR" sz="4300" dirty="0" smtClean="0"/>
              <a:t> </a:t>
            </a:r>
            <a:r>
              <a:rPr lang="el-GR" sz="4300" dirty="0" err="1" smtClean="0"/>
              <a:t>πρόσθε</a:t>
            </a:r>
            <a:r>
              <a:rPr lang="el-GR" sz="4300" dirty="0" smtClean="0"/>
              <a:t> </a:t>
            </a:r>
            <a:r>
              <a:rPr lang="el-GR" sz="4300" dirty="0" err="1" smtClean="0"/>
              <a:t>τῶν</a:t>
            </a:r>
            <a:r>
              <a:rPr lang="el-GR" sz="4300" dirty="0" smtClean="0"/>
              <a:t> </a:t>
            </a:r>
            <a:r>
              <a:rPr lang="el-GR" sz="4300" dirty="0" err="1" smtClean="0"/>
              <a:t>ἐπωνύμων</a:t>
            </a:r>
            <a:r>
              <a:rPr lang="el-GR" sz="4300" dirty="0" smtClean="0"/>
              <a:t> καὶ </a:t>
            </a:r>
            <a:r>
              <a:rPr lang="el-GR" sz="4300" dirty="0" err="1" smtClean="0"/>
              <a:t>τῷ</a:t>
            </a:r>
            <a:r>
              <a:rPr lang="el-GR" sz="4300" dirty="0" smtClean="0"/>
              <a:t> </a:t>
            </a:r>
            <a:r>
              <a:rPr lang="el-GR" sz="4300" dirty="0" err="1" smtClean="0"/>
              <a:t>γραμματεῖ</a:t>
            </a:r>
            <a:r>
              <a:rPr lang="el-GR" sz="4300" dirty="0" smtClean="0"/>
              <a:t> </a:t>
            </a:r>
            <a:r>
              <a:rPr lang="el-GR" sz="4300" dirty="0" err="1" smtClean="0"/>
              <a:t>παραδοῦναι</a:t>
            </a:r>
            <a:r>
              <a:rPr lang="el-GR" sz="4300" dirty="0" smtClean="0"/>
              <a:t>, </a:t>
            </a:r>
            <a:r>
              <a:rPr lang="el-GR" sz="4300" dirty="0" err="1" smtClean="0"/>
              <a:t>τοῦτον</a:t>
            </a:r>
            <a:r>
              <a:rPr lang="el-GR" sz="4300" dirty="0" smtClean="0"/>
              <a:t> δ’ </a:t>
            </a:r>
            <a:r>
              <a:rPr lang="el-GR" sz="4300" dirty="0" err="1" smtClean="0"/>
              <a:t>ἐν</a:t>
            </a:r>
            <a:r>
              <a:rPr lang="el-GR" sz="4300" dirty="0" smtClean="0"/>
              <a:t> </a:t>
            </a:r>
            <a:r>
              <a:rPr lang="el-GR" sz="4300" dirty="0" err="1" smtClean="0"/>
              <a:t>ταῖς</a:t>
            </a:r>
            <a:r>
              <a:rPr lang="el-GR" sz="4300" dirty="0" smtClean="0"/>
              <a:t> </a:t>
            </a:r>
            <a:r>
              <a:rPr lang="el-GR" sz="4300" dirty="0" err="1" smtClean="0"/>
              <a:t>ἐκκλησίαις</a:t>
            </a:r>
            <a:r>
              <a:rPr lang="el-GR" sz="4300" dirty="0" smtClean="0"/>
              <a:t> </a:t>
            </a:r>
            <a:r>
              <a:rPr lang="el-GR" sz="4300" dirty="0" err="1" smtClean="0"/>
              <a:t>ἀναγιγνώσκειν</a:t>
            </a:r>
            <a:r>
              <a:rPr lang="el-GR" sz="4300" dirty="0" smtClean="0"/>
              <a:t>, </a:t>
            </a:r>
            <a:r>
              <a:rPr lang="el-GR" sz="4300" dirty="0" err="1" smtClean="0"/>
              <a:t>ἵν</a:t>
            </a:r>
            <a:r>
              <a:rPr lang="el-GR" sz="4300" dirty="0" smtClean="0"/>
              <a:t>’ </a:t>
            </a:r>
            <a:r>
              <a:rPr lang="el-GR" sz="4300" dirty="0" err="1" smtClean="0"/>
              <a:t>ἕκαστος</a:t>
            </a:r>
            <a:r>
              <a:rPr lang="el-GR" sz="4300" dirty="0" smtClean="0"/>
              <a:t> </a:t>
            </a:r>
            <a:r>
              <a:rPr lang="el-GR" sz="4300" dirty="0" err="1" smtClean="0"/>
              <a:t>ὑμῶν</a:t>
            </a:r>
            <a:r>
              <a:rPr lang="el-GR" sz="4300" dirty="0" smtClean="0"/>
              <a:t> </a:t>
            </a:r>
            <a:r>
              <a:rPr lang="el-GR" sz="4300" dirty="0" err="1" smtClean="0"/>
              <a:t>ἀκούσας</a:t>
            </a:r>
            <a:r>
              <a:rPr lang="el-GR" sz="4300" dirty="0" smtClean="0"/>
              <a:t> πολλάκις καὶ κατὰ </a:t>
            </a:r>
            <a:r>
              <a:rPr lang="el-GR" sz="4300" dirty="0" err="1" smtClean="0"/>
              <a:t>σχολὴν</a:t>
            </a:r>
            <a:r>
              <a:rPr lang="el-GR" sz="4300" dirty="0" smtClean="0"/>
              <a:t> </a:t>
            </a:r>
            <a:r>
              <a:rPr lang="el-GR" sz="4300" dirty="0" err="1" smtClean="0"/>
              <a:t>σκεψάμενος</a:t>
            </a:r>
            <a:r>
              <a:rPr lang="el-GR" sz="4300" dirty="0" smtClean="0"/>
              <a:t>, </a:t>
            </a:r>
            <a:r>
              <a:rPr lang="el-GR" sz="4300" dirty="0" err="1" smtClean="0"/>
              <a:t>ἃν</a:t>
            </a:r>
            <a:r>
              <a:rPr lang="el-GR" sz="4300" dirty="0" smtClean="0"/>
              <a:t> ᾖ καὶ δίκαια καὶ συμφέροντα, </a:t>
            </a:r>
            <a:r>
              <a:rPr lang="el-GR" sz="4300" dirty="0" err="1" smtClean="0"/>
              <a:t>ταῦτα</a:t>
            </a:r>
            <a:r>
              <a:rPr lang="el-GR" sz="4300" dirty="0" smtClean="0"/>
              <a:t> </a:t>
            </a:r>
            <a:r>
              <a:rPr lang="el-GR" sz="4300" dirty="0" err="1" smtClean="0"/>
              <a:t>νομοθετῇ</a:t>
            </a:r>
            <a:r>
              <a:rPr lang="el-GR" sz="4300" dirty="0" smtClean="0"/>
              <a:t>. </a:t>
            </a:r>
            <a:endParaRPr lang="el-GR" sz="4300" dirty="0"/>
          </a:p>
        </p:txBody>
      </p:sp>
      <p:sp>
        <p:nvSpPr>
          <p:cNvPr id="4" name="Content Placeholder 3"/>
          <p:cNvSpPr>
            <a:spLocks noGrp="1"/>
          </p:cNvSpPr>
          <p:nvPr>
            <p:ph sz="half" idx="2"/>
          </p:nvPr>
        </p:nvSpPr>
        <p:spPr>
          <a:xfrm>
            <a:off x="4427984" y="1556792"/>
            <a:ext cx="4280152" cy="4539208"/>
          </a:xfrm>
        </p:spPr>
        <p:txBody>
          <a:bodyPr>
            <a:normAutofit fontScale="25000" lnSpcReduction="20000"/>
          </a:bodyPr>
          <a:lstStyle/>
          <a:p>
            <a:pPr>
              <a:lnSpc>
                <a:spcPct val="120000"/>
              </a:lnSpc>
              <a:buNone/>
            </a:pPr>
            <a:r>
              <a:rPr lang="en-US" sz="3400" dirty="0" smtClean="0"/>
              <a:t>	</a:t>
            </a:r>
            <a:r>
              <a:rPr lang="el-GR" sz="6000" dirty="0" smtClean="0"/>
              <a:t>Αντιλαμβάνεσθε, Αθηναίοι, πόσο ωραία όρισε ο Σόλων ότι πρέπει να θεσπίζονται οι νόμοι. Πρώτα </a:t>
            </a:r>
            <a:r>
              <a:rPr lang="el-GR" sz="6000" dirty="0" err="1" smtClean="0"/>
              <a:t>ενώπιόν</a:t>
            </a:r>
            <a:r>
              <a:rPr lang="el-GR" sz="6000" dirty="0" smtClean="0"/>
              <a:t> σας (τους δικαστές), άνδρες που έχουν δώσει όρκο, ενώπιον των οποίων κυρώνονται και οι λοιπές αποφάσεις. Ύστερα, λύνοντας τις αντιφάσεις, ώστε να υπάρχει ένας νόμος για κάθε θέμα, για να μην αναστατώνονται οι ιδιώτες από τέτοιες αντιφάσεις και να μην υστερούν σε σχέση με όσους γνωρίζουν όλους τους νόμους, αλλά να δύνανται όλοι να διαβάζουν και μαθαίνουν με απλότητα και σαφήνεια το δίκαιο. Επιπλέον, πριν από αυτές τις διαδικασίες, (ο Σόλων) όρισε οι </a:t>
            </a:r>
            <a:r>
              <a:rPr lang="el-GR" sz="6000" b="1" dirty="0" smtClean="0"/>
              <a:t>νόμοι να εκτίθενται ενώπιον (των αγαλμάτων) των επωνύμων ηρώων</a:t>
            </a:r>
            <a:r>
              <a:rPr lang="el-GR" sz="6000" dirty="0" smtClean="0"/>
              <a:t> και να παραδίδονται στο γραμματέα, ο οποίος να τους διαβάζει στην εκκλησία του δήμου, προκειμένου ο καθένας από εμάς να μπορεί να τους ακούσει κατ’ επανάληψη και να τους σκεφθεί με την ησυχία του, και εάν κρίνει ότι είναι δίκαιοι και συμφέροντες, να τους ψηφίσει.  </a:t>
            </a:r>
          </a:p>
          <a:p>
            <a:pPr>
              <a:lnSpc>
                <a:spcPct val="120000"/>
              </a:lnSpc>
            </a:pPr>
            <a:endParaRPr lang="el-GR" sz="4300" dirty="0"/>
          </a:p>
        </p:txBody>
      </p:sp>
      <p:pic>
        <p:nvPicPr>
          <p:cNvPr id="12290" name="Picture 2" descr="http://t2.gstatic.com/images?q=tbn:ANd9GcRwwe9r7sakU0QCNwM8hlvFijkbn2tDzg3646Xwui0gh-ZWlMuipA"/>
          <p:cNvPicPr>
            <a:picLocks noChangeAspect="1" noChangeArrowheads="1"/>
          </p:cNvPicPr>
          <p:nvPr/>
        </p:nvPicPr>
        <p:blipFill>
          <a:blip r:embed="rId2" cstate="print"/>
          <a:srcRect/>
          <a:stretch>
            <a:fillRect/>
          </a:stretch>
        </p:blipFill>
        <p:spPr bwMode="auto">
          <a:xfrm>
            <a:off x="1259632" y="4509120"/>
            <a:ext cx="2295525" cy="1990725"/>
          </a:xfrm>
          <a:prstGeom prst="rect">
            <a:avLst/>
          </a:prstGeom>
          <a:noFill/>
        </p:spPr>
      </p:pic>
      <p:sp>
        <p:nvSpPr>
          <p:cNvPr id="6" name="Slide Number Placeholder 5"/>
          <p:cNvSpPr>
            <a:spLocks noGrp="1"/>
          </p:cNvSpPr>
          <p:nvPr>
            <p:ph type="sldNum" sz="quarter" idx="12"/>
          </p:nvPr>
        </p:nvSpPr>
        <p:spPr/>
        <p:txBody>
          <a:bodyPr/>
          <a:lstStyle/>
          <a:p>
            <a:fld id="{0B4E4416-A4BA-496A-BD9A-5B72B967CC61}" type="slidenum">
              <a:rPr lang="el-GR" smtClean="0"/>
              <a:pPr/>
              <a:t>25</a:t>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t2.gstatic.com/images?q=tbn:ANd9GcTnSkW61hIUJvOp8LDLs8UOE5gjLlAMmbMLbxGqgShLn4SB_l_A"/>
          <p:cNvPicPr>
            <a:picLocks noChangeAspect="1" noChangeArrowheads="1"/>
          </p:cNvPicPr>
          <p:nvPr/>
        </p:nvPicPr>
        <p:blipFill>
          <a:blip r:embed="rId2" cstate="print"/>
          <a:srcRect/>
          <a:stretch>
            <a:fillRect/>
          </a:stretch>
        </p:blipFill>
        <p:spPr bwMode="auto">
          <a:xfrm>
            <a:off x="1043608" y="620688"/>
            <a:ext cx="4059842" cy="2736304"/>
          </a:xfrm>
          <a:prstGeom prst="rect">
            <a:avLst/>
          </a:prstGeom>
          <a:noFill/>
        </p:spPr>
      </p:pic>
      <p:pic>
        <p:nvPicPr>
          <p:cNvPr id="50180" name="Picture 4" descr="http://t1.gstatic.com/images?q=tbn:ANd9GcQkn6vNPa-9KudXDufxsQLZ7MhHJHmR9FoUZS7gTUPvbkwkz8rQ"/>
          <p:cNvPicPr>
            <a:picLocks noChangeAspect="1" noChangeArrowheads="1"/>
          </p:cNvPicPr>
          <p:nvPr/>
        </p:nvPicPr>
        <p:blipFill>
          <a:blip r:embed="rId3" cstate="print"/>
          <a:srcRect/>
          <a:stretch>
            <a:fillRect/>
          </a:stretch>
        </p:blipFill>
        <p:spPr bwMode="auto">
          <a:xfrm>
            <a:off x="4644008" y="3140968"/>
            <a:ext cx="3871203" cy="2836912"/>
          </a:xfrm>
          <a:prstGeom prst="rect">
            <a:avLst/>
          </a:prstGeom>
          <a:noFill/>
        </p:spPr>
      </p:pic>
      <p:sp>
        <p:nvSpPr>
          <p:cNvPr id="4" name="Rectangle 3"/>
          <p:cNvSpPr/>
          <p:nvPr/>
        </p:nvSpPr>
        <p:spPr>
          <a:xfrm>
            <a:off x="971600" y="3861048"/>
            <a:ext cx="324036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Μνημείο Επωνύμων Ηρώων</a:t>
            </a:r>
          </a:p>
          <a:p>
            <a:pPr algn="ctr"/>
            <a:r>
              <a:rPr lang="el-GR" dirty="0" smtClean="0"/>
              <a:t>Αγορά Αθήνας</a:t>
            </a:r>
            <a:endParaRPr lang="el-GR" dirty="0"/>
          </a:p>
        </p:txBody>
      </p:sp>
      <p:sp>
        <p:nvSpPr>
          <p:cNvPr id="5" name="Slide Number Placeholder 4"/>
          <p:cNvSpPr>
            <a:spLocks noGrp="1"/>
          </p:cNvSpPr>
          <p:nvPr>
            <p:ph type="sldNum" sz="quarter" idx="12"/>
          </p:nvPr>
        </p:nvSpPr>
        <p:spPr/>
        <p:txBody>
          <a:bodyPr/>
          <a:lstStyle/>
          <a:p>
            <a:fld id="{0B4E4416-A4BA-496A-BD9A-5B72B967CC61}" type="slidenum">
              <a:rPr lang="el-GR" smtClean="0"/>
              <a:pPr/>
              <a:t>26</a:t>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626968" cy="4857328"/>
          </a:xfrm>
        </p:spPr>
        <p:txBody>
          <a:bodyPr/>
          <a:lstStyle/>
          <a:p>
            <a:r>
              <a:rPr lang="el-GR" dirty="0" smtClean="0"/>
              <a:t>Οι μεταρρυθμίσεις των αρχαϊκών χρόνων πραγματοποιούνται μέσω της νομοθεσίας. </a:t>
            </a:r>
          </a:p>
          <a:p>
            <a:r>
              <a:rPr lang="el-GR" dirty="0" smtClean="0"/>
              <a:t>Κυριαρχία του νόμου, που αποδεσμεύεται από τη θρησκεία. </a:t>
            </a:r>
          </a:p>
          <a:p>
            <a:r>
              <a:rPr lang="el-GR" dirty="0" smtClean="0"/>
              <a:t>Νόμος = έργο ανθρώπινο, λογικό. Όχι επιταγή των θεών. </a:t>
            </a:r>
          </a:p>
        </p:txBody>
      </p:sp>
      <p:sp>
        <p:nvSpPr>
          <p:cNvPr id="3" name="Title 2"/>
          <p:cNvSpPr>
            <a:spLocks noGrp="1"/>
          </p:cNvSpPr>
          <p:nvPr>
            <p:ph type="title"/>
          </p:nvPr>
        </p:nvSpPr>
        <p:spPr/>
        <p:txBody>
          <a:bodyPr>
            <a:normAutofit fontScale="90000"/>
          </a:bodyPr>
          <a:lstStyle/>
          <a:p>
            <a:r>
              <a:rPr lang="el-GR" dirty="0" smtClean="0"/>
              <a:t>Σχέση πολιτειακού καθεστώτος &amp; νόμου</a:t>
            </a:r>
            <a:endParaRPr lang="el-GR" dirty="0"/>
          </a:p>
        </p:txBody>
      </p:sp>
      <p:pic>
        <p:nvPicPr>
          <p:cNvPr id="4" name="rg_hi" descr="http://t0.gstatic.com/images?q=tbn:ANd9GcS8utMI-i6rdwJI_7huGunARiAKJhKZKJDe7hBz2gJZ39a6i_Y_">
            <a:hlinkClick r:id="rId2"/>
          </p:cNvPr>
          <p:cNvPicPr/>
          <p:nvPr/>
        </p:nvPicPr>
        <p:blipFill>
          <a:blip r:embed="rId3" cstate="print"/>
          <a:srcRect/>
          <a:stretch>
            <a:fillRect/>
          </a:stretch>
        </p:blipFill>
        <p:spPr bwMode="auto">
          <a:xfrm>
            <a:off x="5868144" y="4005064"/>
            <a:ext cx="2798440" cy="2118861"/>
          </a:xfrm>
          <a:prstGeom prst="rect">
            <a:avLst/>
          </a:prstGeom>
          <a:noFill/>
          <a:ln w="9525">
            <a:noFill/>
            <a:miter lim="800000"/>
            <a:headEnd/>
            <a:tailEnd/>
          </a:ln>
        </p:spPr>
      </p:pic>
      <p:sp>
        <p:nvSpPr>
          <p:cNvPr id="5" name="Slide Number Placeholder 4"/>
          <p:cNvSpPr>
            <a:spLocks noGrp="1"/>
          </p:cNvSpPr>
          <p:nvPr>
            <p:ph type="sldNum" sz="quarter" idx="15"/>
          </p:nvPr>
        </p:nvSpPr>
        <p:spPr/>
        <p:txBody>
          <a:bodyPr/>
          <a:lstStyle/>
          <a:p>
            <a:fld id="{0B4E4416-A4BA-496A-BD9A-5B72B967CC61}" type="slidenum">
              <a:rPr lang="el-GR" smtClean="0"/>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dirty="0" smtClean="0"/>
              <a:t>Το εκτενέστερο και πληρέστερο ελληνικό νομοθέτημα που έχει σωθεί. </a:t>
            </a:r>
          </a:p>
          <a:p>
            <a:r>
              <a:rPr lang="el-GR" dirty="0" smtClean="0"/>
              <a:t>Από την κρητική Γόρτυνα.</a:t>
            </a:r>
          </a:p>
          <a:p>
            <a:r>
              <a:rPr lang="el-GR" dirty="0" smtClean="0"/>
              <a:t>Αποτελεί «Κώδικα» για τα </a:t>
            </a:r>
          </a:p>
          <a:p>
            <a:pPr lvl="1">
              <a:buNone/>
            </a:pPr>
            <a:r>
              <a:rPr lang="el-GR" dirty="0" smtClean="0"/>
              <a:t>δεδομένα της εποχής. </a:t>
            </a:r>
          </a:p>
          <a:p>
            <a:pPr lvl="1"/>
            <a:r>
              <a:rPr lang="el-GR" dirty="0" err="1" smtClean="0">
                <a:solidFill>
                  <a:srgbClr val="FFC000"/>
                </a:solidFill>
              </a:rPr>
              <a:t>Κανονιστικότητα</a:t>
            </a:r>
            <a:r>
              <a:rPr lang="el-GR" dirty="0" smtClean="0">
                <a:solidFill>
                  <a:srgbClr val="FFC000"/>
                </a:solidFill>
              </a:rPr>
              <a:t> </a:t>
            </a:r>
          </a:p>
          <a:p>
            <a:pPr lvl="2"/>
            <a:r>
              <a:rPr lang="el-GR" dirty="0" smtClean="0"/>
              <a:t>(γενικός &amp; αφηρημένος χαρακτήρας διατάξεων. </a:t>
            </a:r>
          </a:p>
          <a:p>
            <a:pPr lvl="1"/>
            <a:r>
              <a:rPr lang="el-GR" dirty="0" err="1" smtClean="0">
                <a:solidFill>
                  <a:srgbClr val="FFC000"/>
                </a:solidFill>
              </a:rPr>
              <a:t>Επιτακτικότητα</a:t>
            </a:r>
            <a:r>
              <a:rPr lang="el-GR" dirty="0" smtClean="0">
                <a:solidFill>
                  <a:srgbClr val="FFC000"/>
                </a:solidFill>
              </a:rPr>
              <a:t> </a:t>
            </a:r>
          </a:p>
          <a:p>
            <a:pPr lvl="2"/>
            <a:r>
              <a:rPr lang="el-GR" dirty="0" smtClean="0"/>
              <a:t>(έχει δεσμευτική ισχύ για αυτούς που αφορά). </a:t>
            </a:r>
          </a:p>
          <a:p>
            <a:pPr lvl="1"/>
            <a:r>
              <a:rPr lang="el-GR" dirty="0" smtClean="0"/>
              <a:t>Εμπεριέχει το σύνολο των νομικών σημαντικών θεμάτων για μία αγροτική κοινωνία. </a:t>
            </a:r>
          </a:p>
          <a:p>
            <a:pPr lvl="1">
              <a:buNone/>
            </a:pPr>
            <a:r>
              <a:rPr lang="el-GR" dirty="0" smtClean="0"/>
              <a:t>	</a:t>
            </a:r>
            <a:endParaRPr lang="el-GR" dirty="0"/>
          </a:p>
        </p:txBody>
      </p:sp>
      <p:sp>
        <p:nvSpPr>
          <p:cNvPr id="3" name="Title 2"/>
          <p:cNvSpPr>
            <a:spLocks noGrp="1"/>
          </p:cNvSpPr>
          <p:nvPr>
            <p:ph type="title"/>
          </p:nvPr>
        </p:nvSpPr>
        <p:spPr>
          <a:xfrm>
            <a:off x="457200" y="152400"/>
            <a:ext cx="5626968" cy="1404392"/>
          </a:xfrm>
        </p:spPr>
        <p:txBody>
          <a:bodyPr/>
          <a:lstStyle/>
          <a:p>
            <a:r>
              <a:rPr lang="el-GR" dirty="0" smtClean="0"/>
              <a:t>Ο «κώδικας» της Γόρτυνας </a:t>
            </a:r>
            <a:r>
              <a:rPr lang="el-GR" sz="3200" dirty="0" smtClean="0"/>
              <a:t>(480-460 </a:t>
            </a:r>
            <a:r>
              <a:rPr lang="el-GR" sz="3200" dirty="0" err="1" smtClean="0"/>
              <a:t>π.Χ.</a:t>
            </a:r>
            <a:r>
              <a:rPr lang="el-GR" sz="3200" dirty="0" smtClean="0"/>
              <a:t>)</a:t>
            </a:r>
            <a:endParaRPr lang="el-GR" sz="3200" dirty="0"/>
          </a:p>
        </p:txBody>
      </p:sp>
      <p:pic>
        <p:nvPicPr>
          <p:cNvPr id="52226" name="Picture 2" descr="http://www.explorecrete.com/crete-east/Gortys/map_Gortyn.gif"/>
          <p:cNvPicPr>
            <a:picLocks noChangeAspect="1" noChangeArrowheads="1"/>
          </p:cNvPicPr>
          <p:nvPr/>
        </p:nvPicPr>
        <p:blipFill>
          <a:blip r:embed="rId2" cstate="print"/>
          <a:srcRect/>
          <a:stretch>
            <a:fillRect/>
          </a:stretch>
        </p:blipFill>
        <p:spPr bwMode="auto">
          <a:xfrm>
            <a:off x="5292080" y="404664"/>
            <a:ext cx="3094856" cy="923925"/>
          </a:xfrm>
          <a:prstGeom prst="rect">
            <a:avLst/>
          </a:prstGeom>
          <a:noFill/>
        </p:spPr>
      </p:pic>
      <p:pic>
        <p:nvPicPr>
          <p:cNvPr id="52228" name="Picture 4" descr="http://images.ookaboo.com/photo/s/Gortyn_Ampitheatre_s.jpg"/>
          <p:cNvPicPr>
            <a:picLocks noChangeAspect="1" noChangeArrowheads="1"/>
          </p:cNvPicPr>
          <p:nvPr/>
        </p:nvPicPr>
        <p:blipFill>
          <a:blip r:embed="rId3" cstate="print"/>
          <a:srcRect/>
          <a:stretch>
            <a:fillRect/>
          </a:stretch>
        </p:blipFill>
        <p:spPr bwMode="auto">
          <a:xfrm>
            <a:off x="5580112" y="2060848"/>
            <a:ext cx="2286000" cy="1685926"/>
          </a:xfrm>
          <a:prstGeom prst="rect">
            <a:avLst/>
          </a:prstGeom>
          <a:noFill/>
        </p:spPr>
      </p:pic>
      <p:sp>
        <p:nvSpPr>
          <p:cNvPr id="6" name="Slide Number Placeholder 5"/>
          <p:cNvSpPr>
            <a:spLocks noGrp="1"/>
          </p:cNvSpPr>
          <p:nvPr>
            <p:ph type="sldNum" sz="quarter" idx="15"/>
          </p:nvPr>
        </p:nvSpPr>
        <p:spPr/>
        <p:txBody>
          <a:bodyPr/>
          <a:lstStyle/>
          <a:p>
            <a:fld id="{0B4E4416-A4BA-496A-BD9A-5B72B967CC61}"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lila.sns.it/mnamon/assets/img/greco/esempi/ParticGortyn.jpg"/>
          <p:cNvPicPr>
            <a:picLocks noChangeAspect="1" noChangeArrowheads="1"/>
          </p:cNvPicPr>
          <p:nvPr/>
        </p:nvPicPr>
        <p:blipFill>
          <a:blip r:embed="rId2" cstate="print"/>
          <a:srcRect/>
          <a:stretch>
            <a:fillRect/>
          </a:stretch>
        </p:blipFill>
        <p:spPr bwMode="auto">
          <a:xfrm>
            <a:off x="539552" y="3933056"/>
            <a:ext cx="5372100" cy="1628776"/>
          </a:xfrm>
          <a:prstGeom prst="rect">
            <a:avLst/>
          </a:prstGeom>
          <a:noFill/>
        </p:spPr>
      </p:pic>
      <p:pic>
        <p:nvPicPr>
          <p:cNvPr id="50180" name="Picture 4" descr="http://www.sacred-destinations.com/greece/images/crete/gortyna/resized/laws-cc-mastablasta.jpg"/>
          <p:cNvPicPr>
            <a:picLocks noChangeAspect="1" noChangeArrowheads="1"/>
          </p:cNvPicPr>
          <p:nvPr/>
        </p:nvPicPr>
        <p:blipFill>
          <a:blip r:embed="rId3" cstate="print"/>
          <a:srcRect/>
          <a:stretch>
            <a:fillRect/>
          </a:stretch>
        </p:blipFill>
        <p:spPr bwMode="auto">
          <a:xfrm>
            <a:off x="4716016" y="908720"/>
            <a:ext cx="3333750" cy="2219326"/>
          </a:xfrm>
          <a:prstGeom prst="rect">
            <a:avLst/>
          </a:prstGeom>
          <a:noFill/>
        </p:spPr>
      </p:pic>
      <p:pic>
        <p:nvPicPr>
          <p:cNvPr id="50182" name="Picture 6" descr="http://www.explorecrete.com/crete-east/Gortys/Gortys_Halbherr.jpg"/>
          <p:cNvPicPr>
            <a:picLocks noChangeAspect="1" noChangeArrowheads="1"/>
          </p:cNvPicPr>
          <p:nvPr/>
        </p:nvPicPr>
        <p:blipFill>
          <a:blip r:embed="rId4" cstate="print"/>
          <a:srcRect/>
          <a:stretch>
            <a:fillRect/>
          </a:stretch>
        </p:blipFill>
        <p:spPr bwMode="auto">
          <a:xfrm>
            <a:off x="755576" y="548680"/>
            <a:ext cx="3333750" cy="2667000"/>
          </a:xfrm>
          <a:prstGeom prst="rect">
            <a:avLst/>
          </a:prstGeom>
          <a:noFill/>
        </p:spPr>
      </p:pic>
      <p:sp>
        <p:nvSpPr>
          <p:cNvPr id="5" name="TextBox 4"/>
          <p:cNvSpPr txBox="1"/>
          <p:nvPr/>
        </p:nvSpPr>
        <p:spPr>
          <a:xfrm>
            <a:off x="755576" y="3429000"/>
            <a:ext cx="3528392" cy="369332"/>
          </a:xfrm>
          <a:prstGeom prst="rect">
            <a:avLst/>
          </a:prstGeom>
          <a:noFill/>
        </p:spPr>
        <p:txBody>
          <a:bodyPr wrap="square" rtlCol="0">
            <a:spAutoFit/>
          </a:bodyPr>
          <a:lstStyle/>
          <a:p>
            <a:r>
              <a:rPr lang="el-GR" dirty="0" smtClean="0"/>
              <a:t>Ανακαλύφθηκε το 19</a:t>
            </a:r>
            <a:r>
              <a:rPr lang="el-GR" baseline="30000" dirty="0" smtClean="0"/>
              <a:t>ο</a:t>
            </a:r>
            <a:r>
              <a:rPr lang="el-GR" dirty="0" smtClean="0"/>
              <a:t> αιώνα</a:t>
            </a:r>
            <a:endParaRPr lang="el-GR" dirty="0"/>
          </a:p>
        </p:txBody>
      </p:sp>
      <p:sp>
        <p:nvSpPr>
          <p:cNvPr id="6" name="TextBox 5"/>
          <p:cNvSpPr txBox="1"/>
          <p:nvPr/>
        </p:nvSpPr>
        <p:spPr>
          <a:xfrm>
            <a:off x="4644008" y="3429000"/>
            <a:ext cx="3888432" cy="369332"/>
          </a:xfrm>
          <a:prstGeom prst="rect">
            <a:avLst/>
          </a:prstGeom>
          <a:noFill/>
        </p:spPr>
        <p:txBody>
          <a:bodyPr wrap="square" rtlCol="0">
            <a:spAutoFit/>
          </a:bodyPr>
          <a:lstStyle/>
          <a:p>
            <a:pPr algn="ctr"/>
            <a:r>
              <a:rPr lang="el-GR" dirty="0" smtClean="0"/>
              <a:t>Η «βασίλισσα» των επιγραφών</a:t>
            </a:r>
            <a:endParaRPr lang="el-GR" dirty="0"/>
          </a:p>
        </p:txBody>
      </p:sp>
      <p:sp>
        <p:nvSpPr>
          <p:cNvPr id="7" name="TextBox 6"/>
          <p:cNvSpPr txBox="1"/>
          <p:nvPr/>
        </p:nvSpPr>
        <p:spPr>
          <a:xfrm>
            <a:off x="1403648" y="5805264"/>
            <a:ext cx="5040560" cy="369332"/>
          </a:xfrm>
          <a:prstGeom prst="rect">
            <a:avLst/>
          </a:prstGeom>
          <a:noFill/>
        </p:spPr>
        <p:txBody>
          <a:bodyPr wrap="square" rtlCol="0">
            <a:spAutoFit/>
          </a:bodyPr>
          <a:lstStyle/>
          <a:p>
            <a:r>
              <a:rPr lang="el-GR" dirty="0" smtClean="0"/>
              <a:t>Γραφή "βουστροφηδόν"</a:t>
            </a:r>
            <a:endParaRPr lang="el-GR" dirty="0"/>
          </a:p>
        </p:txBody>
      </p:sp>
      <p:sp>
        <p:nvSpPr>
          <p:cNvPr id="50184" name="AutoShape 8" descr="data:image/jpeg;base64,/9j/4AAQSkZJRgABAQAAAQABAAD/2wCEAAkGBggQERUQEggKFBQVFRUVFRUVDRoXHxcPHxQVFxUUHBUXJyYkFxsrGhYWHzssIycpLDAsGx4yNTAqNSYrLCkBCQoKDgwOFAwPFCklFBwpLCkpKSkpNSkpKSkpKSkpKSkpKSwpKSkpKSkpKSkpKSkpKSkpKSkpKSkpKSkpKSkpKf/AABEIADoAQQMBIgACEQEDEQH/xAAaAAACAwEBAAAAAAAAAAAAAAAABAIDBQEH/8QAMRAAAQIDBgQFBAIDAAAAAAAAAQACAwQREhNUk5TRFCFV4QUxUVNhIiRxkYHBQUJS/8QAFgEBAQEAAAAAAAAAAAAAAAAAAAEE/8QAFREBAQAAAAAAAAAAAAAAAAAAABH/2gAMAwEAAhEDEQA/APQIzY5P0xWtHyy1/aqu5zFQ8nuqZ97LYa+ZcxtmvJ1mrq/9fHp8qqx4djzqzutiHDCnMVDye65dTmKhZPdJiH4f1B2r7rtiQ6k7V91EN3U5ioWT3RczuKhZPdKWJDqTtX3RYkOpO1fdKG7udxUHJO64yJMNeGudDcHV5hpaQR8VNUrY8P6k/V901KQJattsW2RyreWqD0qqptCEIheamYDaB5Jr/gMLuXrQJfjJL2XZB2Vs0yYa63DY13INIJp/tUGv8lQvZ/Cwc47IqHFSPsnIOyOKkPaOndspX3iGHgZp2RfeIYeBmnZUR4qQ9o6d2yOKkPaOndspX3iGHgZp2RfT+HgZp2QR4mR9o5Dtl2A2GYrXQ4DgKEOdYLQfQfKnfT+EhZx2U4E3FLrMSCGk1pR1QaeaiGkIQgUmXR3Pu2RAyjQ5zrIJ5kgAA+Xkef4UeGmse/KZsrJyDLGjnkAjyIdZNPSo50VF1JYh+oduip8JN45+VD2XeDnMa/Lh7KoQJPEPz3brtzKYh+odugs4Obx0TKh7I4Oax0TKh7Ku5lMQ/UO3RcymJfqHboJ8LOdQdlM2U4MpEDg58w55AIH0htK+fJvmqrqUxL9S7dcl3tEUNZHe4WSXAutUP00Nr9oNBCEIjPnmNt2nyhiNsgCjA6y6pr9PzUfpVWpLpkTSdlqoRWV9j02Jo+yPsemxNH2WqhEZX2PTYuj7I+x6bE0fZaqEGTakOnP0nZNycaCTZbAe38wiwJtCAQhCD//Z"/>
          <p:cNvSpPr>
            <a:spLocks noChangeAspect="1" noChangeArrowheads="1"/>
          </p:cNvSpPr>
          <p:nvPr/>
        </p:nvSpPr>
        <p:spPr bwMode="auto">
          <a:xfrm>
            <a:off x="63500" y="-271463"/>
            <a:ext cx="619125" cy="552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0186" name="AutoShape 10" descr="data:image/jpeg;base64,/9j/4AAQSkZJRgABAQAAAQABAAD/2wCEAAkGBggQERUQEggKFBQVFRUVFRUVDRoXHxcPHxQVFxUUHBUXJyYkFxsrGhYWHzssIycpLDAsGx4yNTAqNSYrLCkBCQoKDgwOFAwPFCklFBwpLCkpKSkpNSkpKSkpKSkpKSkpKSwpKSkpKSkpKSkpKSkpKSkpKSkpKSkpKSkpKSkpKf/AABEIADoAQQMBIgACEQEDEQH/xAAaAAACAwEBAAAAAAAAAAAAAAAABAIDBQEH/8QAMRAAAQIDBgQFBAIDAAAAAAAAAQACAwQREhNUk5TRFCFV4QUxUVNhIiRxkYHBQUJS/8QAFgEBAQEAAAAAAAAAAAAAAAAAAAEE/8QAFREBAQAAAAAAAAAAAAAAAAAAABH/2gAMAwEAAhEDEQA/APQIzY5P0xWtHyy1/aqu5zFQ8nuqZ97LYa+ZcxtmvJ1mrq/9fHp8qqx4djzqzutiHDCnMVDye65dTmKhZPdJiH4f1B2r7rtiQ6k7V91EN3U5ioWT3RczuKhZPdKWJDqTtX3RYkOpO1fdKG7udxUHJO64yJMNeGudDcHV5hpaQR8VNUrY8P6k/V901KQJattsW2RyreWqD0qqptCEIheamYDaB5Jr/gMLuXrQJfjJL2XZB2Vs0yYa63DY13INIJp/tUGv8lQvZ/Cwc47IqHFSPsnIOyOKkPaOndspX3iGHgZp2RfeIYeBmnZUR4qQ9o6d2yOKkPaOndspX3iGHgZp2RfT+HgZp2QR4mR9o5Dtl2A2GYrXQ4DgKEOdYLQfQfKnfT+EhZx2U4E3FLrMSCGk1pR1QaeaiGkIQgUmXR3Pu2RAyjQ5zrIJ5kgAA+Xkef4UeGmse/KZsrJyDLGjnkAjyIdZNPSo50VF1JYh+oduip8JN45+VD2XeDnMa/Lh7KoQJPEPz3brtzKYh+odugs4Obx0TKh7I4Oax0TKh7Ku5lMQ/UO3RcymJfqHboJ8LOdQdlM2U4MpEDg58w55AIH0htK+fJvmqrqUxL9S7dcl3tEUNZHe4WSXAutUP00Nr9oNBCEIjPnmNt2nyhiNsgCjA6y6pr9PzUfpVWpLpkTSdlqoRWV9j02Jo+yPsemxNH2WqhEZX2PTYuj7I+x6bE0fZaqEGTakOnP0nZNycaCTZbAe38wiwJtCAQhCD//Z"/>
          <p:cNvSpPr>
            <a:spLocks noChangeAspect="1" noChangeArrowheads="1"/>
          </p:cNvSpPr>
          <p:nvPr/>
        </p:nvSpPr>
        <p:spPr bwMode="auto">
          <a:xfrm>
            <a:off x="63500" y="-271463"/>
            <a:ext cx="619125" cy="552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0188" name="Picture 12" descr="http://www.alphadictionary.com/images/boustrophedon.gif"/>
          <p:cNvPicPr>
            <a:picLocks noChangeAspect="1" noChangeArrowheads="1"/>
          </p:cNvPicPr>
          <p:nvPr/>
        </p:nvPicPr>
        <p:blipFill>
          <a:blip r:embed="rId5" cstate="print"/>
          <a:srcRect/>
          <a:stretch>
            <a:fillRect/>
          </a:stretch>
        </p:blipFill>
        <p:spPr bwMode="auto">
          <a:xfrm>
            <a:off x="6660232" y="4149080"/>
            <a:ext cx="1452573" cy="1296144"/>
          </a:xfrm>
          <a:prstGeom prst="rect">
            <a:avLst/>
          </a:prstGeom>
          <a:noFill/>
        </p:spPr>
      </p:pic>
      <p:sp>
        <p:nvSpPr>
          <p:cNvPr id="11" name="Slide Number Placeholder 10"/>
          <p:cNvSpPr>
            <a:spLocks noGrp="1"/>
          </p:cNvSpPr>
          <p:nvPr>
            <p:ph type="sldNum" sz="quarter" idx="12"/>
          </p:nvPr>
        </p:nvSpPr>
        <p:spPr/>
        <p:txBody>
          <a:bodyPr/>
          <a:lstStyle/>
          <a:p>
            <a:fld id="{0B4E4416-A4BA-496A-BD9A-5B72B967CC61}"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492896"/>
            <a:ext cx="6048672" cy="4824536"/>
          </a:xfrm>
        </p:spPr>
        <p:txBody>
          <a:bodyPr/>
          <a:lstStyle/>
          <a:p>
            <a:r>
              <a:rPr lang="el-GR" dirty="0" smtClean="0"/>
              <a:t>Κοινή τάση στον ελλαδικό χώρο </a:t>
            </a:r>
          </a:p>
          <a:p>
            <a:r>
              <a:rPr lang="el-GR" dirty="0" smtClean="0"/>
              <a:t>Σπάρτη, Μεγάλη Ελλάδα, Ιωνία, Αθήνα:</a:t>
            </a:r>
          </a:p>
          <a:p>
            <a:r>
              <a:rPr lang="el-GR" dirty="0" smtClean="0"/>
              <a:t>Αναθέτουν σε πρόσωπα κοινής εμπιστοσύνης την καταγραφή του δικαίου &amp; σύνταξη νόμων</a:t>
            </a:r>
          </a:p>
          <a:p>
            <a:pPr lvl="1"/>
            <a:r>
              <a:rPr lang="el-GR" sz="2800" b="1" i="1" dirty="0" err="1" smtClean="0">
                <a:solidFill>
                  <a:srgbClr val="002060"/>
                </a:solidFill>
              </a:rPr>
              <a:t>Αἰσυμνῆται</a:t>
            </a:r>
            <a:r>
              <a:rPr lang="el-GR" sz="2800" dirty="0" smtClean="0"/>
              <a:t>: Ιωνία &amp; </a:t>
            </a:r>
            <a:r>
              <a:rPr lang="el-GR" sz="2800" dirty="0" err="1" smtClean="0"/>
              <a:t>Αιολία</a:t>
            </a:r>
            <a:endParaRPr lang="el-GR" sz="2800" dirty="0" smtClean="0"/>
          </a:p>
          <a:p>
            <a:pPr lvl="1"/>
            <a:r>
              <a:rPr lang="el-GR" sz="2800" b="1" i="1" dirty="0" err="1" smtClean="0">
                <a:solidFill>
                  <a:srgbClr val="002060"/>
                </a:solidFill>
              </a:rPr>
              <a:t>Νομοθέται</a:t>
            </a:r>
            <a:r>
              <a:rPr lang="el-GR" sz="2800" dirty="0" smtClean="0"/>
              <a:t>: υπόλοιπη Ελλάδα</a:t>
            </a:r>
          </a:p>
          <a:p>
            <a:pPr lvl="1"/>
            <a:endParaRPr lang="el-GR" dirty="0"/>
          </a:p>
        </p:txBody>
      </p:sp>
      <p:sp>
        <p:nvSpPr>
          <p:cNvPr id="3" name="Title 2"/>
          <p:cNvSpPr>
            <a:spLocks noGrp="1"/>
          </p:cNvSpPr>
          <p:nvPr>
            <p:ph type="title"/>
          </p:nvPr>
        </p:nvSpPr>
        <p:spPr>
          <a:xfrm>
            <a:off x="2987824" y="476672"/>
            <a:ext cx="5400600" cy="1152128"/>
          </a:xfrm>
        </p:spPr>
        <p:txBody>
          <a:bodyPr>
            <a:normAutofit fontScale="90000"/>
          </a:bodyPr>
          <a:lstStyle/>
          <a:p>
            <a:pPr algn="r"/>
            <a:r>
              <a:rPr lang="el-GR" sz="4400" dirty="0" smtClean="0">
                <a:solidFill>
                  <a:srgbClr val="002060"/>
                </a:solidFill>
              </a:rPr>
              <a:t/>
            </a:r>
            <a:br>
              <a:rPr lang="el-GR" sz="4400" dirty="0" smtClean="0">
                <a:solidFill>
                  <a:srgbClr val="002060"/>
                </a:solidFill>
              </a:rPr>
            </a:br>
            <a:r>
              <a:rPr lang="el-GR" sz="3600" dirty="0" smtClean="0">
                <a:solidFill>
                  <a:srgbClr val="002060"/>
                </a:solidFill>
              </a:rPr>
              <a:t>Ανάγκη καταγραφής </a:t>
            </a:r>
            <a:br>
              <a:rPr lang="el-GR" sz="3600" dirty="0" smtClean="0">
                <a:solidFill>
                  <a:srgbClr val="002060"/>
                </a:solidFill>
              </a:rPr>
            </a:br>
            <a:r>
              <a:rPr lang="el-GR" sz="3600" dirty="0" smtClean="0">
                <a:solidFill>
                  <a:srgbClr val="002060"/>
                </a:solidFill>
              </a:rPr>
              <a:t>του ισχύοντος, άγραφου δικαίου</a:t>
            </a:r>
            <a:endParaRPr lang="el-GR" sz="3600" dirty="0"/>
          </a:p>
        </p:txBody>
      </p:sp>
      <p:pic>
        <p:nvPicPr>
          <p:cNvPr id="1026" name="Picture 2" descr="http://images.cdn.fotopedia.com/flickr-2598144952-image.jpg"/>
          <p:cNvPicPr>
            <a:picLocks noChangeAspect="1" noChangeArrowheads="1"/>
          </p:cNvPicPr>
          <p:nvPr/>
        </p:nvPicPr>
        <p:blipFill>
          <a:blip r:embed="rId2" cstate="print"/>
          <a:srcRect/>
          <a:stretch>
            <a:fillRect/>
          </a:stretch>
        </p:blipFill>
        <p:spPr bwMode="auto">
          <a:xfrm>
            <a:off x="0" y="0"/>
            <a:ext cx="2915816" cy="1943878"/>
          </a:xfrm>
          <a:prstGeom prst="rect">
            <a:avLst/>
          </a:prstGeom>
          <a:noFill/>
        </p:spPr>
      </p:pic>
      <p:pic>
        <p:nvPicPr>
          <p:cNvPr id="1028" name="Picture 4" descr="http://www.lesvoslemnos.com/pittakos.jpg"/>
          <p:cNvPicPr>
            <a:picLocks noChangeAspect="1" noChangeArrowheads="1"/>
          </p:cNvPicPr>
          <p:nvPr/>
        </p:nvPicPr>
        <p:blipFill>
          <a:blip r:embed="rId3" cstate="print"/>
          <a:srcRect/>
          <a:stretch>
            <a:fillRect/>
          </a:stretch>
        </p:blipFill>
        <p:spPr bwMode="auto">
          <a:xfrm>
            <a:off x="6516216" y="2492896"/>
            <a:ext cx="2059242" cy="3171232"/>
          </a:xfrm>
          <a:prstGeom prst="rect">
            <a:avLst/>
          </a:prstGeom>
          <a:noFill/>
        </p:spPr>
      </p:pic>
      <p:sp>
        <p:nvSpPr>
          <p:cNvPr id="6" name="TextBox 5"/>
          <p:cNvSpPr txBox="1"/>
          <p:nvPr/>
        </p:nvSpPr>
        <p:spPr>
          <a:xfrm>
            <a:off x="6444208" y="5805264"/>
            <a:ext cx="2699792" cy="646331"/>
          </a:xfrm>
          <a:prstGeom prst="rect">
            <a:avLst/>
          </a:prstGeom>
          <a:noFill/>
        </p:spPr>
        <p:txBody>
          <a:bodyPr wrap="square" rtlCol="0">
            <a:spAutoFit/>
          </a:bodyPr>
          <a:lstStyle/>
          <a:p>
            <a:r>
              <a:rPr lang="el-GR" dirty="0" smtClean="0">
                <a:solidFill>
                  <a:schemeClr val="bg1">
                    <a:lumMod val="95000"/>
                    <a:lumOff val="5000"/>
                  </a:schemeClr>
                </a:solidFill>
              </a:rPr>
              <a:t>Πιττακός ο Μυτιληναίος</a:t>
            </a:r>
          </a:p>
          <a:p>
            <a:r>
              <a:rPr lang="el-GR" i="1" dirty="0" err="1" smtClean="0">
                <a:solidFill>
                  <a:schemeClr val="bg1">
                    <a:lumMod val="95000"/>
                    <a:lumOff val="5000"/>
                  </a:schemeClr>
                </a:solidFill>
              </a:rPr>
              <a:t>Αἰσυμνήτης</a:t>
            </a:r>
            <a:endParaRPr lang="el-GR" i="1" dirty="0">
              <a:solidFill>
                <a:schemeClr val="bg1">
                  <a:lumMod val="95000"/>
                  <a:lumOff val="5000"/>
                </a:schemeClr>
              </a:solidFill>
            </a:endParaRPr>
          </a:p>
        </p:txBody>
      </p:sp>
      <p:sp>
        <p:nvSpPr>
          <p:cNvPr id="7" name="Slide Number Placeholder 6"/>
          <p:cNvSpPr>
            <a:spLocks noGrp="1"/>
          </p:cNvSpPr>
          <p:nvPr>
            <p:ph type="sldNum" sz="quarter" idx="15"/>
          </p:nvPr>
        </p:nvSpPr>
        <p:spPr/>
        <p:txBody>
          <a:bodyPr/>
          <a:lstStyle/>
          <a:p>
            <a:fld id="{0B4E4416-A4BA-496A-BD9A-5B72B967CC61}" type="slidenum">
              <a:rPr lang="el-GR" smtClean="0"/>
              <a:pPr/>
              <a:t>3</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628800"/>
            <a:ext cx="6491064" cy="4608512"/>
          </a:xfrm>
        </p:spPr>
        <p:txBody>
          <a:bodyPr>
            <a:normAutofit fontScale="92500"/>
          </a:bodyPr>
          <a:lstStyle/>
          <a:p>
            <a:r>
              <a:rPr lang="el-GR" dirty="0" smtClean="0"/>
              <a:t>Έχει εσωτερική ενότητα. </a:t>
            </a:r>
          </a:p>
          <a:p>
            <a:r>
              <a:rPr lang="el-GR" dirty="0" smtClean="0"/>
              <a:t>Περιλαμβάνει 26 εσωτερικές παραπομπές σε άλλες διατάξεις (</a:t>
            </a:r>
            <a:r>
              <a:rPr lang="el-GR" i="1" dirty="0" err="1" smtClean="0"/>
              <a:t>κατὰ</a:t>
            </a:r>
            <a:r>
              <a:rPr lang="el-GR" i="1" dirty="0" smtClean="0"/>
              <a:t> </a:t>
            </a:r>
            <a:r>
              <a:rPr lang="el-GR" i="1" dirty="0" err="1" smtClean="0"/>
              <a:t>τὰ</a:t>
            </a:r>
            <a:r>
              <a:rPr lang="el-GR" i="1" dirty="0" smtClean="0"/>
              <a:t> γεγραμμένα, ἅ </a:t>
            </a:r>
            <a:r>
              <a:rPr lang="el-GR" i="1" dirty="0" err="1" smtClean="0"/>
              <a:t>γέγραπται</a:t>
            </a:r>
            <a:r>
              <a:rPr lang="el-GR" i="1" dirty="0" smtClean="0"/>
              <a:t>, </a:t>
            </a:r>
            <a:r>
              <a:rPr lang="el-GR" i="1" dirty="0" err="1" smtClean="0"/>
              <a:t>αἵπερ</a:t>
            </a:r>
            <a:r>
              <a:rPr lang="el-GR" i="1" dirty="0" smtClean="0"/>
              <a:t> </a:t>
            </a:r>
            <a:r>
              <a:rPr lang="el-GR" i="1" dirty="0" err="1" smtClean="0"/>
              <a:t>τοῖς</a:t>
            </a:r>
            <a:r>
              <a:rPr lang="el-GR" i="1" dirty="0" smtClean="0"/>
              <a:t> </a:t>
            </a:r>
            <a:r>
              <a:rPr lang="el-GR" i="1" dirty="0" err="1" smtClean="0"/>
              <a:t>γνεσίοις</a:t>
            </a:r>
            <a:r>
              <a:rPr lang="el-GR" i="1" dirty="0" smtClean="0"/>
              <a:t> </a:t>
            </a:r>
            <a:r>
              <a:rPr lang="el-GR" i="1" dirty="0" err="1" smtClean="0"/>
              <a:t>ἔγραπται</a:t>
            </a:r>
            <a:r>
              <a:rPr lang="el-GR" dirty="0" smtClean="0"/>
              <a:t>).</a:t>
            </a:r>
          </a:p>
          <a:p>
            <a:r>
              <a:rPr lang="el-GR" dirty="0" smtClean="0"/>
              <a:t>Ξεκινά με επίκληση των </a:t>
            </a:r>
            <a:r>
              <a:rPr lang="el-GR" i="1" dirty="0" err="1" smtClean="0"/>
              <a:t>Θεῶν</a:t>
            </a:r>
            <a:r>
              <a:rPr lang="el-GR" dirty="0" smtClean="0"/>
              <a:t>. </a:t>
            </a:r>
          </a:p>
          <a:p>
            <a:r>
              <a:rPr lang="el-GR" dirty="0" smtClean="0"/>
              <a:t>Δεν αναφέρεται η αρχή που το εξέδωσε (αγνώστου πατρότητας νομοθετικό κείμενο). </a:t>
            </a:r>
          </a:p>
          <a:p>
            <a:r>
              <a:rPr lang="el-GR" dirty="0" smtClean="0"/>
              <a:t>Ενσωματώνει παλαιότερο γραπτό δίκαιο (7ου αι.) και στοιχεία προφορικής παράδοσης. </a:t>
            </a:r>
          </a:p>
          <a:p>
            <a:r>
              <a:rPr lang="el-GR" dirty="0" smtClean="0"/>
              <a:t>Διατάξεις: αστικό, ποινικό, δικονομικό δίκαιο.</a:t>
            </a:r>
          </a:p>
          <a:p>
            <a:r>
              <a:rPr lang="el-GR" dirty="0" smtClean="0"/>
              <a:t>Δεν ρυθμίζει την ανθρωποκτονία (!)</a:t>
            </a:r>
          </a:p>
        </p:txBody>
      </p:sp>
      <p:sp>
        <p:nvSpPr>
          <p:cNvPr id="3" name="Title 2"/>
          <p:cNvSpPr>
            <a:spLocks noGrp="1"/>
          </p:cNvSpPr>
          <p:nvPr>
            <p:ph type="title"/>
          </p:nvPr>
        </p:nvSpPr>
        <p:spPr>
          <a:xfrm>
            <a:off x="179512" y="188640"/>
            <a:ext cx="8229600" cy="1219200"/>
          </a:xfrm>
        </p:spPr>
        <p:txBody>
          <a:bodyPr/>
          <a:lstStyle/>
          <a:p>
            <a:r>
              <a:rPr lang="el-GR" sz="3200" dirty="0" smtClean="0"/>
              <a:t>Χαρακτηριστικά «Κώδικα Γόρτυνας</a:t>
            </a:r>
            <a:r>
              <a:rPr lang="el-GR" dirty="0" smtClean="0"/>
              <a:t>»</a:t>
            </a:r>
            <a:endParaRPr lang="el-GR" dirty="0"/>
          </a:p>
        </p:txBody>
      </p:sp>
      <p:pic>
        <p:nvPicPr>
          <p:cNvPr id="51204" name="Picture 4" descr="http://www.greek-islands.us/ancient-greece/zeus.jpg"/>
          <p:cNvPicPr>
            <a:picLocks noChangeAspect="1" noChangeArrowheads="1"/>
          </p:cNvPicPr>
          <p:nvPr/>
        </p:nvPicPr>
        <p:blipFill>
          <a:blip r:embed="rId2" cstate="print"/>
          <a:srcRect/>
          <a:stretch>
            <a:fillRect/>
          </a:stretch>
        </p:blipFill>
        <p:spPr bwMode="auto">
          <a:xfrm>
            <a:off x="6300192" y="189756"/>
            <a:ext cx="2785492" cy="1894136"/>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72816"/>
            <a:ext cx="8229600" cy="4572000"/>
          </a:xfrm>
        </p:spPr>
        <p:txBody>
          <a:bodyPr/>
          <a:lstStyle/>
          <a:p>
            <a:r>
              <a:rPr lang="el-GR" dirty="0" smtClean="0">
                <a:solidFill>
                  <a:srgbClr val="FFC000"/>
                </a:solidFill>
              </a:rPr>
              <a:t>Ελεύθεροι πολίτες</a:t>
            </a:r>
          </a:p>
          <a:p>
            <a:pPr lvl="1"/>
            <a:r>
              <a:rPr lang="el-GR" dirty="0" smtClean="0"/>
              <a:t>4 ηλικιακές τάξεις</a:t>
            </a:r>
          </a:p>
          <a:p>
            <a:pPr lvl="1"/>
            <a:r>
              <a:rPr lang="el-GR" dirty="0" smtClean="0"/>
              <a:t>Με βάση τη βιολογική ηλικία -δημόσια εκπαίδευση.</a:t>
            </a:r>
          </a:p>
          <a:p>
            <a:r>
              <a:rPr lang="el-GR" dirty="0" smtClean="0">
                <a:solidFill>
                  <a:srgbClr val="FFC000"/>
                </a:solidFill>
              </a:rPr>
              <a:t>Ελεύθεροι χωρίς πολιτικά δικαιώματα </a:t>
            </a:r>
            <a:r>
              <a:rPr lang="el-GR" dirty="0" smtClean="0"/>
              <a:t>(</a:t>
            </a:r>
            <a:r>
              <a:rPr lang="el-GR" i="1" dirty="0" err="1" smtClean="0"/>
              <a:t>ἀπέταιροι</a:t>
            </a:r>
            <a:r>
              <a:rPr lang="el-GR" dirty="0" smtClean="0"/>
              <a:t>)</a:t>
            </a:r>
          </a:p>
          <a:p>
            <a:r>
              <a:rPr lang="el-GR" dirty="0" smtClean="0">
                <a:solidFill>
                  <a:srgbClr val="FFC000"/>
                </a:solidFill>
              </a:rPr>
              <a:t>Δουλοπάροικοι</a:t>
            </a:r>
            <a:r>
              <a:rPr lang="el-GR" dirty="0" smtClean="0"/>
              <a:t> (</a:t>
            </a:r>
            <a:r>
              <a:rPr lang="el-GR" i="1" dirty="0" err="1" smtClean="0"/>
              <a:t>κλαρῶται</a:t>
            </a:r>
            <a:r>
              <a:rPr lang="el-GR" dirty="0" smtClean="0"/>
              <a:t>)</a:t>
            </a:r>
          </a:p>
          <a:p>
            <a:r>
              <a:rPr lang="el-GR" dirty="0" smtClean="0">
                <a:solidFill>
                  <a:srgbClr val="FFC000"/>
                </a:solidFill>
              </a:rPr>
              <a:t>Δούλοι</a:t>
            </a:r>
            <a:r>
              <a:rPr lang="el-GR" dirty="0" smtClean="0"/>
              <a:t> (θεωρούνται υποκείμενα δικαίου). </a:t>
            </a:r>
          </a:p>
          <a:p>
            <a:r>
              <a:rPr lang="el-GR" dirty="0" smtClean="0"/>
              <a:t>Ίδια σειρά τάξεων με τους παλαιότερους κώδικες της Μεσοποταμίας (Χαμουραμπί, Χετταίων, </a:t>
            </a:r>
            <a:r>
              <a:rPr lang="el-GR" dirty="0" err="1" smtClean="0"/>
              <a:t>Ασσυρίων</a:t>
            </a:r>
            <a:r>
              <a:rPr lang="el-GR" dirty="0" smtClean="0"/>
              <a:t>). </a:t>
            </a:r>
            <a:endParaRPr lang="el-GR" dirty="0"/>
          </a:p>
        </p:txBody>
      </p:sp>
      <p:sp>
        <p:nvSpPr>
          <p:cNvPr id="3" name="Title 2"/>
          <p:cNvSpPr>
            <a:spLocks noGrp="1"/>
          </p:cNvSpPr>
          <p:nvPr>
            <p:ph type="title"/>
          </p:nvPr>
        </p:nvSpPr>
        <p:spPr>
          <a:xfrm>
            <a:off x="457200" y="152400"/>
            <a:ext cx="6347048" cy="1404392"/>
          </a:xfrm>
        </p:spPr>
        <p:txBody>
          <a:bodyPr>
            <a:normAutofit/>
          </a:bodyPr>
          <a:lstStyle/>
          <a:p>
            <a:r>
              <a:rPr lang="el-GR" dirty="0" smtClean="0"/>
              <a:t>Κοινωνική διαστρωμάτωση </a:t>
            </a:r>
            <a:r>
              <a:rPr lang="el-GR" dirty="0" err="1" smtClean="0"/>
              <a:t>Γόρτυνος</a:t>
            </a:r>
            <a:endParaRPr lang="el-GR" dirty="0"/>
          </a:p>
        </p:txBody>
      </p:sp>
      <p:pic>
        <p:nvPicPr>
          <p:cNvPr id="56322" name="Picture 2" descr="http://www.musicportal.gr/images/ancient_greece/ancient_greece_19.jpg"/>
          <p:cNvPicPr>
            <a:picLocks noChangeAspect="1" noChangeArrowheads="1"/>
          </p:cNvPicPr>
          <p:nvPr/>
        </p:nvPicPr>
        <p:blipFill>
          <a:blip r:embed="rId2" cstate="print"/>
          <a:srcRect/>
          <a:stretch>
            <a:fillRect/>
          </a:stretch>
        </p:blipFill>
        <p:spPr bwMode="auto">
          <a:xfrm>
            <a:off x="6948264" y="332658"/>
            <a:ext cx="1993404" cy="2159520"/>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31</a:t>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923112" cy="5001344"/>
          </a:xfrm>
        </p:spPr>
        <p:txBody>
          <a:bodyPr>
            <a:normAutofit fontScale="92500" lnSpcReduction="20000"/>
          </a:bodyPr>
          <a:lstStyle/>
          <a:p>
            <a:r>
              <a:rPr lang="el-GR" dirty="0" smtClean="0"/>
              <a:t>Ξεκινά με διατάξεις που αφορούν τη διεκδίκηση κυριότητας δούλου ή προσώπου που αμφισβητείται η ελευθερία του. </a:t>
            </a:r>
          </a:p>
          <a:p>
            <a:r>
              <a:rPr lang="el-GR" dirty="0" smtClean="0"/>
              <a:t>Ακολουθούν διατάξεις για αδικήματα κατά των ηθών (αποπλάνηση, ασέλγεια, μοιχεία)</a:t>
            </a:r>
          </a:p>
          <a:p>
            <a:r>
              <a:rPr lang="el-GR" dirty="0" smtClean="0"/>
              <a:t>Οικογενειακό δίκαιο (διαζύγιο, λύση γάμου λόγω θανάτου, έκθεση τέκνων, περιουσιακές σχέσεις συζύγων). </a:t>
            </a:r>
          </a:p>
          <a:p>
            <a:r>
              <a:rPr lang="el-GR" dirty="0" smtClean="0"/>
              <a:t>Κληρονομικό, εμπράγματο, ενοχικό δίκαιο. </a:t>
            </a:r>
          </a:p>
          <a:p>
            <a:r>
              <a:rPr lang="el-GR" dirty="0" smtClean="0"/>
              <a:t>Ορισμένες διατάξεις προσεγγίζουν το αττικό δίκαιο (δικονομικές). </a:t>
            </a:r>
          </a:p>
          <a:p>
            <a:r>
              <a:rPr lang="el-GR" dirty="0" smtClean="0"/>
              <a:t>Άλλες το δωρικό (συσσίτια, κοινωνική διαστρωμάτωση). </a:t>
            </a:r>
          </a:p>
          <a:p>
            <a:r>
              <a:rPr lang="el-GR" dirty="0" smtClean="0"/>
              <a:t>"</a:t>
            </a:r>
            <a:r>
              <a:rPr lang="el-GR" dirty="0" err="1" smtClean="0"/>
              <a:t>Πατρόωκος</a:t>
            </a:r>
            <a:r>
              <a:rPr lang="el-GR" dirty="0" smtClean="0"/>
              <a:t>": μοναδική θυγατέρα -κληρονόμος.</a:t>
            </a:r>
            <a:endParaRPr lang="el-GR" dirty="0"/>
          </a:p>
        </p:txBody>
      </p:sp>
      <p:sp>
        <p:nvSpPr>
          <p:cNvPr id="3" name="Title 2"/>
          <p:cNvSpPr>
            <a:spLocks noGrp="1"/>
          </p:cNvSpPr>
          <p:nvPr>
            <p:ph type="title"/>
          </p:nvPr>
        </p:nvSpPr>
        <p:spPr/>
        <p:txBody>
          <a:bodyPr/>
          <a:lstStyle/>
          <a:p>
            <a:r>
              <a:rPr lang="el-GR" dirty="0" smtClean="0"/>
              <a:t>Διατάξεις Κώδικα </a:t>
            </a:r>
            <a:r>
              <a:rPr lang="el-GR" dirty="0" err="1" smtClean="0"/>
              <a:t>Γόρτυνος</a:t>
            </a:r>
            <a:endParaRPr lang="el-GR" dirty="0"/>
          </a:p>
        </p:txBody>
      </p:sp>
      <p:pic>
        <p:nvPicPr>
          <p:cNvPr id="58370" name="Picture 2" descr="http://3.bp.blogspot.com/_mb4rQDFox0k/TJi0q4s9VEI/AAAAAAAAAiE/mWKh9q3Mpqs/s400/P1010824.JPG"/>
          <p:cNvPicPr>
            <a:picLocks noChangeAspect="1" noChangeArrowheads="1"/>
          </p:cNvPicPr>
          <p:nvPr/>
        </p:nvPicPr>
        <p:blipFill>
          <a:blip r:embed="rId2" cstate="print"/>
          <a:srcRect/>
          <a:stretch>
            <a:fillRect/>
          </a:stretch>
        </p:blipFill>
        <p:spPr bwMode="auto">
          <a:xfrm>
            <a:off x="7092280" y="3784263"/>
            <a:ext cx="2051720" cy="3073737"/>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32</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556792"/>
            <a:ext cx="4896544" cy="4896544"/>
          </a:xfrm>
        </p:spPr>
        <p:txBody>
          <a:bodyPr/>
          <a:lstStyle/>
          <a:p>
            <a:r>
              <a:rPr lang="el-GR" dirty="0" smtClean="0"/>
              <a:t>Βιασμός, μοιχεία: χρηματικές ποινές, ανάλογα με την κοινωνική θέση του δράστη. </a:t>
            </a:r>
          </a:p>
          <a:p>
            <a:r>
              <a:rPr lang="el-GR" dirty="0" smtClean="0"/>
              <a:t>"Κατάλογο ποινών": πρακτική διαδεδομένη από την αρχαία Μεσοποταμία έως το ρωμαϊκό </a:t>
            </a:r>
            <a:r>
              <a:rPr lang="el-GR" dirty="0" err="1" smtClean="0"/>
              <a:t>Δωδεκάδελτο</a:t>
            </a:r>
            <a:r>
              <a:rPr lang="el-GR" dirty="0" smtClean="0"/>
              <a:t>. </a:t>
            </a:r>
            <a:endParaRPr lang="el-GR" dirty="0"/>
          </a:p>
        </p:txBody>
      </p:sp>
      <p:pic>
        <p:nvPicPr>
          <p:cNvPr id="57346" name="Picture 2" descr="http://teaching.shc.ed.ac.uk/classics/women_ancient_greek/images/veilgestureyounggirl.jpg"/>
          <p:cNvPicPr>
            <a:picLocks noChangeAspect="1" noChangeArrowheads="1"/>
          </p:cNvPicPr>
          <p:nvPr/>
        </p:nvPicPr>
        <p:blipFill>
          <a:blip r:embed="rId2" cstate="print"/>
          <a:srcRect/>
          <a:stretch>
            <a:fillRect/>
          </a:stretch>
        </p:blipFill>
        <p:spPr bwMode="auto">
          <a:xfrm>
            <a:off x="5292080" y="1196752"/>
            <a:ext cx="3333750" cy="3533776"/>
          </a:xfrm>
          <a:prstGeom prst="rect">
            <a:avLst/>
          </a:prstGeom>
          <a:noFill/>
        </p:spPr>
      </p:pic>
      <p:sp>
        <p:nvSpPr>
          <p:cNvPr id="4" name="Slide Number Placeholder 3"/>
          <p:cNvSpPr>
            <a:spLocks noGrp="1"/>
          </p:cNvSpPr>
          <p:nvPr>
            <p:ph type="sldNum" sz="quarter" idx="15"/>
          </p:nvPr>
        </p:nvSpPr>
        <p:spPr/>
        <p:txBody>
          <a:bodyPr/>
          <a:lstStyle/>
          <a:p>
            <a:fld id="{0B4E4416-A4BA-496A-BD9A-5B72B967CC61}" type="slidenum">
              <a:rPr lang="el-GR" smtClean="0"/>
              <a:pPr/>
              <a:t>33</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l-GR" dirty="0" smtClean="0"/>
              <a:t>Η καταγραφή του δικαίου συνοδεύεται από (80ς-7</a:t>
            </a:r>
            <a:r>
              <a:rPr lang="el-GR" baseline="30000" dirty="0" smtClean="0"/>
              <a:t>ος</a:t>
            </a:r>
            <a:r>
              <a:rPr lang="el-GR" dirty="0" smtClean="0"/>
              <a:t> αι. </a:t>
            </a:r>
            <a:r>
              <a:rPr lang="el-GR" dirty="0" err="1" smtClean="0"/>
              <a:t>π.Χ.</a:t>
            </a:r>
            <a:r>
              <a:rPr lang="el-GR" dirty="0" smtClean="0"/>
              <a:t>):</a:t>
            </a:r>
            <a:endParaRPr lang="el-GR" dirty="0"/>
          </a:p>
        </p:txBody>
      </p:sp>
      <p:sp>
        <p:nvSpPr>
          <p:cNvPr id="10" name="Content Placeholder 9"/>
          <p:cNvSpPr>
            <a:spLocks noGrp="1"/>
          </p:cNvSpPr>
          <p:nvPr>
            <p:ph sz="half" idx="1"/>
          </p:nvPr>
        </p:nvSpPr>
        <p:spPr/>
        <p:txBody>
          <a:bodyPr>
            <a:normAutofit lnSpcReduction="10000"/>
          </a:bodyPr>
          <a:lstStyle/>
          <a:p>
            <a:r>
              <a:rPr lang="el-GR" sz="3200" b="1" dirty="0" smtClean="0">
                <a:solidFill>
                  <a:schemeClr val="accent6">
                    <a:lumMod val="75000"/>
                  </a:schemeClr>
                </a:solidFill>
              </a:rPr>
              <a:t>Διάδοση της γραφής </a:t>
            </a:r>
          </a:p>
          <a:p>
            <a:pPr lvl="1"/>
            <a:r>
              <a:rPr lang="el-GR" sz="2600" dirty="0" smtClean="0"/>
              <a:t>Φοινικικό αλφάβητο</a:t>
            </a:r>
          </a:p>
          <a:p>
            <a:pPr lvl="1"/>
            <a:r>
              <a:rPr lang="el-GR" sz="2600" dirty="0" smtClean="0"/>
              <a:t> Γραφή = το «όχημα του δικαίου»</a:t>
            </a:r>
            <a:endParaRPr lang="el-GR" sz="2600" dirty="0"/>
          </a:p>
        </p:txBody>
      </p:sp>
      <p:sp>
        <p:nvSpPr>
          <p:cNvPr id="11" name="Content Placeholder 10"/>
          <p:cNvSpPr>
            <a:spLocks noGrp="1"/>
          </p:cNvSpPr>
          <p:nvPr>
            <p:ph sz="half" idx="2"/>
          </p:nvPr>
        </p:nvSpPr>
        <p:spPr>
          <a:xfrm>
            <a:off x="4788024" y="1524000"/>
            <a:ext cx="3920112" cy="5073352"/>
          </a:xfrm>
        </p:spPr>
        <p:txBody>
          <a:bodyPr>
            <a:normAutofit lnSpcReduction="10000"/>
          </a:bodyPr>
          <a:lstStyle/>
          <a:p>
            <a:r>
              <a:rPr lang="el-GR" sz="3200" b="1" dirty="0" smtClean="0">
                <a:solidFill>
                  <a:schemeClr val="accent6">
                    <a:lumMod val="75000"/>
                  </a:schemeClr>
                </a:solidFill>
              </a:rPr>
              <a:t>Αποικισμός</a:t>
            </a:r>
          </a:p>
          <a:p>
            <a:r>
              <a:rPr lang="el-GR" dirty="0" smtClean="0"/>
              <a:t>Οι αποικιστές έχουν συχνά διαφορετικούς τόπους καταγωγής &amp; διαφορετικές </a:t>
            </a:r>
            <a:r>
              <a:rPr lang="el-GR" dirty="0" err="1" smtClean="0"/>
              <a:t>δικαϊκές</a:t>
            </a:r>
            <a:r>
              <a:rPr lang="el-GR" dirty="0" smtClean="0"/>
              <a:t> εμπειρίες.</a:t>
            </a:r>
          </a:p>
          <a:p>
            <a:r>
              <a:rPr lang="el-GR" dirty="0" smtClean="0"/>
              <a:t>Παίρνουν μαζί τους έναν «κώδικα» νόμων</a:t>
            </a:r>
          </a:p>
          <a:p>
            <a:pPr lvl="1"/>
            <a:r>
              <a:rPr lang="el-GR" dirty="0" smtClean="0"/>
              <a:t>Π.χ. </a:t>
            </a:r>
            <a:r>
              <a:rPr lang="en-US" i="1" dirty="0" smtClean="0"/>
              <a:t>SEG </a:t>
            </a:r>
            <a:r>
              <a:rPr lang="en-US" dirty="0" smtClean="0"/>
              <a:t>ix.3</a:t>
            </a:r>
          </a:p>
          <a:p>
            <a:pPr lvl="1"/>
            <a:r>
              <a:rPr lang="en-US" dirty="0" smtClean="0"/>
              <a:t>K</a:t>
            </a:r>
            <a:r>
              <a:rPr lang="el-GR" dirty="0" err="1" smtClean="0"/>
              <a:t>υρήνη</a:t>
            </a:r>
            <a:r>
              <a:rPr lang="el-GR" dirty="0" smtClean="0"/>
              <a:t>, αποικία Θήρας</a:t>
            </a:r>
          </a:p>
          <a:p>
            <a:pPr lvl="1"/>
            <a:r>
              <a:rPr lang="el-GR" dirty="0" smtClean="0"/>
              <a:t>«</a:t>
            </a:r>
            <a:r>
              <a:rPr lang="el-GR" dirty="0" err="1" smtClean="0"/>
              <a:t>ὅρκιον</a:t>
            </a:r>
            <a:r>
              <a:rPr lang="el-GR" dirty="0" smtClean="0"/>
              <a:t> </a:t>
            </a:r>
            <a:r>
              <a:rPr lang="el-GR" dirty="0" err="1" smtClean="0"/>
              <a:t>τῶν</a:t>
            </a:r>
            <a:r>
              <a:rPr lang="el-GR" dirty="0" smtClean="0"/>
              <a:t> </a:t>
            </a:r>
            <a:r>
              <a:rPr lang="el-GR" dirty="0" err="1" smtClean="0"/>
              <a:t>οἱκιστήρων</a:t>
            </a:r>
            <a:r>
              <a:rPr lang="el-GR" dirty="0" smtClean="0"/>
              <a:t>»</a:t>
            </a:r>
            <a:endParaRPr lang="el-GR" dirty="0"/>
          </a:p>
        </p:txBody>
      </p:sp>
      <p:pic>
        <p:nvPicPr>
          <p:cNvPr id="29698" name="Picture 2" descr="http://www.uncg.edu/cla/courses/shelmerd/NAMAvaseGkAlphabet.jpg"/>
          <p:cNvPicPr>
            <a:picLocks noChangeAspect="1" noChangeArrowheads="1"/>
          </p:cNvPicPr>
          <p:nvPr/>
        </p:nvPicPr>
        <p:blipFill>
          <a:blip r:embed="rId2" cstate="print"/>
          <a:srcRect/>
          <a:stretch>
            <a:fillRect/>
          </a:stretch>
        </p:blipFill>
        <p:spPr bwMode="auto">
          <a:xfrm>
            <a:off x="899592" y="3717032"/>
            <a:ext cx="2857500" cy="2495551"/>
          </a:xfrm>
          <a:prstGeom prst="rect">
            <a:avLst/>
          </a:prstGeom>
          <a:noFill/>
        </p:spPr>
      </p:pic>
      <p:sp>
        <p:nvSpPr>
          <p:cNvPr id="6" name="Slide Number Placeholder 5"/>
          <p:cNvSpPr>
            <a:spLocks noGrp="1"/>
          </p:cNvSpPr>
          <p:nvPr>
            <p:ph type="sldNum" sz="quarter" idx="12"/>
          </p:nvPr>
        </p:nvSpPr>
        <p:spPr/>
        <p:txBody>
          <a:bodyPr/>
          <a:lstStyle/>
          <a:p>
            <a:fld id="{0B4E4416-A4BA-496A-BD9A-5B72B967CC61}" type="slidenum">
              <a:rPr lang="el-GR" smtClean="0"/>
              <a:pPr/>
              <a:t>4</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ps.ablongman.com/wps/media/objects/262/268312/art/figures/KISH_02_34.gif"/>
          <p:cNvPicPr>
            <a:picLocks noChangeAspect="1" noChangeArrowheads="1"/>
          </p:cNvPicPr>
          <p:nvPr/>
        </p:nvPicPr>
        <p:blipFill>
          <a:blip r:embed="rId2" cstate="print"/>
          <a:srcRect/>
          <a:stretch>
            <a:fillRect/>
          </a:stretch>
        </p:blipFill>
        <p:spPr bwMode="auto">
          <a:xfrm>
            <a:off x="323528" y="548680"/>
            <a:ext cx="8517816" cy="5544616"/>
          </a:xfrm>
          <a:prstGeom prst="rect">
            <a:avLst/>
          </a:prstGeom>
          <a:noFill/>
        </p:spPr>
      </p:pic>
      <p:sp>
        <p:nvSpPr>
          <p:cNvPr id="3" name="Slide Number Placeholder 2"/>
          <p:cNvSpPr>
            <a:spLocks noGrp="1"/>
          </p:cNvSpPr>
          <p:nvPr>
            <p:ph type="sldNum" sz="quarter" idx="12"/>
          </p:nvPr>
        </p:nvSpPr>
        <p:spPr/>
        <p:txBody>
          <a:bodyPr/>
          <a:lstStyle/>
          <a:p>
            <a:fld id="{0B4E4416-A4BA-496A-BD9A-5B72B967CC61}" type="slidenum">
              <a:rPr lang="el-GR" smtClean="0"/>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6779096" cy="4611216"/>
          </a:xfrm>
        </p:spPr>
        <p:txBody>
          <a:bodyPr/>
          <a:lstStyle/>
          <a:p>
            <a:r>
              <a:rPr lang="el-GR" dirty="0" smtClean="0"/>
              <a:t>Λήξη «σκοτεινών χρόνων» (γεωμετρικής περιόδου, μη γραφής)</a:t>
            </a:r>
          </a:p>
          <a:p>
            <a:pPr lvl="6"/>
            <a:r>
              <a:rPr lang="el-GR" sz="2400" dirty="0" smtClean="0"/>
              <a:t>Πολιτειακοί θεσμοί, φιλοσοφία, τέχνη, ποίηση, γεννιόνται στην αρχαϊκή πόλη. </a:t>
            </a:r>
          </a:p>
          <a:p>
            <a:pPr lvl="6"/>
            <a:r>
              <a:rPr lang="el-GR" sz="2400" dirty="0" smtClean="0"/>
              <a:t>Διάδοση γραφής που θα επικρατήσει στο δυτικό κόσμο</a:t>
            </a:r>
          </a:p>
          <a:p>
            <a:pPr lvl="6"/>
            <a:r>
              <a:rPr lang="el-GR" sz="2400" dirty="0" smtClean="0"/>
              <a:t>Πρώτες επιγραφές</a:t>
            </a:r>
          </a:p>
          <a:p>
            <a:pPr lvl="6"/>
            <a:r>
              <a:rPr lang="el-GR" sz="2400" dirty="0" smtClean="0"/>
              <a:t>Ομηρικά έπη</a:t>
            </a:r>
          </a:p>
          <a:p>
            <a:pPr lvl="6"/>
            <a:r>
              <a:rPr lang="el-GR" sz="2400" dirty="0" smtClean="0"/>
              <a:t>Νόμισμα, αποικισμοί </a:t>
            </a:r>
            <a:endParaRPr lang="el-GR" sz="2400" dirty="0"/>
          </a:p>
        </p:txBody>
      </p:sp>
      <p:sp>
        <p:nvSpPr>
          <p:cNvPr id="3" name="Title 2"/>
          <p:cNvSpPr>
            <a:spLocks noGrp="1"/>
          </p:cNvSpPr>
          <p:nvPr>
            <p:ph type="title"/>
          </p:nvPr>
        </p:nvSpPr>
        <p:spPr/>
        <p:txBody>
          <a:bodyPr>
            <a:normAutofit fontScale="90000"/>
          </a:bodyPr>
          <a:lstStyle/>
          <a:p>
            <a:pPr algn="ctr"/>
            <a:r>
              <a:rPr lang="el-GR" b="1" dirty="0" smtClean="0">
                <a:solidFill>
                  <a:schemeClr val="accent6">
                    <a:lumMod val="75000"/>
                  </a:schemeClr>
                </a:solidFill>
              </a:rPr>
              <a:t>80ς αιώνας </a:t>
            </a:r>
            <a:r>
              <a:rPr lang="el-GR" b="1" dirty="0" err="1" smtClean="0">
                <a:solidFill>
                  <a:schemeClr val="accent6">
                    <a:lumMod val="75000"/>
                  </a:schemeClr>
                </a:solidFill>
              </a:rPr>
              <a:t>π.Χ.</a:t>
            </a:r>
            <a:r>
              <a:rPr lang="el-GR" b="1" dirty="0" smtClean="0">
                <a:solidFill>
                  <a:schemeClr val="accent6">
                    <a:lumMod val="75000"/>
                  </a:schemeClr>
                </a:solidFill>
              </a:rPr>
              <a:t>= η γέννηση της πόλης</a:t>
            </a:r>
            <a:endParaRPr lang="el-GR" b="1" dirty="0">
              <a:solidFill>
                <a:schemeClr val="accent6">
                  <a:lumMod val="75000"/>
                </a:schemeClr>
              </a:solidFill>
            </a:endParaRPr>
          </a:p>
        </p:txBody>
      </p:sp>
      <p:pic>
        <p:nvPicPr>
          <p:cNvPr id="30722" name="Picture 2" descr="http://www.ise.ufl.edu/cao/OMS12/OMS_2012/Welcome_files/droppedImage.jpg"/>
          <p:cNvPicPr>
            <a:picLocks noChangeAspect="1" noChangeArrowheads="1"/>
          </p:cNvPicPr>
          <p:nvPr/>
        </p:nvPicPr>
        <p:blipFill>
          <a:blip r:embed="rId2" cstate="print"/>
          <a:srcRect/>
          <a:stretch>
            <a:fillRect/>
          </a:stretch>
        </p:blipFill>
        <p:spPr bwMode="auto">
          <a:xfrm>
            <a:off x="6804248" y="1505982"/>
            <a:ext cx="1822326" cy="2001153"/>
          </a:xfrm>
          <a:prstGeom prst="rect">
            <a:avLst/>
          </a:prstGeom>
          <a:noFill/>
        </p:spPr>
      </p:pic>
      <p:pic>
        <p:nvPicPr>
          <p:cNvPr id="30724" name="Picture 4" descr="http://clio.missouristate.edu/chuchiak/New%20Webpage%20Images/peplos4Archaicv.jpg"/>
          <p:cNvPicPr>
            <a:picLocks noChangeAspect="1" noChangeArrowheads="1"/>
          </p:cNvPicPr>
          <p:nvPr/>
        </p:nvPicPr>
        <p:blipFill>
          <a:blip r:embed="rId3" cstate="print"/>
          <a:srcRect/>
          <a:stretch>
            <a:fillRect/>
          </a:stretch>
        </p:blipFill>
        <p:spPr bwMode="auto">
          <a:xfrm>
            <a:off x="0" y="2609849"/>
            <a:ext cx="2190750" cy="4248151"/>
          </a:xfrm>
          <a:prstGeom prst="rect">
            <a:avLst/>
          </a:prstGeom>
          <a:noFill/>
        </p:spPr>
      </p:pic>
      <p:sp>
        <p:nvSpPr>
          <p:cNvPr id="6" name="Slide Number Placeholder 5"/>
          <p:cNvSpPr>
            <a:spLocks noGrp="1"/>
          </p:cNvSpPr>
          <p:nvPr>
            <p:ph type="sldNum" sz="quarter" idx="15"/>
          </p:nvPr>
        </p:nvSpPr>
        <p:spPr/>
        <p:txBody>
          <a:bodyPr/>
          <a:lstStyle/>
          <a:p>
            <a:fld id="{0B4E4416-A4BA-496A-BD9A-5B72B967CC61}" type="slidenum">
              <a:rPr lang="el-GR" smtClean="0"/>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556792"/>
            <a:ext cx="6336704" cy="4539208"/>
          </a:xfrm>
        </p:spPr>
        <p:txBody>
          <a:bodyPr/>
          <a:lstStyle/>
          <a:p>
            <a:r>
              <a:rPr lang="el-GR" dirty="0" smtClean="0"/>
              <a:t>Μεσοποταμία:  «κώδικες» ήδη από το 2100 </a:t>
            </a:r>
            <a:r>
              <a:rPr lang="el-GR" dirty="0" err="1" smtClean="0"/>
              <a:t>π.Χ.</a:t>
            </a:r>
            <a:endParaRPr lang="el-GR" dirty="0" smtClean="0"/>
          </a:p>
          <a:p>
            <a:r>
              <a:rPr lang="el-GR" dirty="0" smtClean="0"/>
              <a:t>Ελλαδικός χώρος: δίκαιο άγραφο, εθιμικό, μεταδιδόμενο από γενιά σε γενιά, προφορική παράδοση</a:t>
            </a:r>
          </a:p>
          <a:p>
            <a:r>
              <a:rPr lang="el-GR" dirty="0" smtClean="0"/>
              <a:t>Γνώστες: εκπρόσωποι αριστοκρατικών γενών, που απονέμουν δικαιοσύνη</a:t>
            </a:r>
          </a:p>
          <a:p>
            <a:r>
              <a:rPr lang="el-GR" dirty="0" smtClean="0"/>
              <a:t>Έως τον 70 αιώνα: καταγραφή του δικαίου από </a:t>
            </a:r>
            <a:r>
              <a:rPr lang="el-GR" i="1" dirty="0" err="1" smtClean="0"/>
              <a:t>αἰσυμνῆτες</a:t>
            </a:r>
            <a:r>
              <a:rPr lang="el-GR" i="1" dirty="0" smtClean="0"/>
              <a:t>, νομοθέτες</a:t>
            </a:r>
            <a:endParaRPr lang="el-GR" dirty="0"/>
          </a:p>
        </p:txBody>
      </p:sp>
      <p:sp>
        <p:nvSpPr>
          <p:cNvPr id="3" name="Title 2"/>
          <p:cNvSpPr>
            <a:spLocks noGrp="1"/>
          </p:cNvSpPr>
          <p:nvPr>
            <p:ph type="title"/>
          </p:nvPr>
        </p:nvSpPr>
        <p:spPr/>
        <p:txBody>
          <a:bodyPr/>
          <a:lstStyle/>
          <a:p>
            <a:r>
              <a:rPr lang="el-GR" dirty="0" smtClean="0"/>
              <a:t>Όχι γραπτό δίκαιο</a:t>
            </a:r>
            <a:endParaRPr lang="el-GR" dirty="0"/>
          </a:p>
        </p:txBody>
      </p:sp>
      <p:pic>
        <p:nvPicPr>
          <p:cNvPr id="31746" name="Picture 2" descr="http://blog.eteacherbiblical.com/wp-content/uploads/2009/03/hummurabisstele.jpg"/>
          <p:cNvPicPr>
            <a:picLocks noChangeAspect="1" noChangeArrowheads="1"/>
          </p:cNvPicPr>
          <p:nvPr/>
        </p:nvPicPr>
        <p:blipFill>
          <a:blip r:embed="rId2" cstate="print"/>
          <a:srcRect/>
          <a:stretch>
            <a:fillRect/>
          </a:stretch>
        </p:blipFill>
        <p:spPr bwMode="auto">
          <a:xfrm>
            <a:off x="6660232" y="1052736"/>
            <a:ext cx="1952625" cy="4248151"/>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8840"/>
            <a:ext cx="5626968" cy="4869160"/>
          </a:xfrm>
        </p:spPr>
        <p:txBody>
          <a:bodyPr/>
          <a:lstStyle/>
          <a:p>
            <a:r>
              <a:rPr lang="el-GR" dirty="0" smtClean="0"/>
              <a:t>Απάντηση σε «στάση» (κοινωνική κρίση) στο εσωτερικό της πόλεως.</a:t>
            </a:r>
          </a:p>
          <a:p>
            <a:r>
              <a:rPr lang="el-GR" dirty="0" smtClean="0"/>
              <a:t>Αποσκοπεί μάλλον στην προστασία της καθεστηκυίας τάξης.</a:t>
            </a:r>
          </a:p>
          <a:p>
            <a:r>
              <a:rPr lang="el-GR" dirty="0" smtClean="0"/>
              <a:t>Δεν επιφέρει ριζική μεταρρύθμιση των κοινωνικοπολιτικών δομών.</a:t>
            </a:r>
            <a:endParaRPr lang="el-GR" dirty="0"/>
          </a:p>
        </p:txBody>
      </p:sp>
      <p:sp>
        <p:nvSpPr>
          <p:cNvPr id="3" name="Title 2"/>
          <p:cNvSpPr>
            <a:spLocks noGrp="1"/>
          </p:cNvSpPr>
          <p:nvPr>
            <p:ph type="title"/>
          </p:nvPr>
        </p:nvSpPr>
        <p:spPr/>
        <p:txBody>
          <a:bodyPr/>
          <a:lstStyle/>
          <a:p>
            <a:r>
              <a:rPr lang="el-GR" dirty="0" smtClean="0"/>
              <a:t>Καταγραφή του δικαίου</a:t>
            </a:r>
            <a:endParaRPr lang="el-GR" dirty="0"/>
          </a:p>
        </p:txBody>
      </p:sp>
      <p:pic>
        <p:nvPicPr>
          <p:cNvPr id="32772" name="Picture 4" descr="http://almamatters.files.wordpress.com/2009/11/gw-hoplite-art-run.jpg"/>
          <p:cNvPicPr>
            <a:picLocks noChangeAspect="1" noChangeArrowheads="1"/>
          </p:cNvPicPr>
          <p:nvPr/>
        </p:nvPicPr>
        <p:blipFill>
          <a:blip r:embed="rId2" cstate="print"/>
          <a:srcRect/>
          <a:stretch>
            <a:fillRect/>
          </a:stretch>
        </p:blipFill>
        <p:spPr bwMode="auto">
          <a:xfrm>
            <a:off x="5724128" y="3789040"/>
            <a:ext cx="3190875" cy="2857500"/>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l-GR" dirty="0" smtClean="0"/>
              <a:t>Γνωρίζουμε λίγα για το βίο και το έργο τους</a:t>
            </a:r>
          </a:p>
          <a:p>
            <a:r>
              <a:rPr lang="el-GR" dirty="0" smtClean="0"/>
              <a:t>Αριστοτέλης, </a:t>
            </a:r>
            <a:r>
              <a:rPr lang="el-GR" i="1" dirty="0" smtClean="0"/>
              <a:t>Πολιτικά </a:t>
            </a:r>
            <a:r>
              <a:rPr lang="el-GR" dirty="0" smtClean="0"/>
              <a:t>(1274 </a:t>
            </a:r>
            <a:r>
              <a:rPr lang="en-US" dirty="0" smtClean="0"/>
              <a:t>b</a:t>
            </a:r>
            <a:r>
              <a:rPr lang="el-GR" dirty="0" smtClean="0"/>
              <a:t>): αναφέρει σειρά από</a:t>
            </a:r>
          </a:p>
          <a:p>
            <a:pPr>
              <a:buNone/>
            </a:pPr>
            <a:r>
              <a:rPr lang="el-GR" dirty="0" smtClean="0"/>
              <a:t>    νομοθέτες χωρίς πολλές πληροφορίες. </a:t>
            </a:r>
          </a:p>
          <a:p>
            <a:endParaRPr lang="el-GR" dirty="0" smtClean="0"/>
          </a:p>
          <a:p>
            <a:pPr lvl="1" fontAlgn="b"/>
            <a:r>
              <a:rPr lang="en-US" dirty="0" smtClean="0"/>
              <a:t>: </a:t>
            </a:r>
            <a:r>
              <a:rPr lang="el-GR" dirty="0" smtClean="0"/>
              <a:t>«</a:t>
            </a:r>
            <a:r>
              <a:rPr lang="el-GR" dirty="0" err="1" smtClean="0"/>
              <a:t>νομοθέται</a:t>
            </a:r>
            <a:r>
              <a:rPr lang="el-GR" dirty="0" smtClean="0"/>
              <a:t> δ’ </a:t>
            </a:r>
            <a:r>
              <a:rPr lang="el-GR" dirty="0" err="1" smtClean="0"/>
              <a:t>ἐγένοντο</a:t>
            </a:r>
            <a:r>
              <a:rPr lang="el-GR" dirty="0" smtClean="0"/>
              <a:t> </a:t>
            </a:r>
            <a:r>
              <a:rPr lang="el-GR" b="1" dirty="0" err="1" smtClean="0">
                <a:solidFill>
                  <a:schemeClr val="accent2">
                    <a:lumMod val="40000"/>
                    <a:lumOff val="60000"/>
                  </a:schemeClr>
                </a:solidFill>
              </a:rPr>
              <a:t>Ζάλευκός</a:t>
            </a:r>
            <a:r>
              <a:rPr lang="el-GR" dirty="0" smtClean="0"/>
              <a:t> τε </a:t>
            </a:r>
            <a:r>
              <a:rPr lang="el-GR" dirty="0" err="1" smtClean="0"/>
              <a:t>Λοκροῖς</a:t>
            </a:r>
            <a:r>
              <a:rPr lang="el-GR" dirty="0" smtClean="0"/>
              <a:t> </a:t>
            </a:r>
            <a:r>
              <a:rPr lang="el-GR" dirty="0" err="1" smtClean="0"/>
              <a:t>τοῖς</a:t>
            </a:r>
            <a:r>
              <a:rPr lang="el-GR" dirty="0" smtClean="0"/>
              <a:t> </a:t>
            </a:r>
            <a:r>
              <a:rPr lang="el-GR" dirty="0" err="1" smtClean="0"/>
              <a:t>ἐπιζεφυρίοις</a:t>
            </a:r>
            <a:r>
              <a:rPr lang="el-GR" dirty="0" smtClean="0"/>
              <a:t>, </a:t>
            </a:r>
            <a:r>
              <a:rPr lang="el-GR" dirty="0" err="1" smtClean="0"/>
              <a:t>καὶ</a:t>
            </a:r>
            <a:r>
              <a:rPr lang="el-GR" dirty="0" smtClean="0"/>
              <a:t> </a:t>
            </a:r>
            <a:r>
              <a:rPr lang="el-GR" b="1" dirty="0" smtClean="0">
                <a:solidFill>
                  <a:schemeClr val="accent2">
                    <a:lumMod val="40000"/>
                    <a:lumOff val="60000"/>
                  </a:schemeClr>
                </a:solidFill>
              </a:rPr>
              <a:t>Χαρώνδας ὁ </a:t>
            </a:r>
            <a:r>
              <a:rPr lang="el-GR" b="1" dirty="0" err="1" smtClean="0">
                <a:solidFill>
                  <a:schemeClr val="accent2">
                    <a:lumMod val="40000"/>
                    <a:lumOff val="60000"/>
                  </a:schemeClr>
                </a:solidFill>
              </a:rPr>
              <a:t>Καταναῖος</a:t>
            </a:r>
            <a:r>
              <a:rPr lang="el-GR" b="1" dirty="0" smtClean="0">
                <a:solidFill>
                  <a:schemeClr val="accent2">
                    <a:lumMod val="40000"/>
                    <a:lumOff val="60000"/>
                  </a:schemeClr>
                </a:solidFill>
              </a:rPr>
              <a:t> </a:t>
            </a:r>
            <a:r>
              <a:rPr lang="el-GR" dirty="0" err="1" smtClean="0"/>
              <a:t>τοῖς</a:t>
            </a:r>
            <a:r>
              <a:rPr lang="el-GR" dirty="0" smtClean="0"/>
              <a:t> </a:t>
            </a:r>
            <a:r>
              <a:rPr lang="el-GR" dirty="0" err="1" smtClean="0"/>
              <a:t>αὑτοῦ</a:t>
            </a:r>
            <a:r>
              <a:rPr lang="el-GR" dirty="0" smtClean="0"/>
              <a:t> </a:t>
            </a:r>
            <a:r>
              <a:rPr lang="el-GR" dirty="0" err="1" smtClean="0"/>
              <a:t>πολίταις</a:t>
            </a:r>
            <a:r>
              <a:rPr lang="el-GR" dirty="0" smtClean="0"/>
              <a:t> </a:t>
            </a:r>
            <a:r>
              <a:rPr lang="el-GR" dirty="0" err="1" smtClean="0"/>
              <a:t>καὶ</a:t>
            </a:r>
            <a:r>
              <a:rPr lang="el-GR" dirty="0" smtClean="0"/>
              <a:t> </a:t>
            </a:r>
            <a:r>
              <a:rPr lang="el-GR" dirty="0" err="1" smtClean="0"/>
              <a:t>ταῖς</a:t>
            </a:r>
            <a:r>
              <a:rPr lang="el-GR" dirty="0" smtClean="0"/>
              <a:t> </a:t>
            </a:r>
            <a:r>
              <a:rPr lang="el-GR" dirty="0" err="1" smtClean="0"/>
              <a:t>ἄλλαις</a:t>
            </a:r>
            <a:r>
              <a:rPr lang="el-GR" dirty="0" smtClean="0"/>
              <a:t> </a:t>
            </a:r>
            <a:r>
              <a:rPr lang="el-GR" dirty="0" err="1" smtClean="0"/>
              <a:t>ταῖς</a:t>
            </a:r>
            <a:r>
              <a:rPr lang="el-GR" dirty="0" smtClean="0"/>
              <a:t> </a:t>
            </a:r>
            <a:r>
              <a:rPr lang="el-GR" dirty="0" err="1" smtClean="0"/>
              <a:t>Χαλκιδικαῖς</a:t>
            </a:r>
            <a:r>
              <a:rPr lang="el-GR" dirty="0" smtClean="0"/>
              <a:t> </a:t>
            </a:r>
            <a:r>
              <a:rPr lang="el-GR" dirty="0" err="1" smtClean="0"/>
              <a:t>πόλεσι</a:t>
            </a:r>
            <a:r>
              <a:rPr lang="el-GR" dirty="0" smtClean="0"/>
              <a:t> </a:t>
            </a:r>
            <a:r>
              <a:rPr lang="el-GR" dirty="0" err="1" smtClean="0"/>
              <a:t>ταῖς</a:t>
            </a:r>
            <a:r>
              <a:rPr lang="el-GR" dirty="0" smtClean="0"/>
              <a:t> </a:t>
            </a:r>
            <a:r>
              <a:rPr lang="el-GR" dirty="0" err="1" smtClean="0"/>
              <a:t>περὶ</a:t>
            </a:r>
            <a:r>
              <a:rPr lang="el-GR" dirty="0" smtClean="0"/>
              <a:t> </a:t>
            </a:r>
            <a:r>
              <a:rPr lang="el-GR" dirty="0" err="1" smtClean="0"/>
              <a:t>Ἰταλίαν</a:t>
            </a:r>
            <a:r>
              <a:rPr lang="el-GR" dirty="0" smtClean="0"/>
              <a:t> </a:t>
            </a:r>
            <a:r>
              <a:rPr lang="el-GR" dirty="0" err="1" smtClean="0"/>
              <a:t>καὶ</a:t>
            </a:r>
            <a:r>
              <a:rPr lang="el-GR" dirty="0" smtClean="0"/>
              <a:t> </a:t>
            </a:r>
            <a:r>
              <a:rPr lang="el-GR" dirty="0" err="1" smtClean="0"/>
              <a:t>Σικελίαν</a:t>
            </a:r>
            <a:r>
              <a:rPr lang="el-GR" dirty="0" smtClean="0"/>
              <a:t>.»</a:t>
            </a:r>
          </a:p>
          <a:p>
            <a:pPr lvl="1" fontAlgn="b"/>
            <a:endParaRPr lang="en-US" dirty="0" smtClean="0"/>
          </a:p>
          <a:p>
            <a:pPr lvl="1" fontAlgn="b"/>
            <a:r>
              <a:rPr lang="el-GR" dirty="0" smtClean="0"/>
              <a:t>«</a:t>
            </a:r>
            <a:r>
              <a:rPr lang="el-GR" dirty="0" err="1" smtClean="0"/>
              <a:t>πειρῶνται</a:t>
            </a:r>
            <a:r>
              <a:rPr lang="el-GR" dirty="0" smtClean="0"/>
              <a:t> </a:t>
            </a:r>
            <a:r>
              <a:rPr lang="el-GR" dirty="0" err="1" smtClean="0"/>
              <a:t>δέ</a:t>
            </a:r>
            <a:r>
              <a:rPr lang="el-GR" dirty="0" smtClean="0"/>
              <a:t> </a:t>
            </a:r>
            <a:r>
              <a:rPr lang="el-GR" dirty="0" err="1" smtClean="0"/>
              <a:t>τινες</a:t>
            </a:r>
            <a:r>
              <a:rPr lang="el-GR" dirty="0" smtClean="0"/>
              <a:t> </a:t>
            </a:r>
            <a:r>
              <a:rPr lang="el-GR" dirty="0" err="1" smtClean="0"/>
              <a:t>καὶ</a:t>
            </a:r>
            <a:r>
              <a:rPr lang="el-GR" dirty="0" smtClean="0"/>
              <a:t> </a:t>
            </a:r>
            <a:r>
              <a:rPr lang="el-GR" dirty="0" err="1" smtClean="0"/>
              <a:t>συνάγειν</a:t>
            </a:r>
            <a:r>
              <a:rPr lang="el-GR" dirty="0" smtClean="0"/>
              <a:t> </a:t>
            </a:r>
            <a:r>
              <a:rPr lang="el-GR" dirty="0" err="1" smtClean="0"/>
              <a:t>ὡς</a:t>
            </a:r>
            <a:r>
              <a:rPr lang="el-GR" dirty="0" smtClean="0"/>
              <a:t> </a:t>
            </a:r>
            <a:r>
              <a:rPr lang="el-GR" b="1" dirty="0" err="1" smtClean="0">
                <a:solidFill>
                  <a:schemeClr val="accent2">
                    <a:lumMod val="40000"/>
                    <a:lumOff val="60000"/>
                  </a:schemeClr>
                </a:solidFill>
              </a:rPr>
              <a:t>Ὀνομακρίτου</a:t>
            </a:r>
            <a:r>
              <a:rPr lang="el-GR" dirty="0" smtClean="0"/>
              <a:t> </a:t>
            </a:r>
            <a:r>
              <a:rPr lang="el-GR" dirty="0" err="1" smtClean="0"/>
              <a:t>μὲν</a:t>
            </a:r>
            <a:r>
              <a:rPr lang="el-GR" dirty="0" smtClean="0"/>
              <a:t> γενομένου πρώτου </a:t>
            </a:r>
            <a:r>
              <a:rPr lang="el-GR" dirty="0" err="1" smtClean="0"/>
              <a:t>δεινοῦ</a:t>
            </a:r>
            <a:r>
              <a:rPr lang="el-GR" dirty="0" smtClean="0"/>
              <a:t> </a:t>
            </a:r>
            <a:r>
              <a:rPr lang="el-GR" dirty="0" err="1" smtClean="0"/>
              <a:t>περὶ</a:t>
            </a:r>
            <a:r>
              <a:rPr lang="el-GR" dirty="0" smtClean="0"/>
              <a:t> </a:t>
            </a:r>
            <a:r>
              <a:rPr lang="el-GR" dirty="0" err="1" smtClean="0"/>
              <a:t>νομοθεσίαν</a:t>
            </a:r>
            <a:r>
              <a:rPr lang="el-GR" dirty="0" smtClean="0"/>
              <a:t>,» </a:t>
            </a:r>
          </a:p>
          <a:p>
            <a:pPr lvl="1" fontAlgn="b"/>
            <a:endParaRPr lang="el-GR" dirty="0" smtClean="0"/>
          </a:p>
          <a:p>
            <a:pPr lvl="1" fontAlgn="b"/>
            <a:r>
              <a:rPr lang="el-GR" dirty="0" smtClean="0"/>
              <a:t>«</a:t>
            </a:r>
            <a:r>
              <a:rPr lang="el-GR" dirty="0" err="1" smtClean="0"/>
              <a:t>ᾤκησαν</a:t>
            </a:r>
            <a:r>
              <a:rPr lang="el-GR" dirty="0" smtClean="0"/>
              <a:t> </a:t>
            </a:r>
            <a:r>
              <a:rPr lang="el-GR" dirty="0" err="1" smtClean="0"/>
              <a:t>μὲν</a:t>
            </a:r>
            <a:r>
              <a:rPr lang="el-GR" dirty="0" smtClean="0"/>
              <a:t> </a:t>
            </a:r>
            <a:r>
              <a:rPr lang="el-GR" dirty="0" err="1" smtClean="0"/>
              <a:t>οὖν</a:t>
            </a:r>
            <a:r>
              <a:rPr lang="el-GR" dirty="0" smtClean="0"/>
              <a:t> </a:t>
            </a:r>
            <a:r>
              <a:rPr lang="el-GR" dirty="0" err="1" smtClean="0"/>
              <a:t>διὰ</a:t>
            </a:r>
            <a:r>
              <a:rPr lang="el-GR" dirty="0" smtClean="0"/>
              <a:t> </a:t>
            </a:r>
            <a:r>
              <a:rPr lang="el-GR" dirty="0" err="1" smtClean="0"/>
              <a:t>τὴν</a:t>
            </a:r>
            <a:r>
              <a:rPr lang="el-GR" dirty="0" smtClean="0"/>
              <a:t> τοιαύτην </a:t>
            </a:r>
            <a:r>
              <a:rPr lang="el-GR" dirty="0" err="1" smtClean="0"/>
              <a:t>αἰτίαν</a:t>
            </a:r>
            <a:r>
              <a:rPr lang="el-GR" dirty="0" smtClean="0"/>
              <a:t> </a:t>
            </a:r>
            <a:r>
              <a:rPr lang="el-GR" dirty="0" err="1" smtClean="0"/>
              <a:t>παρὰ</a:t>
            </a:r>
            <a:r>
              <a:rPr lang="el-GR" dirty="0" smtClean="0"/>
              <a:t> </a:t>
            </a:r>
            <a:r>
              <a:rPr lang="el-GR" dirty="0" err="1" smtClean="0"/>
              <a:t>τοῖς</a:t>
            </a:r>
            <a:r>
              <a:rPr lang="el-GR" dirty="0" smtClean="0"/>
              <a:t> </a:t>
            </a:r>
            <a:r>
              <a:rPr lang="el-GR" dirty="0" err="1" smtClean="0"/>
              <a:t>Θηβαίοις</a:t>
            </a:r>
            <a:r>
              <a:rPr lang="el-GR" dirty="0" smtClean="0"/>
              <a:t>, νομοθέτης δ’ </a:t>
            </a:r>
            <a:r>
              <a:rPr lang="el-GR" dirty="0" err="1" smtClean="0"/>
              <a:t>αὐτοῖς</a:t>
            </a:r>
            <a:r>
              <a:rPr lang="el-GR" dirty="0" smtClean="0"/>
              <a:t> </a:t>
            </a:r>
            <a:r>
              <a:rPr lang="el-GR" dirty="0" err="1" smtClean="0"/>
              <a:t>ἐγένετο</a:t>
            </a:r>
            <a:r>
              <a:rPr lang="el-GR" dirty="0" smtClean="0"/>
              <a:t> </a:t>
            </a:r>
            <a:r>
              <a:rPr lang="el-GR" b="1" dirty="0" smtClean="0">
                <a:solidFill>
                  <a:schemeClr val="accent2">
                    <a:lumMod val="40000"/>
                    <a:lumOff val="60000"/>
                  </a:schemeClr>
                </a:solidFill>
              </a:rPr>
              <a:t>Φιλόλαος</a:t>
            </a:r>
            <a:r>
              <a:rPr lang="el-GR" dirty="0" smtClean="0"/>
              <a:t> περί τ’ </a:t>
            </a:r>
            <a:r>
              <a:rPr lang="el-GR" dirty="0" err="1" smtClean="0"/>
              <a:t>ἄλλων</a:t>
            </a:r>
            <a:r>
              <a:rPr lang="el-GR" dirty="0" smtClean="0"/>
              <a:t> </a:t>
            </a:r>
            <a:r>
              <a:rPr lang="el-GR" dirty="0" err="1" smtClean="0"/>
              <a:t>τινῶν</a:t>
            </a:r>
            <a:r>
              <a:rPr lang="el-GR" dirty="0" smtClean="0"/>
              <a:t> </a:t>
            </a:r>
            <a:r>
              <a:rPr lang="el-GR" dirty="0" err="1" smtClean="0"/>
              <a:t>καὶ</a:t>
            </a:r>
            <a:r>
              <a:rPr lang="el-GR" dirty="0" smtClean="0"/>
              <a:t> </a:t>
            </a:r>
            <a:r>
              <a:rPr lang="el-GR" dirty="0" err="1" smtClean="0"/>
              <a:t>περὶ</a:t>
            </a:r>
            <a:r>
              <a:rPr lang="el-GR" dirty="0" smtClean="0"/>
              <a:t> </a:t>
            </a:r>
            <a:r>
              <a:rPr lang="el-GR" dirty="0" err="1" smtClean="0"/>
              <a:t>τῆς</a:t>
            </a:r>
            <a:r>
              <a:rPr lang="el-GR" dirty="0" smtClean="0"/>
              <a:t> παιδοποιίας, </a:t>
            </a:r>
            <a:r>
              <a:rPr lang="el-GR" dirty="0" err="1" smtClean="0"/>
              <a:t>οὓς</a:t>
            </a:r>
            <a:r>
              <a:rPr lang="el-GR" dirty="0" smtClean="0"/>
              <a:t> </a:t>
            </a:r>
            <a:r>
              <a:rPr lang="el-GR" dirty="0" err="1" smtClean="0"/>
              <a:t>καλοῦσιν</a:t>
            </a:r>
            <a:r>
              <a:rPr lang="el-GR" dirty="0" smtClean="0"/>
              <a:t> </a:t>
            </a:r>
            <a:r>
              <a:rPr lang="el-GR" dirty="0" err="1" smtClean="0"/>
              <a:t>ἐκεῖνοι</a:t>
            </a:r>
            <a:r>
              <a:rPr lang="el-GR" dirty="0" smtClean="0"/>
              <a:t> νόμους θετικούς· </a:t>
            </a:r>
            <a:r>
              <a:rPr lang="el-GR" dirty="0" err="1" smtClean="0"/>
              <a:t>καὶ</a:t>
            </a:r>
            <a:r>
              <a:rPr lang="el-GR" dirty="0" smtClean="0"/>
              <a:t> </a:t>
            </a:r>
            <a:r>
              <a:rPr lang="el-GR" dirty="0" err="1" smtClean="0"/>
              <a:t>τοῦτ</a:t>
            </a:r>
            <a:r>
              <a:rPr lang="el-GR" dirty="0" smtClean="0"/>
              <a:t>’ </a:t>
            </a:r>
            <a:r>
              <a:rPr lang="el-GR" dirty="0" err="1" smtClean="0"/>
              <a:t>ἐστὶν</a:t>
            </a:r>
            <a:r>
              <a:rPr lang="el-GR" dirty="0" smtClean="0"/>
              <a:t> </a:t>
            </a:r>
            <a:r>
              <a:rPr lang="el-GR" dirty="0" err="1" smtClean="0"/>
              <a:t>ἰδίως</a:t>
            </a:r>
            <a:r>
              <a:rPr lang="el-GR" dirty="0" smtClean="0"/>
              <a:t> </a:t>
            </a:r>
            <a:r>
              <a:rPr lang="el-GR" dirty="0" err="1" smtClean="0"/>
              <a:t>ὑπ</a:t>
            </a:r>
            <a:r>
              <a:rPr lang="el-GR" dirty="0" smtClean="0"/>
              <a:t>’ </a:t>
            </a:r>
            <a:r>
              <a:rPr lang="el-GR" dirty="0" err="1" smtClean="0"/>
              <a:t>ἐκείνου</a:t>
            </a:r>
            <a:r>
              <a:rPr lang="el-GR" dirty="0" smtClean="0"/>
              <a:t> </a:t>
            </a:r>
            <a:r>
              <a:rPr lang="el-GR" dirty="0" err="1" smtClean="0"/>
              <a:t>νενομοθετημένον</a:t>
            </a:r>
            <a:r>
              <a:rPr lang="el-GR" dirty="0" smtClean="0"/>
              <a:t>, </a:t>
            </a:r>
            <a:r>
              <a:rPr lang="el-GR" dirty="0" err="1" smtClean="0"/>
              <a:t>ὅπως</a:t>
            </a:r>
            <a:r>
              <a:rPr lang="el-GR" dirty="0" smtClean="0"/>
              <a:t> ὁ </a:t>
            </a:r>
            <a:r>
              <a:rPr lang="el-GR" dirty="0" err="1" smtClean="0"/>
              <a:t>ἀριθμὸς</a:t>
            </a:r>
            <a:r>
              <a:rPr lang="el-GR" dirty="0" smtClean="0"/>
              <a:t> </a:t>
            </a:r>
            <a:r>
              <a:rPr lang="el-GR" dirty="0" err="1" smtClean="0"/>
              <a:t>σῴζηται</a:t>
            </a:r>
            <a:r>
              <a:rPr lang="el-GR" dirty="0" smtClean="0"/>
              <a:t> </a:t>
            </a:r>
            <a:r>
              <a:rPr lang="el-GR" dirty="0" err="1" smtClean="0"/>
              <a:t>τῶν</a:t>
            </a:r>
            <a:r>
              <a:rPr lang="el-GR" dirty="0" smtClean="0"/>
              <a:t> κλήρων.» </a:t>
            </a:r>
            <a:endParaRPr lang="el-GR" sz="4600" dirty="0" smtClean="0"/>
          </a:p>
          <a:p>
            <a:pPr lvl="1" fontAlgn="b">
              <a:buNone/>
            </a:pPr>
            <a:r>
              <a:rPr lang="el-GR" sz="2200" dirty="0" smtClean="0"/>
              <a:t>	 (νομοθεσία για «οικογενειακό προγραμματισμό», για τη διατήρηση των </a:t>
            </a:r>
            <a:r>
              <a:rPr lang="el-GR" sz="2200" dirty="0" err="1" smtClean="0"/>
              <a:t>έγγαιων</a:t>
            </a:r>
            <a:r>
              <a:rPr lang="el-GR" sz="2200" dirty="0" smtClean="0"/>
              <a:t> </a:t>
            </a:r>
            <a:r>
              <a:rPr lang="el-GR" sz="2200" dirty="0" err="1" smtClean="0"/>
              <a:t>κληρονομιαίων</a:t>
            </a:r>
            <a:r>
              <a:rPr lang="el-GR" sz="2200" dirty="0" smtClean="0"/>
              <a:t> ιδιοκτησιών)</a:t>
            </a:r>
          </a:p>
          <a:p>
            <a:pPr lvl="1" fontAlgn="b">
              <a:buNone/>
            </a:pPr>
            <a:endParaRPr lang="el-GR" sz="1800" dirty="0" smtClean="0"/>
          </a:p>
          <a:p>
            <a:pPr lvl="1" fontAlgn="b"/>
            <a:r>
              <a:rPr lang="el-GR" sz="2600" dirty="0" smtClean="0">
                <a:solidFill>
                  <a:schemeClr val="tx1"/>
                </a:solidFill>
              </a:rPr>
              <a:t>Θεόφραστος, </a:t>
            </a:r>
            <a:r>
              <a:rPr lang="el-GR" sz="2600" i="1" dirty="0" smtClean="0">
                <a:solidFill>
                  <a:schemeClr val="tx1"/>
                </a:solidFill>
              </a:rPr>
              <a:t>Περί </a:t>
            </a:r>
            <a:r>
              <a:rPr lang="el-GR" sz="2600" i="1" dirty="0" err="1" smtClean="0">
                <a:solidFill>
                  <a:schemeClr val="tx1"/>
                </a:solidFill>
              </a:rPr>
              <a:t>τῶν</a:t>
            </a:r>
            <a:r>
              <a:rPr lang="el-GR" sz="2600" i="1" dirty="0" smtClean="0">
                <a:solidFill>
                  <a:schemeClr val="tx1"/>
                </a:solidFill>
              </a:rPr>
              <a:t> </a:t>
            </a:r>
            <a:r>
              <a:rPr lang="el-GR" sz="2600" i="1" dirty="0" err="1" smtClean="0">
                <a:solidFill>
                  <a:schemeClr val="tx1"/>
                </a:solidFill>
              </a:rPr>
              <a:t>νομοθετῶν</a:t>
            </a:r>
            <a:r>
              <a:rPr lang="el-GR" sz="2600" i="1" dirty="0" smtClean="0">
                <a:solidFill>
                  <a:schemeClr val="tx1"/>
                </a:solidFill>
              </a:rPr>
              <a:t>: </a:t>
            </a:r>
            <a:r>
              <a:rPr lang="el-GR" sz="2600" dirty="0" smtClean="0">
                <a:solidFill>
                  <a:schemeClr val="tx1"/>
                </a:solidFill>
              </a:rPr>
              <a:t>δεν σώθηκε</a:t>
            </a:r>
          </a:p>
          <a:p>
            <a:pPr lvl="1" fontAlgn="b">
              <a:buNone/>
            </a:pPr>
            <a:endParaRPr lang="el-GR" sz="2200" dirty="0" smtClean="0"/>
          </a:p>
        </p:txBody>
      </p:sp>
      <p:sp>
        <p:nvSpPr>
          <p:cNvPr id="3" name="Title 2"/>
          <p:cNvSpPr>
            <a:spLocks noGrp="1"/>
          </p:cNvSpPr>
          <p:nvPr>
            <p:ph type="title"/>
          </p:nvPr>
        </p:nvSpPr>
        <p:spPr>
          <a:xfrm>
            <a:off x="395536" y="0"/>
            <a:ext cx="8229600" cy="1219200"/>
          </a:xfrm>
        </p:spPr>
        <p:txBody>
          <a:bodyPr/>
          <a:lstStyle/>
          <a:p>
            <a:r>
              <a:rPr lang="el-GR" b="1" dirty="0" smtClean="0"/>
              <a:t>Αρχαϊκοί νομοθέτες</a:t>
            </a:r>
            <a:endParaRPr lang="el-GR" b="1" dirty="0"/>
          </a:p>
        </p:txBody>
      </p:sp>
      <p:pic>
        <p:nvPicPr>
          <p:cNvPr id="33794" name="Picture 2" descr="http://www.stenudd.com/aristotle/images/aristotle2.jpg"/>
          <p:cNvPicPr>
            <a:picLocks noChangeAspect="1" noChangeArrowheads="1"/>
          </p:cNvPicPr>
          <p:nvPr/>
        </p:nvPicPr>
        <p:blipFill>
          <a:blip r:embed="rId2" cstate="print"/>
          <a:srcRect/>
          <a:stretch>
            <a:fillRect/>
          </a:stretch>
        </p:blipFill>
        <p:spPr bwMode="auto">
          <a:xfrm>
            <a:off x="6948264" y="0"/>
            <a:ext cx="2195736" cy="2648607"/>
          </a:xfrm>
          <a:prstGeom prst="rect">
            <a:avLst/>
          </a:prstGeom>
          <a:noFill/>
        </p:spPr>
      </p:pic>
      <p:sp>
        <p:nvSpPr>
          <p:cNvPr id="5" name="Slide Number Placeholder 4"/>
          <p:cNvSpPr>
            <a:spLocks noGrp="1"/>
          </p:cNvSpPr>
          <p:nvPr>
            <p:ph type="sldNum" sz="quarter" idx="15"/>
          </p:nvPr>
        </p:nvSpPr>
        <p:spPr/>
        <p:txBody>
          <a:bodyPr/>
          <a:lstStyle/>
          <a:p>
            <a:fld id="{0B4E4416-A4BA-496A-BD9A-5B72B967CC61}" type="slidenum">
              <a:rPr lang="el-GR" smtClean="0"/>
              <a:pPr/>
              <a:t>9</a:t>
            </a:fld>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1752</TotalTime>
  <Words>1637</Words>
  <Application>Microsoft Office PowerPoint</Application>
  <PresentationFormat>On-screen Show (4:3)</PresentationFormat>
  <Paragraphs>237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vt:lpstr>
      <vt:lpstr>   Νομοθεσία,  Αρχαϊκοί χρόνοι  (8-6ος αι. π.Χ.)  </vt:lpstr>
      <vt:lpstr>Slide 2</vt:lpstr>
      <vt:lpstr> Ανάγκη καταγραφής  του ισχύοντος, άγραφου δικαίου</vt:lpstr>
      <vt:lpstr>Η καταγραφή του δικαίου συνοδεύεται από (80ς-7ος αι. π.Χ.):</vt:lpstr>
      <vt:lpstr>Slide 5</vt:lpstr>
      <vt:lpstr>80ς αιώνας π.Χ.= η γέννηση της πόλης</vt:lpstr>
      <vt:lpstr>Όχι γραπτό δίκαιο</vt:lpstr>
      <vt:lpstr>Καταγραφή του δικαίου</vt:lpstr>
      <vt:lpstr>Αρχαϊκοί νομοθέτες</vt:lpstr>
      <vt:lpstr>Φαλέας Χαλκηδόνιος</vt:lpstr>
      <vt:lpstr>   Ζάλευκος (633 π.Χ.),  Επιζεφύριοι Λοκροί</vt:lpstr>
      <vt:lpstr>     Ζάλευκος:  Ισότητα ποινικής μεταχείρισης </vt:lpstr>
      <vt:lpstr>Άλλα μέτρα Ζάλευκου</vt:lpstr>
      <vt:lpstr>Χαρώνδας  (Κατάνη, Σικελία, 650 π.Χ.)</vt:lpstr>
      <vt:lpstr>Λυκούργος</vt:lpstr>
      <vt:lpstr>Πολιτειακά όργανα Σπάρτης</vt:lpstr>
      <vt:lpstr>Μεγάλη Ρήτρα (8ος αι. π.Χ.)</vt:lpstr>
      <vt:lpstr>Δράκων, Αθήνα, 621 π.Χ.</vt:lpstr>
      <vt:lpstr>Σόλων, Αθήνα, (638-558 π.Χ.)</vt:lpstr>
      <vt:lpstr>Κοινά χαρακτηριστικά αρχαϊκών μεταρρυθμίσεων</vt:lpstr>
      <vt:lpstr>Προγονική προέλευση νόμων</vt:lpstr>
      <vt:lpstr>Προτεραιότητες αρχαϊκών νομοθετών</vt:lpstr>
      <vt:lpstr>Χαρακτηρισμοί νομοθετών  από τους αρχαίους</vt:lpstr>
      <vt:lpstr>Δεν κωδικοποιούν το δίκαιο στο σύνολό του.</vt:lpstr>
      <vt:lpstr>To περί νομοθεσίας έργο του Σόλωνα Δημοσθένης, Προς Λεπτίνην, 20.93-94. </vt:lpstr>
      <vt:lpstr>Slide 26</vt:lpstr>
      <vt:lpstr>Σχέση πολιτειακού καθεστώτος &amp; νόμου</vt:lpstr>
      <vt:lpstr>Ο «κώδικας» της Γόρτυνας (480-460 π.Χ.)</vt:lpstr>
      <vt:lpstr>Slide 29</vt:lpstr>
      <vt:lpstr>Χαρακτηριστικά «Κώδικα Γόρτυνας»</vt:lpstr>
      <vt:lpstr>Κοινωνική διαστρωμάτωση Γόρτυνος</vt:lpstr>
      <vt:lpstr>Διατάξεις Κώδικα Γόρτυνος</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Αρχαϊκοί χρόνοι  (7ος  αι. π.Χ.)</dc:title>
  <dc:creator>Athina</dc:creator>
  <cp:lastModifiedBy>ATHINA</cp:lastModifiedBy>
  <cp:revision>57</cp:revision>
  <dcterms:created xsi:type="dcterms:W3CDTF">2011-11-11T06:15:02Z</dcterms:created>
  <dcterms:modified xsi:type="dcterms:W3CDTF">2012-10-22T06:59:36Z</dcterms:modified>
</cp:coreProperties>
</file>