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708" r:id="rId3"/>
    <p:sldMasterId id="2147483720" r:id="rId4"/>
    <p:sldMasterId id="2147483744" r:id="rId5"/>
    <p:sldMasterId id="2147483756" r:id="rId6"/>
    <p:sldMasterId id="2147483768" r:id="rId7"/>
    <p:sldMasterId id="2147483780" r:id="rId8"/>
    <p:sldMasterId id="2147483792" r:id="rId9"/>
  </p:sldMasterIdLst>
  <p:sldIdLst>
    <p:sldId id="256" r:id="rId10"/>
    <p:sldId id="259" r:id="rId11"/>
    <p:sldId id="262" r:id="rId12"/>
    <p:sldId id="260" r:id="rId13"/>
    <p:sldId id="265" r:id="rId14"/>
    <p:sldId id="258" r:id="rId15"/>
    <p:sldId id="261" r:id="rId16"/>
    <p:sldId id="267" r:id="rId17"/>
    <p:sldId id="264" r:id="rId18"/>
    <p:sldId id="269" r:id="rId19"/>
    <p:sldId id="270" r:id="rId20"/>
    <p:sldId id="263" r:id="rId21"/>
    <p:sldId id="268" r:id="rId22"/>
    <p:sldId id="266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718" autoAdjust="0"/>
  </p:normalViewPr>
  <p:slideViewPr>
    <p:cSldViewPr>
      <p:cViewPr varScale="1">
        <p:scale>
          <a:sx n="66" d="100"/>
          <a:sy n="66" d="100"/>
        </p:scale>
        <p:origin x="-141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Τίτλος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Έλλειψη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7" name="6 - Ευθεία γραμμή σύνδεσης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2" name="31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3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10" name="9 - Ευθεία γραμμή σύνδεσης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1" name="30 - Τίτλος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3AA27-7EB0-43A5-8E4D-8831E738FEA6}" type="datetimeFigureOut">
              <a:rPr lang="el-GR" smtClean="0"/>
              <a:pPr/>
              <a:t>11/6/2016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B3549-C283-4D40-85D4-2145956A8AD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57290" y="3071810"/>
            <a:ext cx="6400800" cy="2214578"/>
          </a:xfrm>
        </p:spPr>
        <p:txBody>
          <a:bodyPr>
            <a:normAutofit fontScale="32500" lnSpcReduction="20000"/>
          </a:bodyPr>
          <a:lstStyle/>
          <a:p>
            <a:endParaRPr lang="el-GR" dirty="0" smtClean="0">
              <a:solidFill>
                <a:schemeClr val="tx1"/>
              </a:solidFill>
            </a:endParaRPr>
          </a:p>
          <a:p>
            <a:endParaRPr lang="el-GR" dirty="0" smtClean="0">
              <a:solidFill>
                <a:schemeClr val="tx1"/>
              </a:solidFill>
            </a:endParaRPr>
          </a:p>
          <a:p>
            <a:r>
              <a:rPr lang="el-GR" sz="7400" dirty="0" smtClean="0">
                <a:solidFill>
                  <a:schemeClr val="tx1"/>
                </a:solidFill>
              </a:rPr>
              <a:t>ΥΠΟ</a:t>
            </a:r>
          </a:p>
          <a:p>
            <a:endParaRPr lang="el-GR" sz="7400" dirty="0" smtClean="0">
              <a:solidFill>
                <a:schemeClr val="tx1"/>
              </a:solidFill>
            </a:endParaRPr>
          </a:p>
          <a:p>
            <a:r>
              <a:rPr lang="el-GR" sz="7400" b="1" dirty="0" smtClean="0">
                <a:solidFill>
                  <a:schemeClr val="tx1"/>
                </a:solidFill>
                <a:latin typeface="Palatino Linotype" pitchFamily="18" charset="0"/>
              </a:rPr>
              <a:t>Σ. Κ. ΤΣΙΤΣΙΓΚΟΥ, </a:t>
            </a:r>
            <a:r>
              <a:rPr lang="en-US" sz="7400" b="1" dirty="0" smtClean="0">
                <a:solidFill>
                  <a:schemeClr val="tx1"/>
                </a:solidFill>
                <a:latin typeface="Palatino Linotype" pitchFamily="18" charset="0"/>
              </a:rPr>
              <a:t>MA, DD, PhD</a:t>
            </a:r>
            <a:endParaRPr lang="el-GR" sz="7400" b="1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7400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r>
              <a:rPr lang="el-GR" sz="7400" b="1" i="1" dirty="0" smtClean="0">
                <a:solidFill>
                  <a:schemeClr val="tx1"/>
                </a:solidFill>
                <a:latin typeface="Palatino Linotype" pitchFamily="18" charset="0"/>
              </a:rPr>
              <a:t>Αν. Καθηγητή Πανεπιστημίου Αθηνών</a:t>
            </a:r>
            <a:endParaRPr lang="el-GR" sz="7400" b="1" i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14348" y="1142984"/>
            <a:ext cx="7772400" cy="1470025"/>
          </a:xfrm>
        </p:spPr>
        <p:txBody>
          <a:bodyPr/>
          <a:lstStyle/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ΘΕΟΛΟΓΙΑ ΤΗΣ ΙΣΤΟΡΙΑΣ</a:t>
            </a:r>
            <a:endParaRPr lang="el-G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6</a:t>
            </a:r>
            <a:r>
              <a:rPr lang="el-GR" b="1" baseline="30000" dirty="0" smtClean="0"/>
              <a:t>η</a:t>
            </a:r>
            <a:r>
              <a:rPr lang="el-GR" b="1" dirty="0" smtClean="0"/>
              <a:t> ΗΜΕΡΑ ΔΗΜΙΟΥΡΓΙΑΣ</a:t>
            </a:r>
            <a:br>
              <a:rPr lang="el-GR" b="1" dirty="0" smtClean="0"/>
            </a:b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ΚΑΙΝΟΖΩΙΚΟΣ</a:t>
            </a:r>
            <a:endParaRPr lang="el-G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3 - Έλλειψη"/>
          <p:cNvSpPr/>
          <p:nvPr/>
        </p:nvSpPr>
        <p:spPr>
          <a:xfrm>
            <a:off x="251520" y="1772816"/>
            <a:ext cx="2808312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solidFill>
                  <a:srgbClr val="FF0000"/>
                </a:solidFill>
              </a:rPr>
              <a:t>ΖΩΟ</a:t>
            </a:r>
          </a:p>
          <a:p>
            <a:pPr algn="ctr"/>
            <a:endParaRPr lang="el-GR" b="1" dirty="0" smtClean="0"/>
          </a:p>
          <a:p>
            <a:r>
              <a:rPr lang="el-GR" b="1" dirty="0" smtClean="0"/>
              <a:t>ΣΑΡΞ           </a:t>
            </a:r>
            <a:r>
              <a:rPr lang="en-US" b="1" dirty="0" smtClean="0"/>
              <a:t>PSYCHE</a:t>
            </a:r>
            <a:endParaRPr lang="el-GR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5148064" y="1700808"/>
            <a:ext cx="2736304" cy="24091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>
              <a:buNone/>
            </a:pPr>
            <a:r>
              <a:rPr lang="el-GR" sz="2000" dirty="0" err="1" smtClean="0"/>
              <a:t>Προπτωτικός</a:t>
            </a:r>
            <a:r>
              <a:rPr lang="en-US" sz="2000" dirty="0"/>
              <a:t> </a:t>
            </a:r>
            <a:r>
              <a:rPr lang="el-GR" sz="2000" dirty="0" smtClean="0"/>
              <a:t>Αδάμ</a:t>
            </a:r>
            <a:r>
              <a:rPr lang="en-US" sz="2000" dirty="0" smtClean="0"/>
              <a:t> (</a:t>
            </a:r>
            <a:r>
              <a:rPr lang="el-GR" sz="2000" b="1" dirty="0" smtClean="0">
                <a:solidFill>
                  <a:srgbClr val="FF0000"/>
                </a:solidFill>
              </a:rPr>
              <a:t>Άνθρωπος</a:t>
            </a:r>
            <a:r>
              <a:rPr lang="en-US" sz="2000" dirty="0" smtClean="0"/>
              <a:t>)</a:t>
            </a:r>
            <a:endParaRPr lang="el-GR" sz="2000" dirty="0" smtClean="0"/>
          </a:p>
          <a:p>
            <a:pPr algn="ctr">
              <a:buNone/>
            </a:pPr>
            <a:endParaRPr lang="el-GR" sz="2000" dirty="0" smtClean="0"/>
          </a:p>
          <a:p>
            <a:pPr algn="just">
              <a:buNone/>
            </a:pPr>
            <a:r>
              <a:rPr lang="el-GR" sz="2000" b="1" dirty="0" smtClean="0"/>
              <a:t>ΣΩΜΑ     </a:t>
            </a:r>
            <a:r>
              <a:rPr lang="en-US" sz="2000" b="1" dirty="0" smtClean="0"/>
              <a:t>   </a:t>
            </a:r>
            <a:r>
              <a:rPr lang="el-GR" sz="2000" b="1" dirty="0" smtClean="0"/>
              <a:t> </a:t>
            </a:r>
            <a:r>
              <a:rPr lang="en-US" sz="2000" b="1" dirty="0" smtClean="0"/>
              <a:t>SOUL</a:t>
            </a:r>
            <a:endParaRPr lang="el-GR" sz="2000" b="1" dirty="0"/>
          </a:p>
        </p:txBody>
      </p:sp>
      <p:cxnSp>
        <p:nvCxnSpPr>
          <p:cNvPr id="7" name="6 - Ευθεία γραμμή σύνδεσης"/>
          <p:cNvCxnSpPr/>
          <p:nvPr/>
        </p:nvCxnSpPr>
        <p:spPr>
          <a:xfrm>
            <a:off x="1619672" y="2924944"/>
            <a:ext cx="0" cy="50405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>
            <a:off x="6588224" y="2996952"/>
            <a:ext cx="0" cy="7920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ύγραμμο βέλος σύνδεσης"/>
          <p:cNvCxnSpPr/>
          <p:nvPr/>
        </p:nvCxnSpPr>
        <p:spPr>
          <a:xfrm flipV="1">
            <a:off x="2915816" y="2348880"/>
            <a:ext cx="2088232" cy="1224136"/>
          </a:xfrm>
          <a:prstGeom prst="straightConnector1">
            <a:avLst/>
          </a:prstGeom>
          <a:ln w="412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TextBox"/>
          <p:cNvSpPr txBox="1"/>
          <p:nvPr/>
        </p:nvSpPr>
        <p:spPr>
          <a:xfrm rot="19934544">
            <a:off x="3144055" y="2419954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 smtClean="0"/>
              <a:t>Ruach</a:t>
            </a:r>
            <a:endParaRPr lang="el-GR" sz="2400" b="1" dirty="0"/>
          </a:p>
        </p:txBody>
      </p:sp>
      <p:sp>
        <p:nvSpPr>
          <p:cNvPr id="16" name="15 - TextBox"/>
          <p:cNvSpPr txBox="1"/>
          <p:nvPr/>
        </p:nvSpPr>
        <p:spPr>
          <a:xfrm rot="19797203">
            <a:off x="3110522" y="312784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Θείο «εμφύσημα»</a:t>
            </a:r>
            <a:endParaRPr lang="el-GR" dirty="0"/>
          </a:p>
        </p:txBody>
      </p:sp>
      <p:sp>
        <p:nvSpPr>
          <p:cNvPr id="17" name="16 - Λυγισμένο βέλος"/>
          <p:cNvSpPr/>
          <p:nvPr/>
        </p:nvSpPr>
        <p:spPr>
          <a:xfrm rot="5400000">
            <a:off x="8100392" y="2780928"/>
            <a:ext cx="792088" cy="576064"/>
          </a:xfrm>
          <a:prstGeom prst="ben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8063880" y="3212976"/>
            <a:ext cx="10801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i="1" dirty="0" smtClean="0"/>
              <a:t>    </a:t>
            </a:r>
            <a:r>
              <a:rPr lang="el-GR" sz="2400" b="1" i="1" dirty="0" smtClean="0"/>
              <a:t>ΠΤΩΣΗ</a:t>
            </a:r>
            <a:endParaRPr lang="el-GR" sz="2400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l-GR" b="1" dirty="0" smtClean="0"/>
              <a:t>ΑΠΟ ΤΗΝ 7</a:t>
            </a:r>
            <a:r>
              <a:rPr lang="el-GR" b="1" baseline="30000" dirty="0" smtClean="0"/>
              <a:t>η </a:t>
            </a:r>
            <a:r>
              <a:rPr lang="el-GR" b="1" dirty="0" smtClean="0"/>
              <a:t> ΜΕΧΡΙ ΤΗΝ 8</a:t>
            </a:r>
            <a:r>
              <a:rPr lang="el-GR" b="1" baseline="30000" dirty="0" smtClean="0"/>
              <a:t>η</a:t>
            </a:r>
            <a:r>
              <a:rPr lang="el-GR" b="1" dirty="0" smtClean="0"/>
              <a:t> ΗΜΕΡΑ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                                                               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8" name="7 - Ορθογώνιο"/>
          <p:cNvSpPr/>
          <p:nvPr/>
        </p:nvSpPr>
        <p:spPr>
          <a:xfrm>
            <a:off x="683568" y="1988840"/>
            <a:ext cx="3240360" cy="144016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                     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5436096" y="1628800"/>
            <a:ext cx="3384376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«Πλήρωμα του χρόνου» </a:t>
            </a:r>
            <a:r>
              <a:rPr lang="el-GR" b="1" i="1" dirty="0" smtClean="0"/>
              <a:t>(καιρός)</a:t>
            </a:r>
          </a:p>
          <a:p>
            <a:pPr algn="ctr"/>
            <a:endParaRPr lang="el-GR" i="1" dirty="0" smtClean="0"/>
          </a:p>
          <a:p>
            <a:pPr algn="ctr"/>
            <a:endParaRPr lang="el-GR" i="1" dirty="0" smtClean="0"/>
          </a:p>
          <a:p>
            <a:pPr algn="ctr"/>
            <a:endParaRPr lang="el-GR" i="1" dirty="0" smtClean="0"/>
          </a:p>
          <a:p>
            <a:pPr algn="ctr"/>
            <a:endParaRPr lang="el-GR" i="1" dirty="0" smtClean="0"/>
          </a:p>
          <a:p>
            <a:pPr algn="ctr"/>
            <a:endParaRPr lang="el-GR" i="1" dirty="0" smtClean="0"/>
          </a:p>
          <a:p>
            <a:pPr algn="ctr"/>
            <a:endParaRPr lang="el-GR" i="1" dirty="0" smtClean="0"/>
          </a:p>
          <a:p>
            <a:pPr algn="ctr"/>
            <a:endParaRPr lang="el-GR" i="1" dirty="0"/>
          </a:p>
        </p:txBody>
      </p:sp>
      <p:sp>
        <p:nvSpPr>
          <p:cNvPr id="11" name="10 - Ορθογώνιο"/>
          <p:cNvSpPr/>
          <p:nvPr/>
        </p:nvSpPr>
        <p:spPr>
          <a:xfrm>
            <a:off x="1403648" y="4149080"/>
            <a:ext cx="252028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Θεία Ενανθρώπηση</a:t>
            </a:r>
          </a:p>
          <a:p>
            <a:pPr algn="ctr"/>
            <a:endParaRPr lang="el-GR" dirty="0" smtClean="0"/>
          </a:p>
          <a:p>
            <a:pPr algn="ctr"/>
            <a:r>
              <a:rPr lang="el-GR" dirty="0" smtClean="0"/>
              <a:t>Χριστιανική αγωγή</a:t>
            </a:r>
          </a:p>
          <a:p>
            <a:pPr algn="ctr"/>
            <a:r>
              <a:rPr lang="el-GR" dirty="0" smtClean="0"/>
              <a:t>(εκπαίδευση)</a:t>
            </a:r>
          </a:p>
          <a:p>
            <a:pPr algn="ctr"/>
            <a:endParaRPr lang="el-GR" dirty="0" smtClean="0"/>
          </a:p>
          <a:p>
            <a:pPr algn="ctr"/>
            <a:endParaRPr lang="el-GR" dirty="0" smtClean="0"/>
          </a:p>
          <a:p>
            <a:pPr algn="ctr"/>
            <a:endParaRPr lang="el-GR" dirty="0" smtClean="0"/>
          </a:p>
          <a:p>
            <a:pPr algn="ctr"/>
            <a:endParaRPr lang="el-GR" dirty="0"/>
          </a:p>
        </p:txBody>
      </p:sp>
      <p:sp>
        <p:nvSpPr>
          <p:cNvPr id="12" name="11 - Ορθογώνιο"/>
          <p:cNvSpPr/>
          <p:nvPr/>
        </p:nvSpPr>
        <p:spPr>
          <a:xfrm>
            <a:off x="5868144" y="4293096"/>
            <a:ext cx="2736304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/>
              <a:t>Χριστιανικός Πολιτισμός</a:t>
            </a:r>
            <a:endParaRPr lang="el-GR" sz="2800" b="1" dirty="0"/>
          </a:p>
        </p:txBody>
      </p:sp>
      <p:sp>
        <p:nvSpPr>
          <p:cNvPr id="14" name="13 - TextBox"/>
          <p:cNvSpPr txBox="1"/>
          <p:nvPr/>
        </p:nvSpPr>
        <p:spPr>
          <a:xfrm>
            <a:off x="683568" y="1700808"/>
            <a:ext cx="32403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   </a:t>
            </a:r>
            <a:r>
              <a:rPr lang="el-GR" b="1" dirty="0" smtClean="0">
                <a:solidFill>
                  <a:srgbClr val="FF0000"/>
                </a:solidFill>
              </a:rPr>
              <a:t>ΠΡΟΠΑΤΟΡΙΚΟ ΑΜΑΡΤΗΜΑ</a:t>
            </a:r>
          </a:p>
          <a:p>
            <a:r>
              <a:rPr lang="el-GR" b="1" dirty="0" smtClean="0"/>
              <a:t>Αμαύρωση/</a:t>
            </a:r>
            <a:r>
              <a:rPr lang="el-GR" b="1" dirty="0" err="1" smtClean="0"/>
              <a:t>ζόφωση</a:t>
            </a:r>
            <a:r>
              <a:rPr lang="el-GR" b="1" dirty="0" smtClean="0"/>
              <a:t> – </a:t>
            </a:r>
          </a:p>
          <a:p>
            <a:r>
              <a:rPr lang="el-GR" b="1" dirty="0" smtClean="0"/>
              <a:t>μερικός</a:t>
            </a:r>
          </a:p>
          <a:p>
            <a:r>
              <a:rPr lang="el-GR" b="1" dirty="0" err="1" smtClean="0"/>
              <a:t>Εκβαρβαρισμός</a:t>
            </a:r>
            <a:r>
              <a:rPr lang="el-GR" b="1" dirty="0" smtClean="0"/>
              <a:t> / Πρωτογονισμός (ειδωλολατρία)</a:t>
            </a:r>
          </a:p>
          <a:p>
            <a:r>
              <a:rPr lang="el-GR" b="1" dirty="0" smtClean="0"/>
              <a:t>Σπερματική Μονοθεΐα</a:t>
            </a:r>
            <a:endParaRPr lang="el-GR" b="1" dirty="0"/>
          </a:p>
        </p:txBody>
      </p:sp>
      <p:sp>
        <p:nvSpPr>
          <p:cNvPr id="16" name="15 - Βέλος λυγισμένο προς τα επάνω"/>
          <p:cNvSpPr/>
          <p:nvPr/>
        </p:nvSpPr>
        <p:spPr>
          <a:xfrm>
            <a:off x="4139952" y="2492896"/>
            <a:ext cx="86409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18 - TextBox"/>
          <p:cNvSpPr txBox="1"/>
          <p:nvPr/>
        </p:nvSpPr>
        <p:spPr>
          <a:xfrm>
            <a:off x="6228184" y="2182422"/>
            <a:ext cx="461665" cy="145809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b="1" dirty="0" smtClean="0"/>
              <a:t>Homo Sapiens</a:t>
            </a:r>
            <a:endParaRPr lang="el-GR" b="1" dirty="0"/>
          </a:p>
        </p:txBody>
      </p:sp>
      <p:sp>
        <p:nvSpPr>
          <p:cNvPr id="20" name="19 - TextBox"/>
          <p:cNvSpPr txBox="1"/>
          <p:nvPr/>
        </p:nvSpPr>
        <p:spPr>
          <a:xfrm>
            <a:off x="7524328" y="2060848"/>
            <a:ext cx="461665" cy="1542730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l-GR" b="1" dirty="0" smtClean="0"/>
              <a:t>Αμαρτωλότητα</a:t>
            </a:r>
            <a:endParaRPr lang="el-GR" b="1" dirty="0"/>
          </a:p>
        </p:txBody>
      </p:sp>
      <p:cxnSp>
        <p:nvCxnSpPr>
          <p:cNvPr id="22" name="21 - Ευθύγραμμο βέλος σύνδεσης"/>
          <p:cNvCxnSpPr/>
          <p:nvPr/>
        </p:nvCxnSpPr>
        <p:spPr>
          <a:xfrm>
            <a:off x="7452320" y="2060848"/>
            <a:ext cx="0" cy="1440160"/>
          </a:xfrm>
          <a:prstGeom prst="straightConnector1">
            <a:avLst/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- Ευθύγραμμο βέλος σύνδεσης"/>
          <p:cNvCxnSpPr/>
          <p:nvPr/>
        </p:nvCxnSpPr>
        <p:spPr>
          <a:xfrm flipV="1">
            <a:off x="6732240" y="2060848"/>
            <a:ext cx="0" cy="1368152"/>
          </a:xfrm>
          <a:prstGeom prst="straightConnector1">
            <a:avLst/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- Δεξιό βέλος"/>
          <p:cNvSpPr/>
          <p:nvPr/>
        </p:nvSpPr>
        <p:spPr>
          <a:xfrm>
            <a:off x="395536" y="5013176"/>
            <a:ext cx="720080" cy="5040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32 - Δεξιό βέλος"/>
          <p:cNvSpPr/>
          <p:nvPr/>
        </p:nvSpPr>
        <p:spPr>
          <a:xfrm rot="20042549">
            <a:off x="4235797" y="4956728"/>
            <a:ext cx="1224136" cy="720080"/>
          </a:xfrm>
          <a:prstGeom prst="rightArrow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748464" cy="83671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l-GR" sz="3600" b="1" dirty="0" smtClean="0"/>
              <a:t>Ο  ΧΡΟΝΟΣ  ΣΤΗΝ  Π.Δ./Κ.Δ.  &amp;  Ο  ΧΡΙΣΤΟΣ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/>
          <a:lstStyle/>
          <a:p>
            <a:pPr algn="ctr">
              <a:buNone/>
            </a:pPr>
            <a:r>
              <a:rPr lang="el-GR" b="1" dirty="0" smtClean="0">
                <a:solidFill>
                  <a:srgbClr val="FFFF00"/>
                </a:solidFill>
              </a:rPr>
              <a:t>ΙΟΥΔΑΪΣΜΟΣ</a:t>
            </a:r>
          </a:p>
          <a:p>
            <a:pPr algn="just">
              <a:buNone/>
            </a:pPr>
            <a:r>
              <a:rPr lang="el-GR" dirty="0" smtClean="0"/>
              <a:t>Χ  </a:t>
            </a:r>
            <a:r>
              <a:rPr lang="el-GR" sz="2000" dirty="0" smtClean="0"/>
              <a:t>παρών αιώνας                                       κέντρο                                                  μέλλων αιώνας</a:t>
            </a:r>
            <a:endParaRPr lang="el-GR" dirty="0" smtClean="0"/>
          </a:p>
        </p:txBody>
      </p:sp>
      <p:cxnSp>
        <p:nvCxnSpPr>
          <p:cNvPr id="5" name="4 - Ευθεία γραμμή σύνδεσης"/>
          <p:cNvCxnSpPr/>
          <p:nvPr/>
        </p:nvCxnSpPr>
        <p:spPr>
          <a:xfrm flipV="1">
            <a:off x="467544" y="1268760"/>
            <a:ext cx="8676456" cy="7200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- Ορθογώνιο"/>
          <p:cNvSpPr/>
          <p:nvPr/>
        </p:nvSpPr>
        <p:spPr>
          <a:xfrm>
            <a:off x="3131840" y="2420888"/>
            <a:ext cx="309634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000" b="1" dirty="0" smtClean="0">
                <a:solidFill>
                  <a:srgbClr val="FFFF00"/>
                </a:solidFill>
              </a:rPr>
              <a:t>ΧΡΙΣΤΙΑΝΙΣΜΟΣ</a:t>
            </a:r>
            <a:endParaRPr lang="el-GR" sz="3000" b="1" dirty="0">
              <a:solidFill>
                <a:srgbClr val="FFFF00"/>
              </a:solidFill>
            </a:endParaRPr>
          </a:p>
        </p:txBody>
      </p:sp>
      <p:cxnSp>
        <p:nvCxnSpPr>
          <p:cNvPr id="7" name="6 - Ευθεία γραμμή σύνδεσης"/>
          <p:cNvCxnSpPr/>
          <p:nvPr/>
        </p:nvCxnSpPr>
        <p:spPr>
          <a:xfrm flipV="1">
            <a:off x="395536" y="3068960"/>
            <a:ext cx="8748464" cy="1440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- Αστέρι 5 ακτινών"/>
          <p:cNvSpPr/>
          <p:nvPr/>
        </p:nvSpPr>
        <p:spPr>
          <a:xfrm>
            <a:off x="4211960" y="980728"/>
            <a:ext cx="432048" cy="288032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Αστέρι 5 ακτινών"/>
          <p:cNvSpPr/>
          <p:nvPr/>
        </p:nvSpPr>
        <p:spPr>
          <a:xfrm>
            <a:off x="2555776" y="3068960"/>
            <a:ext cx="432048" cy="288032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294974" y="4941168"/>
            <a:ext cx="884902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/>
          </a:p>
        </p:txBody>
      </p:sp>
      <p:cxnSp>
        <p:nvCxnSpPr>
          <p:cNvPr id="18" name="17 - Ευθεία γραμμή σύνδεσης"/>
          <p:cNvCxnSpPr/>
          <p:nvPr/>
        </p:nvCxnSpPr>
        <p:spPr>
          <a:xfrm>
            <a:off x="4499992" y="2852936"/>
            <a:ext cx="0" cy="720080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εία γραμμή σύνδεσης"/>
          <p:cNvCxnSpPr/>
          <p:nvPr/>
        </p:nvCxnSpPr>
        <p:spPr>
          <a:xfrm flipV="1">
            <a:off x="467544" y="5661248"/>
            <a:ext cx="8676456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- Αστέρι 5 ακτινών"/>
          <p:cNvSpPr/>
          <p:nvPr/>
        </p:nvSpPr>
        <p:spPr>
          <a:xfrm>
            <a:off x="4283968" y="5445224"/>
            <a:ext cx="432048" cy="288032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5" name="24 - Ευθύγραμμο βέλος σύνδεσης"/>
          <p:cNvCxnSpPr/>
          <p:nvPr/>
        </p:nvCxnSpPr>
        <p:spPr>
          <a:xfrm>
            <a:off x="467544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- Ευθύγραμμο βέλος σύνδεσης"/>
          <p:cNvCxnSpPr/>
          <p:nvPr/>
        </p:nvCxnSpPr>
        <p:spPr>
          <a:xfrm>
            <a:off x="1187624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- Ευθύγραμμο βέλος σύνδεσης"/>
          <p:cNvCxnSpPr/>
          <p:nvPr/>
        </p:nvCxnSpPr>
        <p:spPr>
          <a:xfrm>
            <a:off x="1835696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- Ευθύγραμμο βέλος σύνδεσης"/>
          <p:cNvCxnSpPr/>
          <p:nvPr/>
        </p:nvCxnSpPr>
        <p:spPr>
          <a:xfrm>
            <a:off x="2555776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- Ευθύγραμμο βέλος σύνδεσης"/>
          <p:cNvCxnSpPr/>
          <p:nvPr/>
        </p:nvCxnSpPr>
        <p:spPr>
          <a:xfrm>
            <a:off x="3419872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- Ευθύγραμμο βέλος σύνδεσης"/>
          <p:cNvCxnSpPr/>
          <p:nvPr/>
        </p:nvCxnSpPr>
        <p:spPr>
          <a:xfrm>
            <a:off x="5220072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- Ευθύγραμμο βέλος σύνδεσης"/>
          <p:cNvCxnSpPr/>
          <p:nvPr/>
        </p:nvCxnSpPr>
        <p:spPr>
          <a:xfrm>
            <a:off x="5436096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- Ευθύγραμμο βέλος σύνδεσης"/>
          <p:cNvCxnSpPr/>
          <p:nvPr/>
        </p:nvCxnSpPr>
        <p:spPr>
          <a:xfrm>
            <a:off x="5652120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- Ευθύγραμμο βέλος σύνδεσης"/>
          <p:cNvCxnSpPr/>
          <p:nvPr/>
        </p:nvCxnSpPr>
        <p:spPr>
          <a:xfrm>
            <a:off x="5868144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- Ευθύγραμμο βέλος σύνδεσης"/>
          <p:cNvCxnSpPr/>
          <p:nvPr/>
        </p:nvCxnSpPr>
        <p:spPr>
          <a:xfrm>
            <a:off x="6084168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- Ευθύγραμμο βέλος σύνδεσης"/>
          <p:cNvCxnSpPr/>
          <p:nvPr/>
        </p:nvCxnSpPr>
        <p:spPr>
          <a:xfrm>
            <a:off x="6372200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- Ευθύγραμμο βέλος σύνδεσης"/>
          <p:cNvCxnSpPr/>
          <p:nvPr/>
        </p:nvCxnSpPr>
        <p:spPr>
          <a:xfrm>
            <a:off x="6660232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- Ευθύγραμμο βέλος σύνδεσης"/>
          <p:cNvCxnSpPr/>
          <p:nvPr/>
        </p:nvCxnSpPr>
        <p:spPr>
          <a:xfrm>
            <a:off x="6948264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- Ευθύγραμμο βέλος σύνδεσης"/>
          <p:cNvCxnSpPr/>
          <p:nvPr/>
        </p:nvCxnSpPr>
        <p:spPr>
          <a:xfrm>
            <a:off x="7164288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- Ευθύγραμμο βέλος σύνδεσης"/>
          <p:cNvCxnSpPr/>
          <p:nvPr/>
        </p:nvCxnSpPr>
        <p:spPr>
          <a:xfrm>
            <a:off x="7380312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- Ευθύγραμμο βέλος σύνδεσης"/>
          <p:cNvCxnSpPr/>
          <p:nvPr/>
        </p:nvCxnSpPr>
        <p:spPr>
          <a:xfrm>
            <a:off x="7668344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- Ευθύγραμμο βέλος σύνδεσης"/>
          <p:cNvCxnSpPr/>
          <p:nvPr/>
        </p:nvCxnSpPr>
        <p:spPr>
          <a:xfrm>
            <a:off x="7956376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51 - Τόξο"/>
          <p:cNvSpPr/>
          <p:nvPr/>
        </p:nvSpPr>
        <p:spPr>
          <a:xfrm>
            <a:off x="5220072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3" name="52 - Τόξο"/>
          <p:cNvSpPr/>
          <p:nvPr/>
        </p:nvSpPr>
        <p:spPr>
          <a:xfrm>
            <a:off x="539552" y="5805264"/>
            <a:ext cx="648072" cy="360040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4" name="53 - Τόξο"/>
          <p:cNvSpPr/>
          <p:nvPr/>
        </p:nvSpPr>
        <p:spPr>
          <a:xfrm>
            <a:off x="1907704" y="5805264"/>
            <a:ext cx="648072" cy="360040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5" name="54 - Τόξο"/>
          <p:cNvSpPr/>
          <p:nvPr/>
        </p:nvSpPr>
        <p:spPr>
          <a:xfrm>
            <a:off x="1187624" y="5805264"/>
            <a:ext cx="648072" cy="360040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57" name="56 - Ευθύγραμμο βέλος σύνδεσης"/>
          <p:cNvCxnSpPr/>
          <p:nvPr/>
        </p:nvCxnSpPr>
        <p:spPr>
          <a:xfrm>
            <a:off x="3707904" y="6021288"/>
            <a:ext cx="432048" cy="0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- Ευθύγραμμο βέλος σύνδεσης"/>
          <p:cNvCxnSpPr/>
          <p:nvPr/>
        </p:nvCxnSpPr>
        <p:spPr>
          <a:xfrm>
            <a:off x="4716016" y="6021288"/>
            <a:ext cx="432048" cy="0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58 - Τόξο"/>
          <p:cNvSpPr/>
          <p:nvPr/>
        </p:nvSpPr>
        <p:spPr>
          <a:xfrm>
            <a:off x="2699792" y="5805264"/>
            <a:ext cx="792088" cy="360040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0" name="59 - Τόξο"/>
          <p:cNvSpPr/>
          <p:nvPr/>
        </p:nvSpPr>
        <p:spPr>
          <a:xfrm>
            <a:off x="6732240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1" name="60 - Τόξο"/>
          <p:cNvSpPr/>
          <p:nvPr/>
        </p:nvSpPr>
        <p:spPr>
          <a:xfrm>
            <a:off x="5652120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2" name="61 - Τόξο"/>
          <p:cNvSpPr/>
          <p:nvPr/>
        </p:nvSpPr>
        <p:spPr>
          <a:xfrm>
            <a:off x="5868144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3" name="62 - Τόξο"/>
          <p:cNvSpPr/>
          <p:nvPr/>
        </p:nvSpPr>
        <p:spPr>
          <a:xfrm>
            <a:off x="6156176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4" name="63 - Τόξο"/>
          <p:cNvSpPr/>
          <p:nvPr/>
        </p:nvSpPr>
        <p:spPr>
          <a:xfrm>
            <a:off x="6444208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5" name="64 - Τόξο"/>
          <p:cNvSpPr/>
          <p:nvPr/>
        </p:nvSpPr>
        <p:spPr>
          <a:xfrm>
            <a:off x="8028384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6" name="65 - Τόξο"/>
          <p:cNvSpPr/>
          <p:nvPr/>
        </p:nvSpPr>
        <p:spPr>
          <a:xfrm>
            <a:off x="6948264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7" name="66 - Τόξο"/>
          <p:cNvSpPr/>
          <p:nvPr/>
        </p:nvSpPr>
        <p:spPr>
          <a:xfrm>
            <a:off x="7164288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8" name="67 - Τόξο"/>
          <p:cNvSpPr/>
          <p:nvPr/>
        </p:nvSpPr>
        <p:spPr>
          <a:xfrm>
            <a:off x="7452320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9" name="68 - Τόξο"/>
          <p:cNvSpPr/>
          <p:nvPr/>
        </p:nvSpPr>
        <p:spPr>
          <a:xfrm>
            <a:off x="7740352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0" name="69 - Τόξο"/>
          <p:cNvSpPr/>
          <p:nvPr/>
        </p:nvSpPr>
        <p:spPr>
          <a:xfrm>
            <a:off x="5436096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1" name="70 - Ορθογώνιο"/>
          <p:cNvSpPr/>
          <p:nvPr/>
        </p:nvSpPr>
        <p:spPr>
          <a:xfrm>
            <a:off x="395536" y="3284984"/>
            <a:ext cx="87484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παρών αιώνας        κέντρο                                                                                μέλλων αιώνας</a:t>
            </a:r>
          </a:p>
        </p:txBody>
      </p:sp>
      <p:cxnSp>
        <p:nvCxnSpPr>
          <p:cNvPr id="72" name="71 - Ευθύγραμμο βέλος σύνδεσης"/>
          <p:cNvCxnSpPr/>
          <p:nvPr/>
        </p:nvCxnSpPr>
        <p:spPr>
          <a:xfrm>
            <a:off x="8244408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- Τόξο"/>
          <p:cNvSpPr/>
          <p:nvPr/>
        </p:nvSpPr>
        <p:spPr>
          <a:xfrm>
            <a:off x="8388424" y="5661248"/>
            <a:ext cx="216024" cy="432048"/>
          </a:xfrm>
          <a:prstGeom prst="arc">
            <a:avLst>
              <a:gd name="adj1" fmla="val 19896738"/>
              <a:gd name="adj2" fmla="val 120435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74" name="73 - Ευθύγραμμο βέλος σύνδεσης"/>
          <p:cNvCxnSpPr/>
          <p:nvPr/>
        </p:nvCxnSpPr>
        <p:spPr>
          <a:xfrm>
            <a:off x="8604448" y="51571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- TextBox"/>
          <p:cNvSpPr txBox="1"/>
          <p:nvPr/>
        </p:nvSpPr>
        <p:spPr>
          <a:xfrm>
            <a:off x="467544" y="6237312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κ</a:t>
            </a:r>
            <a:r>
              <a:rPr lang="el-GR" dirty="0" smtClean="0"/>
              <a:t>αιρός καιρός </a:t>
            </a:r>
            <a:r>
              <a:rPr lang="el-GR" dirty="0" err="1" smtClean="0"/>
              <a:t>καιρός</a:t>
            </a:r>
            <a:r>
              <a:rPr lang="el-GR" dirty="0" smtClean="0"/>
              <a:t>    </a:t>
            </a:r>
            <a:r>
              <a:rPr lang="el-GR" dirty="0" err="1" smtClean="0"/>
              <a:t>καιρός</a:t>
            </a:r>
            <a:r>
              <a:rPr lang="el-GR" dirty="0" smtClean="0"/>
              <a:t>                                         κ  </a:t>
            </a:r>
            <a:r>
              <a:rPr lang="el-GR" dirty="0" err="1" smtClean="0"/>
              <a:t>κ</a:t>
            </a:r>
            <a:r>
              <a:rPr lang="el-GR" dirty="0" smtClean="0"/>
              <a:t>  </a:t>
            </a:r>
            <a:r>
              <a:rPr lang="el-GR" dirty="0" err="1" smtClean="0"/>
              <a:t>κ</a:t>
            </a:r>
            <a:r>
              <a:rPr lang="el-GR" dirty="0" smtClean="0"/>
              <a:t>  </a:t>
            </a:r>
            <a:r>
              <a:rPr lang="el-GR" dirty="0" err="1" smtClean="0"/>
              <a:t>κ</a:t>
            </a:r>
            <a:r>
              <a:rPr lang="el-GR" dirty="0" smtClean="0"/>
              <a:t>    </a:t>
            </a:r>
            <a:r>
              <a:rPr lang="el-GR" dirty="0" err="1" smtClean="0"/>
              <a:t>κ</a:t>
            </a:r>
            <a:r>
              <a:rPr lang="el-GR" dirty="0" smtClean="0"/>
              <a:t>   </a:t>
            </a:r>
            <a:r>
              <a:rPr lang="el-GR" dirty="0" err="1" smtClean="0"/>
              <a:t>κ</a:t>
            </a:r>
            <a:r>
              <a:rPr lang="el-GR" dirty="0" smtClean="0"/>
              <a:t>    </a:t>
            </a:r>
            <a:r>
              <a:rPr lang="el-GR" dirty="0" err="1" smtClean="0"/>
              <a:t>κ</a:t>
            </a:r>
            <a:r>
              <a:rPr lang="el-GR" dirty="0" smtClean="0"/>
              <a:t>  </a:t>
            </a:r>
            <a:r>
              <a:rPr lang="el-GR" dirty="0" err="1" smtClean="0"/>
              <a:t>κ</a:t>
            </a:r>
            <a:r>
              <a:rPr lang="el-GR" dirty="0" smtClean="0"/>
              <a:t>  </a:t>
            </a:r>
            <a:r>
              <a:rPr lang="el-GR" dirty="0" err="1" smtClean="0"/>
              <a:t>κ</a:t>
            </a:r>
            <a:r>
              <a:rPr lang="el-GR" dirty="0" smtClean="0"/>
              <a:t>   </a:t>
            </a:r>
            <a:r>
              <a:rPr lang="el-GR" dirty="0" err="1" smtClean="0"/>
              <a:t>κ</a:t>
            </a:r>
            <a:r>
              <a:rPr lang="el-GR" dirty="0" smtClean="0"/>
              <a:t>    </a:t>
            </a:r>
            <a:r>
              <a:rPr lang="el-GR" dirty="0" err="1" smtClean="0"/>
              <a:t>κ</a:t>
            </a:r>
            <a:r>
              <a:rPr lang="el-GR" dirty="0" smtClean="0"/>
              <a:t>    </a:t>
            </a:r>
            <a:r>
              <a:rPr lang="el-GR" dirty="0" err="1" smtClean="0"/>
              <a:t>κ</a:t>
            </a:r>
            <a:r>
              <a:rPr lang="el-GR" dirty="0" smtClean="0"/>
              <a:t>     </a:t>
            </a:r>
            <a:r>
              <a:rPr lang="el-GR" dirty="0" err="1" smtClean="0"/>
              <a:t>κ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/>
          <a:lstStyle/>
          <a:p>
            <a:pPr>
              <a:buNone/>
            </a:pPr>
            <a:endParaRPr lang="el-GR" sz="2000" b="1" dirty="0" smtClean="0"/>
          </a:p>
          <a:p>
            <a:pPr algn="ctr">
              <a:buNone/>
            </a:pPr>
            <a:r>
              <a:rPr lang="el-GR" b="1" dirty="0" smtClean="0"/>
              <a:t>Ο </a:t>
            </a:r>
            <a:r>
              <a:rPr lang="el-GR" b="1" dirty="0" err="1" smtClean="0"/>
              <a:t>ΣΩΤΗΡΙΟΛΟΓΙΚΟΣ</a:t>
            </a:r>
            <a:r>
              <a:rPr lang="el-GR" b="1" dirty="0" smtClean="0"/>
              <a:t> ΧΡΟΝΟΣ ΤΗΣ </a:t>
            </a:r>
            <a:r>
              <a:rPr lang="el-GR" b="1" i="1" dirty="0" smtClean="0"/>
              <a:t>ΘΕΙΑΣ ΟΙΚΟΝΟΜΙΑΣ</a:t>
            </a:r>
          </a:p>
          <a:p>
            <a:pPr>
              <a:buNone/>
            </a:pPr>
            <a:endParaRPr lang="el-GR" sz="2000" b="1" dirty="0" smtClean="0"/>
          </a:p>
          <a:p>
            <a:pPr>
              <a:buNone/>
            </a:pPr>
            <a:endParaRPr lang="el-GR" sz="2000" b="1" dirty="0" smtClean="0"/>
          </a:p>
          <a:p>
            <a:pPr>
              <a:buNone/>
            </a:pPr>
            <a:r>
              <a:rPr lang="el-GR" sz="2000" b="1" dirty="0" smtClean="0">
                <a:solidFill>
                  <a:srgbClr val="7030A0"/>
                </a:solidFill>
              </a:rPr>
              <a:t>Παρελθόν                                                              Μέλλον</a:t>
            </a:r>
            <a:endParaRPr lang="el-GR" sz="2000" b="1" dirty="0" smtClean="0"/>
          </a:p>
          <a:p>
            <a:pPr>
              <a:buNone/>
            </a:pPr>
            <a:r>
              <a:rPr lang="el-GR" sz="2000" b="1" dirty="0" smtClean="0">
                <a:solidFill>
                  <a:srgbClr val="0070C0"/>
                </a:solidFill>
              </a:rPr>
              <a:t>                              ΠΑΛΑΙΑ ΔΙΑΘΗΚΗ</a:t>
            </a:r>
            <a:endParaRPr lang="el-GR" sz="20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l-GR" sz="2000" b="1" i="1" dirty="0" err="1" smtClean="0">
                <a:solidFill>
                  <a:schemeClr val="accent3"/>
                </a:solidFill>
              </a:rPr>
              <a:t>λείμμα</a:t>
            </a:r>
            <a:r>
              <a:rPr lang="el-GR" sz="2000" b="1" dirty="0" smtClean="0">
                <a:solidFill>
                  <a:srgbClr val="FF0000"/>
                </a:solidFill>
              </a:rPr>
              <a:t>                         </a:t>
            </a:r>
            <a:r>
              <a:rPr lang="el-GR" b="1" dirty="0" smtClean="0">
                <a:solidFill>
                  <a:srgbClr val="FF0000"/>
                </a:solidFill>
              </a:rPr>
              <a:t>ΧΡΙΣΤΟΣ</a:t>
            </a:r>
            <a:r>
              <a:rPr lang="el-GR" sz="2000" b="1" dirty="0" smtClean="0">
                <a:solidFill>
                  <a:srgbClr val="FF0000"/>
                </a:solidFill>
              </a:rPr>
              <a:t>                 </a:t>
            </a:r>
            <a:r>
              <a:rPr lang="el-GR" sz="2000" b="1" i="1" dirty="0" smtClean="0">
                <a:solidFill>
                  <a:schemeClr val="accent3"/>
                </a:solidFill>
              </a:rPr>
              <a:t>οικουμένη</a:t>
            </a:r>
            <a:endParaRPr lang="el-GR" b="1" dirty="0" smtClean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el-GR" sz="2000" b="1" dirty="0" smtClean="0"/>
              <a:t>                                 </a:t>
            </a:r>
            <a:r>
              <a:rPr lang="el-GR" sz="2000" b="1" dirty="0" smtClean="0">
                <a:solidFill>
                  <a:srgbClr val="0070C0"/>
                </a:solidFill>
              </a:rPr>
              <a:t>ΚΑΙΝΗ ΔΙΑΘΗΚΗ</a:t>
            </a:r>
            <a:endParaRPr lang="el-GR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l-GR" sz="2000" b="1" dirty="0" smtClean="0">
                <a:solidFill>
                  <a:srgbClr val="7030A0"/>
                </a:solidFill>
              </a:rPr>
              <a:t>Πεντηκοστή</a:t>
            </a:r>
            <a:r>
              <a:rPr lang="el-GR" sz="1600" b="1" dirty="0" smtClean="0"/>
              <a:t>                                                                         </a:t>
            </a:r>
            <a:r>
              <a:rPr lang="el-GR" sz="2000" b="1" dirty="0" smtClean="0">
                <a:solidFill>
                  <a:srgbClr val="7030A0"/>
                </a:solidFill>
              </a:rPr>
              <a:t>Έσχατα</a:t>
            </a:r>
          </a:p>
          <a:p>
            <a:pPr>
              <a:buNone/>
            </a:pPr>
            <a:r>
              <a:rPr lang="el-GR" sz="2000" b="1" dirty="0" smtClean="0"/>
              <a:t>                                </a:t>
            </a:r>
            <a:endParaRPr lang="el-GR" sz="2000" b="1" dirty="0">
              <a:solidFill>
                <a:srgbClr val="0070C0"/>
              </a:solidFill>
            </a:endParaRPr>
          </a:p>
        </p:txBody>
      </p:sp>
      <p:sp>
        <p:nvSpPr>
          <p:cNvPr id="4" name="3 - Τόξο"/>
          <p:cNvSpPr/>
          <p:nvPr/>
        </p:nvSpPr>
        <p:spPr>
          <a:xfrm rot="10800000">
            <a:off x="971600" y="2204864"/>
            <a:ext cx="7056784" cy="1008112"/>
          </a:xfrm>
          <a:prstGeom prst="arc">
            <a:avLst>
              <a:gd name="adj1" fmla="val 10899223"/>
              <a:gd name="adj2" fmla="val 2151265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4 - Τόξο"/>
          <p:cNvSpPr/>
          <p:nvPr/>
        </p:nvSpPr>
        <p:spPr>
          <a:xfrm>
            <a:off x="971600" y="3717032"/>
            <a:ext cx="7488832" cy="765799"/>
          </a:xfrm>
          <a:prstGeom prst="arc">
            <a:avLst>
              <a:gd name="adj1" fmla="val 10892966"/>
              <a:gd name="adj2" fmla="val 2143760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Σπύρος\Desktop\19149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059832" y="4005064"/>
            <a:ext cx="3528392" cy="2664296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ΑΕΙΚΙΝΗΤΗ ΣΤΑΣΗ Ή ΑΤΕΛΕΥΤΗΤΗ ΤΕΛΕΙΟΤΗΤΑ</a:t>
            </a:r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3600" b="1" dirty="0" smtClean="0"/>
              <a:t/>
            </a:r>
            <a:br>
              <a:rPr lang="el-GR" sz="3600" b="1" dirty="0" smtClean="0"/>
            </a:br>
            <a:r>
              <a:rPr lang="el-GR" sz="3600" b="1" i="1" dirty="0" smtClean="0">
                <a:solidFill>
                  <a:srgbClr val="FFFF00"/>
                </a:solidFill>
              </a:rPr>
              <a:t>ΛΕΙΤΟΥΡΓΙΚΟΣ ΧΡΟΝΟΣ </a:t>
            </a:r>
            <a:r>
              <a:rPr lang="el-GR" sz="3600" b="1" dirty="0" smtClean="0">
                <a:solidFill>
                  <a:srgbClr val="FFFF00"/>
                </a:solidFill>
              </a:rPr>
              <a:t>ΤΗΣ ΕΚΚΛΗΣΙΑΣ</a:t>
            </a:r>
            <a:br>
              <a:rPr lang="el-GR" sz="3600" b="1" dirty="0" smtClean="0">
                <a:solidFill>
                  <a:srgbClr val="FFFF00"/>
                </a:solidFill>
              </a:rPr>
            </a:br>
            <a:r>
              <a:rPr lang="el-GR" sz="3600" b="1" dirty="0" smtClean="0">
                <a:solidFill>
                  <a:schemeClr val="tx1"/>
                </a:solidFill>
              </a:rPr>
              <a:t>(</a:t>
            </a:r>
            <a:r>
              <a:rPr lang="el-GR" sz="3600" b="1" dirty="0" smtClean="0">
                <a:solidFill>
                  <a:schemeClr val="tx1"/>
                </a:solidFill>
              </a:rPr>
              <a:t>σπείρα / κοχλίας)</a:t>
            </a:r>
            <a:r>
              <a:rPr lang="el-GR" sz="3600" b="1" dirty="0" smtClean="0">
                <a:solidFill>
                  <a:srgbClr val="FFFF00"/>
                </a:solidFill>
              </a:rPr>
              <a:t/>
            </a:r>
            <a:br>
              <a:rPr lang="el-GR" sz="3600" b="1" dirty="0" smtClean="0">
                <a:solidFill>
                  <a:srgbClr val="FFFF00"/>
                </a:solidFill>
              </a:rPr>
            </a:br>
            <a:r>
              <a:rPr lang="el-GR" sz="3600" b="1" dirty="0" smtClean="0">
                <a:solidFill>
                  <a:srgbClr val="FF0000"/>
                </a:solidFill>
              </a:rPr>
              <a:t>ΤΕΤΡΑΓΩΝΙΣΜΟΣ </a:t>
            </a:r>
            <a:r>
              <a:rPr lang="el-GR" sz="3600" b="1" dirty="0" smtClean="0">
                <a:solidFill>
                  <a:srgbClr val="00B050"/>
                </a:solidFill>
              </a:rPr>
              <a:t>(4)</a:t>
            </a:r>
            <a:r>
              <a:rPr lang="el-GR" sz="3600" b="1" dirty="0" smtClean="0">
                <a:solidFill>
                  <a:srgbClr val="FF0000"/>
                </a:solidFill>
              </a:rPr>
              <a:t> ΤΟΥ ΚΥΚΛΟΥ </a:t>
            </a:r>
            <a:r>
              <a:rPr lang="el-GR" sz="3600" b="1" dirty="0" smtClean="0">
                <a:solidFill>
                  <a:srgbClr val="00B050"/>
                </a:solidFill>
              </a:rPr>
              <a:t>(3)    </a:t>
            </a:r>
            <a:br>
              <a:rPr lang="el-GR" sz="3600" b="1" dirty="0" smtClean="0">
                <a:solidFill>
                  <a:srgbClr val="00B050"/>
                </a:solidFill>
              </a:rPr>
            </a:br>
            <a:r>
              <a:rPr lang="el-GR" sz="3600" b="1" dirty="0" smtClean="0">
                <a:solidFill>
                  <a:srgbClr val="FFC000"/>
                </a:solidFill>
              </a:rPr>
              <a:t>Εσχατολογία μέσα στην Ιστορία &amp; Ιστορία μέσα στην Εσχατολογία: </a:t>
            </a:r>
            <a:r>
              <a:rPr lang="el-GR" sz="6700" b="1" dirty="0" smtClean="0">
                <a:solidFill>
                  <a:srgbClr val="00B050"/>
                </a:solidFill>
                <a:latin typeface="Yu Gothic UI Semilight" pitchFamily="34" charset="-128"/>
                <a:ea typeface="Yu Gothic UI Semilight" pitchFamily="34" charset="-128"/>
              </a:rPr>
              <a:t>†</a:t>
            </a:r>
            <a:r>
              <a:rPr lang="el-GR" sz="3600" b="1" dirty="0" smtClean="0">
                <a:solidFill>
                  <a:srgbClr val="FFC000"/>
                </a:solidFill>
              </a:rPr>
              <a:t> </a:t>
            </a:r>
            <a:r>
              <a:rPr lang="el-GR" sz="3600" dirty="0" smtClean="0">
                <a:solidFill>
                  <a:schemeClr val="tx2"/>
                </a:solidFill>
              </a:rPr>
              <a:t>(αρραβώνας)</a:t>
            </a:r>
            <a:r>
              <a:rPr lang="el-GR" sz="3600" b="1" dirty="0" smtClean="0">
                <a:solidFill>
                  <a:srgbClr val="FFC000"/>
                </a:solidFill>
              </a:rPr>
              <a:t/>
            </a:r>
            <a:br>
              <a:rPr lang="el-GR" sz="3600" b="1" dirty="0" smtClean="0">
                <a:solidFill>
                  <a:srgbClr val="FFC000"/>
                </a:solidFill>
              </a:rPr>
            </a:br>
            <a:r>
              <a:rPr lang="el-GR" sz="1300" b="1" dirty="0" smtClean="0">
                <a:solidFill>
                  <a:srgbClr val="FFC000"/>
                </a:solidFill>
              </a:rPr>
              <a:t/>
            </a:r>
            <a:br>
              <a:rPr lang="el-GR" sz="1300" b="1" dirty="0" smtClean="0">
                <a:solidFill>
                  <a:srgbClr val="FFC000"/>
                </a:solidFill>
              </a:rPr>
            </a:br>
            <a:r>
              <a:rPr lang="el-GR" sz="49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l-GR" sz="49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Αλληλο</a:t>
            </a:r>
            <a:r>
              <a:rPr lang="el-GR" sz="49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)περιχώρηση</a:t>
            </a:r>
            <a:br>
              <a:rPr lang="el-GR" sz="49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49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έγχρονου</a:t>
            </a:r>
            <a:r>
              <a:rPr lang="el-GR" sz="49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άχρονου</a:t>
            </a:r>
            <a:r>
              <a:rPr lang="el-GR" sz="49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(συνδυασμός/δια-</a:t>
            </a:r>
            <a:r>
              <a:rPr lang="el-GR" dirty="0" err="1" smtClean="0">
                <a:solidFill>
                  <a:schemeClr val="tx1"/>
                </a:solidFill>
              </a:rPr>
              <a:t>σταύρωσ</a:t>
            </a:r>
            <a:r>
              <a:rPr lang="el-GR" dirty="0" smtClean="0">
                <a:solidFill>
                  <a:schemeClr val="tx1"/>
                </a:solidFill>
              </a:rPr>
              <a:t>η ευθύγραμμης και κυκλικής διάστασης του χρόνου)</a:t>
            </a:r>
            <a:r>
              <a:rPr lang="el-GR" sz="3600" b="1" dirty="0" smtClean="0">
                <a:solidFill>
                  <a:srgbClr val="FFC000"/>
                </a:solidFill>
              </a:rPr>
              <a:t/>
            </a:r>
            <a:br>
              <a:rPr lang="el-GR" sz="3600" b="1" dirty="0" smtClean="0">
                <a:solidFill>
                  <a:srgbClr val="FFC000"/>
                </a:solidFill>
              </a:rPr>
            </a:br>
            <a:r>
              <a:rPr lang="el-GR" sz="3600" b="1" dirty="0" smtClean="0">
                <a:solidFill>
                  <a:srgbClr val="FFC000"/>
                </a:solidFill>
              </a:rPr>
              <a:t/>
            </a:r>
            <a:br>
              <a:rPr lang="el-GR" sz="3600" b="1" dirty="0" smtClean="0">
                <a:solidFill>
                  <a:srgbClr val="FFC000"/>
                </a:solidFill>
              </a:rPr>
            </a:br>
            <a:endParaRPr lang="el-GR" sz="3600" b="1" dirty="0">
              <a:solidFill>
                <a:srgbClr val="FFC000"/>
              </a:solidFill>
            </a:endParaRPr>
          </a:p>
        </p:txBody>
      </p:sp>
      <p:sp>
        <p:nvSpPr>
          <p:cNvPr id="6" name="5 - Δεξιό βέλος"/>
          <p:cNvSpPr/>
          <p:nvPr/>
        </p:nvSpPr>
        <p:spPr>
          <a:xfrm>
            <a:off x="8028384" y="1988840"/>
            <a:ext cx="683568" cy="36004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ΘΕΑΣΗ ΤΗΣ ΙΣΤΟΡΙΑΣ</a:t>
            </a:r>
            <a:endParaRPr lang="el-G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Αποτέλεσμα εικόνας για ΘΕολογία της ιστορία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428736"/>
            <a:ext cx="5357850" cy="5214974"/>
          </a:xfrm>
          <a:prstGeom prst="rect">
            <a:avLst/>
          </a:prstGeom>
          <a:noFill/>
        </p:spPr>
      </p:pic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l-GR" dirty="0" smtClean="0"/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rgbClr val="FF0000"/>
                </a:solidFill>
              </a:rPr>
              <a:t>ΘΕΟΚΕΝΤΡΙΚΗ </a:t>
            </a:r>
            <a:r>
              <a:rPr lang="el-GR" dirty="0" smtClean="0">
                <a:solidFill>
                  <a:srgbClr val="FFFF00"/>
                </a:solidFill>
              </a:rPr>
              <a:t>(Μονοθεϊστική/</a:t>
            </a:r>
            <a:r>
              <a:rPr lang="el-GR" dirty="0" err="1" smtClean="0">
                <a:solidFill>
                  <a:srgbClr val="FFFF00"/>
                </a:solidFill>
              </a:rPr>
              <a:t>Πολυθεϊστικ</a:t>
            </a:r>
            <a:r>
              <a:rPr lang="el-GR" dirty="0" smtClean="0">
                <a:solidFill>
                  <a:srgbClr val="FFFF00"/>
                </a:solidFill>
              </a:rPr>
              <a:t>ή)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rgbClr val="FF0000"/>
                </a:solidFill>
              </a:rPr>
              <a:t>ΙΔΕΑΛΙΣΤΙΚΗ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rgbClr val="FF0000"/>
                </a:solidFill>
              </a:rPr>
              <a:t>ΜΕΤΑΦΥΣΙΚΗ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rgbClr val="FF0000"/>
                </a:solidFill>
              </a:rPr>
              <a:t>ΡΕΑΛΙΣΤΙΚΗ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rgbClr val="FF0000"/>
                </a:solidFill>
              </a:rPr>
              <a:t>ΔΙΑΛΕΚΤΙΚΗ </a:t>
            </a:r>
            <a:r>
              <a:rPr lang="el-GR" dirty="0" smtClean="0">
                <a:solidFill>
                  <a:srgbClr val="FFFF00"/>
                </a:solidFill>
              </a:rPr>
              <a:t>(π.χ. </a:t>
            </a:r>
            <a:r>
              <a:rPr lang="el-GR" b="1" dirty="0" smtClean="0">
                <a:solidFill>
                  <a:srgbClr val="FFFF00"/>
                </a:solidFill>
              </a:rPr>
              <a:t>Μαρξιστική</a:t>
            </a:r>
            <a:r>
              <a:rPr lang="el-GR" dirty="0" smtClean="0">
                <a:solidFill>
                  <a:srgbClr val="FFFF00"/>
                </a:solidFill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rgbClr val="FF0000"/>
                </a:solidFill>
              </a:rPr>
              <a:t>ΥΠΑΡΞΙΑΚΗ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rgbClr val="FF0000"/>
                </a:solidFill>
              </a:rPr>
              <a:t>ΠΟΛΙΤΙΚΗ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rgbClr val="FF0000"/>
                </a:solidFill>
              </a:rPr>
              <a:t>ΟΙΚΟΝΟΜΙΚΗ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rgbClr val="FF0000"/>
                </a:solidFill>
              </a:rPr>
              <a:t>ΘΕΟΛΟΓΙΚΗ </a:t>
            </a:r>
            <a:r>
              <a:rPr lang="el-GR" dirty="0" smtClean="0">
                <a:solidFill>
                  <a:srgbClr val="FFFF00"/>
                </a:solidFill>
              </a:rPr>
              <a:t>(εσχατολογική)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>
                <a:solidFill>
                  <a:srgbClr val="FF0000"/>
                </a:solidFill>
              </a:rPr>
              <a:t>ΘΡΗΣΚΕΙΟΨΥΧΟΛΟΓΙΚΗ</a:t>
            </a:r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>
              <a:buFont typeface="Wingdings" pitchFamily="2" charset="2"/>
              <a:buChar char="§"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760640"/>
          </a:xfrm>
        </p:spPr>
        <p:txBody>
          <a:bodyPr>
            <a:normAutofit/>
          </a:bodyPr>
          <a:lstStyle/>
          <a:p>
            <a:r>
              <a:rPr lang="el-GR" dirty="0" smtClean="0"/>
              <a:t>Η Πολιτισμική </a:t>
            </a:r>
            <a:r>
              <a:rPr lang="el-GR" dirty="0" err="1" smtClean="0"/>
              <a:t>Θρησκειοψυχολογία</a:t>
            </a:r>
            <a:r>
              <a:rPr lang="el-GR" dirty="0" smtClean="0"/>
              <a:t> εξετάζει το γεωγραφικό και πολιτισμικό περιβάλλον, το μορφωτικό επίπεδο, τους κοινωνικούς μύθους, τα σύμβολα, τα στερεότυπα, τον βαθμό ψυχο-πνευματικής ωριμότητας, την ποιότητα ζωής κ.λπ.</a:t>
            </a:r>
          </a:p>
          <a:p>
            <a:r>
              <a:rPr lang="el-GR" dirty="0" smtClean="0"/>
              <a:t>Η συστηματική χρήση τής Ψυχολογίας στην </a:t>
            </a:r>
            <a:r>
              <a:rPr lang="el-GR" dirty="0" smtClean="0"/>
              <a:t>ιστορική</a:t>
            </a:r>
            <a:r>
              <a:rPr lang="en-US" dirty="0" smtClean="0"/>
              <a:t>, </a:t>
            </a:r>
            <a:r>
              <a:rPr lang="el-GR" dirty="0" smtClean="0"/>
              <a:t>ατομικά (π.χ. ως θρησκευτική εμπειρία) &amp; συλλογικά, </a:t>
            </a:r>
            <a:r>
              <a:rPr lang="el-GR" dirty="0" smtClean="0"/>
              <a:t>έρευνα.</a:t>
            </a:r>
          </a:p>
          <a:p>
            <a:r>
              <a:rPr lang="el-GR" dirty="0" smtClean="0"/>
              <a:t>(</a:t>
            </a:r>
            <a:r>
              <a:rPr lang="el-GR" dirty="0" err="1" smtClean="0"/>
              <a:t>Ορμησιακό</a:t>
            </a:r>
            <a:r>
              <a:rPr lang="el-GR" dirty="0" smtClean="0"/>
              <a:t>) </a:t>
            </a:r>
            <a:r>
              <a:rPr lang="el-GR" dirty="0" smtClean="0"/>
              <a:t>σώμα τού κάθε ανθρώπου και συμβολική </a:t>
            </a:r>
            <a:r>
              <a:rPr lang="el-GR" b="1" i="1" dirty="0" smtClean="0">
                <a:solidFill>
                  <a:srgbClr val="002060"/>
                </a:solidFill>
              </a:rPr>
              <a:t>τάξη</a:t>
            </a:r>
            <a:r>
              <a:rPr lang="el-GR" dirty="0" smtClean="0"/>
              <a:t> (</a:t>
            </a:r>
            <a:r>
              <a:rPr lang="el-GR" dirty="0" err="1" smtClean="0"/>
              <a:t>ψυχοβιογραφίες</a:t>
            </a:r>
            <a:r>
              <a:rPr lang="el-GR" dirty="0" smtClean="0"/>
              <a:t>: Χριστού</a:t>
            </a:r>
            <a:r>
              <a:rPr lang="en-US" dirty="0" smtClean="0"/>
              <a:t>, </a:t>
            </a:r>
            <a:r>
              <a:rPr lang="el-GR" dirty="0" smtClean="0"/>
              <a:t>απόστολου Παύλου, Αυγουστίνου, </a:t>
            </a:r>
            <a:r>
              <a:rPr lang="en-US" dirty="0" smtClean="0"/>
              <a:t>Leonardo </a:t>
            </a:r>
            <a:r>
              <a:rPr lang="en-US" dirty="0" err="1" smtClean="0"/>
              <a:t>da</a:t>
            </a:r>
            <a:r>
              <a:rPr lang="en-US" dirty="0" smtClean="0"/>
              <a:t> Vinci</a:t>
            </a:r>
            <a:r>
              <a:rPr lang="el-GR" dirty="0" smtClean="0"/>
              <a:t>, Λούθηρου, </a:t>
            </a:r>
            <a:r>
              <a:rPr lang="en-US" dirty="0" err="1" smtClean="0"/>
              <a:t>Tereza</a:t>
            </a:r>
            <a:r>
              <a:rPr lang="en-US" dirty="0" smtClean="0"/>
              <a:t> of </a:t>
            </a:r>
            <a:r>
              <a:rPr lang="en-US" dirty="0" err="1" smtClean="0"/>
              <a:t>Avile</a:t>
            </a:r>
            <a:r>
              <a:rPr lang="en-US" dirty="0" smtClean="0"/>
              <a:t>, Loyola</a:t>
            </a:r>
            <a:r>
              <a:rPr lang="el-GR" dirty="0" smtClean="0"/>
              <a:t>, </a:t>
            </a:r>
            <a:r>
              <a:rPr lang="en-US" dirty="0" smtClean="0"/>
              <a:t>Mahatma Gandhi,</a:t>
            </a:r>
            <a:r>
              <a:rPr lang="el-GR" dirty="0" smtClean="0"/>
              <a:t> </a:t>
            </a:r>
            <a:r>
              <a:rPr lang="en-US" dirty="0" smtClean="0"/>
              <a:t>Leo Tolstoy </a:t>
            </a:r>
            <a:r>
              <a:rPr lang="el-GR" dirty="0" smtClean="0"/>
              <a:t>κ.ά.).</a:t>
            </a:r>
          </a:p>
          <a:p>
            <a:r>
              <a:rPr lang="el-GR" i="1" dirty="0" smtClean="0"/>
              <a:t>Αρχέτυποι</a:t>
            </a:r>
            <a:r>
              <a:rPr lang="el-GR" dirty="0" smtClean="0"/>
              <a:t> του </a:t>
            </a:r>
            <a:r>
              <a:rPr lang="el-GR" dirty="0" smtClean="0">
                <a:solidFill>
                  <a:srgbClr val="002060"/>
                </a:solidFill>
              </a:rPr>
              <a:t>Συλλογικού Ασυνειδήτου </a:t>
            </a:r>
            <a:r>
              <a:rPr lang="el-GR" dirty="0" smtClean="0"/>
              <a:t>(</a:t>
            </a:r>
            <a:r>
              <a:rPr lang="en-US" dirty="0" smtClean="0"/>
              <a:t>C. Jung</a:t>
            </a:r>
            <a:r>
              <a:rPr lang="el-GR" dirty="0" smtClean="0"/>
              <a:t>)</a:t>
            </a:r>
            <a:r>
              <a:rPr lang="en-US" dirty="0" smtClean="0"/>
              <a:t>.</a:t>
            </a:r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219200"/>
          </a:xfrm>
        </p:spPr>
        <p:txBody>
          <a:bodyPr/>
          <a:lstStyle/>
          <a:p>
            <a:pPr algn="ctr"/>
            <a:r>
              <a:rPr lang="el-GR" b="1" dirty="0" smtClean="0">
                <a:solidFill>
                  <a:srgbClr val="FFFF00"/>
                </a:solidFill>
              </a:rPr>
              <a:t>ΨΥΧΟΪΣΤΟΡΙΑ ΤΗΣ ΘΡΗΣΚΕΙΑΣ</a:t>
            </a:r>
            <a:endParaRPr lang="el-GR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l-GR" b="1" dirty="0" smtClean="0"/>
              <a:t>Η ΑΝΤΙΛΗΨΗ ΤΟΥ ΧΡΟΝΟΥ</a:t>
            </a:r>
            <a:endParaRPr lang="el-GR" b="1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3175" y="2478881"/>
            <a:ext cx="40576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Ορθογώνιο"/>
          <p:cNvSpPr/>
          <p:nvPr/>
        </p:nvSpPr>
        <p:spPr>
          <a:xfrm>
            <a:off x="0" y="1196752"/>
            <a:ext cx="9144000" cy="511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l-GR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</a:t>
            </a:r>
            <a:r>
              <a:rPr lang="el-GR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ΧΡΟΝΙΚΟΤΗΤΑ</a:t>
            </a:r>
            <a:r>
              <a:rPr lang="el-GR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ως Πτώση από την </a:t>
            </a:r>
            <a:r>
              <a:rPr lang="el-GR" sz="2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αιωνιότητα</a:t>
            </a:r>
            <a:r>
              <a:rPr lang="el-GR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273050" indent="-11113">
              <a:spcBef>
                <a:spcPct val="20000"/>
              </a:spcBef>
              <a:buClr>
                <a:srgbClr val="0BD0D9"/>
              </a:buClr>
              <a:buSzPct val="95000"/>
              <a:buFont typeface="Wingdings" pitchFamily="2" charset="2"/>
              <a:buChar char="Ø"/>
            </a:pPr>
            <a:r>
              <a:rPr lang="el-GR" sz="2600" dirty="0" smtClean="0">
                <a:solidFill>
                  <a:prstClr val="black"/>
                </a:solidFill>
              </a:rPr>
              <a:t> </a:t>
            </a:r>
            <a:r>
              <a:rPr lang="el-GR" sz="2600" dirty="0" err="1" smtClean="0">
                <a:solidFill>
                  <a:prstClr val="black"/>
                </a:solidFill>
              </a:rPr>
              <a:t>Ροότητα</a:t>
            </a:r>
            <a:r>
              <a:rPr lang="el-GR" sz="2600" dirty="0" smtClean="0">
                <a:solidFill>
                  <a:prstClr val="black"/>
                </a:solidFill>
              </a:rPr>
              <a:t>, </a:t>
            </a:r>
            <a:r>
              <a:rPr lang="el-GR" sz="2600" dirty="0" err="1" smtClean="0">
                <a:solidFill>
                  <a:prstClr val="black"/>
                </a:solidFill>
              </a:rPr>
              <a:t>χρονο</a:t>
            </a:r>
            <a:r>
              <a:rPr lang="el-GR" sz="2600" dirty="0" smtClean="0">
                <a:solidFill>
                  <a:prstClr val="black"/>
                </a:solidFill>
              </a:rPr>
              <a:t>-υπολογισμός. </a:t>
            </a:r>
          </a:p>
          <a:p>
            <a:pPr marL="273050" indent="-11113">
              <a:spcBef>
                <a:spcPct val="20000"/>
              </a:spcBef>
              <a:buClr>
                <a:srgbClr val="0BD0D9"/>
              </a:buClr>
              <a:buSzPct val="95000"/>
              <a:buFont typeface="Wingdings" pitchFamily="2" charset="2"/>
              <a:buChar char="Ø"/>
            </a:pPr>
            <a:r>
              <a:rPr lang="el-GR" sz="2600" dirty="0" smtClean="0">
                <a:solidFill>
                  <a:prstClr val="black"/>
                </a:solidFill>
              </a:rPr>
              <a:t> </a:t>
            </a:r>
            <a:r>
              <a:rPr lang="en-US" sz="2600" dirty="0" err="1" smtClean="0">
                <a:solidFill>
                  <a:prstClr val="black"/>
                </a:solidFill>
              </a:rPr>
              <a:t>Temporalit</a:t>
            </a:r>
            <a:r>
              <a:rPr lang="el-GR" sz="2800" dirty="0" smtClean="0"/>
              <a:t>ä</a:t>
            </a:r>
            <a:r>
              <a:rPr lang="en-US" sz="2800" dirty="0" smtClean="0"/>
              <a:t>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l-GR" sz="2800" b="1" dirty="0" smtClean="0">
                <a:solidFill>
                  <a:srgbClr val="FF0000"/>
                </a:solidFill>
              </a:rPr>
              <a:t>(η </a:t>
            </a:r>
            <a:r>
              <a:rPr lang="el-GR" sz="2800" b="1" dirty="0" err="1" smtClean="0">
                <a:solidFill>
                  <a:srgbClr val="FF0000"/>
                </a:solidFill>
              </a:rPr>
              <a:t>χρονικότητα</a:t>
            </a:r>
            <a:r>
              <a:rPr lang="el-GR" sz="2800" b="1" dirty="0" smtClean="0">
                <a:solidFill>
                  <a:srgbClr val="FF0000"/>
                </a:solidFill>
              </a:rPr>
              <a:t> του </a:t>
            </a:r>
            <a:r>
              <a:rPr lang="el-GR" sz="2800" b="1" i="1" dirty="0" smtClean="0">
                <a:solidFill>
                  <a:srgbClr val="FF0000"/>
                </a:solidFill>
              </a:rPr>
              <a:t>Είναι</a:t>
            </a:r>
            <a:r>
              <a:rPr lang="el-GR" sz="2800" b="1" dirty="0" smtClean="0">
                <a:solidFill>
                  <a:srgbClr val="FF0000"/>
                </a:solidFill>
              </a:rPr>
              <a:t>)</a:t>
            </a:r>
          </a:p>
          <a:p>
            <a:pPr marL="273050" indent="-11113">
              <a:spcBef>
                <a:spcPct val="20000"/>
              </a:spcBef>
              <a:buClr>
                <a:srgbClr val="0BD0D9"/>
              </a:buClr>
              <a:buSzPct val="95000"/>
              <a:buFont typeface="Wingdings" pitchFamily="2" charset="2"/>
              <a:buChar char="Ø"/>
            </a:pPr>
            <a:r>
              <a:rPr lang="el-GR" sz="2800" dirty="0" smtClean="0"/>
              <a:t> </a:t>
            </a:r>
            <a:r>
              <a:rPr lang="en-US" sz="2800" dirty="0" err="1" smtClean="0"/>
              <a:t>Zeitlichkeit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(</a:t>
            </a:r>
            <a:r>
              <a:rPr lang="el-GR" sz="2800" dirty="0" smtClean="0">
                <a:solidFill>
                  <a:schemeClr val="bg1"/>
                </a:solidFill>
              </a:rPr>
              <a:t>η </a:t>
            </a:r>
            <a:r>
              <a:rPr lang="el-GR" sz="2800" dirty="0" err="1" smtClean="0">
                <a:solidFill>
                  <a:schemeClr val="bg1"/>
                </a:solidFill>
              </a:rPr>
              <a:t>χρονικότητα</a:t>
            </a:r>
            <a:r>
              <a:rPr lang="el-GR" sz="2800" dirty="0" smtClean="0">
                <a:solidFill>
                  <a:schemeClr val="bg1"/>
                </a:solidFill>
              </a:rPr>
              <a:t> του ανθρώ</a:t>
            </a:r>
            <a:r>
              <a:rPr lang="el-GR" sz="2800" dirty="0" smtClean="0">
                <a:solidFill>
                  <a:srgbClr val="FF0000"/>
                </a:solidFill>
              </a:rPr>
              <a:t>που</a:t>
            </a:r>
            <a:r>
              <a:rPr lang="en-US" sz="2800" dirty="0" smtClean="0"/>
              <a:t>)</a:t>
            </a:r>
            <a:endParaRPr lang="el-GR" sz="2600" dirty="0" smtClean="0">
              <a:solidFill>
                <a:prstClr val="black"/>
              </a:solidFill>
            </a:endParaRPr>
          </a:p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l-GR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ΧΡΟΝΙΣΗ</a:t>
            </a:r>
            <a:r>
              <a:rPr lang="el-GR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ΚΑ</a:t>
            </a:r>
            <a:r>
              <a:rPr lang="el-GR" sz="2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 </a:t>
            </a:r>
            <a:r>
              <a:rPr lang="el-GR" sz="2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ΚΑΙΡΙΚΟΤΗΤΑ</a:t>
            </a:r>
            <a:r>
              <a:rPr lang="el-GR" sz="2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600" dirty="0" smtClean="0">
                <a:solidFill>
                  <a:srgbClr val="FFFF00"/>
                </a:solidFill>
              </a:rPr>
              <a:t>(Ευ. </a:t>
            </a:r>
            <a:r>
              <a:rPr lang="el-GR" sz="2600" dirty="0" err="1" smtClean="0">
                <a:solidFill>
                  <a:srgbClr val="FFFF00"/>
                </a:solidFill>
              </a:rPr>
              <a:t>Μουτσ</a:t>
            </a:r>
            <a:r>
              <a:rPr lang="el-GR" sz="2600" dirty="0" err="1" smtClean="0"/>
              <a:t>όπουλος</a:t>
            </a:r>
            <a:r>
              <a:rPr lang="el-GR" sz="2600" dirty="0" smtClean="0"/>
              <a:t>)</a:t>
            </a:r>
          </a:p>
          <a:p>
            <a:pPr marL="274320" lvl="0" indent="-27432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l-GR" sz="2600" b="1" dirty="0" smtClean="0">
                <a:solidFill>
                  <a:srgbClr val="FF0000"/>
                </a:solidFill>
              </a:rPr>
              <a:t>    </a:t>
            </a:r>
            <a:r>
              <a:rPr lang="el-GR" sz="2600" b="1" i="1" dirty="0" smtClean="0">
                <a:solidFill>
                  <a:schemeClr val="accent5">
                    <a:lumMod val="75000"/>
                  </a:schemeClr>
                </a:solidFill>
              </a:rPr>
              <a:t>ΚΑΙΡΟΣ</a:t>
            </a:r>
            <a:r>
              <a:rPr lang="en-US" sz="2600" b="1" i="1" dirty="0" smtClean="0">
                <a:solidFill>
                  <a:schemeClr val="accent5">
                    <a:lumMod val="75000"/>
                  </a:schemeClr>
                </a:solidFill>
              </a:rPr>
              <a:t> – K</a:t>
            </a:r>
            <a:r>
              <a:rPr lang="el-GR" sz="2600" b="1" i="1" dirty="0" err="1" smtClean="0">
                <a:solidFill>
                  <a:srgbClr val="FFFF00"/>
                </a:solidFill>
              </a:rPr>
              <a:t>αιρολογία</a:t>
            </a:r>
            <a:r>
              <a:rPr lang="el-GR" sz="2600" b="1" dirty="0" smtClean="0">
                <a:solidFill>
                  <a:srgbClr val="FFFF00"/>
                </a:solidFill>
              </a:rPr>
              <a:t>: </a:t>
            </a:r>
            <a:r>
              <a:rPr lang="el-GR" sz="2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Ψυχοπνευματικ</a:t>
            </a:r>
            <a:r>
              <a:rPr lang="el-GR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ή</a:t>
            </a:r>
            <a:r>
              <a:rPr lang="el-GR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ωρίμανση</a:t>
            </a:r>
            <a:r>
              <a:rPr lang="el-GR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500" b="1" dirty="0" smtClean="0"/>
              <a:t>για </a:t>
            </a:r>
            <a:r>
              <a:rPr lang="el-GR" sz="2500" b="1" dirty="0" err="1" smtClean="0"/>
              <a:t>απο</a:t>
            </a:r>
            <a:r>
              <a:rPr lang="el-GR" sz="2500" b="1" dirty="0" smtClean="0"/>
              <a:t>-κάλυψη (</a:t>
            </a:r>
            <a:r>
              <a:rPr lang="el-GR" sz="2500" b="1" dirty="0" smtClean="0">
                <a:solidFill>
                  <a:srgbClr val="FFFF00"/>
                </a:solidFill>
              </a:rPr>
              <a:t>το </a:t>
            </a:r>
            <a:r>
              <a:rPr lang="el-GR" sz="2500" b="1" i="1" dirty="0" err="1" smtClean="0">
                <a:solidFill>
                  <a:srgbClr val="FFFF00"/>
                </a:solidFill>
              </a:rPr>
              <a:t>ούπω</a:t>
            </a:r>
            <a:r>
              <a:rPr lang="el-GR" sz="2500" b="1" dirty="0" smtClean="0">
                <a:solidFill>
                  <a:srgbClr val="FFFF00"/>
                </a:solidFill>
              </a:rPr>
              <a:t> τής </a:t>
            </a:r>
            <a:r>
              <a:rPr lang="el-GR" sz="2500" b="1" dirty="0" smtClean="0">
                <a:solidFill>
                  <a:srgbClr val="FFFF00"/>
                </a:solidFill>
              </a:rPr>
              <a:t>φανέρωσης)</a:t>
            </a:r>
            <a:r>
              <a:rPr lang="el-GR" sz="2600" b="1" dirty="0" smtClean="0"/>
              <a:t>: </a:t>
            </a:r>
            <a:r>
              <a:rPr lang="el-GR" sz="2600" dirty="0" smtClean="0"/>
              <a:t>Η </a:t>
            </a:r>
            <a:r>
              <a:rPr lang="el-GR" sz="2600" dirty="0" smtClean="0"/>
              <a:t>στιγμή, που βγαίνεις από </a:t>
            </a:r>
            <a:r>
              <a:rPr lang="el-GR" sz="2600" b="1" dirty="0" smtClean="0"/>
              <a:t>τ</a:t>
            </a:r>
            <a:r>
              <a:rPr lang="el-GR" sz="2600" b="1" dirty="0" smtClean="0">
                <a:solidFill>
                  <a:srgbClr val="FFFF00"/>
                </a:solidFill>
              </a:rPr>
              <a:t>ην προσωπική δογματική </a:t>
            </a:r>
            <a:r>
              <a:rPr lang="el-GR" sz="2600" b="1" dirty="0" smtClean="0"/>
              <a:t>σου</a:t>
            </a:r>
            <a:r>
              <a:rPr lang="el-GR" sz="2600" dirty="0" smtClean="0">
                <a:solidFill>
                  <a:srgbClr val="FF0000"/>
                </a:solidFill>
              </a:rPr>
              <a:t> </a:t>
            </a:r>
            <a:r>
              <a:rPr lang="el-GR" sz="2600" dirty="0" smtClean="0"/>
              <a:t>σκλήρυνση, και ανοίγεσαι </a:t>
            </a:r>
            <a:r>
              <a:rPr lang="el-GR" sz="2600" b="1" dirty="0" smtClean="0"/>
              <a:t>σ</a:t>
            </a:r>
            <a:r>
              <a:rPr lang="el-GR" sz="2600" b="1" dirty="0" smtClean="0">
                <a:solidFill>
                  <a:srgbClr val="FFFF00"/>
                </a:solidFill>
              </a:rPr>
              <a:t>την </a:t>
            </a:r>
            <a:r>
              <a:rPr lang="el-GR" sz="2600" b="1" dirty="0" err="1" smtClean="0">
                <a:solidFill>
                  <a:srgbClr val="FFFF00"/>
                </a:solidFill>
              </a:rPr>
              <a:t>αντοψία</a:t>
            </a:r>
            <a:r>
              <a:rPr lang="el-GR" sz="2600" b="1" dirty="0" smtClean="0">
                <a:solidFill>
                  <a:srgbClr val="FFFF00"/>
                </a:solidFill>
              </a:rPr>
              <a:t> </a:t>
            </a:r>
            <a:r>
              <a:rPr lang="el-GR" sz="2600" b="1" dirty="0" smtClean="0">
                <a:solidFill>
                  <a:srgbClr val="FF0000"/>
                </a:solidFill>
              </a:rPr>
              <a:t>σου</a:t>
            </a:r>
            <a:r>
              <a:rPr lang="el-GR" sz="2600" dirty="0" smtClean="0">
                <a:solidFill>
                  <a:srgbClr val="FF0000"/>
                </a:solidFill>
              </a:rPr>
              <a:t> </a:t>
            </a:r>
            <a:r>
              <a:rPr lang="el-GR" sz="2000" dirty="0" smtClean="0">
                <a:solidFill>
                  <a:srgbClr val="FF0000"/>
                </a:solidFill>
              </a:rPr>
              <a:t>(Α. Αποστόλου</a:t>
            </a:r>
            <a:r>
              <a:rPr lang="el-GR" sz="2000" dirty="0" smtClean="0">
                <a:solidFill>
                  <a:srgbClr val="FF0000"/>
                </a:solidFill>
              </a:rPr>
              <a:t>): </a:t>
            </a:r>
            <a:r>
              <a:rPr lang="el-GR" sz="2800" dirty="0" smtClean="0"/>
              <a:t>«</a:t>
            </a:r>
            <a:r>
              <a:rPr lang="el-GR" sz="2800" i="1" dirty="0" smtClean="0"/>
              <a:t>επίσκεψις</a:t>
            </a:r>
            <a:r>
              <a:rPr lang="el-GR" sz="2800" dirty="0" smtClean="0"/>
              <a:t>».</a:t>
            </a:r>
          </a:p>
          <a:p>
            <a:pPr marL="274320" lvl="0" indent="-274320" algn="just">
              <a:spcBef>
                <a:spcPct val="20000"/>
              </a:spcBef>
              <a:buClr>
                <a:srgbClr val="0BD0D9"/>
              </a:buClr>
              <a:buSzPct val="95000"/>
              <a:buFont typeface="Arial" pitchFamily="34" charset="0"/>
              <a:buChar char="•"/>
            </a:pPr>
            <a:r>
              <a:rPr lang="el-GR" sz="2800" dirty="0" smtClean="0"/>
              <a:t>Ο άνθρωπος δεν είναι ριγμένος μέσα στον χρόνο, αλλ’ υπάρχει ως αυθεντική </a:t>
            </a:r>
            <a:r>
              <a:rPr lang="el-GR" sz="2800" dirty="0" err="1" smtClean="0"/>
              <a:t>χρονικοποίηση</a:t>
            </a:r>
            <a:r>
              <a:rPr lang="el-GR" sz="2800" dirty="0" smtClean="0"/>
              <a:t> </a:t>
            </a:r>
            <a:r>
              <a:rPr lang="el-GR" sz="2000" dirty="0" smtClean="0"/>
              <a:t>(</a:t>
            </a:r>
            <a:r>
              <a:rPr lang="en-US" sz="2000" dirty="0" smtClean="0"/>
              <a:t>M. Heidegger</a:t>
            </a:r>
            <a:r>
              <a:rPr lang="el-GR" sz="2000" dirty="0" smtClean="0"/>
              <a:t>).</a:t>
            </a:r>
            <a:endParaRPr lang="el-GR" sz="2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94992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   ΙΕΡΟΣ   ΧΡΟΝΟΣ</a:t>
            </a:r>
          </a:p>
          <a:p>
            <a:pPr algn="just"/>
            <a:endParaRPr lang="el-G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l-G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el-G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395536" y="1268760"/>
            <a:ext cx="842493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600" b="1" dirty="0" smtClean="0"/>
              <a:t>ΧΡΟΝΟΣ</a:t>
            </a:r>
            <a:r>
              <a:rPr lang="el-GR" sz="2600" dirty="0" smtClean="0"/>
              <a:t>                  κτιστό</a:t>
            </a:r>
          </a:p>
          <a:p>
            <a:endParaRPr lang="el-GR" sz="2600" dirty="0" smtClean="0"/>
          </a:p>
          <a:p>
            <a:r>
              <a:rPr lang="el-GR" sz="2600" b="1" dirty="0" smtClean="0"/>
              <a:t>ΑΙΩΝΙΟΤΗΤΑ </a:t>
            </a:r>
            <a:r>
              <a:rPr lang="el-GR" sz="2600" dirty="0" smtClean="0"/>
              <a:t>             </a:t>
            </a:r>
            <a:r>
              <a:rPr lang="el-GR" sz="2600" dirty="0" err="1" smtClean="0"/>
              <a:t>κτιστο</a:t>
            </a:r>
            <a:r>
              <a:rPr lang="el-GR" sz="2600" dirty="0" smtClean="0"/>
              <a:t>-άκτιστο (κατά Θ.</a:t>
            </a:r>
          </a:p>
          <a:p>
            <a:r>
              <a:rPr lang="el-GR" sz="2600" dirty="0" smtClean="0"/>
              <a:t>                                   Χάρη)</a:t>
            </a:r>
          </a:p>
          <a:p>
            <a:endParaRPr lang="el-GR" sz="2600" dirty="0" smtClean="0"/>
          </a:p>
          <a:p>
            <a:r>
              <a:rPr lang="el-GR" sz="2600" b="1" dirty="0" err="1" smtClean="0"/>
              <a:t>ΑΪΔΙΟΤΗΤΑ</a:t>
            </a:r>
            <a:r>
              <a:rPr lang="el-GR" sz="2600" dirty="0" smtClean="0"/>
              <a:t>              άκτιστο (θεότητα)</a:t>
            </a:r>
          </a:p>
          <a:p>
            <a:endParaRPr lang="el-GR" sz="2600" dirty="0" smtClean="0"/>
          </a:p>
          <a:p>
            <a:pPr algn="ctr"/>
            <a:r>
              <a:rPr lang="el-GR" sz="2600" b="1" dirty="0" smtClean="0">
                <a:solidFill>
                  <a:srgbClr val="FFFF00"/>
                </a:solidFill>
              </a:rPr>
              <a:t>Η ΙΣΤΟΡΙΑ ΩΣ </a:t>
            </a:r>
            <a:r>
              <a:rPr lang="el-GR" sz="2600" b="1" i="1" dirty="0" smtClean="0">
                <a:solidFill>
                  <a:schemeClr val="accent6"/>
                </a:solidFill>
              </a:rPr>
              <a:t>ΘΕΟΦΑΝΕΙΑ</a:t>
            </a:r>
          </a:p>
          <a:p>
            <a:endParaRPr lang="el-GR" sz="2600" dirty="0" smtClean="0"/>
          </a:p>
          <a:p>
            <a:pPr algn="ctr"/>
            <a:r>
              <a:rPr lang="el-GR" sz="2600" b="1" dirty="0" smtClean="0">
                <a:solidFill>
                  <a:srgbClr val="00B0F0"/>
                </a:solidFill>
              </a:rPr>
              <a:t>Η ΣΥΝΕΧΗΣ </a:t>
            </a:r>
            <a:r>
              <a:rPr lang="el-GR" sz="2600" b="1" dirty="0" smtClean="0">
                <a:solidFill>
                  <a:srgbClr val="002060"/>
                </a:solidFill>
              </a:rPr>
              <a:t>ΑΝΑΓΕΝΝΗΣΗ</a:t>
            </a:r>
            <a:r>
              <a:rPr lang="el-GR" sz="2600" b="1" dirty="0" smtClean="0">
                <a:solidFill>
                  <a:srgbClr val="00B0F0"/>
                </a:solidFill>
              </a:rPr>
              <a:t> ΤΟΥ ΧΡΟΝΟΥ </a:t>
            </a:r>
            <a:r>
              <a:rPr lang="el-GR" sz="2600" dirty="0" smtClean="0">
                <a:solidFill>
                  <a:srgbClr val="FF0000"/>
                </a:solidFill>
              </a:rPr>
              <a:t>(</a:t>
            </a:r>
            <a:r>
              <a:rPr lang="el-GR" sz="2600" i="1" dirty="0" smtClean="0">
                <a:solidFill>
                  <a:srgbClr val="FF0000"/>
                </a:solidFill>
              </a:rPr>
              <a:t>Αγιασμός</a:t>
            </a:r>
            <a:r>
              <a:rPr lang="el-GR" sz="2600" dirty="0" smtClean="0">
                <a:solidFill>
                  <a:srgbClr val="FF0000"/>
                </a:solidFill>
              </a:rPr>
              <a:t>)</a:t>
            </a:r>
          </a:p>
          <a:p>
            <a:endParaRPr lang="el-GR" dirty="0"/>
          </a:p>
        </p:txBody>
      </p:sp>
      <p:sp>
        <p:nvSpPr>
          <p:cNvPr id="5" name="4 - Δεξιό βέλος"/>
          <p:cNvSpPr/>
          <p:nvPr/>
        </p:nvSpPr>
        <p:spPr>
          <a:xfrm>
            <a:off x="2555776" y="1412776"/>
            <a:ext cx="122413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3203848" y="2204864"/>
            <a:ext cx="93610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2915816" y="3356992"/>
            <a:ext cx="93610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ΙΣΤΟΡΙΑ ΤΗΣ ΘΕΙΑΣ ΟΙΚΟΝΟΜΙΑΣ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(5 </a:t>
            </a:r>
            <a:r>
              <a:rPr lang="el-GR" b="1" i="1" dirty="0" smtClean="0"/>
              <a:t>ΚΑΙΡΟΙ</a:t>
            </a:r>
            <a:r>
              <a:rPr lang="el-GR" b="1" dirty="0" smtClean="0"/>
              <a:t>)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l-GR" dirty="0" smtClean="0"/>
              <a:t> </a:t>
            </a:r>
            <a:r>
              <a:rPr lang="el-GR" sz="3200" b="1" dirty="0" smtClean="0"/>
              <a:t>Βαρβαρισμός</a:t>
            </a:r>
            <a:r>
              <a:rPr lang="el-GR" sz="3200" dirty="0" smtClean="0"/>
              <a:t> (</a:t>
            </a:r>
            <a:r>
              <a:rPr lang="el-GR" sz="3200" dirty="0" err="1" smtClean="0"/>
              <a:t>μεταπτωτικό</a:t>
            </a:r>
            <a:r>
              <a:rPr lang="el-GR" sz="3200" dirty="0" smtClean="0"/>
              <a:t> Αδάμ μέχρι</a:t>
            </a:r>
          </a:p>
          <a:p>
            <a:pPr>
              <a:buNone/>
            </a:pPr>
            <a:r>
              <a:rPr lang="el-GR" sz="3200" dirty="0" smtClean="0"/>
              <a:t>                                  Νώε)</a:t>
            </a:r>
          </a:p>
          <a:p>
            <a:pPr>
              <a:buFont typeface="Wingdings" pitchFamily="2" charset="2"/>
              <a:buChar char="v"/>
            </a:pPr>
            <a:r>
              <a:rPr lang="el-GR" sz="3200" dirty="0" smtClean="0"/>
              <a:t> </a:t>
            </a:r>
            <a:r>
              <a:rPr lang="el-GR" sz="3200" b="1" dirty="0" err="1" smtClean="0"/>
              <a:t>Σκυθισμός</a:t>
            </a:r>
            <a:r>
              <a:rPr lang="el-GR" sz="3200" dirty="0" smtClean="0"/>
              <a:t> (Νώε μέχρι Αβραάμ)</a:t>
            </a:r>
          </a:p>
          <a:p>
            <a:pPr>
              <a:buFont typeface="Wingdings" pitchFamily="2" charset="2"/>
              <a:buChar char="v"/>
            </a:pPr>
            <a:r>
              <a:rPr lang="el-GR" sz="3200" dirty="0" smtClean="0"/>
              <a:t> </a:t>
            </a:r>
            <a:r>
              <a:rPr lang="el-GR" sz="3200" b="1" dirty="0" smtClean="0"/>
              <a:t>Ελληνισμός/Ειδωλολατρία</a:t>
            </a:r>
            <a:r>
              <a:rPr lang="el-GR" sz="3200" dirty="0" smtClean="0"/>
              <a:t> (Αβραάμ </a:t>
            </a:r>
          </a:p>
          <a:p>
            <a:pPr>
              <a:buNone/>
            </a:pPr>
            <a:r>
              <a:rPr lang="el-GR" sz="3200" dirty="0" smtClean="0"/>
              <a:t>                                                    μέχρι Μωυσή)</a:t>
            </a:r>
          </a:p>
          <a:p>
            <a:pPr>
              <a:buFont typeface="Wingdings" pitchFamily="2" charset="2"/>
              <a:buChar char="v"/>
            </a:pPr>
            <a:r>
              <a:rPr lang="el-GR" sz="3200" dirty="0" smtClean="0"/>
              <a:t> </a:t>
            </a:r>
            <a:r>
              <a:rPr lang="el-GR" sz="3200" b="1" dirty="0" smtClean="0"/>
              <a:t>Ιουδαϊσμός</a:t>
            </a:r>
            <a:r>
              <a:rPr lang="el-GR" sz="3200" dirty="0" smtClean="0"/>
              <a:t> / </a:t>
            </a:r>
            <a:r>
              <a:rPr lang="el-GR" sz="3200" dirty="0" err="1" smtClean="0"/>
              <a:t>Σαμαρειτισμός</a:t>
            </a:r>
            <a:r>
              <a:rPr lang="el-GR" sz="3200" dirty="0" smtClean="0"/>
              <a:t> (Μωυσής </a:t>
            </a:r>
          </a:p>
          <a:p>
            <a:pPr>
              <a:buNone/>
            </a:pPr>
            <a:r>
              <a:rPr lang="el-GR" sz="3200" dirty="0" smtClean="0"/>
              <a:t>                                                     μέχρι Χριστό)</a:t>
            </a:r>
          </a:p>
          <a:p>
            <a:pPr>
              <a:buFont typeface="Wingdings" pitchFamily="2" charset="2"/>
              <a:buChar char="v"/>
            </a:pPr>
            <a:r>
              <a:rPr lang="el-GR" sz="3200" dirty="0" smtClean="0"/>
              <a:t> </a:t>
            </a:r>
            <a:r>
              <a:rPr lang="el-GR" sz="3200" b="1" dirty="0" smtClean="0"/>
              <a:t>Χριστιανισμός</a:t>
            </a:r>
            <a:r>
              <a:rPr lang="el-GR" sz="3200" dirty="0" smtClean="0"/>
              <a:t> (Χριστός έως σήμερα)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0"/>
            <a:ext cx="8352928" cy="69269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l-GR" sz="3600" b="1" dirty="0" smtClean="0"/>
              <a:t>6 ΓΕΩΛΟΓΙΚΕΣ ΠΕΡΙΟΔΟΙ</a:t>
            </a:r>
            <a:endParaRPr lang="el-GR" sz="360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59564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l-GR" sz="1800" dirty="0" smtClean="0"/>
              <a:t>(</a:t>
            </a:r>
            <a:r>
              <a:rPr lang="en-US" sz="1800" dirty="0" smtClean="0"/>
              <a:t>by </a:t>
            </a:r>
            <a:r>
              <a:rPr lang="en-US" sz="1800" i="1" dirty="0" smtClean="0"/>
              <a:t>International Commission on </a:t>
            </a:r>
            <a:r>
              <a:rPr lang="en-US" sz="1800" i="1" dirty="0" err="1" smtClean="0"/>
              <a:t>Stratigraphy</a:t>
            </a:r>
            <a:r>
              <a:rPr lang="el-GR" sz="1800" dirty="0" smtClean="0"/>
              <a:t>)</a:t>
            </a:r>
          </a:p>
          <a:p>
            <a:pPr algn="ctr">
              <a:buNone/>
            </a:pPr>
            <a:r>
              <a:rPr lang="el-GR" sz="1800" b="1" dirty="0" smtClean="0"/>
              <a:t>                                                                                               </a:t>
            </a:r>
            <a:r>
              <a:rPr lang="el-GR" sz="1700" b="1" dirty="0" smtClean="0"/>
              <a:t>Πλειστόκαινος (2.588-0 προ εκατ. ετών)</a:t>
            </a:r>
            <a:endParaRPr lang="el-GR" sz="1700" dirty="0" smtClean="0"/>
          </a:p>
          <a:p>
            <a:pPr algn="just">
              <a:buNone/>
            </a:pPr>
            <a:r>
              <a:rPr lang="el-GR" sz="800" b="1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l-GR" sz="1700" b="1" dirty="0" smtClean="0"/>
              <a:t>Μειόκαινος (23.03-2.588 προ </a:t>
            </a:r>
            <a:r>
              <a:rPr lang="el-GR" sz="1700" b="1" dirty="0" err="1" smtClean="0"/>
              <a:t>εκατομ</a:t>
            </a:r>
            <a:r>
              <a:rPr lang="el-GR" sz="1700" b="1" dirty="0" smtClean="0"/>
              <a:t>. ετών)</a:t>
            </a:r>
            <a:endParaRPr lang="el-GR" sz="1700" dirty="0" smtClean="0"/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</a:t>
            </a:r>
            <a:r>
              <a:rPr lang="el-GR" sz="1900" b="1" dirty="0" smtClean="0"/>
              <a:t>Καινοζωική                          </a:t>
            </a:r>
            <a:r>
              <a:rPr lang="el-GR" sz="1700" b="1" dirty="0" err="1" smtClean="0"/>
              <a:t>Παλαιόκαινος</a:t>
            </a:r>
            <a:r>
              <a:rPr lang="el-GR" sz="1700" b="1" dirty="0" smtClean="0"/>
              <a:t> (66.0-23.03προ </a:t>
            </a:r>
            <a:r>
              <a:rPr lang="el-GR" sz="1700" b="1" dirty="0" err="1" smtClean="0"/>
              <a:t>εκατομ</a:t>
            </a:r>
            <a:r>
              <a:rPr lang="el-GR" sz="1700" b="1" dirty="0" smtClean="0"/>
              <a:t>. ετών)</a:t>
            </a:r>
          </a:p>
          <a:p>
            <a:pPr algn="just">
              <a:buNone/>
            </a:pPr>
            <a:endParaRPr lang="el-GR" sz="1600" b="1" dirty="0" smtClean="0"/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                                                                                                        </a:t>
            </a:r>
          </a:p>
          <a:p>
            <a:pPr algn="ctr">
              <a:buNone/>
            </a:pPr>
            <a:r>
              <a:rPr lang="el-GR" sz="1600" b="1" dirty="0" smtClean="0"/>
              <a:t>                                                                       </a:t>
            </a:r>
          </a:p>
          <a:p>
            <a:pPr algn="ctr">
              <a:buNone/>
            </a:pPr>
            <a:r>
              <a:rPr lang="el-GR" sz="1600" b="1" dirty="0" smtClean="0"/>
              <a:t>                                                                             </a:t>
            </a:r>
            <a:r>
              <a:rPr lang="el-GR" sz="1700" b="1" dirty="0" smtClean="0"/>
              <a:t>Κρητιδικός (145.5-66.0 προ εκατ. ετών)</a:t>
            </a:r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 </a:t>
            </a:r>
            <a:r>
              <a:rPr lang="el-GR" sz="1900" b="1" dirty="0" smtClean="0"/>
              <a:t>Μεσοζωική</a:t>
            </a:r>
            <a:r>
              <a:rPr lang="el-GR" sz="1800" b="1" dirty="0" smtClean="0"/>
              <a:t>                </a:t>
            </a:r>
            <a:r>
              <a:rPr lang="el-GR" sz="1700" b="1" dirty="0" err="1" smtClean="0"/>
              <a:t>Ιουρασικός</a:t>
            </a:r>
            <a:r>
              <a:rPr lang="el-GR" sz="1700" b="1" dirty="0" smtClean="0"/>
              <a:t> (201.3-145.0 προ εκατ. ετών)</a:t>
            </a:r>
            <a:r>
              <a:rPr lang="el-GR" sz="800" b="1" dirty="0" smtClean="0"/>
              <a:t> </a:t>
            </a:r>
            <a:endParaRPr lang="el-GR" sz="500" b="1" dirty="0" smtClean="0"/>
          </a:p>
          <a:p>
            <a:pPr algn="just">
              <a:buNone/>
            </a:pPr>
            <a:r>
              <a:rPr lang="el-GR" sz="2000" b="1" dirty="0" smtClean="0"/>
              <a:t>                                                                                          </a:t>
            </a:r>
            <a:r>
              <a:rPr lang="el-GR" sz="1700" b="1" dirty="0" err="1" smtClean="0"/>
              <a:t>Τριασικός</a:t>
            </a:r>
            <a:r>
              <a:rPr lang="el-GR" sz="1700" b="1" dirty="0" smtClean="0"/>
              <a:t> (252.17-201.3 προ εκατ. ετών)</a:t>
            </a:r>
          </a:p>
          <a:p>
            <a:pPr algn="just">
              <a:buNone/>
            </a:pPr>
            <a:r>
              <a:rPr lang="el-GR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Φανεροζωική</a:t>
            </a:r>
            <a:r>
              <a:rPr lang="el-GR" sz="2000" b="1" dirty="0" smtClean="0"/>
              <a:t>                 </a:t>
            </a:r>
            <a:endParaRPr lang="el-GR" sz="1800" b="1" dirty="0" smtClean="0"/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                                               </a:t>
            </a:r>
            <a:r>
              <a:rPr lang="el-GR" sz="1700" b="1" dirty="0" err="1" smtClean="0"/>
              <a:t>Πέρμια</a:t>
            </a:r>
            <a:r>
              <a:rPr lang="el-GR" sz="1700" b="1" dirty="0" smtClean="0"/>
              <a:t> (298.9-252.17 προ εκατ. ετών)</a:t>
            </a:r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                                                </a:t>
            </a:r>
            <a:r>
              <a:rPr lang="el-GR" sz="1700" b="1" dirty="0" smtClean="0"/>
              <a:t>Λιθανθρακοφόρος (358.9-298.9 προ εκατ. ετών)</a:t>
            </a:r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</a:t>
            </a:r>
            <a:r>
              <a:rPr lang="el-GR" sz="1900" b="1" dirty="0" smtClean="0"/>
              <a:t>Παλαιοζωική</a:t>
            </a:r>
            <a:r>
              <a:rPr lang="el-GR" sz="1800" b="1" dirty="0" smtClean="0"/>
              <a:t>               </a:t>
            </a:r>
            <a:r>
              <a:rPr lang="el-GR" sz="1700" b="1" dirty="0" err="1" smtClean="0"/>
              <a:t>Δεβόνιος</a:t>
            </a:r>
            <a:r>
              <a:rPr lang="el-GR" sz="1700" b="1" dirty="0" smtClean="0"/>
              <a:t> (419.2-358.9 προ εκατ. ετών) </a:t>
            </a:r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                                                </a:t>
            </a:r>
            <a:r>
              <a:rPr lang="el-GR" sz="1700" b="1" dirty="0" err="1" smtClean="0"/>
              <a:t>Σιλούριος</a:t>
            </a:r>
            <a:r>
              <a:rPr lang="el-GR" sz="1700" b="1" dirty="0" smtClean="0"/>
              <a:t> (443.4-419.2 προ εκατ. ετών)</a:t>
            </a:r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                                              </a:t>
            </a:r>
            <a:r>
              <a:rPr lang="el-GR" sz="1700" b="1" dirty="0" err="1" smtClean="0"/>
              <a:t>Ορδοβίκιος</a:t>
            </a:r>
            <a:r>
              <a:rPr lang="el-GR" sz="1700" b="1" dirty="0" smtClean="0"/>
              <a:t> (485.4-443.4 προ εκατ. ετών)</a:t>
            </a:r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                                              </a:t>
            </a:r>
            <a:r>
              <a:rPr lang="el-GR" sz="1700" b="1" dirty="0" smtClean="0"/>
              <a:t>Κάμβριος (541.0-485.4 προ εκατ. ετών)</a:t>
            </a:r>
            <a:r>
              <a:rPr lang="el-GR" sz="1600" b="1" dirty="0" smtClean="0"/>
              <a:t>  </a:t>
            </a:r>
          </a:p>
          <a:p>
            <a:pPr algn="just">
              <a:buNone/>
            </a:pPr>
            <a:endParaRPr lang="el-GR" sz="1600" b="1" dirty="0" smtClean="0"/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                                              </a:t>
            </a:r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                                              </a:t>
            </a:r>
            <a:endParaRPr lang="el-GR" sz="500" b="1" dirty="0" smtClean="0"/>
          </a:p>
          <a:p>
            <a:pPr algn="just">
              <a:buNone/>
            </a:pPr>
            <a:r>
              <a:rPr lang="el-GR" sz="500" b="1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just">
              <a:buNone/>
            </a:pPr>
            <a:r>
              <a:rPr lang="el-GR" sz="1600" b="1" dirty="0" smtClean="0"/>
              <a:t>                                                    </a:t>
            </a:r>
          </a:p>
        </p:txBody>
      </p:sp>
      <p:sp>
        <p:nvSpPr>
          <p:cNvPr id="4" name="3 - Αριστερό άγκιστρο"/>
          <p:cNvSpPr/>
          <p:nvPr/>
        </p:nvSpPr>
        <p:spPr>
          <a:xfrm>
            <a:off x="1835696" y="1412776"/>
            <a:ext cx="1224136" cy="4968552"/>
          </a:xfrm>
          <a:prstGeom prst="leftBrace">
            <a:avLst>
              <a:gd name="adj1" fmla="val 8333"/>
              <a:gd name="adj2" fmla="val 48168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34" name="33 - Ευθύγραμμο βέλος σύνδεσης"/>
          <p:cNvCxnSpPr/>
          <p:nvPr/>
        </p:nvCxnSpPr>
        <p:spPr>
          <a:xfrm flipV="1">
            <a:off x="3851920" y="1556792"/>
            <a:ext cx="100811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35 - Ευθύγραμμο βέλος σύνδεσης"/>
          <p:cNvCxnSpPr/>
          <p:nvPr/>
        </p:nvCxnSpPr>
        <p:spPr>
          <a:xfrm>
            <a:off x="3851920" y="1772816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37 - Ευθύγραμμο βέλος σύνδεσης"/>
          <p:cNvCxnSpPr/>
          <p:nvPr/>
        </p:nvCxnSpPr>
        <p:spPr>
          <a:xfrm flipV="1">
            <a:off x="3851920" y="1196752"/>
            <a:ext cx="100811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46 - Ευθύγραμμο βέλος σύνδεσης"/>
          <p:cNvCxnSpPr/>
          <p:nvPr/>
        </p:nvCxnSpPr>
        <p:spPr>
          <a:xfrm flipV="1">
            <a:off x="3923928" y="2924944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49 - Ευθύγραμμο βέλος σύνδεσης"/>
          <p:cNvCxnSpPr/>
          <p:nvPr/>
        </p:nvCxnSpPr>
        <p:spPr>
          <a:xfrm>
            <a:off x="3851920" y="321297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58 - Ευθύγραμμο βέλος σύνδεσης"/>
          <p:cNvCxnSpPr/>
          <p:nvPr/>
        </p:nvCxnSpPr>
        <p:spPr>
          <a:xfrm>
            <a:off x="3923928" y="3284984"/>
            <a:ext cx="57606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57 - Ευθύγραμμο βέλος σύνδεσης"/>
          <p:cNvCxnSpPr/>
          <p:nvPr/>
        </p:nvCxnSpPr>
        <p:spPr>
          <a:xfrm flipV="1">
            <a:off x="4067944" y="4221088"/>
            <a:ext cx="21602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60 - Ευθύγραμμο βέλος σύνδεσης"/>
          <p:cNvCxnSpPr/>
          <p:nvPr/>
        </p:nvCxnSpPr>
        <p:spPr>
          <a:xfrm flipV="1">
            <a:off x="4067944" y="4437112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62 - Ευθύγραμμο βέλος σύνδεσης"/>
          <p:cNvCxnSpPr/>
          <p:nvPr/>
        </p:nvCxnSpPr>
        <p:spPr>
          <a:xfrm>
            <a:off x="4139952" y="472514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64 - Ευθύγραμμο βέλος σύνδεσης"/>
          <p:cNvCxnSpPr/>
          <p:nvPr/>
        </p:nvCxnSpPr>
        <p:spPr>
          <a:xfrm>
            <a:off x="4067944" y="4653136"/>
            <a:ext cx="28803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66 - Ευθύγραμμο βέλος σύνδεσης"/>
          <p:cNvCxnSpPr/>
          <p:nvPr/>
        </p:nvCxnSpPr>
        <p:spPr>
          <a:xfrm>
            <a:off x="4067944" y="4725144"/>
            <a:ext cx="21602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112 - Ευθύγραμμο βέλος σύνδεσης"/>
          <p:cNvCxnSpPr/>
          <p:nvPr/>
        </p:nvCxnSpPr>
        <p:spPr>
          <a:xfrm>
            <a:off x="4067944" y="4653136"/>
            <a:ext cx="21602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908720"/>
            <a:ext cx="8606408" cy="36004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/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b="1" dirty="0" smtClean="0">
                <a:solidFill>
                  <a:schemeClr val="tx1"/>
                </a:solidFill>
              </a:rPr>
              <a:t>6 ΓΕΩΛΟΓΙΚΕΣ ΠΕΡΙΟΔΟΙ</a:t>
            </a:r>
            <a:br>
              <a:rPr lang="el-GR" b="1" dirty="0" smtClean="0">
                <a:solidFill>
                  <a:schemeClr val="tx1"/>
                </a:solidFill>
              </a:rPr>
            </a:br>
            <a:r>
              <a:rPr lang="el-GR" sz="1300" dirty="0" smtClean="0"/>
              <a:t>(</a:t>
            </a:r>
            <a:r>
              <a:rPr lang="en-US" sz="1300" dirty="0" smtClean="0"/>
              <a:t>by </a:t>
            </a:r>
            <a:r>
              <a:rPr lang="en-US" sz="1300" i="1" dirty="0" smtClean="0"/>
              <a:t>International Commission on </a:t>
            </a:r>
            <a:r>
              <a:rPr lang="en-US" sz="1300" i="1" dirty="0" err="1" smtClean="0"/>
              <a:t>Stratigraphy</a:t>
            </a:r>
            <a:r>
              <a:rPr lang="el-GR" sz="1300" dirty="0" smtClean="0"/>
              <a:t>)</a:t>
            </a:r>
            <a:r>
              <a:rPr lang="el-GR" sz="3600" dirty="0" smtClean="0"/>
              <a:t/>
            </a:r>
            <a:br>
              <a:rPr lang="el-GR" sz="3600" dirty="0" smtClean="0"/>
            </a:b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l-GR" sz="2000" dirty="0" smtClean="0"/>
              <a:t> </a:t>
            </a:r>
          </a:p>
          <a:p>
            <a:pPr algn="just">
              <a:buNone/>
            </a:pPr>
            <a:r>
              <a:rPr lang="el-GR" sz="2000" b="1" dirty="0" smtClean="0"/>
              <a:t>                                                                                                                               </a:t>
            </a:r>
            <a:r>
              <a:rPr lang="el-GR" sz="2500" b="1" dirty="0" err="1" smtClean="0"/>
              <a:t>Εδιακαρανικός</a:t>
            </a:r>
            <a:r>
              <a:rPr lang="el-GR" sz="2500" b="1" dirty="0" smtClean="0"/>
              <a:t>  </a:t>
            </a:r>
            <a:r>
              <a:rPr lang="en-US" sz="2500" b="1" dirty="0" smtClean="0"/>
              <a:t> </a:t>
            </a:r>
            <a:r>
              <a:rPr lang="el-GR" sz="2500" b="1" dirty="0" smtClean="0"/>
              <a:t>(635.0-541.0 προ εκ. ετών)</a:t>
            </a:r>
          </a:p>
          <a:p>
            <a:pPr algn="just">
              <a:buNone/>
            </a:pPr>
            <a:r>
              <a:rPr lang="el-GR" sz="2000" b="1" dirty="0" smtClean="0"/>
              <a:t>                                                         </a:t>
            </a:r>
            <a:r>
              <a:rPr lang="el-GR" sz="2900" b="1" dirty="0" err="1" smtClean="0"/>
              <a:t>Νεοπροτεροζωική</a:t>
            </a:r>
            <a:r>
              <a:rPr lang="el-GR" sz="2900" b="1" dirty="0" smtClean="0"/>
              <a:t>               </a:t>
            </a:r>
            <a:r>
              <a:rPr lang="el-GR" sz="2500" b="1" dirty="0" err="1" smtClean="0"/>
              <a:t>Κρυογενής</a:t>
            </a:r>
            <a:r>
              <a:rPr lang="el-GR" sz="2500" b="1" dirty="0" smtClean="0"/>
              <a:t> (850-635 προ εκ. ετών)  </a:t>
            </a:r>
          </a:p>
          <a:p>
            <a:pPr algn="just">
              <a:buNone/>
            </a:pPr>
            <a:endParaRPr lang="el-GR" sz="2000" b="1" dirty="0" smtClean="0"/>
          </a:p>
          <a:p>
            <a:pPr algn="just">
              <a:buNone/>
            </a:pPr>
            <a:r>
              <a:rPr lang="el-GR" sz="2000" b="1" dirty="0" smtClean="0"/>
              <a:t>                                                                                                                                 </a:t>
            </a:r>
            <a:r>
              <a:rPr lang="el-GR" sz="2500" b="1" dirty="0" err="1" smtClean="0"/>
              <a:t>Τόνιος</a:t>
            </a:r>
            <a:r>
              <a:rPr lang="el-GR" sz="2500" b="1" dirty="0" smtClean="0"/>
              <a:t> (1000-850 προ εκατ. ετών)</a:t>
            </a:r>
          </a:p>
          <a:p>
            <a:pPr algn="just">
              <a:buNone/>
            </a:pPr>
            <a:endParaRPr lang="el-GR" sz="2000" b="1" dirty="0" smtClean="0"/>
          </a:p>
          <a:p>
            <a:pPr algn="just">
              <a:buNone/>
            </a:pPr>
            <a:r>
              <a:rPr lang="el-GR" sz="2000" b="1" dirty="0" smtClean="0"/>
              <a:t>                                                                                                           </a:t>
            </a:r>
          </a:p>
          <a:p>
            <a:pPr algn="just">
              <a:buNone/>
            </a:pPr>
            <a:endParaRPr lang="el-GR" sz="2000" b="1" dirty="0" smtClean="0"/>
          </a:p>
          <a:p>
            <a:pPr algn="just">
              <a:buNone/>
            </a:pPr>
            <a:r>
              <a:rPr lang="el-GR" sz="2000" b="1" dirty="0" smtClean="0"/>
              <a:t>                                                                                                                                                          </a:t>
            </a:r>
            <a:endParaRPr lang="el-GR" sz="2200" b="1" dirty="0" smtClean="0"/>
          </a:p>
          <a:p>
            <a:pPr algn="just">
              <a:buNone/>
            </a:pPr>
            <a:r>
              <a:rPr lang="el-GR" sz="2500" b="1" dirty="0" smtClean="0"/>
              <a:t>                                                                                                               </a:t>
            </a:r>
          </a:p>
          <a:p>
            <a:pPr algn="just">
              <a:buNone/>
            </a:pPr>
            <a:r>
              <a:rPr lang="el-GR" sz="1600" b="1" dirty="0" smtClean="0"/>
              <a:t>                                                                                                                                                                        </a:t>
            </a:r>
            <a:r>
              <a:rPr lang="el-GR" sz="2500" b="1" dirty="0" err="1" smtClean="0"/>
              <a:t>Στέννιος</a:t>
            </a:r>
            <a:r>
              <a:rPr lang="el-GR" sz="2500" b="1" dirty="0" smtClean="0"/>
              <a:t> (1200-1000 προ εκατ. ετών)</a:t>
            </a:r>
          </a:p>
          <a:p>
            <a:pPr lvl="8" algn="just">
              <a:buNone/>
            </a:pPr>
            <a:r>
              <a:rPr lang="el-GR" sz="2000" dirty="0" smtClean="0"/>
              <a:t> </a:t>
            </a:r>
            <a:endParaRPr lang="el-GR" sz="2900" b="1" dirty="0" smtClean="0"/>
          </a:p>
          <a:p>
            <a:pPr algn="just">
              <a:buNone/>
            </a:pPr>
            <a:r>
              <a:rPr lang="el-GR" sz="2000" b="1" dirty="0" smtClean="0"/>
              <a:t>                                                                                                                                                </a:t>
            </a:r>
            <a:r>
              <a:rPr lang="el-GR" sz="2500" b="1" dirty="0" err="1" smtClean="0"/>
              <a:t>Εκτάσιος</a:t>
            </a:r>
            <a:r>
              <a:rPr lang="el-GR" sz="2500" b="1" dirty="0" smtClean="0"/>
              <a:t> (1400-1200 προ εκατ. ετών</a:t>
            </a:r>
          </a:p>
          <a:p>
            <a:pPr algn="just">
              <a:buNone/>
            </a:pPr>
            <a:r>
              <a:rPr lang="el-GR" sz="2900" b="1" dirty="0" smtClean="0"/>
              <a:t>                                        </a:t>
            </a:r>
            <a:r>
              <a:rPr lang="el-GR" sz="2900" b="1" dirty="0" err="1" smtClean="0"/>
              <a:t>Μεσοπροτεροζωική</a:t>
            </a:r>
            <a:endParaRPr lang="el-GR" sz="2900" b="1" dirty="0" smtClean="0"/>
          </a:p>
          <a:p>
            <a:pPr algn="just">
              <a:buNone/>
            </a:pPr>
            <a:r>
              <a:rPr lang="el-GR" sz="2200" b="1" dirty="0" smtClean="0"/>
              <a:t>                                                                                                                                </a:t>
            </a:r>
            <a:r>
              <a:rPr lang="el-GR" sz="2500" b="1" dirty="0" err="1" smtClean="0"/>
              <a:t>Καλύμμιος</a:t>
            </a:r>
            <a:r>
              <a:rPr lang="el-GR" sz="2500" b="1" dirty="0" smtClean="0"/>
              <a:t> (1600-1400 προ εκατ. ετών)</a:t>
            </a:r>
            <a:endParaRPr lang="el-GR" sz="2500" dirty="0" smtClean="0"/>
          </a:p>
          <a:p>
            <a:pPr lvl="8" algn="just">
              <a:buNone/>
            </a:pPr>
            <a:r>
              <a:rPr lang="el-GR" sz="2000" dirty="0" smtClean="0"/>
              <a:t>                                                                     </a:t>
            </a:r>
            <a:endParaRPr lang="el-GR" sz="2000" b="1" dirty="0" smtClean="0"/>
          </a:p>
          <a:p>
            <a:pPr lvl="8" algn="just">
              <a:buNone/>
            </a:pPr>
            <a:endParaRPr lang="el-GR" sz="2000" b="1" dirty="0" smtClean="0"/>
          </a:p>
          <a:p>
            <a:pPr algn="just">
              <a:buNone/>
            </a:pPr>
            <a:r>
              <a:rPr lang="el-GR" sz="2600" b="1" dirty="0" smtClean="0"/>
              <a:t>                                                                                                                </a:t>
            </a:r>
            <a:r>
              <a:rPr lang="el-GR" sz="2500" b="1" dirty="0" err="1" smtClean="0"/>
              <a:t>Στατήριος</a:t>
            </a:r>
            <a:r>
              <a:rPr lang="el-GR" sz="2500" b="1" dirty="0" smtClean="0"/>
              <a:t> (1800-1600 προ εκατ. ετών) </a:t>
            </a:r>
            <a:r>
              <a:rPr lang="el-GR" sz="2600" b="1" dirty="0" smtClean="0"/>
              <a:t>      </a:t>
            </a:r>
          </a:p>
          <a:p>
            <a:pPr algn="just">
              <a:buNone/>
            </a:pPr>
            <a:r>
              <a:rPr lang="el-GR" sz="3200" b="1" dirty="0" smtClean="0"/>
              <a:t>  </a:t>
            </a:r>
            <a:r>
              <a:rPr lang="el-GR" sz="3200" b="1" dirty="0" err="1" smtClean="0"/>
              <a:t>Προτεροζωική</a:t>
            </a:r>
            <a:r>
              <a:rPr lang="el-GR" sz="3200" b="1" dirty="0" smtClean="0"/>
              <a:t>                                                     </a:t>
            </a:r>
          </a:p>
          <a:p>
            <a:pPr algn="just">
              <a:buNone/>
            </a:pPr>
            <a:r>
              <a:rPr lang="el-GR" sz="3200" b="1" dirty="0" smtClean="0"/>
              <a:t>                                                                                      </a:t>
            </a:r>
            <a:r>
              <a:rPr lang="el-GR" sz="2500" b="1" dirty="0" err="1" smtClean="0"/>
              <a:t>Οροσίριος</a:t>
            </a:r>
            <a:r>
              <a:rPr lang="el-GR" sz="2500" b="1" dirty="0" smtClean="0"/>
              <a:t> (2050-1800 προ εκ. ετών)</a:t>
            </a:r>
            <a:endParaRPr lang="en-US" sz="2500" b="1" dirty="0" smtClean="0"/>
          </a:p>
          <a:p>
            <a:pPr algn="just">
              <a:buNone/>
            </a:pPr>
            <a:r>
              <a:rPr lang="el-GR" sz="3200" b="1" dirty="0" smtClean="0"/>
              <a:t>                                   </a:t>
            </a:r>
            <a:r>
              <a:rPr lang="el-GR" sz="2900" b="1" dirty="0" err="1" smtClean="0"/>
              <a:t>Παλαιοπροτεροζωική</a:t>
            </a:r>
            <a:r>
              <a:rPr lang="el-GR" sz="2900" b="1" dirty="0" smtClean="0"/>
              <a:t>              </a:t>
            </a:r>
            <a:r>
              <a:rPr lang="el-GR" sz="2500" b="1" dirty="0" err="1" smtClean="0"/>
              <a:t>Ρυάκιος</a:t>
            </a:r>
            <a:r>
              <a:rPr lang="en-US" sz="2500" b="1" dirty="0" smtClean="0"/>
              <a:t> (</a:t>
            </a:r>
            <a:r>
              <a:rPr lang="el-GR" sz="2500" b="1" dirty="0" smtClean="0"/>
              <a:t>2300-2050 προ εκατ. ετών</a:t>
            </a:r>
            <a:r>
              <a:rPr lang="en-US" sz="2500" b="1" dirty="0" smtClean="0"/>
              <a:t>)</a:t>
            </a:r>
            <a:endParaRPr lang="el-GR" sz="2500" b="1" dirty="0" smtClean="0"/>
          </a:p>
          <a:p>
            <a:pPr algn="just">
              <a:buNone/>
            </a:pPr>
            <a:r>
              <a:rPr lang="el-GR" sz="2400" b="1" dirty="0" smtClean="0"/>
              <a:t>  </a:t>
            </a:r>
            <a:endParaRPr lang="el-GR" sz="3200" b="1" dirty="0" smtClean="0"/>
          </a:p>
          <a:p>
            <a:pPr algn="just">
              <a:buNone/>
            </a:pPr>
            <a:r>
              <a:rPr lang="el-GR" sz="2400" b="1" dirty="0" smtClean="0"/>
              <a:t>                                                                                                                           </a:t>
            </a:r>
            <a:r>
              <a:rPr lang="el-GR" sz="2500" b="1" dirty="0" err="1" smtClean="0"/>
              <a:t>Σιδέριος</a:t>
            </a:r>
            <a:r>
              <a:rPr lang="el-GR" sz="2500" b="1" dirty="0" smtClean="0"/>
              <a:t> (2500-2300 προ εκατ. ετών)</a:t>
            </a:r>
          </a:p>
          <a:p>
            <a:pPr algn="just">
              <a:buNone/>
            </a:pPr>
            <a:endParaRPr lang="el-GR" sz="2400" b="1" dirty="0" smtClean="0"/>
          </a:p>
          <a:p>
            <a:pPr lvl="8" algn="just">
              <a:buNone/>
            </a:pPr>
            <a:r>
              <a:rPr lang="el-GR" sz="100" b="1" dirty="0" smtClean="0"/>
              <a:t>                                                         </a:t>
            </a:r>
          </a:p>
          <a:p>
            <a:pPr lvl="8" algn="just">
              <a:buNone/>
            </a:pPr>
            <a:r>
              <a:rPr lang="el-GR" sz="1600" b="1" dirty="0" smtClean="0"/>
              <a:t>                                                                        </a:t>
            </a:r>
          </a:p>
          <a:p>
            <a:pPr algn="just">
              <a:buNone/>
            </a:pPr>
            <a:endParaRPr lang="el-GR" sz="1600" b="1" dirty="0" smtClean="0"/>
          </a:p>
          <a:p>
            <a:pPr algn="just">
              <a:buNone/>
            </a:pPr>
            <a:r>
              <a:rPr lang="el-GR" sz="2000" b="1" dirty="0" smtClean="0"/>
              <a:t>                                                                                                  </a:t>
            </a:r>
            <a:endParaRPr lang="el-GR" sz="1600" b="1" dirty="0" smtClean="0"/>
          </a:p>
          <a:p>
            <a:pPr algn="just">
              <a:buNone/>
            </a:pPr>
            <a:r>
              <a:rPr lang="el-GR" sz="2000" b="1" dirty="0" smtClean="0"/>
              <a:t>                                                                                                  </a:t>
            </a:r>
            <a:endParaRPr lang="el-GR" sz="1600" b="1" dirty="0" smtClean="0"/>
          </a:p>
          <a:p>
            <a:pPr algn="just">
              <a:buNone/>
            </a:pPr>
            <a:r>
              <a:rPr lang="el-GR" b="1" dirty="0" smtClean="0"/>
              <a:t> </a:t>
            </a:r>
            <a:endParaRPr lang="el-GR" dirty="0"/>
          </a:p>
        </p:txBody>
      </p:sp>
      <p:sp>
        <p:nvSpPr>
          <p:cNvPr id="5" name="4 - Αριστερό άγκιστρο"/>
          <p:cNvSpPr/>
          <p:nvPr/>
        </p:nvSpPr>
        <p:spPr>
          <a:xfrm>
            <a:off x="1835696" y="1196752"/>
            <a:ext cx="504056" cy="5112568"/>
          </a:xfrm>
          <a:prstGeom prst="leftBrace">
            <a:avLst>
              <a:gd name="adj1" fmla="val 8333"/>
              <a:gd name="adj2" fmla="val 66228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 flipV="1">
            <a:off x="4067944" y="1340768"/>
            <a:ext cx="216024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- Ευθύγραμμο βέλος σύνδεσης"/>
          <p:cNvCxnSpPr/>
          <p:nvPr/>
        </p:nvCxnSpPr>
        <p:spPr>
          <a:xfrm>
            <a:off x="4067944" y="1556792"/>
            <a:ext cx="43204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32 - Ευθύγραμμο βέλος σύνδεσης"/>
          <p:cNvCxnSpPr/>
          <p:nvPr/>
        </p:nvCxnSpPr>
        <p:spPr>
          <a:xfrm flipV="1">
            <a:off x="4283968" y="2996952"/>
            <a:ext cx="57606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34 - Ευθύγραμμο βέλος σύνδεσης"/>
          <p:cNvCxnSpPr/>
          <p:nvPr/>
        </p:nvCxnSpPr>
        <p:spPr>
          <a:xfrm flipV="1">
            <a:off x="4355976" y="3356992"/>
            <a:ext cx="64807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- Ευθύγραμμο βέλος σύνδεσης"/>
          <p:cNvCxnSpPr/>
          <p:nvPr/>
        </p:nvCxnSpPr>
        <p:spPr>
          <a:xfrm>
            <a:off x="4283968" y="3501008"/>
            <a:ext cx="64807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- Ευθύγραμμο βέλος σύνδεσης"/>
          <p:cNvCxnSpPr/>
          <p:nvPr/>
        </p:nvCxnSpPr>
        <p:spPr>
          <a:xfrm flipV="1">
            <a:off x="4427984" y="4941168"/>
            <a:ext cx="50405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43 - Ευθύγραμμο βέλος σύνδεσης"/>
          <p:cNvCxnSpPr/>
          <p:nvPr/>
        </p:nvCxnSpPr>
        <p:spPr>
          <a:xfrm>
            <a:off x="4427984" y="5085184"/>
            <a:ext cx="57606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45 - Ευθύγραμμο βέλος σύνδεσης"/>
          <p:cNvCxnSpPr/>
          <p:nvPr/>
        </p:nvCxnSpPr>
        <p:spPr>
          <a:xfrm>
            <a:off x="4427984" y="5157192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25 - Ευθύγραμμο βέλος σύνδεσης"/>
          <p:cNvCxnSpPr/>
          <p:nvPr/>
        </p:nvCxnSpPr>
        <p:spPr>
          <a:xfrm flipV="1">
            <a:off x="4427984" y="4365104"/>
            <a:ext cx="50405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9 - Ευθύγραμμο βέλος σύνδεσης"/>
          <p:cNvCxnSpPr/>
          <p:nvPr/>
        </p:nvCxnSpPr>
        <p:spPr>
          <a:xfrm>
            <a:off x="3995936" y="148478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323528" y="2348880"/>
            <a:ext cx="388843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44660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/>
              <a:t>Η ΙΟΥΔΑΙΟΧΡΙΣΤΙΑΝΙΚΗ </a:t>
            </a:r>
            <a:r>
              <a:rPr lang="el-GR" sz="3600" i="1" dirty="0" smtClean="0"/>
              <a:t>ΕΞΑΗΜΕΡΟΣ</a:t>
            </a:r>
            <a:endParaRPr lang="el-GR" sz="3600" dirty="0"/>
          </a:p>
        </p:txBody>
      </p:sp>
      <p:sp>
        <p:nvSpPr>
          <p:cNvPr id="4" name="3 - Ορθογώνιο"/>
          <p:cNvSpPr/>
          <p:nvPr/>
        </p:nvSpPr>
        <p:spPr>
          <a:xfrm>
            <a:off x="323528" y="2132856"/>
            <a:ext cx="4104456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>
            <a:off x="467544" y="2492896"/>
            <a:ext cx="3744416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857233"/>
            <a:ext cx="9144000" cy="600076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l-GR" b="1" dirty="0" smtClean="0"/>
              <a:t>ΧΡΙΣΤΙΑΝΙΚΟΣ ΔΑΡΒΙΝΙΣΜΟΣ</a:t>
            </a:r>
            <a:r>
              <a:rPr lang="el-GR" dirty="0" smtClean="0"/>
              <a:t> ή Δημιουργός Εξέλιξη (</a:t>
            </a:r>
            <a:r>
              <a:rPr lang="el-GR" dirty="0" smtClean="0">
                <a:solidFill>
                  <a:srgbClr val="0070C0"/>
                </a:solidFill>
              </a:rPr>
              <a:t>μετριασμένη Εξελιξιαρχία</a:t>
            </a:r>
            <a:r>
              <a:rPr lang="el-GR" dirty="0" smtClean="0"/>
              <a:t>)</a:t>
            </a:r>
          </a:p>
          <a:p>
            <a:pPr algn="ctr"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  <p:sp>
        <p:nvSpPr>
          <p:cNvPr id="7" name="6 - Ορθογώνιο"/>
          <p:cNvSpPr/>
          <p:nvPr/>
        </p:nvSpPr>
        <p:spPr>
          <a:xfrm>
            <a:off x="755576" y="2204864"/>
            <a:ext cx="1440160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b="1" dirty="0" smtClean="0">
                <a:solidFill>
                  <a:schemeClr val="bg1"/>
                </a:solidFill>
              </a:rPr>
              <a:t>1</a:t>
            </a:r>
            <a:r>
              <a:rPr lang="el-GR" b="1" baseline="30000" dirty="0" smtClean="0">
                <a:solidFill>
                  <a:schemeClr val="bg1"/>
                </a:solidFill>
              </a:rPr>
              <a:t>η</a:t>
            </a:r>
            <a:r>
              <a:rPr lang="el-GR" b="1" dirty="0" smtClean="0">
                <a:solidFill>
                  <a:schemeClr val="bg1"/>
                </a:solidFill>
              </a:rPr>
              <a:t> Ημέρα</a:t>
            </a:r>
          </a:p>
          <a:p>
            <a:pPr algn="just"/>
            <a:r>
              <a:rPr lang="el-GR" b="1" dirty="0" smtClean="0">
                <a:solidFill>
                  <a:schemeClr val="bg1"/>
                </a:solidFill>
              </a:rPr>
              <a:t>ΚΟΣΜΙΚΟΣ &amp; ΑΖΩΙΚΟΣ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3347864" y="2204864"/>
            <a:ext cx="1440160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b="1" dirty="0" smtClean="0">
                <a:solidFill>
                  <a:schemeClr val="bg1"/>
                </a:solidFill>
              </a:rPr>
              <a:t>2</a:t>
            </a:r>
            <a:r>
              <a:rPr lang="el-GR" b="1" baseline="30000" dirty="0" smtClean="0">
                <a:solidFill>
                  <a:schemeClr val="bg1"/>
                </a:solidFill>
              </a:rPr>
              <a:t>η</a:t>
            </a:r>
            <a:r>
              <a:rPr lang="el-GR" b="1" dirty="0" smtClean="0">
                <a:solidFill>
                  <a:schemeClr val="bg1"/>
                </a:solidFill>
              </a:rPr>
              <a:t> Ημέρα</a:t>
            </a:r>
          </a:p>
          <a:p>
            <a:pPr algn="just"/>
            <a:r>
              <a:rPr lang="el-GR" b="1" dirty="0" err="1" smtClean="0">
                <a:solidFill>
                  <a:schemeClr val="bg1"/>
                </a:solidFill>
              </a:rPr>
              <a:t>ΑΡΧΑΙΟΖΩ</a:t>
            </a:r>
            <a:r>
              <a:rPr lang="el-GR" b="1" dirty="0" smtClean="0">
                <a:solidFill>
                  <a:schemeClr val="bg1"/>
                </a:solidFill>
              </a:rPr>
              <a:t>-</a:t>
            </a:r>
            <a:r>
              <a:rPr lang="el-GR" b="1" dirty="0" err="1" smtClean="0">
                <a:solidFill>
                  <a:schemeClr val="bg1"/>
                </a:solidFill>
              </a:rPr>
              <a:t>ΙΚΟΣ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6084168" y="2132856"/>
            <a:ext cx="1440160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b="1" dirty="0" smtClean="0">
                <a:solidFill>
                  <a:schemeClr val="bg1"/>
                </a:solidFill>
              </a:rPr>
              <a:t>3</a:t>
            </a:r>
            <a:r>
              <a:rPr lang="el-GR" b="1" baseline="30000" dirty="0" smtClean="0">
                <a:solidFill>
                  <a:schemeClr val="bg1"/>
                </a:solidFill>
              </a:rPr>
              <a:t>η</a:t>
            </a:r>
            <a:r>
              <a:rPr lang="el-GR" b="1" dirty="0" smtClean="0">
                <a:solidFill>
                  <a:schemeClr val="bg1"/>
                </a:solidFill>
              </a:rPr>
              <a:t> Ημέρα</a:t>
            </a:r>
          </a:p>
          <a:p>
            <a:pPr algn="just"/>
            <a:r>
              <a:rPr lang="el-GR" b="1" dirty="0" err="1" smtClean="0">
                <a:solidFill>
                  <a:schemeClr val="bg1"/>
                </a:solidFill>
              </a:rPr>
              <a:t>ΗΖΩΙΚΟΣ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827584" y="4581128"/>
            <a:ext cx="1440160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b="1" dirty="0" smtClean="0">
                <a:solidFill>
                  <a:schemeClr val="bg1"/>
                </a:solidFill>
              </a:rPr>
              <a:t>4</a:t>
            </a:r>
            <a:r>
              <a:rPr lang="el-GR" b="1" baseline="30000" dirty="0" smtClean="0">
                <a:solidFill>
                  <a:schemeClr val="bg1"/>
                </a:solidFill>
              </a:rPr>
              <a:t>η</a:t>
            </a:r>
            <a:r>
              <a:rPr lang="el-GR" b="1" dirty="0" smtClean="0">
                <a:solidFill>
                  <a:schemeClr val="bg1"/>
                </a:solidFill>
              </a:rPr>
              <a:t> Ημέρα</a:t>
            </a:r>
          </a:p>
          <a:p>
            <a:pPr algn="just"/>
            <a:r>
              <a:rPr lang="el-GR" b="1" dirty="0" err="1" smtClean="0">
                <a:solidFill>
                  <a:schemeClr val="bg1"/>
                </a:solidFill>
              </a:rPr>
              <a:t>ΠΑΛΑΙΟΖΩ</a:t>
            </a:r>
            <a:r>
              <a:rPr lang="el-GR" b="1" dirty="0" smtClean="0">
                <a:solidFill>
                  <a:schemeClr val="bg1"/>
                </a:solidFill>
              </a:rPr>
              <a:t>-</a:t>
            </a:r>
            <a:r>
              <a:rPr lang="el-GR" b="1" dirty="0" err="1" smtClean="0">
                <a:solidFill>
                  <a:schemeClr val="bg1"/>
                </a:solidFill>
              </a:rPr>
              <a:t>ΙΚΟΣ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5076056" y="4581128"/>
            <a:ext cx="1440160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b="1" dirty="0" smtClean="0">
                <a:solidFill>
                  <a:schemeClr val="bg1"/>
                </a:solidFill>
              </a:rPr>
              <a:t>5</a:t>
            </a:r>
            <a:r>
              <a:rPr lang="el-GR" b="1" baseline="30000" dirty="0" smtClean="0">
                <a:solidFill>
                  <a:schemeClr val="bg1"/>
                </a:solidFill>
              </a:rPr>
              <a:t>η</a:t>
            </a:r>
            <a:r>
              <a:rPr lang="el-GR" b="1" dirty="0" smtClean="0">
                <a:solidFill>
                  <a:schemeClr val="bg1"/>
                </a:solidFill>
              </a:rPr>
              <a:t> Ημέρα</a:t>
            </a:r>
          </a:p>
          <a:p>
            <a:pPr algn="just"/>
            <a:r>
              <a:rPr lang="el-GR" b="1" dirty="0" err="1" smtClean="0">
                <a:solidFill>
                  <a:schemeClr val="bg1"/>
                </a:solidFill>
              </a:rPr>
              <a:t>ΜΕΣΟΖΩΙ</a:t>
            </a:r>
            <a:r>
              <a:rPr lang="el-GR" b="1" dirty="0" smtClean="0">
                <a:solidFill>
                  <a:schemeClr val="bg1"/>
                </a:solidFill>
              </a:rPr>
              <a:t>-ΚΟΣ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14" name="13 - Δεξιό βέλος"/>
          <p:cNvSpPr/>
          <p:nvPr/>
        </p:nvSpPr>
        <p:spPr>
          <a:xfrm>
            <a:off x="2411760" y="2780928"/>
            <a:ext cx="720080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14 - Δεξιό βέλος"/>
          <p:cNvSpPr/>
          <p:nvPr/>
        </p:nvSpPr>
        <p:spPr>
          <a:xfrm>
            <a:off x="5004048" y="2780928"/>
            <a:ext cx="792088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15 - Δεξιό βέλος"/>
          <p:cNvSpPr/>
          <p:nvPr/>
        </p:nvSpPr>
        <p:spPr>
          <a:xfrm>
            <a:off x="2627784" y="5085184"/>
            <a:ext cx="2016224" cy="5040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16 - Δεξιό βέλος"/>
          <p:cNvSpPr/>
          <p:nvPr/>
        </p:nvSpPr>
        <p:spPr>
          <a:xfrm>
            <a:off x="6876256" y="5157192"/>
            <a:ext cx="792088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theme/_rels/them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Χαρτί">
  <a:themeElements>
    <a:clrScheme name="Χαρτί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1140</TotalTime>
  <Words>720</Words>
  <Application>Microsoft Office PowerPoint</Application>
  <PresentationFormat>Προβολή στην οθόνη (4:3)</PresentationFormat>
  <Paragraphs>182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9</vt:i4>
      </vt:variant>
      <vt:variant>
        <vt:lpstr>Τίτλοι διαφανειών</vt:lpstr>
      </vt:variant>
      <vt:variant>
        <vt:i4>14</vt:i4>
      </vt:variant>
    </vt:vector>
  </HeadingPairs>
  <TitlesOfParts>
    <vt:vector size="23" baseType="lpstr">
      <vt:lpstr>Δικαιοσύνη</vt:lpstr>
      <vt:lpstr>Αστικό</vt:lpstr>
      <vt:lpstr>Δημοτικός</vt:lpstr>
      <vt:lpstr>Ροή</vt:lpstr>
      <vt:lpstr>Χαρτί</vt:lpstr>
      <vt:lpstr>Μετρό</vt:lpstr>
      <vt:lpstr>Άποψη</vt:lpstr>
      <vt:lpstr>1_Δημοτικός</vt:lpstr>
      <vt:lpstr>Θέμα του Office</vt:lpstr>
      <vt:lpstr> ΘΕΟΛΟΓΙΑ ΤΗΣ ΙΣΤΟΡΙΑΣ</vt:lpstr>
      <vt:lpstr>Η ΘΕΑΣΗ ΤΗΣ ΙΣΤΟΡΙΑΣ</vt:lpstr>
      <vt:lpstr>ΨΥΧΟΪΣΤΟΡΙΑ ΤΗΣ ΘΡΗΣΚΕΙΑΣ</vt:lpstr>
      <vt:lpstr>Η ΑΝΤΙΛΗΨΗ ΤΟΥ ΧΡΟΝΟΥ</vt:lpstr>
      <vt:lpstr>Διαφάνεια 5</vt:lpstr>
      <vt:lpstr>ΙΣΤΟΡΙΑ ΤΗΣ ΘΕΙΑΣ ΟΙΚΟΝΟΜΙΑΣ (5 ΚΑΙΡΟΙ)</vt:lpstr>
      <vt:lpstr>6 ΓΕΩΛΟΓΙΚΕΣ ΠΕΡΙΟΔΟΙ</vt:lpstr>
      <vt:lpstr>            6 ΓΕΩΛΟΓΙΚΕΣ ΠΕΡΙΟΔΟΙ (by International Commission on Stratigraphy) </vt:lpstr>
      <vt:lpstr>Η ΙΟΥΔΑΙΟΧΡΙΣΤΙΑΝΙΚΗ ΕΞΑΗΜΕΡΟΣ</vt:lpstr>
      <vt:lpstr>6η ΗΜΕΡΑ ΔΗΜΙΟΥΡΓΙΑΣ ΚΑΙΝΟΖΩΙΚΟΣ</vt:lpstr>
      <vt:lpstr>ΑΠΟ ΤΗΝ 7η  ΜΕΧΡΙ ΤΗΝ 8η ΗΜΕΡΑ</vt:lpstr>
      <vt:lpstr>Ο  ΧΡΟΝΟΣ  ΣΤΗΝ  Π.Δ./Κ.Δ.  &amp;  Ο  ΧΡΙΣΤΟΣ</vt:lpstr>
      <vt:lpstr>Διαφάνεια 13</vt:lpstr>
      <vt:lpstr>ΑΕΙΚΙΝΗΤΗ ΣΤΑΣΗ Ή ΑΤΕΛΕΥΤΗΤΗ ΤΕΛΕΙΟΤΗΤΑ  ΛΕΙΤΟΥΡΓΙΚΟΣ ΧΡΟΝΟΣ ΤΗΣ ΕΚΚΛΗΣΙΑΣ (σπείρα / κοχλίας) ΤΕΤΡΑΓΩΝΙΣΜΟΣ (4) ΤΟΥ ΚΥΚΛΟΥ (3)     Εσχατολογία μέσα στην Ιστορία &amp; Ιστορία μέσα στην Εσχατολογία: † (αρραβώνας)  (Αλληλο)περιχώρηση έγχρονου + άχρονου (συνδυασμός/δια-σταύρωση ευθύγραμμης και κυκλικής διάστασης του χρόνου)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ΣΠΥΡΙΔΩΝ</dc:creator>
  <cp:lastModifiedBy>Microsoft</cp:lastModifiedBy>
  <cp:revision>199</cp:revision>
  <dcterms:created xsi:type="dcterms:W3CDTF">2016-06-08T20:24:08Z</dcterms:created>
  <dcterms:modified xsi:type="dcterms:W3CDTF">2016-06-11T17:23:34Z</dcterms:modified>
</cp:coreProperties>
</file>